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5.xml" ContentType="application/vnd.openxmlformats-officedocument.presentationml.slideLayout+xml"/>
  <Override PartName="/ppt/slides/slide2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Override PartName="/ppt/commentAuthors.xml" ContentType="application/vnd.openxmlformats-officedocument.presentationml.commentAuthors+xml"/>
  <Default Extension="png" ContentType="image/png"/>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4373" r:id="rId2"/>
    <p:sldMasterId id="2147484374" r:id="rId3"/>
    <p:sldMasterId id="2147484700" r:id="rId4"/>
    <p:sldMasterId id="2147484708" r:id="rId5"/>
  </p:sldMasterIdLst>
  <p:notesMasterIdLst>
    <p:notesMasterId r:id="rId31"/>
  </p:notesMasterIdLst>
  <p:handoutMasterIdLst>
    <p:handoutMasterId r:id="rId32"/>
  </p:handoutMasterIdLst>
  <p:sldIdLst>
    <p:sldId id="259" r:id="rId6"/>
    <p:sldId id="329" r:id="rId7"/>
    <p:sldId id="330" r:id="rId8"/>
    <p:sldId id="366" r:id="rId9"/>
    <p:sldId id="367" r:id="rId10"/>
    <p:sldId id="331" r:id="rId11"/>
    <p:sldId id="349" r:id="rId12"/>
    <p:sldId id="358" r:id="rId13"/>
    <p:sldId id="348" r:id="rId14"/>
    <p:sldId id="350" r:id="rId15"/>
    <p:sldId id="351" r:id="rId16"/>
    <p:sldId id="332" r:id="rId17"/>
    <p:sldId id="333" r:id="rId18"/>
    <p:sldId id="334" r:id="rId19"/>
    <p:sldId id="335" r:id="rId20"/>
    <p:sldId id="346" r:id="rId21"/>
    <p:sldId id="359" r:id="rId22"/>
    <p:sldId id="361" r:id="rId23"/>
    <p:sldId id="347" r:id="rId24"/>
    <p:sldId id="360" r:id="rId25"/>
    <p:sldId id="368" r:id="rId26"/>
    <p:sldId id="352" r:id="rId27"/>
    <p:sldId id="344" r:id="rId28"/>
    <p:sldId id="345" r:id="rId29"/>
    <p:sldId id="265" r:id="rId3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7" charset="-128"/>
        <a:cs typeface="+mn-cs"/>
      </a:defRPr>
    </a:lvl5pPr>
    <a:lvl6pPr marL="2286000" algn="l" defTabSz="914400" rtl="0" eaLnBrk="1" latinLnBrk="0" hangingPunct="1">
      <a:defRPr sz="2400" kern="1200">
        <a:solidFill>
          <a:schemeClr val="tx1"/>
        </a:solidFill>
        <a:latin typeface="Arial" charset="0"/>
        <a:ea typeface="ＭＳ Ｐゴシック" pitchFamily="17" charset="-128"/>
        <a:cs typeface="+mn-cs"/>
      </a:defRPr>
    </a:lvl6pPr>
    <a:lvl7pPr marL="2743200" algn="l" defTabSz="914400" rtl="0" eaLnBrk="1" latinLnBrk="0" hangingPunct="1">
      <a:defRPr sz="2400" kern="1200">
        <a:solidFill>
          <a:schemeClr val="tx1"/>
        </a:solidFill>
        <a:latin typeface="Arial" charset="0"/>
        <a:ea typeface="ＭＳ Ｐゴシック" pitchFamily="17" charset="-128"/>
        <a:cs typeface="+mn-cs"/>
      </a:defRPr>
    </a:lvl7pPr>
    <a:lvl8pPr marL="3200400" algn="l" defTabSz="914400" rtl="0" eaLnBrk="1" latinLnBrk="0" hangingPunct="1">
      <a:defRPr sz="2400" kern="1200">
        <a:solidFill>
          <a:schemeClr val="tx1"/>
        </a:solidFill>
        <a:latin typeface="Arial" charset="0"/>
        <a:ea typeface="ＭＳ Ｐゴシック" pitchFamily="17" charset="-128"/>
        <a:cs typeface="+mn-cs"/>
      </a:defRPr>
    </a:lvl8pPr>
    <a:lvl9pPr marL="3657600" algn="l" defTabSz="914400" rtl="0" eaLnBrk="1" latinLnBrk="0" hangingPunct="1">
      <a:defRPr sz="2400" kern="1200">
        <a:solidFill>
          <a:schemeClr val="tx1"/>
        </a:solidFill>
        <a:latin typeface="Arial" charset="0"/>
        <a:ea typeface="ＭＳ Ｐゴシック" pitchFamily="17" charset="-128"/>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ower Mac" initials="PM"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8CC7EA"/>
    <a:srgbClr val="EAEAEA"/>
    <a:srgbClr val="66CCFF"/>
    <a:srgbClr val="99CCFF"/>
    <a:srgbClr val="330099"/>
    <a:srgbClr val="990033"/>
    <a:srgbClr val="ECEC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vertBarState="maximized">
    <p:restoredLeft sz="15620"/>
    <p:restoredTop sz="94660"/>
  </p:normalViewPr>
  <p:slideViewPr>
    <p:cSldViewPr snapToGrid="0" snapToObjects="1">
      <p:cViewPr varScale="1">
        <p:scale>
          <a:sx n="148" d="100"/>
          <a:sy n="148" d="100"/>
        </p:scale>
        <p:origin x="-8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2.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19.xml"/><Relationship Id="rId25" Type="http://schemas.openxmlformats.org/officeDocument/2006/relationships/slide" Target="slides/slide20.xml"/><Relationship Id="rId8" Type="http://schemas.openxmlformats.org/officeDocument/2006/relationships/slide" Target="slides/slide3.xml"/><Relationship Id="rId13" Type="http://schemas.openxmlformats.org/officeDocument/2006/relationships/slide" Target="slides/slide8.xml"/><Relationship Id="rId10" Type="http://schemas.openxmlformats.org/officeDocument/2006/relationships/slide" Target="slides/slide5.xml"/><Relationship Id="rId32" Type="http://schemas.openxmlformats.org/officeDocument/2006/relationships/handoutMaster" Target="handoutMasters/handoutMaster1.xml"/><Relationship Id="rId37"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9" Type="http://schemas.openxmlformats.org/officeDocument/2006/relationships/slide" Target="slides/slide4.xml"/><Relationship Id="rId18" Type="http://schemas.openxmlformats.org/officeDocument/2006/relationships/slide" Target="slides/slide13.xml"/><Relationship Id="rId3" Type="http://schemas.openxmlformats.org/officeDocument/2006/relationships/slideMaster" Target="slideMasters/slideMaster3.xml"/><Relationship Id="rId27" Type="http://schemas.openxmlformats.org/officeDocument/2006/relationships/slide" Target="slides/slide22.xml"/><Relationship Id="rId14" Type="http://schemas.openxmlformats.org/officeDocument/2006/relationships/slide" Target="slides/slide9.xml"/><Relationship Id="rId23" Type="http://schemas.openxmlformats.org/officeDocument/2006/relationships/slide" Target="slides/slide18.xml"/><Relationship Id="rId4" Type="http://schemas.openxmlformats.org/officeDocument/2006/relationships/slideMaster" Target="slideMasters/slideMaster4.xml"/><Relationship Id="rId28" Type="http://schemas.openxmlformats.org/officeDocument/2006/relationships/slide" Target="slides/slide23.xml"/><Relationship Id="rId26" Type="http://schemas.openxmlformats.org/officeDocument/2006/relationships/slide" Target="slides/slide21.xml"/><Relationship Id="rId30" Type="http://schemas.openxmlformats.org/officeDocument/2006/relationships/slide" Target="slides/slide25.xml"/><Relationship Id="rId11" Type="http://schemas.openxmlformats.org/officeDocument/2006/relationships/slide" Target="slides/slide6.xml"/><Relationship Id="rId29" Type="http://schemas.openxmlformats.org/officeDocument/2006/relationships/slide" Target="slides/slide24.xml"/><Relationship Id="rId6" Type="http://schemas.openxmlformats.org/officeDocument/2006/relationships/slide" Target="slides/slide1.xml"/><Relationship Id="rId16" Type="http://schemas.openxmlformats.org/officeDocument/2006/relationships/slide" Target="slides/slide11.xml"/><Relationship Id="rId33" Type="http://schemas.openxmlformats.org/officeDocument/2006/relationships/printerSettings" Target="printerSettings/printerSettings1.bin"/><Relationship Id="rId5" Type="http://schemas.openxmlformats.org/officeDocument/2006/relationships/slideMaster" Target="slideMasters/slideMaster5.xml"/><Relationship Id="rId15" Type="http://schemas.openxmlformats.org/officeDocument/2006/relationships/slide" Target="slides/slide10.xml"/><Relationship Id="rId19" Type="http://schemas.openxmlformats.org/officeDocument/2006/relationships/slide" Target="slides/slide14.xml"/><Relationship Id="rId38" Type="http://schemas.openxmlformats.org/officeDocument/2006/relationships/tableStyles" Target="tableStyles.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8D930D8-53AD-4453-B8F7-598EFFCEBA61}" type="datetime1">
              <a:rPr lang="en-US"/>
              <a:pPr>
                <a:defRPr/>
              </a:pPr>
              <a:t>11/15/10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01BC71C-5517-4FD8-8CEB-E951D655182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D5B8133-C2CB-453D-B7B7-012315C3CD44}" type="datetime1">
              <a:rPr lang="en-US"/>
              <a:pPr>
                <a:defRPr/>
              </a:pPr>
              <a:t>11/15/10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4198066-9944-470C-8ACB-264EC519BB0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ＭＳ Ｐゴシック" pitchFamily="9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lvl="1">
              <a:lnSpc>
                <a:spcPct val="90000"/>
              </a:lnSpc>
              <a:buClr>
                <a:schemeClr val="tx2"/>
              </a:buClr>
              <a:buSzPct val="75000"/>
              <a:buFont typeface="Wingdings" pitchFamily="-65" charset="2"/>
              <a:buChar char="§"/>
            </a:pPr>
            <a:r>
              <a:rPr lang="en-US" sz="1600" smtClean="0">
                <a:solidFill>
                  <a:schemeClr val="accent1"/>
                </a:solidFill>
                <a:latin typeface="Arial Unicode MS" pitchFamily="-65" charset="0"/>
                <a:ea typeface="Arial Unicode MS" pitchFamily="-65" charset="0"/>
                <a:cs typeface="Arial Unicode MS" pitchFamily="-65" charset="0"/>
              </a:rPr>
              <a:t>Most important component is the 3K Cosmic Microwave Background (CMB)</a:t>
            </a:r>
          </a:p>
          <a:p>
            <a:pPr lvl="1">
              <a:lnSpc>
                <a:spcPct val="90000"/>
              </a:lnSpc>
              <a:buClr>
                <a:schemeClr val="tx2"/>
              </a:buClr>
              <a:buSzPct val="75000"/>
              <a:buFont typeface="Wingdings" pitchFamily="-65" charset="2"/>
              <a:buChar char="§"/>
            </a:pPr>
            <a:r>
              <a:rPr lang="en-US" sz="1600" smtClean="0">
                <a:solidFill>
                  <a:schemeClr val="accent1"/>
                </a:solidFill>
                <a:latin typeface="Arial Unicode MS" pitchFamily="-65" charset="0"/>
                <a:ea typeface="Arial Unicode MS" pitchFamily="-65" charset="0"/>
                <a:cs typeface="Arial Unicode MS" pitchFamily="-65" charset="0"/>
              </a:rPr>
              <a:t>After the CMB, the strongest component is the CIB/THz component, which carries most of the remaining radiative energy in the Universe, and 40% of that in for instance the Milky Way Galaxy.</a:t>
            </a:r>
          </a:p>
          <a:p>
            <a:endParaRPr lang="en-US">
              <a:ea typeface="ＭＳ Ｐゴシック" pitchFamily="-65" charset="-128"/>
              <a:cs typeface="ＭＳ Ｐゴシック" pitchFamily="-6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E9C634D-BCC4-7146-A31E-B86C937C0F92}" type="slidenum">
              <a:rPr lang="en-US" smtClean="0">
                <a:latin typeface="Arial" pitchFamily="-65" charset="0"/>
                <a:ea typeface="ＭＳ Ｐゴシック" pitchFamily="-65" charset="-128"/>
                <a:cs typeface="ＭＳ Ｐゴシック" pitchFamily="-65" charset="-128"/>
              </a:rPr>
              <a:pPr/>
              <a:t>2</a:t>
            </a:fld>
            <a:endParaRPr lang="en-US"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58640CA2-68EE-4947-8591-5AB68123091D}" type="slidenum">
              <a:rPr lang="en-US">
                <a:latin typeface="Arial" pitchFamily="-65" charset="0"/>
                <a:ea typeface="ＭＳ Ｐゴシック" pitchFamily="-65" charset="-128"/>
                <a:cs typeface="ＭＳ Ｐゴシック" pitchFamily="-65" charset="-128"/>
              </a:rPr>
              <a:pPr/>
              <a:t>24</a:t>
            </a:fld>
            <a:endParaRPr lang="en-US">
              <a:latin typeface="Arial" pitchFamily="-65" charset="0"/>
              <a:ea typeface="ＭＳ Ｐゴシック" pitchFamily="-65" charset="-128"/>
              <a:cs typeface="ＭＳ Ｐゴシック" pitchFamily="-65" charset="-128"/>
            </a:endParaRPr>
          </a:p>
        </p:txBody>
      </p:sp>
      <p:sp>
        <p:nvSpPr>
          <p:cNvPr id="61443"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lIns="86493" tIns="43247" rIns="86493" bIns="43247"/>
          <a:lstStyle/>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14FC8C-7F1C-E64A-885E-2D4E325D7FEF}" type="slidenum">
              <a:rPr lang="en-US">
                <a:ea typeface="ＭＳ Ｐゴシック" pitchFamily="-65" charset="-128"/>
                <a:cs typeface="ＭＳ Ｐゴシック" pitchFamily="-65" charset="-128"/>
              </a:rPr>
              <a:pPr fontAlgn="base">
                <a:spcBef>
                  <a:spcPct val="0"/>
                </a:spcBef>
                <a:spcAft>
                  <a:spcPct val="0"/>
                </a:spcAft>
                <a:defRPr/>
              </a:pPr>
              <a:t>4</a:t>
            </a:fld>
            <a:endParaRPr lang="en-US">
              <a:ea typeface="ＭＳ Ｐゴシック" pitchFamily="-65" charset="-128"/>
              <a:cs typeface="ＭＳ Ｐゴシック" pitchFamily="-65"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cs typeface="ＭＳ Ｐゴシック" charset="-128"/>
              </a:rPr>
              <a:t>What is z~3 in years since big bang?  2.19 Gyr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C1BAFA-5EF4-5742-AE30-21EEBC4FEBC4}" type="slidenum">
              <a:rPr lang="en-US">
                <a:ea typeface="ＭＳ Ｐゴシック" pitchFamily="-65" charset="-128"/>
                <a:cs typeface="ＭＳ Ｐゴシック" pitchFamily="-65" charset="-128"/>
              </a:rPr>
              <a:pPr fontAlgn="base">
                <a:spcBef>
                  <a:spcPct val="0"/>
                </a:spcBef>
                <a:spcAft>
                  <a:spcPct val="0"/>
                </a:spcAft>
                <a:defRPr/>
              </a:pPr>
              <a:t>5</a:t>
            </a:fld>
            <a:endParaRPr lang="en-US">
              <a:ea typeface="ＭＳ Ｐゴシック" pitchFamily="-65" charset="-128"/>
              <a:cs typeface="ＭＳ Ｐゴシック" pitchFamily="-65"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FA5B8EE0-7022-B045-A3EA-C9798E0F1D8E}" type="slidenum">
              <a:rPr lang="en-US">
                <a:latin typeface="Arial" pitchFamily="-65" charset="0"/>
                <a:ea typeface="ＭＳ Ｐゴシック" pitchFamily="-65" charset="-128"/>
                <a:cs typeface="ＭＳ Ｐゴシック" pitchFamily="-65" charset="-128"/>
              </a:rPr>
              <a:pPr/>
              <a:t>6</a:t>
            </a:fld>
            <a:endParaRPr lang="en-US">
              <a:latin typeface="Arial" pitchFamily="-65" charset="0"/>
              <a:ea typeface="ＭＳ Ｐゴシック" pitchFamily="-65" charset="-128"/>
              <a:cs typeface="ＭＳ Ｐゴシック" pitchFamily="-65"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a:lstStyle/>
          <a:p>
            <a:pPr lvl="2">
              <a:lnSpc>
                <a:spcPct val="90000"/>
              </a:lnSpc>
              <a:buFont typeface="Times" pitchFamily="-65" charset="0"/>
              <a:buChar char="•"/>
            </a:pPr>
            <a:r>
              <a:rPr lang="en-US" sz="1600" smtClean="0">
                <a:latin typeface="Gill Sans MT" pitchFamily="-65" charset="-18"/>
                <a:ea typeface="ＭＳ Ｐゴシック" pitchFamily="-65" charset="-128"/>
              </a:rPr>
              <a:t>Best accessible site on Earth</a:t>
            </a:r>
          </a:p>
          <a:p>
            <a:pPr lvl="2">
              <a:lnSpc>
                <a:spcPct val="90000"/>
              </a:lnSpc>
              <a:buFont typeface="Times" pitchFamily="-65" charset="0"/>
              <a:buChar char="•"/>
            </a:pPr>
            <a:r>
              <a:rPr lang="en-US" sz="1600" smtClean="0">
                <a:latin typeface="Gill Sans MT" pitchFamily="-65" charset="-18"/>
                <a:ea typeface="ＭＳ Ｐゴシック" pitchFamily="-65" charset="-128"/>
              </a:rPr>
              <a:t>Highest performance receivers available</a:t>
            </a:r>
          </a:p>
          <a:p>
            <a:pPr lvl="2">
              <a:lnSpc>
                <a:spcPct val="90000"/>
              </a:lnSpc>
              <a:buFont typeface="Times" pitchFamily="-65" charset="0"/>
              <a:buChar char="•"/>
            </a:pPr>
            <a:r>
              <a:rPr lang="en-US" sz="1600" smtClean="0">
                <a:latin typeface="Gill Sans MT" pitchFamily="-65" charset="-18"/>
                <a:ea typeface="ＭＳ Ｐゴシック" pitchFamily="-65" charset="-128"/>
              </a:rPr>
              <a:t>Enormous collecting area (1.6 acres, or &gt;6600 m</a:t>
            </a:r>
            <a:r>
              <a:rPr lang="en-US" sz="1600" baseline="30000" smtClean="0">
                <a:latin typeface="Gill Sans MT" pitchFamily="-65" charset="-18"/>
                <a:ea typeface="ＭＳ Ｐゴシック" pitchFamily="-65" charset="-128"/>
              </a:rPr>
              <a:t>2</a:t>
            </a:r>
            <a:r>
              <a:rPr lang="en-US" sz="1600" smtClean="0">
                <a:latin typeface="Gill Sans MT" pitchFamily="-65" charset="-18"/>
                <a:ea typeface="ＭＳ Ｐゴシック" pitchFamily="-65" charset="-128"/>
              </a:rPr>
              <a:t>) Not only is the site high and dry but it is big!  18km baselines or longer may be accommodated.</a:t>
            </a:r>
          </a:p>
          <a:p>
            <a:pPr lvl="2">
              <a:lnSpc>
                <a:spcPct val="90000"/>
              </a:lnSpc>
              <a:buFont typeface="Times" pitchFamily="-65" charset="0"/>
              <a:buChar char="•"/>
            </a:pPr>
            <a:r>
              <a:rPr lang="en-US" sz="1600" smtClean="0">
                <a:latin typeface="Gill Sans MT" pitchFamily="-65" charset="-18"/>
                <a:ea typeface="ＭＳ Ｐゴシック" pitchFamily="-65" charset="-128"/>
              </a:rPr>
              <a:t>Take advantage of the site by covering all atmospheric windows with &gt;50% transmission above 30 GHz</a:t>
            </a:r>
          </a:p>
          <a:p>
            <a:pPr lvl="2">
              <a:lnSpc>
                <a:spcPct val="90000"/>
              </a:lnSpc>
              <a:buFont typeface="Times" pitchFamily="-65" charset="0"/>
              <a:buChar char="•"/>
            </a:pPr>
            <a:r>
              <a:rPr lang="en-US" sz="1600" smtClean="0">
                <a:latin typeface="Gill Sans MT" pitchFamily="-65" charset="-18"/>
                <a:ea typeface="ＭＳ Ｐゴシック" pitchFamily="-65" charset="-128"/>
              </a:rPr>
              <a:t>Correlator processes 16 GHz or 8 GHz times two polarizations</a:t>
            </a:r>
          </a:p>
          <a:p>
            <a:pPr lvl="2">
              <a:lnSpc>
                <a:spcPct val="90000"/>
              </a:lnSpc>
              <a:buFont typeface="Times" pitchFamily="-65" charset="0"/>
              <a:buChar char="•"/>
            </a:pPr>
            <a:endParaRPr lang="en-US" sz="1600" smtClean="0">
              <a:latin typeface="Gill Sans MT" pitchFamily="-65" charset="-18"/>
              <a:ea typeface="ＭＳ Ｐゴシック" pitchFamily="-65" charset="-128"/>
            </a:endParaRPr>
          </a:p>
          <a:p>
            <a:pPr lvl="2">
              <a:lnSpc>
                <a:spcPct val="90000"/>
              </a:lnSpc>
              <a:buFont typeface="Times" pitchFamily="-65" charset="0"/>
              <a:buChar char="•"/>
            </a:pPr>
            <a:endParaRPr lang="en-US" sz="1600" smtClean="0">
              <a:latin typeface="Gill Sans MT" pitchFamily="-65" charset="-18"/>
              <a:ea typeface="ＭＳ Ｐゴシック" pitchFamily="-65" charset="-128"/>
            </a:endParaRPr>
          </a:p>
          <a:p>
            <a:pPr>
              <a:spcBef>
                <a:spcPct val="0"/>
              </a:spcBef>
            </a:pPr>
            <a:endParaRPr lang="en-US" smtClean="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576103-215A-5242-9CEA-A17575EBC477}" type="slidenum">
              <a:rPr lang="en-US">
                <a:ea typeface="ＭＳ Ｐゴシック" charset="-128"/>
                <a:cs typeface="ＭＳ Ｐゴシック" charset="-128"/>
              </a:rPr>
              <a:pPr fontAlgn="base">
                <a:spcBef>
                  <a:spcPct val="0"/>
                </a:spcBef>
                <a:spcAft>
                  <a:spcPct val="0"/>
                </a:spcAft>
              </a:pPr>
              <a:t>7</a:t>
            </a:fld>
            <a:endParaRPr lang="en-US">
              <a:ea typeface="ＭＳ Ｐゴシック" charset="-128"/>
              <a:cs typeface="ＭＳ Ｐゴシック" charset="-128"/>
            </a:endParaRPr>
          </a:p>
        </p:txBody>
      </p:sp>
      <p:sp>
        <p:nvSpPr>
          <p:cNvPr id="3789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ASAC, AAER</a:t>
            </a:r>
            <a:endParaRPr lang="en-US" dirty="0"/>
          </a:p>
        </p:txBody>
      </p:sp>
      <p:sp>
        <p:nvSpPr>
          <p:cNvPr id="4" name="Slide Number Placeholder 3"/>
          <p:cNvSpPr>
            <a:spLocks noGrp="1"/>
          </p:cNvSpPr>
          <p:nvPr>
            <p:ph type="sldNum" sz="quarter" idx="10"/>
          </p:nvPr>
        </p:nvSpPr>
        <p:spPr/>
        <p:txBody>
          <a:bodyPr/>
          <a:lstStyle/>
          <a:p>
            <a:pPr>
              <a:defRPr/>
            </a:pPr>
            <a:fld id="{34198066-9944-470C-8ACB-264EC519BB07}"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 antennas to OSF Dec 2011—12</a:t>
            </a:r>
            <a:r>
              <a:rPr lang="en-US" baseline="0" dirty="0" smtClean="0"/>
              <a:t> </a:t>
            </a:r>
            <a:r>
              <a:rPr lang="en-US" baseline="0" dirty="0" err="1" smtClean="0"/>
              <a:t>Vx</a:t>
            </a:r>
            <a:r>
              <a:rPr lang="en-US" baseline="0" dirty="0" smtClean="0"/>
              <a:t> plus 4 </a:t>
            </a:r>
            <a:r>
              <a:rPr lang="en-US" baseline="0" dirty="0" err="1" smtClean="0"/>
              <a:t>Melco</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4198066-9944-470C-8ACB-264EC519BB07}"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16 at OSF Feb 2011.</a:t>
            </a:r>
            <a:endParaRPr lang="en-US" dirty="0"/>
          </a:p>
        </p:txBody>
      </p:sp>
      <p:sp>
        <p:nvSpPr>
          <p:cNvPr id="4" name="Slide Number Placeholder 3"/>
          <p:cNvSpPr>
            <a:spLocks noGrp="1"/>
          </p:cNvSpPr>
          <p:nvPr>
            <p:ph type="sldNum" sz="quarter" idx="10"/>
          </p:nvPr>
        </p:nvSpPr>
        <p:spPr/>
        <p:txBody>
          <a:bodyPr/>
          <a:lstStyle/>
          <a:p>
            <a:pPr>
              <a:defRPr/>
            </a:pPr>
            <a:fld id="{34198066-9944-470C-8ACB-264EC519BB07}"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 12-18</a:t>
            </a:r>
            <a:r>
              <a:rPr lang="en-US" baseline="0" dirty="0" smtClean="0"/>
              <a:t> hours per week.</a:t>
            </a:r>
            <a:endParaRPr lang="en-US" dirty="0"/>
          </a:p>
        </p:txBody>
      </p:sp>
      <p:sp>
        <p:nvSpPr>
          <p:cNvPr id="4" name="Slide Number Placeholder 3"/>
          <p:cNvSpPr>
            <a:spLocks noGrp="1"/>
          </p:cNvSpPr>
          <p:nvPr>
            <p:ph type="sldNum" sz="quarter" idx="10"/>
          </p:nvPr>
        </p:nvSpPr>
        <p:spPr/>
        <p:txBody>
          <a:bodyPr/>
          <a:lstStyle/>
          <a:p>
            <a:pPr>
              <a:defRPr/>
            </a:pPr>
            <a:fld id="{34198066-9944-470C-8ACB-264EC519BB07}"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7" name="TextBox 6"/>
          <p:cNvSpPr txBox="1"/>
          <p:nvPr/>
        </p:nvSpPr>
        <p:spPr>
          <a:xfrm>
            <a:off x="3390900" y="5489575"/>
            <a:ext cx="4246563" cy="1047750"/>
          </a:xfrm>
          <a:prstGeom prst="rect">
            <a:avLst/>
          </a:prstGeom>
          <a:solidFill>
            <a:schemeClr val="bg1"/>
          </a:solidFill>
        </p:spPr>
        <p:txBody>
          <a:bodyPr>
            <a:spAutoFit/>
          </a:bodyPr>
          <a:lstStyle/>
          <a:p>
            <a:pPr algn="r">
              <a:spcBef>
                <a:spcPct val="20000"/>
              </a:spcBef>
              <a:defRPr/>
            </a:pPr>
            <a:r>
              <a:rPr lang="en-US" sz="1350" dirty="0">
                <a:solidFill>
                  <a:srgbClr val="4375A2"/>
                </a:solidFill>
                <a:latin typeface="Gill Sans MT" pitchFamily="34" charset="0"/>
                <a:cs typeface="Gill Sans" pitchFamily="17" charset="0"/>
              </a:rPr>
              <a:t>Atacama Large Millimeter/</a:t>
            </a:r>
            <a:r>
              <a:rPr lang="en-US" sz="1350" dirty="0" err="1">
                <a:solidFill>
                  <a:srgbClr val="4375A2"/>
                </a:solidFill>
                <a:latin typeface="Gill Sans MT" pitchFamily="34" charset="0"/>
                <a:cs typeface="Gill Sans" pitchFamily="17" charset="0"/>
              </a:rPr>
              <a:t>submillimeter</a:t>
            </a:r>
            <a:r>
              <a:rPr lang="en-US" sz="1350" dirty="0">
                <a:solidFill>
                  <a:srgbClr val="4375A2"/>
                </a:solidFill>
                <a:latin typeface="Gill Sans MT" pitchFamily="34" charset="0"/>
                <a:cs typeface="Gill Sans" pitchFamily="17" charset="0"/>
              </a:rPr>
              <a:t> Array</a:t>
            </a:r>
          </a:p>
          <a:p>
            <a:pPr algn="r">
              <a:spcBef>
                <a:spcPct val="20000"/>
              </a:spcBef>
              <a:defRPr/>
            </a:pPr>
            <a:r>
              <a:rPr lang="en-US" sz="1350" dirty="0">
                <a:solidFill>
                  <a:srgbClr val="4375A2"/>
                </a:solidFill>
                <a:latin typeface="Gill Sans MT" pitchFamily="34" charset="0"/>
                <a:cs typeface="Gill Sans" pitchFamily="17" charset="0"/>
              </a:rPr>
              <a:t>Expanded Very Large Array</a:t>
            </a:r>
          </a:p>
          <a:p>
            <a:pPr algn="r">
              <a:spcBef>
                <a:spcPct val="20000"/>
              </a:spcBef>
              <a:defRPr/>
            </a:pPr>
            <a:r>
              <a:rPr lang="en-US" sz="1350" dirty="0">
                <a:solidFill>
                  <a:srgbClr val="4375A2"/>
                </a:solidFill>
                <a:latin typeface="Gill Sans MT" pitchFamily="34" charset="0"/>
                <a:cs typeface="Gill Sans" pitchFamily="17" charset="0"/>
              </a:rPr>
              <a:t>Robert C. Byrd Green Bank Telescope</a:t>
            </a:r>
          </a:p>
          <a:p>
            <a:pPr algn="r">
              <a:spcBef>
                <a:spcPct val="20000"/>
              </a:spcBef>
              <a:defRPr/>
            </a:pPr>
            <a:r>
              <a:rPr lang="en-US" sz="1350" dirty="0">
                <a:solidFill>
                  <a:srgbClr val="4375A2"/>
                </a:solidFill>
                <a:latin typeface="Gill Sans MT" pitchFamily="34" charset="0"/>
                <a:cs typeface="Gill Sans" pitchFamily="17" charset="0"/>
              </a:rPr>
              <a:t>Very Long Baseline Array</a:t>
            </a:r>
          </a:p>
        </p:txBody>
      </p:sp>
      <p:pic>
        <p:nvPicPr>
          <p:cNvPr id="9" name="Picture 2"/>
          <p:cNvPicPr>
            <a:picLocks noChangeAspect="1" noChangeArrowheads="1"/>
          </p:cNvPicPr>
          <p:nvPr/>
        </p:nvPicPr>
        <p:blipFill>
          <a:blip r:embed="rId2"/>
          <a:srcRect/>
          <a:stretch>
            <a:fillRect/>
          </a:stretch>
        </p:blipFill>
        <p:spPr bwMode="auto">
          <a:xfrm>
            <a:off x="7799388" y="5313363"/>
            <a:ext cx="892175" cy="1154112"/>
          </a:xfrm>
          <a:prstGeom prst="rect">
            <a:avLst/>
          </a:prstGeom>
          <a:noFill/>
          <a:ln w="9525">
            <a:noFill/>
            <a:miter lim="800000"/>
            <a:headEnd/>
            <a:tailEnd/>
          </a:ln>
        </p:spPr>
      </p:pic>
      <p:sp>
        <p:nvSpPr>
          <p:cNvPr id="2" name="Title 1"/>
          <p:cNvSpPr>
            <a:spLocks noGrp="1"/>
          </p:cNvSpPr>
          <p:nvPr>
            <p:ph type="ctrTitle"/>
          </p:nvPr>
        </p:nvSpPr>
        <p:spPr>
          <a:xfrm>
            <a:off x="457200" y="381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974725"/>
            <a:ext cx="6400800" cy="1752600"/>
          </a:xfrm>
          <a:prstGeom prst="rect">
            <a:avLst/>
          </a:prstGeom>
        </p:spPr>
        <p:txBody>
          <a:bodyPr>
            <a:normAutofit/>
          </a:bodyPr>
          <a:lstStyle>
            <a:lvl1pPr marL="0" indent="0" algn="l">
              <a:buNone/>
              <a:defRPr sz="2000">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3"/>
          </p:nvPr>
        </p:nvSpPr>
        <p:spPr>
          <a:xfrm>
            <a:off x="457200" y="4343400"/>
            <a:ext cx="4572000" cy="685800"/>
          </a:xfrm>
          <a:prstGeom prst="rect">
            <a:avLst/>
          </a:prstGeom>
        </p:spPr>
        <p:txBody>
          <a:bodyPr>
            <a:normAutofit/>
          </a:bodyPr>
          <a:lstStyle>
            <a:lvl1pPr>
              <a:defRPr sz="2400">
                <a:solidFill>
                  <a:srgbClr val="990033"/>
                </a:solidFill>
              </a:defRPr>
            </a:lvl1pPr>
          </a:lstStyle>
          <a:p>
            <a:pPr lvl="0"/>
            <a:r>
              <a:rPr lang="en-US" dirty="0" smtClean="0"/>
              <a:t>Click to edit Master text</a:t>
            </a:r>
            <a:endParaRPr lang="en-US" dirty="0"/>
          </a:p>
        </p:txBody>
      </p:sp>
      <p:sp>
        <p:nvSpPr>
          <p:cNvPr id="10" name="Text Placeholder 9"/>
          <p:cNvSpPr>
            <a:spLocks noGrp="1"/>
          </p:cNvSpPr>
          <p:nvPr>
            <p:ph type="body" sz="quarter" idx="14"/>
          </p:nvPr>
        </p:nvSpPr>
        <p:spPr>
          <a:xfrm>
            <a:off x="457200" y="4724400"/>
            <a:ext cx="6019800" cy="914400"/>
          </a:xfrm>
          <a:prstGeom prst="rect">
            <a:avLst/>
          </a:prstGeom>
        </p:spPr>
        <p:txBody>
          <a:bodyPr>
            <a:normAutofit/>
          </a:bodyPr>
          <a:lstStyle>
            <a:lvl1pPr>
              <a:defRPr sz="2000">
                <a:solidFill>
                  <a:srgbClr val="000099"/>
                </a:solidFill>
              </a:defRPr>
            </a:lvl1pPr>
          </a:lstStyle>
          <a:p>
            <a:pPr lvl="0"/>
            <a:r>
              <a:rPr lang="en-US" dirty="0" smtClean="0"/>
              <a:t>Click to edit Master text styles</a:t>
            </a:r>
          </a:p>
        </p:txBody>
      </p:sp>
      <p:pic>
        <p:nvPicPr>
          <p:cNvPr id="99330" name="Picture 2"/>
          <p:cNvPicPr>
            <a:picLocks noChangeAspect="1" noChangeArrowheads="1"/>
          </p:cNvPicPr>
          <p:nvPr userDrawn="1"/>
        </p:nvPicPr>
        <p:blipFill>
          <a:blip r:embed="rId3"/>
          <a:srcRect/>
          <a:stretch>
            <a:fillRect/>
          </a:stretch>
        </p:blipFill>
        <p:spPr bwMode="auto">
          <a:xfrm>
            <a:off x="0" y="1429617"/>
            <a:ext cx="9163050" cy="28860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A442920C-BC49-46AC-B872-471C54BA3DB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3CCF5F6C-D7E6-49A7-8151-2B93932420C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4F1FA629-66B1-4E68-AF30-CCB560EA539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A94C5CA5-1199-4010-BC95-0D59E4B49D6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7E1A7F84-E079-4562-BB88-92FC733C646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ED50C6E3-9B02-4A17-B9F3-37954952D60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E61C5F99-520E-499A-BCA7-B9808839A46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8" name="Slide Number Placeholder 5"/>
          <p:cNvSpPr>
            <a:spLocks noGrp="1"/>
          </p:cNvSpPr>
          <p:nvPr>
            <p:ph type="sldNum" sz="quarter" idx="11"/>
          </p:nvPr>
        </p:nvSpPr>
        <p:spPr/>
        <p:txBody>
          <a:bodyPr/>
          <a:lstStyle>
            <a:lvl1pPr>
              <a:defRPr/>
            </a:lvl1pPr>
          </a:lstStyle>
          <a:p>
            <a:pPr>
              <a:defRPr/>
            </a:pPr>
            <a:fld id="{B4BDF4B1-59B0-41B1-915D-C87FEFAA652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4" name="Slide Number Placeholder 5"/>
          <p:cNvSpPr>
            <a:spLocks noGrp="1"/>
          </p:cNvSpPr>
          <p:nvPr>
            <p:ph type="sldNum" sz="quarter" idx="11"/>
          </p:nvPr>
        </p:nvSpPr>
        <p:spPr/>
        <p:txBody>
          <a:bodyPr/>
          <a:lstStyle>
            <a:lvl1pPr>
              <a:defRPr/>
            </a:lvl1pPr>
          </a:lstStyle>
          <a:p>
            <a:pPr>
              <a:defRPr/>
            </a:pPr>
            <a:fld id="{FF38011A-3AD8-4B8B-869A-0F89F54A5E3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3" name="Slide Number Placeholder 5"/>
          <p:cNvSpPr>
            <a:spLocks noGrp="1"/>
          </p:cNvSpPr>
          <p:nvPr>
            <p:ph type="sldNum" sz="quarter" idx="11"/>
          </p:nvPr>
        </p:nvSpPr>
        <p:spPr/>
        <p:txBody>
          <a:bodyPr/>
          <a:lstStyle>
            <a:lvl1pPr>
              <a:defRPr/>
            </a:lvl1pPr>
          </a:lstStyle>
          <a:p>
            <a:pPr>
              <a:defRPr/>
            </a:pPr>
            <a:fld id="{D0D91787-FE97-422B-A1AD-6A49431F2A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94FB37B7-13F6-4FDF-8E27-190B48620BA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0D5CD126-CC19-4535-9514-3B4E7712020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1561DFFB-737E-4F4F-AD78-5A729FADB85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08DD3BED-C16B-4229-B51A-94C5FCBDA7F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953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953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7DA1CD74-8786-4072-8307-DA2951EABAA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7E9C268B-4395-CB46-A0FA-59F0FFBE629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35AFC0D7-6F28-294F-ABC4-7A2D4AFE32E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09603CE4-9560-2C49-AEAC-691BA335BF5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8" name="Slide Number Placeholder 5"/>
          <p:cNvSpPr>
            <a:spLocks noGrp="1"/>
          </p:cNvSpPr>
          <p:nvPr>
            <p:ph type="sldNum" sz="quarter" idx="11"/>
          </p:nvPr>
        </p:nvSpPr>
        <p:spPr/>
        <p:txBody>
          <a:bodyPr/>
          <a:lstStyle>
            <a:lvl1pPr>
              <a:defRPr/>
            </a:lvl1pPr>
          </a:lstStyle>
          <a:p>
            <a:pPr>
              <a:defRPr/>
            </a:pPr>
            <a:fld id="{BDC233F2-084A-A54F-A1F1-267FD27D55B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4" name="Slide Number Placeholder 5"/>
          <p:cNvSpPr>
            <a:spLocks noGrp="1"/>
          </p:cNvSpPr>
          <p:nvPr>
            <p:ph type="sldNum" sz="quarter" idx="11"/>
          </p:nvPr>
        </p:nvSpPr>
        <p:spPr/>
        <p:txBody>
          <a:bodyPr/>
          <a:lstStyle>
            <a:lvl1pPr>
              <a:defRPr/>
            </a:lvl1pPr>
          </a:lstStyle>
          <a:p>
            <a:pPr>
              <a:defRPr/>
            </a:pPr>
            <a:fld id="{559D5A42-E885-9140-89E2-7D0AB90709C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3" name="Slide Number Placeholder 5"/>
          <p:cNvSpPr>
            <a:spLocks noGrp="1"/>
          </p:cNvSpPr>
          <p:nvPr>
            <p:ph type="sldNum" sz="quarter" idx="11"/>
          </p:nvPr>
        </p:nvSpPr>
        <p:spPr/>
        <p:txBody>
          <a:bodyPr/>
          <a:lstStyle>
            <a:lvl1pPr>
              <a:defRPr/>
            </a:lvl1pPr>
          </a:lstStyle>
          <a:p>
            <a:pPr>
              <a:defRPr/>
            </a:pPr>
            <a:fld id="{757FFDE4-B695-4647-BFFB-F4AF1FD219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ECED6FAA-47FC-40CA-A248-1F86E1E0AD4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6D444EAE-C6BD-404C-9190-3148D4F7575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BBE2ABE7-207D-AD4C-8CB3-29DBE839EE0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6AE74C-C4E1-784B-8C2C-42E0F2AFCB3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A196F272-58FE-B04C-A5A4-971357254FB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8" name="Slide Number Placeholder 5"/>
          <p:cNvSpPr>
            <a:spLocks noGrp="1"/>
          </p:cNvSpPr>
          <p:nvPr>
            <p:ph type="sldNum" sz="quarter" idx="11"/>
          </p:nvPr>
        </p:nvSpPr>
        <p:spPr/>
        <p:txBody>
          <a:bodyPr/>
          <a:lstStyle>
            <a:lvl1pPr>
              <a:defRPr/>
            </a:lvl1pPr>
          </a:lstStyle>
          <a:p>
            <a:pPr>
              <a:defRPr/>
            </a:pPr>
            <a:fld id="{E6573820-4C40-234F-98F9-6DA2A8A27D2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4" name="Slide Number Placeholder 5"/>
          <p:cNvSpPr>
            <a:spLocks noGrp="1"/>
          </p:cNvSpPr>
          <p:nvPr>
            <p:ph type="sldNum" sz="quarter" idx="11"/>
          </p:nvPr>
        </p:nvSpPr>
        <p:spPr/>
        <p:txBody>
          <a:bodyPr/>
          <a:lstStyle>
            <a:lvl1pPr>
              <a:defRPr/>
            </a:lvl1pPr>
          </a:lstStyle>
          <a:p>
            <a:pPr>
              <a:defRPr/>
            </a:pPr>
            <a:fld id="{FBCB9109-B814-D941-925D-1C4570ECDBD6}"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3" name="Slide Number Placeholder 5"/>
          <p:cNvSpPr>
            <a:spLocks noGrp="1"/>
          </p:cNvSpPr>
          <p:nvPr>
            <p:ph type="sldNum" sz="quarter" idx="11"/>
          </p:nvPr>
        </p:nvSpPr>
        <p:spPr/>
        <p:txBody>
          <a:bodyPr/>
          <a:lstStyle>
            <a:lvl1pPr>
              <a:defRPr/>
            </a:lvl1pPr>
          </a:lstStyle>
          <a:p>
            <a:pPr>
              <a:defRPr/>
            </a:pPr>
            <a:fld id="{793148F2-A8F7-EF4A-AFA4-E418CFCC534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B70670A2-0AD4-8749-A7DA-2849587309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5" name="Slide Number Placeholder 5"/>
          <p:cNvSpPr>
            <a:spLocks noGrp="1"/>
          </p:cNvSpPr>
          <p:nvPr>
            <p:ph type="sldNum" sz="quarter" idx="11"/>
          </p:nvPr>
        </p:nvSpPr>
        <p:spPr/>
        <p:txBody>
          <a:bodyPr/>
          <a:lstStyle>
            <a:lvl1pPr>
              <a:defRPr/>
            </a:lvl1pPr>
          </a:lstStyle>
          <a:p>
            <a:pPr>
              <a:defRPr/>
            </a:pPr>
            <a:fld id="{8EBF48CA-E847-41E6-B008-D14C781F124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800CE011-4012-4C5D-950C-708618F19CD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8" name="Slide Number Placeholder 5"/>
          <p:cNvSpPr>
            <a:spLocks noGrp="1"/>
          </p:cNvSpPr>
          <p:nvPr>
            <p:ph type="sldNum" sz="quarter" idx="11"/>
          </p:nvPr>
        </p:nvSpPr>
        <p:spPr/>
        <p:txBody>
          <a:bodyPr/>
          <a:lstStyle>
            <a:lvl1pPr>
              <a:defRPr/>
            </a:lvl1pPr>
          </a:lstStyle>
          <a:p>
            <a:pPr>
              <a:defRPr/>
            </a:pPr>
            <a:fld id="{CF58D269-42B5-4AB5-9EF8-B0941963616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4" name="Slide Number Placeholder 5"/>
          <p:cNvSpPr>
            <a:spLocks noGrp="1"/>
          </p:cNvSpPr>
          <p:nvPr>
            <p:ph type="sldNum" sz="quarter" idx="11"/>
          </p:nvPr>
        </p:nvSpPr>
        <p:spPr/>
        <p:txBody>
          <a:bodyPr/>
          <a:lstStyle>
            <a:lvl1pPr>
              <a:defRPr/>
            </a:lvl1pPr>
          </a:lstStyle>
          <a:p>
            <a:pPr>
              <a:defRPr/>
            </a:pPr>
            <a:fld id="{963EB5E8-AD97-4030-ACC4-AC6489471C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3" name="Slide Number Placeholder 5"/>
          <p:cNvSpPr>
            <a:spLocks noGrp="1"/>
          </p:cNvSpPr>
          <p:nvPr>
            <p:ph type="sldNum" sz="quarter" idx="11"/>
          </p:nvPr>
        </p:nvSpPr>
        <p:spPr/>
        <p:txBody>
          <a:bodyPr/>
          <a:lstStyle>
            <a:lvl1pPr>
              <a:defRPr/>
            </a:lvl1pPr>
          </a:lstStyle>
          <a:p>
            <a:pPr>
              <a:defRPr/>
            </a:pPr>
            <a:fld id="{CA76C56D-BFC9-4E4B-A5CD-A26E021323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smtClean="0"/>
              <a:t>Early Science</a:t>
            </a:r>
            <a:endParaRPr lang="en-US"/>
          </a:p>
        </p:txBody>
      </p:sp>
      <p:sp>
        <p:nvSpPr>
          <p:cNvPr id="6" name="Slide Number Placeholder 5"/>
          <p:cNvSpPr>
            <a:spLocks noGrp="1"/>
          </p:cNvSpPr>
          <p:nvPr>
            <p:ph type="sldNum" sz="quarter" idx="11"/>
          </p:nvPr>
        </p:nvSpPr>
        <p:spPr/>
        <p:txBody>
          <a:bodyPr/>
          <a:lstStyle>
            <a:lvl1pPr>
              <a:defRPr/>
            </a:lvl1pPr>
          </a:lstStyle>
          <a:p>
            <a:pPr>
              <a:defRPr/>
            </a:pPr>
            <a:fld id="{6195D23A-F49C-4C1A-B96B-868F246303C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 Id="rId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5.xml"/><Relationship Id="rId7" Type="http://schemas.openxmlformats.org/officeDocument/2006/relationships/slideLayout" Target="../slideLayouts/slideLayout8.xml"/><Relationship Id="rId11" Type="http://schemas.openxmlformats.org/officeDocument/2006/relationships/slideLayout" Target="../slideLayouts/slideLayout12.xml"/><Relationship Id="rId1" Type="http://schemas.openxmlformats.org/officeDocument/2006/relationships/slideLayout" Target="../slideLayouts/slideLayout2.xml"/><Relationship Id="rId6" Type="http://schemas.openxmlformats.org/officeDocument/2006/relationships/slideLayout" Target="../slideLayouts/slideLayout7.xml"/><Relationship Id="rId8" Type="http://schemas.openxmlformats.org/officeDocument/2006/relationships/slideLayout" Target="../slideLayouts/slideLayout9.xml"/><Relationship Id="rId13" Type="http://schemas.openxmlformats.org/officeDocument/2006/relationships/image" Target="../media/image4.jpeg"/><Relationship Id="rId10" Type="http://schemas.openxmlformats.org/officeDocument/2006/relationships/slideLayout" Target="../slideLayouts/slideLayout11.xml"/><Relationship Id="rId5" Type="http://schemas.openxmlformats.org/officeDocument/2006/relationships/slideLayout" Target="../slideLayouts/slideLayout6.xml"/><Relationship Id="rId12" Type="http://schemas.openxmlformats.org/officeDocument/2006/relationships/theme" Target="../theme/theme2.xml"/><Relationship Id="rId2" Type="http://schemas.openxmlformats.org/officeDocument/2006/relationships/slideLayout" Target="../slideLayouts/slideLayout3.xml"/><Relationship Id="rId9" Type="http://schemas.openxmlformats.org/officeDocument/2006/relationships/slideLayout" Target="../slideLayouts/slideLayout10.xml"/><Relationship Id="rId3"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16.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8" Type="http://schemas.openxmlformats.org/officeDocument/2006/relationships/slideLayout" Target="../slideLayouts/slideLayout20.xml"/><Relationship Id="rId13" Type="http://schemas.openxmlformats.org/officeDocument/2006/relationships/image" Target="../media/image4.jpeg"/><Relationship Id="rId10" Type="http://schemas.openxmlformats.org/officeDocument/2006/relationships/slideLayout" Target="../slideLayouts/slideLayout22.xml"/><Relationship Id="rId5"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4" Type="http://schemas.openxmlformats.org/officeDocument/2006/relationships/slideLayout" Target="../slideLayouts/slideLayout27.xml"/><Relationship Id="rId10" Type="http://schemas.openxmlformats.org/officeDocument/2006/relationships/image" Target="../media/image2.png"/><Relationship Id="rId5" Type="http://schemas.openxmlformats.org/officeDocument/2006/relationships/slideLayout" Target="../slideLayouts/slideLayout28.xml"/><Relationship Id="rId7" Type="http://schemas.openxmlformats.org/officeDocument/2006/relationships/slideLayout" Target="../slideLayouts/slideLayout30.xml"/><Relationship Id="rId1" Type="http://schemas.openxmlformats.org/officeDocument/2006/relationships/slideLayout" Target="../slideLayouts/slideLayout24.xml"/><Relationship Id="rId2" Type="http://schemas.openxmlformats.org/officeDocument/2006/relationships/slideLayout" Target="../slideLayouts/slideLayout25.xml"/><Relationship Id="rId9" Type="http://schemas.openxmlformats.org/officeDocument/2006/relationships/image" Target="../media/image5.jpeg"/><Relationship Id="rId3" Type="http://schemas.openxmlformats.org/officeDocument/2006/relationships/slideLayout" Target="../slideLayouts/slideLayout26.xml"/><Relationship Id="rId6"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4" Type="http://schemas.openxmlformats.org/officeDocument/2006/relationships/slideLayout" Target="../slideLayouts/slideLayout34.xml"/><Relationship Id="rId10" Type="http://schemas.openxmlformats.org/officeDocument/2006/relationships/image" Target="../media/image2.png"/><Relationship Id="rId5" Type="http://schemas.openxmlformats.org/officeDocument/2006/relationships/slideLayout" Target="../slideLayouts/slideLayout35.xml"/><Relationship Id="rId7" Type="http://schemas.openxmlformats.org/officeDocument/2006/relationships/slideLayout" Target="../slideLayouts/slideLayout37.xml"/><Relationship Id="rId1" Type="http://schemas.openxmlformats.org/officeDocument/2006/relationships/slideLayout" Target="../slideLayouts/slideLayout31.xml"/><Relationship Id="rId2" Type="http://schemas.openxmlformats.org/officeDocument/2006/relationships/slideLayout" Target="../slideLayouts/slideLayout32.xml"/><Relationship Id="rId9" Type="http://schemas.openxmlformats.org/officeDocument/2006/relationships/image" Target="../media/image5.jpeg"/><Relationship Id="rId3" Type="http://schemas.openxmlformats.org/officeDocument/2006/relationships/slideLayout" Target="../slideLayouts/slideLayout33.xml"/><Relationship Id="rId6"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4"/>
          <a:srcRect/>
          <a:stretch>
            <a:fillRect/>
          </a:stretch>
        </p:blipFill>
        <p:spPr bwMode="auto">
          <a:xfrm>
            <a:off x="7799388" y="5313363"/>
            <a:ext cx="892175" cy="1154112"/>
          </a:xfrm>
          <a:prstGeom prst="rect">
            <a:avLst/>
          </a:prstGeom>
          <a:noFill/>
          <a:ln w="9525">
            <a:noFill/>
            <a:miter lim="800000"/>
            <a:headEnd/>
            <a:tailEnd/>
          </a:ln>
        </p:spPr>
      </p:pic>
      <p:sp>
        <p:nvSpPr>
          <p:cNvPr id="5"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Gill Sans MT" pitchFamily="34" charset="0"/>
              </a:defRPr>
            </a:lvl1pPr>
          </a:lstStyle>
          <a:p>
            <a:pPr>
              <a:defRPr/>
            </a:pPr>
            <a:r>
              <a:rPr lang="en-US" smtClean="0"/>
              <a:t>Early Science</a:t>
            </a:r>
            <a:endParaRPr lang="en-US"/>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Gill Sans MT" pitchFamily="34" charset="0"/>
              </a:defRPr>
            </a:lvl1pPr>
          </a:lstStyle>
          <a:p>
            <a:pPr>
              <a:defRPr/>
            </a:pPr>
            <a:fld id="{86F4B04A-E91A-4439-9876-9FC41E46D79F}" type="slidenum">
              <a:rPr lang="en-US"/>
              <a:pPr>
                <a:defRPr/>
              </a:pPr>
              <a:t>‹#›</a:t>
            </a:fld>
            <a:endParaRPr lang="en-US" dirty="0"/>
          </a:p>
        </p:txBody>
      </p:sp>
      <p:pic>
        <p:nvPicPr>
          <p:cNvPr id="7" name="Picture 2"/>
          <p:cNvPicPr>
            <a:picLocks noChangeAspect="1" noChangeArrowheads="1"/>
          </p:cNvPicPr>
          <p:nvPr userDrawn="1"/>
        </p:nvPicPr>
        <p:blipFill>
          <a:blip r:embed="rId5"/>
          <a:srcRect/>
          <a:stretch>
            <a:fillRect/>
          </a:stretch>
        </p:blipFill>
        <p:spPr bwMode="auto">
          <a:xfrm>
            <a:off x="0" y="1429617"/>
            <a:ext cx="9163050" cy="2886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3" r:id="rId1"/>
  </p:sldLayoutIdLst>
  <p:hf sldNum="0" hdr="0" dt="0"/>
  <p:txStyles>
    <p:titleStyle>
      <a:lvl1pPr algn="l" defTabSz="457200" rtl="0" eaLnBrk="0" fontAlgn="base" hangingPunct="0">
        <a:spcBef>
          <a:spcPct val="0"/>
        </a:spcBef>
        <a:spcAft>
          <a:spcPct val="0"/>
        </a:spcAft>
        <a:defRPr sz="3300" b="1" kern="1200">
          <a:solidFill>
            <a:srgbClr val="990033"/>
          </a:solidFill>
          <a:latin typeface="GillSans"/>
          <a:ea typeface="ＭＳ Ｐゴシック" pitchFamily="48" charset="-128"/>
          <a:cs typeface="GillSans"/>
        </a:defRPr>
      </a:lvl1pPr>
      <a:lvl2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Sans" pitchFamily="96" charset="0"/>
          <a:ea typeface="ＭＳ Ｐゴシック" pitchFamily="48" charset="-128"/>
          <a:cs typeface="GillSans" pitchFamily="48" charset="0"/>
        </a:defRPr>
      </a:lvl5pPr>
      <a:lvl6pPr marL="457200" algn="l" defTabSz="457200" rtl="0" fontAlgn="base">
        <a:spcBef>
          <a:spcPct val="0"/>
        </a:spcBef>
        <a:spcAft>
          <a:spcPct val="0"/>
        </a:spcAft>
        <a:defRPr sz="3300">
          <a:solidFill>
            <a:srgbClr val="990033"/>
          </a:solidFill>
          <a:latin typeface="Gadget" pitchFamily="48" charset="0"/>
          <a:ea typeface="ＭＳ Ｐゴシック" pitchFamily="48" charset="-128"/>
        </a:defRPr>
      </a:lvl6pPr>
      <a:lvl7pPr marL="914400" algn="l" defTabSz="457200" rtl="0" fontAlgn="base">
        <a:spcBef>
          <a:spcPct val="0"/>
        </a:spcBef>
        <a:spcAft>
          <a:spcPct val="0"/>
        </a:spcAft>
        <a:defRPr sz="3300">
          <a:solidFill>
            <a:srgbClr val="990033"/>
          </a:solidFill>
          <a:latin typeface="Gadget" pitchFamily="48" charset="0"/>
          <a:ea typeface="ＭＳ Ｐゴシック" pitchFamily="48" charset="-128"/>
        </a:defRPr>
      </a:lvl7pPr>
      <a:lvl8pPr marL="1371600" algn="l" defTabSz="457200" rtl="0" fontAlgn="base">
        <a:spcBef>
          <a:spcPct val="0"/>
        </a:spcBef>
        <a:spcAft>
          <a:spcPct val="0"/>
        </a:spcAft>
        <a:defRPr sz="3300">
          <a:solidFill>
            <a:srgbClr val="990033"/>
          </a:solidFill>
          <a:latin typeface="Gadget" pitchFamily="48" charset="0"/>
          <a:ea typeface="ＭＳ Ｐゴシック" pitchFamily="48" charset="-128"/>
        </a:defRPr>
      </a:lvl8pPr>
      <a:lvl9pPr marL="1828800" algn="l" defTabSz="457200" rtl="0" fontAlgn="base">
        <a:spcBef>
          <a:spcPct val="0"/>
        </a:spcBef>
        <a:spcAft>
          <a:spcPct val="0"/>
        </a:spcAft>
        <a:defRPr sz="3300">
          <a:solidFill>
            <a:srgbClr val="990033"/>
          </a:solidFill>
          <a:latin typeface="Gadget" pitchFamily="48" charset="0"/>
          <a:ea typeface="ＭＳ Ｐゴシック" pitchFamily="48" charset="-128"/>
        </a:defRPr>
      </a:lvl9pPr>
    </p:titleStyle>
    <p:bodyStyle>
      <a:lvl1pPr marL="342900" indent="-342900" algn="l" defTabSz="457200" rtl="0" eaLnBrk="0" fontAlgn="base" hangingPunct="0">
        <a:spcBef>
          <a:spcPct val="20000"/>
        </a:spcBef>
        <a:spcAft>
          <a:spcPct val="0"/>
        </a:spcAft>
        <a:buFont typeface="Arial" charset="0"/>
        <a:defRPr sz="2800" kern="1200">
          <a:solidFill>
            <a:srgbClr val="000099"/>
          </a:solidFill>
          <a:latin typeface="Gill Sans"/>
          <a:ea typeface="ＭＳ Ｐゴシック" pitchFamily="48" charset="-128"/>
          <a:cs typeface="Gill Sans"/>
        </a:defRPr>
      </a:lvl1pPr>
      <a:lvl2pPr marL="742950" indent="-285750" algn="l" defTabSz="457200" rtl="0" eaLnBrk="0" fontAlgn="base" hangingPunct="0">
        <a:spcBef>
          <a:spcPct val="20000"/>
        </a:spcBef>
        <a:spcAft>
          <a:spcPct val="0"/>
        </a:spcAft>
        <a:buFont typeface="Arial" charset="0"/>
        <a:defRPr sz="2400" kern="1200">
          <a:solidFill>
            <a:srgbClr val="330099"/>
          </a:solidFill>
          <a:latin typeface="Gill Sans"/>
          <a:ea typeface="ＭＳ Ｐゴシック" pitchFamily="48" charset="-128"/>
          <a:cs typeface="Gill Sans"/>
        </a:defRPr>
      </a:lvl2pPr>
      <a:lvl3pPr marL="1143000" indent="-228600" algn="l" defTabSz="457200" rtl="0" eaLnBrk="0" fontAlgn="base" hangingPunct="0">
        <a:spcBef>
          <a:spcPct val="20000"/>
        </a:spcBef>
        <a:spcAft>
          <a:spcPct val="0"/>
        </a:spcAft>
        <a:buFont typeface="Arial" charset="0"/>
        <a:buChar char="•"/>
        <a:defRPr sz="2400" kern="1200">
          <a:solidFill>
            <a:srgbClr val="330099"/>
          </a:solidFill>
          <a:latin typeface="Gill Sans"/>
          <a:ea typeface="ＭＳ Ｐゴシック" pitchFamily="48" charset="-128"/>
          <a:cs typeface="Gill Sans"/>
        </a:defRPr>
      </a:lvl3pPr>
      <a:lvl4pPr marL="16002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4pPr>
      <a:lvl5pPr marL="2057400" indent="-228600" algn="l" defTabSz="457200" rtl="0" eaLnBrk="0" fontAlgn="base" hangingPunct="0">
        <a:spcBef>
          <a:spcPct val="20000"/>
        </a:spcBef>
        <a:spcAft>
          <a:spcPct val="0"/>
        </a:spcAft>
        <a:buFont typeface="Arial" charset="0"/>
        <a:buChar char="»"/>
        <a:defRPr sz="2000" kern="1200">
          <a:solidFill>
            <a:srgbClr val="330099"/>
          </a:solidFill>
          <a:latin typeface="Gill Sans"/>
          <a:ea typeface="ＭＳ Ｐゴシック" pitchFamily="48"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6147"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mn-lt"/>
              </a:defRPr>
            </a:lvl1pPr>
          </a:lstStyle>
          <a:p>
            <a:pPr>
              <a:defRPr/>
            </a:pPr>
            <a:r>
              <a:rPr lang="en-US" smtClean="0"/>
              <a:t>Early Science</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mn-lt"/>
              </a:defRPr>
            </a:lvl1pPr>
          </a:lstStyle>
          <a:p>
            <a:pPr>
              <a:defRPr/>
            </a:pPr>
            <a:fld id="{4D743850-BC4F-4293-A448-AE68E292148F}" type="slidenum">
              <a:rPr lang="en-US"/>
              <a:pPr>
                <a:defRPr/>
              </a:pPr>
              <a:t>‹#›</a:t>
            </a:fld>
            <a:endParaRPr lang="en-US" dirty="0"/>
          </a:p>
        </p:txBody>
      </p:sp>
      <p:sp>
        <p:nvSpPr>
          <p:cNvPr id="75783"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5784" name="Text Box 8"/>
          <p:cNvSpPr txBox="1">
            <a:spLocks noChangeArrowheads="1"/>
          </p:cNvSpPr>
          <p:nvPr/>
        </p:nvSpPr>
        <p:spPr bwMode="auto">
          <a:xfrm>
            <a:off x="7370763" y="19050"/>
            <a:ext cx="1423987"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CDL</a:t>
            </a:r>
          </a:p>
        </p:txBody>
      </p:sp>
      <p:sp>
        <p:nvSpPr>
          <p:cNvPr id="75785"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Lst>
  <p:hf sldNum="0"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4"/>
          <a:srcRect/>
          <a:stretch>
            <a:fillRect/>
          </a:stretch>
        </p:blipFill>
        <p:spPr bwMode="auto">
          <a:xfrm>
            <a:off x="452438" y="5835650"/>
            <a:ext cx="590550" cy="763588"/>
          </a:xfrm>
          <a:prstGeom prst="rect">
            <a:avLst/>
          </a:prstGeom>
          <a:noFill/>
          <a:ln w="9525">
            <a:noFill/>
            <a:miter lim="800000"/>
            <a:headEnd/>
            <a:tailEnd/>
          </a:ln>
        </p:spPr>
      </p:pic>
      <p:sp>
        <p:nvSpPr>
          <p:cNvPr id="9219" name="Title Placeholder 1"/>
          <p:cNvSpPr>
            <a:spLocks noGrp="1"/>
          </p:cNvSpPr>
          <p:nvPr>
            <p:ph type="title"/>
          </p:nvPr>
        </p:nvSpPr>
        <p:spPr bwMode="auto">
          <a:xfrm>
            <a:off x="457200"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dirty="0">
                <a:solidFill>
                  <a:srgbClr val="000099"/>
                </a:solidFill>
                <a:latin typeface="+mn-lt"/>
              </a:defRPr>
            </a:lvl1pPr>
          </a:lstStyle>
          <a:p>
            <a:pPr>
              <a:defRPr/>
            </a:pPr>
            <a:r>
              <a:rPr lang="en-US" smtClean="0"/>
              <a:t>Early Science</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000099"/>
                </a:solidFill>
                <a:latin typeface="+mn-lt"/>
              </a:defRPr>
            </a:lvl1pPr>
          </a:lstStyle>
          <a:p>
            <a:pPr>
              <a:defRPr/>
            </a:pPr>
            <a:fld id="{801EC458-A9AC-4819-A2F0-C423A2F647B1}" type="slidenum">
              <a:rPr lang="en-US"/>
              <a:pPr>
                <a:defRPr/>
              </a:pPr>
              <a:t>‹#›</a:t>
            </a:fld>
            <a:endParaRPr lang="en-US" dirty="0"/>
          </a:p>
        </p:txBody>
      </p:sp>
      <p:sp>
        <p:nvSpPr>
          <p:cNvPr id="76807" name="Rectangle 7"/>
          <p:cNvSpPr>
            <a:spLocks noChangeArrowheads="1"/>
          </p:cNvSpPr>
          <p:nvPr/>
        </p:nvSpPr>
        <p:spPr bwMode="auto">
          <a:xfrm>
            <a:off x="123825" y="19050"/>
            <a:ext cx="8851900" cy="779463"/>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76808" name="Text Box 8"/>
          <p:cNvSpPr txBox="1">
            <a:spLocks noChangeArrowheads="1"/>
          </p:cNvSpPr>
          <p:nvPr/>
        </p:nvSpPr>
        <p:spPr bwMode="auto">
          <a:xfrm>
            <a:off x="7370763" y="19050"/>
            <a:ext cx="1479550" cy="914400"/>
          </a:xfrm>
          <a:prstGeom prst="rect">
            <a:avLst/>
          </a:prstGeom>
          <a:noFill/>
          <a:ln w="9525">
            <a:noFill/>
            <a:miter lim="800000"/>
            <a:headEnd/>
            <a:tailEnd/>
          </a:ln>
          <a:effectLst/>
        </p:spPr>
        <p:txBody>
          <a:bodyPr wrap="none">
            <a:spAutoFit/>
          </a:bodyPr>
          <a:lstStyle/>
          <a:p>
            <a:pPr>
              <a:defRPr/>
            </a:pPr>
            <a:r>
              <a:rPr lang="en-US" sz="5400" b="1">
                <a:solidFill>
                  <a:srgbClr val="8CC7EA"/>
                </a:solidFill>
                <a:latin typeface="Trebuchet MS" pitchFamily="34" charset="0"/>
              </a:rPr>
              <a:t>NTC</a:t>
            </a:r>
          </a:p>
        </p:txBody>
      </p:sp>
      <p:sp>
        <p:nvSpPr>
          <p:cNvPr id="76809" name="Line 9"/>
          <p:cNvSpPr>
            <a:spLocks noChangeShapeType="1"/>
          </p:cNvSpPr>
          <p:nvPr/>
        </p:nvSpPr>
        <p:spPr bwMode="auto">
          <a:xfrm>
            <a:off x="452438" y="495300"/>
            <a:ext cx="6951662" cy="0"/>
          </a:xfrm>
          <a:prstGeom prst="line">
            <a:avLst/>
          </a:prstGeom>
          <a:noFill/>
          <a:ln w="28575">
            <a:solidFill>
              <a:srgbClr val="8CC7EA"/>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hf sldNum="0" hdr="0" dt="0"/>
  <p:txStyles>
    <p:titleStyle>
      <a:lvl1pPr algn="l" defTabSz="457200" rtl="0" eaLnBrk="0" fontAlgn="base" hangingPunct="0">
        <a:spcBef>
          <a:spcPct val="0"/>
        </a:spcBef>
        <a:spcAft>
          <a:spcPct val="0"/>
        </a:spcAft>
        <a:defRPr sz="3300" b="1">
          <a:solidFill>
            <a:srgbClr val="990033"/>
          </a:solidFill>
          <a:latin typeface="+mj-lt"/>
          <a:ea typeface="+mj-ea"/>
          <a:cs typeface="+mj-c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00009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1513" name="Rectangle 9"/>
          <p:cNvSpPr>
            <a:spLocks noChangeArrowheads="1"/>
          </p:cNvSpPr>
          <p:nvPr/>
        </p:nvSpPr>
        <p:spPr bwMode="auto">
          <a:xfrm>
            <a:off x="123825" y="19050"/>
            <a:ext cx="8010525" cy="779463"/>
          </a:xfrm>
          <a:prstGeom prst="rect">
            <a:avLst/>
          </a:prstGeom>
          <a:solidFill>
            <a:schemeClr val="bg1"/>
          </a:solidFill>
          <a:ln w="9525">
            <a:noFill/>
            <a:miter lim="800000"/>
            <a:headEnd/>
            <a:tailEnd/>
          </a:ln>
          <a:effectLst/>
        </p:spPr>
        <p:txBody>
          <a:bodyPr wrap="none" anchor="ctr"/>
          <a:lstStyle/>
          <a:p>
            <a:pPr>
              <a:defRPr/>
            </a:pPr>
            <a:endParaRPr lang="en-US">
              <a:latin typeface="Arial" charset="0"/>
              <a:ea typeface="ＭＳ Ｐゴシック" pitchFamily="17" charset="-128"/>
              <a:cs typeface="+mn-cs"/>
            </a:endParaRPr>
          </a:p>
        </p:txBody>
      </p:sp>
      <p:pic>
        <p:nvPicPr>
          <p:cNvPr id="1027" name="Picture 6"/>
          <p:cNvPicPr>
            <a:picLocks noChangeAspect="1" noChangeArrowheads="1"/>
          </p:cNvPicPr>
          <p:nvPr/>
        </p:nvPicPr>
        <p:blipFill>
          <a:blip r:embed="rId10"/>
          <a:srcRect/>
          <a:stretch>
            <a:fillRect/>
          </a:stretch>
        </p:blipFill>
        <p:spPr bwMode="auto">
          <a:xfrm>
            <a:off x="452438" y="5835650"/>
            <a:ext cx="590550" cy="763588"/>
          </a:xfrm>
          <a:prstGeom prst="rect">
            <a:avLst/>
          </a:prstGeom>
          <a:noFill/>
          <a:ln w="9525">
            <a:noFill/>
            <a:miter lim="800000"/>
            <a:headEnd/>
            <a:tailEnd/>
          </a:ln>
        </p:spPr>
      </p:pic>
      <p:sp>
        <p:nvSpPr>
          <p:cNvPr id="1028" name="Title Placeholder 1"/>
          <p:cNvSpPr>
            <a:spLocks noGrp="1"/>
          </p:cNvSpPr>
          <p:nvPr>
            <p:ph type="title"/>
          </p:nvPr>
        </p:nvSpPr>
        <p:spPr bwMode="auto">
          <a:xfrm>
            <a:off x="457200" y="487363"/>
            <a:ext cx="82296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34" charset="0"/>
                <a:ea typeface="ＭＳ Ｐゴシック" pitchFamily="17" charset="-128"/>
                <a:cs typeface="+mn-cs"/>
              </a:defRPr>
            </a:lvl1pPr>
          </a:lstStyle>
          <a:p>
            <a:pPr>
              <a:defRPr/>
            </a:pPr>
            <a:r>
              <a:rPr lang="en-US" smtClean="0"/>
              <a:t>Early Science</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0" charset="-18"/>
                <a:ea typeface="ＭＳ Ｐゴシック" pitchFamily="-110" charset="-128"/>
                <a:cs typeface="ＭＳ Ｐゴシック" pitchFamily="-110" charset="-128"/>
              </a:defRPr>
            </a:lvl1pPr>
          </a:lstStyle>
          <a:p>
            <a:pPr>
              <a:defRPr/>
            </a:pPr>
            <a:fld id="{D617B5F7-007B-D844-BFC7-A7DDF724AB7A}" type="slidenum">
              <a:rPr lang="en-US"/>
              <a:pPr>
                <a:defRPr/>
              </a:pPr>
              <a:t>‹#›</a:t>
            </a:fld>
            <a:endParaRPr lang="en-US"/>
          </a:p>
        </p:txBody>
      </p:sp>
      <p:sp>
        <p:nvSpPr>
          <p:cNvPr id="21511" name="Text Box 7"/>
          <p:cNvSpPr txBox="1">
            <a:spLocks noChangeArrowheads="1"/>
          </p:cNvSpPr>
          <p:nvPr/>
        </p:nvSpPr>
        <p:spPr bwMode="auto">
          <a:xfrm>
            <a:off x="6189663" y="19050"/>
            <a:ext cx="1944687" cy="914400"/>
          </a:xfrm>
          <a:prstGeom prst="rect">
            <a:avLst/>
          </a:prstGeom>
          <a:noFill/>
          <a:ln w="9525">
            <a:noFill/>
            <a:miter lim="800000"/>
            <a:headEnd/>
            <a:tailEnd/>
          </a:ln>
          <a:effectLst/>
        </p:spPr>
        <p:txBody>
          <a:bodyPr wrap="none">
            <a:spAutoFit/>
          </a:bodyPr>
          <a:lstStyle/>
          <a:p>
            <a:pPr defTabSz="914400">
              <a:defRPr/>
            </a:pPr>
            <a:r>
              <a:rPr lang="en-US" sz="5400" b="1">
                <a:solidFill>
                  <a:srgbClr val="8CC7EA"/>
                </a:solidFill>
                <a:latin typeface="Trebuchet MS" pitchFamily="34" charset="0"/>
                <a:ea typeface="ＭＳ Ｐゴシック" pitchFamily="17" charset="-128"/>
                <a:cs typeface="+mn-cs"/>
              </a:rPr>
              <a:t>ALMA</a:t>
            </a:r>
          </a:p>
        </p:txBody>
      </p:sp>
      <p:sp>
        <p:nvSpPr>
          <p:cNvPr id="21512" name="Line 8"/>
          <p:cNvSpPr>
            <a:spLocks noChangeShapeType="1"/>
          </p:cNvSpPr>
          <p:nvPr/>
        </p:nvSpPr>
        <p:spPr bwMode="auto">
          <a:xfrm>
            <a:off x="452438" y="495300"/>
            <a:ext cx="58594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Lst>
  <p:hf sldNum="0"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ＭＳ Ｐゴシック" pitchFamily="4" charset="-128"/>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ＭＳ Ｐゴシック" pitchFamily="4" charset="-128"/>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ＭＳ Ｐゴシック" pitchFamily="4" charset="-128"/>
        </a:defRPr>
      </a:lvl1pPr>
      <a:lvl2pPr marL="742950" indent="-28575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ＭＳ Ｐゴシック" pitchFamily="4" charset="-128"/>
        </a:defRPr>
      </a:lvl2pPr>
      <a:lvl3pPr marL="11430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4"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1513" name="Rectangle 9"/>
          <p:cNvSpPr>
            <a:spLocks noChangeArrowheads="1"/>
          </p:cNvSpPr>
          <p:nvPr/>
        </p:nvSpPr>
        <p:spPr bwMode="auto">
          <a:xfrm>
            <a:off x="123825" y="19050"/>
            <a:ext cx="8010525" cy="779463"/>
          </a:xfrm>
          <a:prstGeom prst="rect">
            <a:avLst/>
          </a:prstGeom>
          <a:solidFill>
            <a:schemeClr val="bg1"/>
          </a:solidFill>
          <a:ln w="9525">
            <a:noFill/>
            <a:miter lim="800000"/>
            <a:headEnd/>
            <a:tailEnd/>
          </a:ln>
          <a:effectLst/>
        </p:spPr>
        <p:txBody>
          <a:bodyPr wrap="none" anchor="ctr">
            <a:prstTxWarp prst="textNoShape">
              <a:avLst/>
            </a:prstTxWarp>
          </a:bodyPr>
          <a:lstStyle/>
          <a:p>
            <a:pPr>
              <a:defRPr/>
            </a:pPr>
            <a:endParaRPr lang="en-US">
              <a:latin typeface="Arial" pitchFamily="-112" charset="0"/>
              <a:ea typeface="ＭＳ Ｐゴシック" pitchFamily="-112" charset="-128"/>
              <a:cs typeface="ＭＳ Ｐゴシック" pitchFamily="-112" charset="-128"/>
            </a:endParaRPr>
          </a:p>
        </p:txBody>
      </p:sp>
      <p:pic>
        <p:nvPicPr>
          <p:cNvPr id="3075" name="Picture 6"/>
          <p:cNvPicPr>
            <a:picLocks noChangeAspect="1" noChangeArrowheads="1"/>
          </p:cNvPicPr>
          <p:nvPr/>
        </p:nvPicPr>
        <p:blipFill>
          <a:blip r:embed="rId10"/>
          <a:srcRect/>
          <a:stretch>
            <a:fillRect/>
          </a:stretch>
        </p:blipFill>
        <p:spPr bwMode="auto">
          <a:xfrm>
            <a:off x="452438" y="5835650"/>
            <a:ext cx="590550" cy="763588"/>
          </a:xfrm>
          <a:prstGeom prst="rect">
            <a:avLst/>
          </a:prstGeom>
          <a:noFill/>
          <a:ln w="9525">
            <a:noFill/>
            <a:miter lim="800000"/>
            <a:headEnd/>
            <a:tailEnd/>
          </a:ln>
        </p:spPr>
      </p:pic>
      <p:sp>
        <p:nvSpPr>
          <p:cNvPr id="3076" name="Title Placeholder 1"/>
          <p:cNvSpPr>
            <a:spLocks noGrp="1"/>
          </p:cNvSpPr>
          <p:nvPr>
            <p:ph type="title"/>
          </p:nvPr>
        </p:nvSpPr>
        <p:spPr bwMode="auto">
          <a:xfrm>
            <a:off x="457200" y="487363"/>
            <a:ext cx="8229600" cy="960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0"/>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r>
              <a:rPr lang="en-US" smtClean="0"/>
              <a:t>Early Science</a:t>
            </a:r>
            <a:endParaRPr lang="en-US"/>
          </a:p>
        </p:txBody>
      </p:sp>
      <p:sp>
        <p:nvSpPr>
          <p:cNvPr id="8"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99"/>
                </a:solidFill>
                <a:latin typeface="Gill Sans MT" pitchFamily="-112" charset="-18"/>
                <a:ea typeface="ＭＳ Ｐゴシック" pitchFamily="-112" charset="-128"/>
                <a:cs typeface="ＭＳ Ｐゴシック" pitchFamily="-112" charset="-128"/>
              </a:defRPr>
            </a:lvl1pPr>
          </a:lstStyle>
          <a:p>
            <a:pPr>
              <a:defRPr/>
            </a:pPr>
            <a:fld id="{4A26AC70-BCD0-6046-B66E-8475D2590543}" type="slidenum">
              <a:rPr lang="en-US"/>
              <a:pPr>
                <a:defRPr/>
              </a:pPr>
              <a:t>‹#›</a:t>
            </a:fld>
            <a:endParaRPr lang="en-US"/>
          </a:p>
        </p:txBody>
      </p:sp>
      <p:sp>
        <p:nvSpPr>
          <p:cNvPr id="21511" name="Text Box 7"/>
          <p:cNvSpPr txBox="1">
            <a:spLocks noChangeArrowheads="1"/>
          </p:cNvSpPr>
          <p:nvPr/>
        </p:nvSpPr>
        <p:spPr bwMode="auto">
          <a:xfrm>
            <a:off x="6189663" y="19050"/>
            <a:ext cx="1944687" cy="914400"/>
          </a:xfrm>
          <a:prstGeom prst="rect">
            <a:avLst/>
          </a:prstGeom>
          <a:noFill/>
          <a:ln w="9525">
            <a:noFill/>
            <a:miter lim="800000"/>
            <a:headEnd/>
            <a:tailEnd/>
          </a:ln>
          <a:effectLst/>
        </p:spPr>
        <p:txBody>
          <a:bodyPr wrap="none">
            <a:prstTxWarp prst="textNoShape">
              <a:avLst/>
            </a:prstTxWarp>
            <a:spAutoFit/>
          </a:bodyPr>
          <a:lstStyle/>
          <a:p>
            <a:pPr defTabSz="914400">
              <a:defRPr/>
            </a:pPr>
            <a:r>
              <a:rPr lang="en-US" sz="5400" b="1">
                <a:solidFill>
                  <a:srgbClr val="8CC7EA"/>
                </a:solidFill>
                <a:latin typeface="Trebuchet MS" pitchFamily="-112" charset="0"/>
                <a:ea typeface="ＭＳ Ｐゴシック" pitchFamily="-112" charset="-128"/>
                <a:cs typeface="ＭＳ Ｐゴシック" pitchFamily="-112" charset="-128"/>
              </a:rPr>
              <a:t>ALMA</a:t>
            </a:r>
          </a:p>
        </p:txBody>
      </p:sp>
      <p:sp>
        <p:nvSpPr>
          <p:cNvPr id="21512" name="Line 8"/>
          <p:cNvSpPr>
            <a:spLocks noChangeShapeType="1"/>
          </p:cNvSpPr>
          <p:nvPr/>
        </p:nvSpPr>
        <p:spPr bwMode="auto">
          <a:xfrm>
            <a:off x="452438" y="495300"/>
            <a:ext cx="5859462" cy="0"/>
          </a:xfrm>
          <a:prstGeom prst="line">
            <a:avLst/>
          </a:prstGeom>
          <a:noFill/>
          <a:ln w="28575">
            <a:solidFill>
              <a:srgbClr val="8CC7EA"/>
            </a:solidFill>
            <a:round/>
            <a:headEnd/>
            <a:tailEnd/>
          </a:ln>
          <a:effectLst/>
        </p:spPr>
        <p:txBody>
          <a:bodyPr/>
          <a:lstStyle/>
          <a:p>
            <a:pPr>
              <a:defRPr/>
            </a:pPr>
            <a:endParaRPr lang="en-US">
              <a:latin typeface="Arial" charset="0"/>
              <a:ea typeface="ＭＳ Ｐゴシック" pitchFamily="17" charset="-128"/>
              <a:cs typeface="+mn-cs"/>
            </a:endParaRPr>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Lst>
  <p:hf sldNum="0" hdr="0" dt="0"/>
  <p:txStyles>
    <p:titleStyle>
      <a:lvl1pPr algn="l" defTabSz="457200" rtl="0" eaLnBrk="0" fontAlgn="base" hangingPunct="0">
        <a:spcBef>
          <a:spcPct val="0"/>
        </a:spcBef>
        <a:spcAft>
          <a:spcPct val="0"/>
        </a:spcAft>
        <a:defRPr sz="3300" b="1" kern="1200">
          <a:solidFill>
            <a:srgbClr val="990033"/>
          </a:solidFill>
          <a:latin typeface="Gill Sans MT" pitchFamily="34" charset="0"/>
          <a:ea typeface="ＭＳ Ｐゴシック" pitchFamily="96" charset="-128"/>
          <a:cs typeface="GillSans"/>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96" charset="-128"/>
          <a:cs typeface="GillSans" pitchFamily="48" charset="0"/>
        </a:defRPr>
      </a:lvl5pPr>
      <a:lvl6pPr marL="457200" algn="l" defTabSz="457200" rtl="0" fontAlgn="base">
        <a:spcBef>
          <a:spcPct val="0"/>
        </a:spcBef>
        <a:spcAft>
          <a:spcPct val="0"/>
        </a:spcAft>
        <a:defRPr sz="3200">
          <a:solidFill>
            <a:srgbClr val="990033"/>
          </a:solidFill>
          <a:latin typeface="Gadget" pitchFamily="96" charset="0"/>
          <a:ea typeface="ＭＳ Ｐゴシック" pitchFamily="96" charset="-128"/>
        </a:defRPr>
      </a:lvl6pPr>
      <a:lvl7pPr marL="914400" algn="l" defTabSz="457200" rtl="0" fontAlgn="base">
        <a:spcBef>
          <a:spcPct val="0"/>
        </a:spcBef>
        <a:spcAft>
          <a:spcPct val="0"/>
        </a:spcAft>
        <a:defRPr sz="3200">
          <a:solidFill>
            <a:srgbClr val="990033"/>
          </a:solidFill>
          <a:latin typeface="Gadget" pitchFamily="96" charset="0"/>
          <a:ea typeface="ＭＳ Ｐゴシック" pitchFamily="96" charset="-128"/>
        </a:defRPr>
      </a:lvl7pPr>
      <a:lvl8pPr marL="1371600" algn="l" defTabSz="457200" rtl="0" fontAlgn="base">
        <a:spcBef>
          <a:spcPct val="0"/>
        </a:spcBef>
        <a:spcAft>
          <a:spcPct val="0"/>
        </a:spcAft>
        <a:defRPr sz="3200">
          <a:solidFill>
            <a:srgbClr val="990033"/>
          </a:solidFill>
          <a:latin typeface="Gadget" pitchFamily="96" charset="0"/>
          <a:ea typeface="ＭＳ Ｐゴシック" pitchFamily="96" charset="-128"/>
        </a:defRPr>
      </a:lvl8pPr>
      <a:lvl9pPr marL="1828800" algn="l" defTabSz="457200" rtl="0" fontAlgn="base">
        <a:spcBef>
          <a:spcPct val="0"/>
        </a:spcBef>
        <a:spcAft>
          <a:spcPct val="0"/>
        </a:spcAft>
        <a:defRPr sz="3200">
          <a:solidFill>
            <a:srgbClr val="990033"/>
          </a:solidFill>
          <a:latin typeface="Gadget" pitchFamily="96"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Gill Sans"/>
        </a:defRPr>
      </a:lvl1pPr>
      <a:lvl2pPr marL="742950" indent="-28575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Gill Sans"/>
        </a:defRPr>
      </a:lvl2pPr>
      <a:lvl3pPr marL="11430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rgbClr val="000099"/>
          </a:solidFill>
          <a:latin typeface="Gill Sans MT" pitchFamily="34" charset="0"/>
          <a:ea typeface="ＭＳ Ｐゴシック" pitchFamily="9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3" Type="http://schemas.openxmlformats.org/officeDocument/2006/relationships/image" Target="../media/image23.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hyperlink" Target="http://www.almaobservatory.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457199" y="0"/>
            <a:ext cx="8331019" cy="14700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ALMA: The March to Early Science and Beyond</a:t>
            </a:r>
          </a:p>
        </p:txBody>
      </p:sp>
      <p:sp>
        <p:nvSpPr>
          <p:cNvPr id="15364" name="Text Placeholder 7"/>
          <p:cNvSpPr>
            <a:spLocks noGrp="1"/>
          </p:cNvSpPr>
          <p:nvPr>
            <p:ph type="body" sz="quarter" idx="13"/>
          </p:nvPr>
        </p:nvSpPr>
        <p:spPr bwMode="auto">
          <a:xfrm>
            <a:off x="457199" y="5029200"/>
            <a:ext cx="4572000" cy="6858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Al </a:t>
            </a:r>
            <a:r>
              <a:rPr lang="en-US" dirty="0" err="1" smtClean="0">
                <a:latin typeface="Gill Sans MT" pitchFamily="34" charset="0"/>
                <a:ea typeface="ＭＳ Ｐゴシック" pitchFamily="17" charset="-128"/>
                <a:cs typeface="Gill Sans" pitchFamily="17" charset="0"/>
              </a:rPr>
              <a:t>Wootten</a:t>
            </a:r>
            <a:r>
              <a:rPr lang="en-US" dirty="0" smtClean="0">
                <a:latin typeface="Gill Sans MT" pitchFamily="34" charset="0"/>
                <a:ea typeface="ＭＳ Ｐゴシック" pitchFamily="17" charset="-128"/>
                <a:cs typeface="Gill Sans" pitchFamily="17" charset="0"/>
              </a:rPr>
              <a:t>	</a:t>
            </a:r>
          </a:p>
        </p:txBody>
      </p:sp>
      <p:sp>
        <p:nvSpPr>
          <p:cNvPr id="15365" name="Text Placeholder 8"/>
          <p:cNvSpPr>
            <a:spLocks noGrp="1"/>
          </p:cNvSpPr>
          <p:nvPr>
            <p:ph type="body" sz="quarter" idx="14"/>
          </p:nvPr>
        </p:nvSpPr>
        <p:spPr bwMode="auto">
          <a:xfrm>
            <a:off x="457199" y="5452612"/>
            <a:ext cx="3644347" cy="9144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latin typeface="Gill Sans MT" pitchFamily="34" charset="0"/>
                <a:ea typeface="ＭＳ Ｐゴシック" pitchFamily="17" charset="-128"/>
                <a:cs typeface="Gill Sans" pitchFamily="17" charset="0"/>
              </a:rPr>
              <a:t>North America ALMA Project Scientist</a:t>
            </a:r>
          </a:p>
        </p:txBody>
      </p:sp>
      <p:pic>
        <p:nvPicPr>
          <p:cNvPr id="6" name="Picture 5" descr="100_4315.JPG"/>
          <p:cNvPicPr>
            <a:picLocks noChangeAspect="1"/>
          </p:cNvPicPr>
          <p:nvPr/>
        </p:nvPicPr>
        <p:blipFill>
          <a:blip r:embed="rId2"/>
          <a:stretch>
            <a:fillRect/>
          </a:stretch>
        </p:blipFill>
        <p:spPr>
          <a:xfrm>
            <a:off x="0" y="1016001"/>
            <a:ext cx="9144000" cy="42256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Ends Delivered to OSF</a:t>
            </a:r>
            <a:endParaRPr lang="en-US" dirty="0"/>
          </a:p>
        </p:txBody>
      </p:sp>
      <p:sp>
        <p:nvSpPr>
          <p:cNvPr id="3" name="Content Placeholder 2"/>
          <p:cNvSpPr>
            <a:spLocks noGrp="1"/>
          </p:cNvSpPr>
          <p:nvPr>
            <p:ph idx="1"/>
          </p:nvPr>
        </p:nvSpPr>
        <p:spPr/>
        <p:txBody>
          <a:bodyPr/>
          <a:lstStyle/>
          <a:p>
            <a:r>
              <a:rPr lang="en-US" dirty="0" smtClean="0"/>
              <a:t>Forecast schedule 31 Oct 2010</a:t>
            </a:r>
          </a:p>
          <a:p>
            <a:endParaRPr lang="en-US" dirty="0"/>
          </a:p>
        </p:txBody>
      </p:sp>
      <p:sp>
        <p:nvSpPr>
          <p:cNvPr id="4" name="Footer Placeholder 3"/>
          <p:cNvSpPr>
            <a:spLocks noGrp="1"/>
          </p:cNvSpPr>
          <p:nvPr>
            <p:ph type="ftr" sz="quarter" idx="10"/>
          </p:nvPr>
        </p:nvSpPr>
        <p:spPr/>
        <p:txBody>
          <a:bodyPr/>
          <a:lstStyle/>
          <a:p>
            <a:pPr>
              <a:defRPr/>
            </a:pPr>
            <a:r>
              <a:rPr lang="en-US" smtClean="0"/>
              <a:t>Early Science</a:t>
            </a:r>
            <a:endParaRPr lang="en-US"/>
          </a:p>
        </p:txBody>
      </p:sp>
      <p:pic>
        <p:nvPicPr>
          <p:cNvPr id="5" name="Picture 4" descr="FrontEnds.png"/>
          <p:cNvPicPr>
            <a:picLocks noChangeAspect="1"/>
          </p:cNvPicPr>
          <p:nvPr/>
        </p:nvPicPr>
        <p:blipFill>
          <a:blip r:embed="rId3"/>
          <a:stretch>
            <a:fillRect/>
          </a:stretch>
        </p:blipFill>
        <p:spPr>
          <a:xfrm>
            <a:off x="2273998" y="2045322"/>
            <a:ext cx="6777432" cy="4080841"/>
          </a:xfrm>
          <a:prstGeom prst="rect">
            <a:avLst/>
          </a:prstGeom>
        </p:spPr>
      </p:pic>
      <p:sp>
        <p:nvSpPr>
          <p:cNvPr id="6" name="TextBox 5"/>
          <p:cNvSpPr txBox="1"/>
          <p:nvPr/>
        </p:nvSpPr>
        <p:spPr>
          <a:xfrm>
            <a:off x="457200" y="2165290"/>
            <a:ext cx="1816798" cy="2862322"/>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N.B.  If one wants a set of antennas with identical B7 </a:t>
            </a:r>
            <a:r>
              <a:rPr lang="en-US" sz="2000" dirty="0" err="1" smtClean="0">
                <a:solidFill>
                  <a:srgbClr val="000099"/>
                </a:solidFill>
                <a:latin typeface="Gill Sans MT" pitchFamily="34" charset="0"/>
                <a:cs typeface="Gill Sans" pitchFamily="17" charset="0"/>
              </a:rPr>
              <a:t>rx</a:t>
            </a:r>
            <a:r>
              <a:rPr lang="en-US" sz="2000" dirty="0" smtClean="0">
                <a:solidFill>
                  <a:srgbClr val="000099"/>
                </a:solidFill>
                <a:latin typeface="Gill Sans MT" pitchFamily="34" charset="0"/>
                <a:cs typeface="Gill Sans" pitchFamily="17" charset="0"/>
              </a:rPr>
              <a:t> one needs to get past 21...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Correlator</a:t>
            </a:r>
            <a:r>
              <a:rPr lang="en-US" dirty="0" smtClean="0"/>
              <a:t> Modes: OT and testing</a:t>
            </a:r>
            <a:endParaRPr lang="en-US" dirty="0"/>
          </a:p>
        </p:txBody>
      </p:sp>
      <p:sp>
        <p:nvSpPr>
          <p:cNvPr id="3" name="Content Placeholder 2"/>
          <p:cNvSpPr>
            <a:spLocks noGrp="1"/>
          </p:cNvSpPr>
          <p:nvPr>
            <p:ph idx="1"/>
          </p:nvPr>
        </p:nvSpPr>
        <p:spPr>
          <a:xfrm>
            <a:off x="457200" y="1235598"/>
            <a:ext cx="3237345" cy="4525963"/>
          </a:xfrm>
        </p:spPr>
        <p:txBody>
          <a:bodyPr/>
          <a:lstStyle/>
          <a:p>
            <a:r>
              <a:rPr lang="en-US" sz="1600" dirty="0" err="1" smtClean="0"/>
              <a:t>Correlator</a:t>
            </a:r>
            <a:r>
              <a:rPr lang="en-US" sz="1600" dirty="0" smtClean="0"/>
              <a:t> modes</a:t>
            </a:r>
          </a:p>
          <a:p>
            <a:pPr lvl="1"/>
            <a:r>
              <a:rPr lang="en-US" sz="1600" dirty="0" smtClean="0"/>
              <a:t>N.B. </a:t>
            </a:r>
            <a:r>
              <a:rPr lang="en-US" sz="1600" dirty="0" err="1" smtClean="0"/>
              <a:t>subband</a:t>
            </a:r>
            <a:r>
              <a:rPr lang="en-US" sz="1600" dirty="0" smtClean="0"/>
              <a:t> channels summed at edges, leaving 3840 independent channels over 1.875 GHz except in TDM mode.</a:t>
            </a:r>
          </a:p>
          <a:p>
            <a:r>
              <a:rPr lang="en-US" sz="1600" dirty="0" smtClean="0"/>
              <a:t>Multiple spectral windows per baseband will not be available</a:t>
            </a:r>
          </a:p>
          <a:p>
            <a:pPr lvl="1"/>
            <a:r>
              <a:rPr lang="en-US" sz="1600" dirty="0" smtClean="0"/>
              <a:t>Each baseband's spectral window must have identical </a:t>
            </a:r>
            <a:r>
              <a:rPr lang="en-US" sz="1600" dirty="0" err="1" smtClean="0"/>
              <a:t>characterisics</a:t>
            </a:r>
            <a:r>
              <a:rPr lang="en-US" sz="1600" dirty="0" smtClean="0"/>
              <a:t> (number of channels, polarizations, bandwidth)</a:t>
            </a:r>
          </a:p>
          <a:p>
            <a:r>
              <a:rPr lang="en-US" sz="1600" dirty="0" smtClean="0"/>
              <a:t>The ACA </a:t>
            </a:r>
            <a:r>
              <a:rPr lang="en-US" sz="1600" dirty="0" err="1" smtClean="0"/>
              <a:t>Correlator</a:t>
            </a:r>
            <a:r>
              <a:rPr lang="en-US" sz="1600" dirty="0" smtClean="0"/>
              <a:t> Team made a first astronomical detection (Saturday). The source was a Band 3 </a:t>
            </a:r>
            <a:r>
              <a:rPr lang="en-US" sz="1600" dirty="0" err="1" smtClean="0"/>
              <a:t>SiO</a:t>
            </a:r>
            <a:r>
              <a:rPr lang="en-US" sz="1600" dirty="0" smtClean="0"/>
              <a:t> maser in W </a:t>
            </a:r>
            <a:r>
              <a:rPr lang="en-US" sz="1600" dirty="0" err="1" smtClean="0"/>
              <a:t>Hya</a:t>
            </a:r>
            <a:r>
              <a:rPr lang="en-US" sz="1600" dirty="0" smtClean="0"/>
              <a:t>. </a:t>
            </a:r>
            <a:endParaRPr lang="en-US" sz="1600" dirty="0"/>
          </a:p>
        </p:txBody>
      </p:sp>
      <p:sp>
        <p:nvSpPr>
          <p:cNvPr id="4" name="Footer Placeholder 3"/>
          <p:cNvSpPr>
            <a:spLocks noGrp="1"/>
          </p:cNvSpPr>
          <p:nvPr>
            <p:ph type="ftr" sz="quarter" idx="10"/>
          </p:nvPr>
        </p:nvSpPr>
        <p:spPr/>
        <p:txBody>
          <a:bodyPr/>
          <a:lstStyle/>
          <a:p>
            <a:pPr>
              <a:defRPr/>
            </a:pPr>
            <a:r>
              <a:rPr lang="en-US" smtClean="0"/>
              <a:t>Early Science</a:t>
            </a:r>
            <a:endParaRPr lang="en-US"/>
          </a:p>
        </p:txBody>
      </p:sp>
      <p:pic>
        <p:nvPicPr>
          <p:cNvPr id="6" name="Picture 5" descr="CorrelatorModes.tiff"/>
          <p:cNvPicPr>
            <a:picLocks noChangeAspect="1"/>
          </p:cNvPicPr>
          <p:nvPr/>
        </p:nvPicPr>
        <p:blipFill>
          <a:blip r:embed="rId2"/>
          <a:stretch>
            <a:fillRect/>
          </a:stretch>
        </p:blipFill>
        <p:spPr>
          <a:xfrm>
            <a:off x="3694545" y="1600200"/>
            <a:ext cx="5441747" cy="429490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Example Correlator Window Setups</a:t>
            </a:r>
          </a:p>
        </p:txBody>
      </p:sp>
      <p:sp>
        <p:nvSpPr>
          <p:cNvPr id="46083" name="Rectangle 7"/>
          <p:cNvSpPr>
            <a:spLocks noGrp="1"/>
          </p:cNvSpPr>
          <p:nvPr>
            <p:ph type="body" idx="4294967295"/>
          </p:nvPr>
        </p:nvSpPr>
        <p:spPr/>
        <p:txBody>
          <a:bodyPr/>
          <a:lstStyle/>
          <a:p>
            <a:r>
              <a:rPr lang="en-US" smtClean="0">
                <a:latin typeface="Gill Sans MT" pitchFamily="-65" charset="-18"/>
                <a:ea typeface="ＭＳ Ｐゴシック" pitchFamily="-65" charset="-128"/>
              </a:rPr>
              <a:t>Four 2 GHz windows, B3.  Then zoom in on BBC1.</a:t>
            </a:r>
          </a:p>
        </p:txBody>
      </p:sp>
      <p:sp>
        <p:nvSpPr>
          <p:cNvPr id="46084"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Early Science</a:t>
            </a:r>
          </a:p>
        </p:txBody>
      </p:sp>
      <p:pic>
        <p:nvPicPr>
          <p:cNvPr id="46085" name="Picture 5" descr="ALMAB3_Setup.tiff"/>
          <p:cNvPicPr>
            <a:picLocks noChangeAspect="1"/>
          </p:cNvPicPr>
          <p:nvPr/>
        </p:nvPicPr>
        <p:blipFill>
          <a:blip r:embed="rId2"/>
          <a:srcRect/>
          <a:stretch>
            <a:fillRect/>
          </a:stretch>
        </p:blipFill>
        <p:spPr bwMode="auto">
          <a:xfrm>
            <a:off x="0" y="2651125"/>
            <a:ext cx="9144000" cy="3475038"/>
          </a:xfrm>
          <a:prstGeom prst="rect">
            <a:avLst/>
          </a:prstGeom>
          <a:noFill/>
          <a:ln w="9525">
            <a:noFill/>
            <a:miter lim="800000"/>
            <a:headEnd/>
            <a:tailEnd/>
          </a:ln>
        </p:spPr>
      </p:pic>
      <p:pic>
        <p:nvPicPr>
          <p:cNvPr id="8" name="Picture 7" descr="ALMAB3_BB1Setup.tiff"/>
          <p:cNvPicPr>
            <a:picLocks noChangeAspect="1"/>
          </p:cNvPicPr>
          <p:nvPr/>
        </p:nvPicPr>
        <p:blipFill>
          <a:blip r:embed="rId3"/>
          <a:srcRect/>
          <a:stretch>
            <a:fillRect/>
          </a:stretch>
        </p:blipFill>
        <p:spPr bwMode="auto">
          <a:xfrm>
            <a:off x="0" y="1219200"/>
            <a:ext cx="9144000" cy="455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6"/>
          <p:cNvSpPr>
            <a:spLocks noGrp="1"/>
          </p:cNvSpPr>
          <p:nvPr>
            <p:ph type="title" idx="4294967295"/>
          </p:nvPr>
        </p:nvSpPr>
        <p:spPr>
          <a:xfrm>
            <a:off x="359504" y="438519"/>
            <a:ext cx="8229600" cy="960437"/>
          </a:xfrm>
        </p:spPr>
        <p:txBody>
          <a:bodyPr/>
          <a:lstStyle/>
          <a:p>
            <a:r>
              <a:rPr lang="en-US" dirty="0" smtClean="0">
                <a:latin typeface="Gill Sans MT" pitchFamily="-65" charset="-18"/>
                <a:ea typeface="ＭＳ Ｐゴシック" pitchFamily="-65" charset="-128"/>
              </a:rPr>
              <a:t>Correlator Modes</a:t>
            </a:r>
          </a:p>
        </p:txBody>
      </p:sp>
      <p:sp>
        <p:nvSpPr>
          <p:cNvPr id="47107" name="Rectangle 7"/>
          <p:cNvSpPr>
            <a:spLocks noGrp="1"/>
          </p:cNvSpPr>
          <p:nvPr>
            <p:ph type="body" idx="4294967295"/>
          </p:nvPr>
        </p:nvSpPr>
        <p:spPr>
          <a:xfrm>
            <a:off x="225172" y="1514723"/>
            <a:ext cx="3057784" cy="4525963"/>
          </a:xfrm>
        </p:spPr>
        <p:txBody>
          <a:bodyPr/>
          <a:lstStyle/>
          <a:p>
            <a:pPr>
              <a:buNone/>
            </a:pPr>
            <a:r>
              <a:rPr lang="en-US" dirty="0" smtClean="0">
                <a:latin typeface="Gill Sans MT" pitchFamily="-65" charset="-18"/>
                <a:ea typeface="ＭＳ Ｐゴシック" pitchFamily="-65" charset="-128"/>
              </a:rPr>
              <a:t>Mode 7</a:t>
            </a:r>
          </a:p>
          <a:p>
            <a:r>
              <a:rPr lang="en-US" dirty="0" smtClean="0">
                <a:latin typeface="Gill Sans MT" pitchFamily="-65" charset="-18"/>
                <a:ea typeface="ＭＳ Ｐゴシック" pitchFamily="-65" charset="-128"/>
              </a:rPr>
              <a:t>3840 channels</a:t>
            </a:r>
          </a:p>
          <a:p>
            <a:r>
              <a:rPr lang="en-US" dirty="0" smtClean="0">
                <a:latin typeface="Gill Sans MT" pitchFamily="-65" charset="-18"/>
                <a:ea typeface="ＭＳ Ｐゴシック" pitchFamily="-65" charset="-128"/>
              </a:rPr>
              <a:t>0.488 MHz resolution</a:t>
            </a:r>
          </a:p>
          <a:p>
            <a:r>
              <a:rPr lang="en-US" dirty="0" smtClean="0">
                <a:latin typeface="Gill Sans MT" pitchFamily="-65" charset="-18"/>
                <a:ea typeface="ＭＳ Ｐゴシック" pitchFamily="-65" charset="-128"/>
              </a:rPr>
              <a:t>1.875 GHz bandwidth</a:t>
            </a:r>
          </a:p>
          <a:p>
            <a:r>
              <a:rPr lang="en-US" dirty="0" smtClean="0">
                <a:solidFill>
                  <a:srgbClr val="FF6600"/>
                </a:solidFill>
                <a:latin typeface="Gill Sans MT" pitchFamily="-65" charset="-18"/>
                <a:ea typeface="ＭＳ Ｐゴシック" pitchFamily="-65" charset="-128"/>
              </a:rPr>
              <a:t>ES Mode</a:t>
            </a:r>
          </a:p>
        </p:txBody>
      </p:sp>
      <p:sp>
        <p:nvSpPr>
          <p:cNvPr id="47108"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Early Science</a:t>
            </a:r>
          </a:p>
        </p:txBody>
      </p:sp>
      <p:pic>
        <p:nvPicPr>
          <p:cNvPr id="47109" name="Picture 5" descr="uid___X02_X17104_X1.ms_1_OMC1.jpg"/>
          <p:cNvPicPr>
            <a:picLocks noChangeAspect="1"/>
          </p:cNvPicPr>
          <p:nvPr/>
        </p:nvPicPr>
        <p:blipFill>
          <a:blip r:embed="rId2"/>
          <a:srcRect/>
          <a:stretch>
            <a:fillRect/>
          </a:stretch>
        </p:blipFill>
        <p:spPr bwMode="auto">
          <a:xfrm>
            <a:off x="3252800" y="1526934"/>
            <a:ext cx="6194425"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6"/>
          <p:cNvSpPr>
            <a:spLocks noGrp="1"/>
          </p:cNvSpPr>
          <p:nvPr>
            <p:ph type="title" idx="4294967295"/>
          </p:nvPr>
        </p:nvSpPr>
        <p:spPr/>
        <p:txBody>
          <a:bodyPr/>
          <a:lstStyle/>
          <a:p>
            <a:r>
              <a:rPr lang="en-US" smtClean="0">
                <a:latin typeface="Gill Sans MT" pitchFamily="-65" charset="-18"/>
                <a:ea typeface="ＭＳ Ｐゴシック" pitchFamily="-65" charset="-128"/>
              </a:rPr>
              <a:t>Correlator Modes</a:t>
            </a:r>
          </a:p>
        </p:txBody>
      </p:sp>
      <p:sp>
        <p:nvSpPr>
          <p:cNvPr id="48131" name="Rectangle 7"/>
          <p:cNvSpPr>
            <a:spLocks noGrp="1"/>
          </p:cNvSpPr>
          <p:nvPr>
            <p:ph type="body" idx="4294967295"/>
          </p:nvPr>
        </p:nvSpPr>
        <p:spPr>
          <a:xfrm>
            <a:off x="195392" y="1600200"/>
            <a:ext cx="8686800" cy="4525963"/>
          </a:xfrm>
        </p:spPr>
        <p:txBody>
          <a:bodyPr/>
          <a:lstStyle/>
          <a:p>
            <a:pPr>
              <a:buNone/>
            </a:pPr>
            <a:r>
              <a:rPr lang="en-US" dirty="0" smtClean="0">
                <a:latin typeface="Gill Sans MT" pitchFamily="-65" charset="-18"/>
                <a:ea typeface="ＭＳ Ｐゴシック" pitchFamily="-65" charset="-128"/>
              </a:rPr>
              <a:t>Mode 9</a:t>
            </a:r>
          </a:p>
          <a:p>
            <a:r>
              <a:rPr lang="en-US" dirty="0" smtClean="0">
                <a:latin typeface="Gill Sans MT" pitchFamily="-65" charset="-18"/>
                <a:ea typeface="ＭＳ Ｐゴシック" pitchFamily="-65" charset="-128"/>
              </a:rPr>
              <a:t>3840 channels</a:t>
            </a:r>
          </a:p>
          <a:p>
            <a:r>
              <a:rPr lang="en-US" dirty="0" smtClean="0">
                <a:latin typeface="Gill Sans MT" pitchFamily="-65" charset="-18"/>
                <a:ea typeface="ＭＳ Ｐゴシック" pitchFamily="-65" charset="-128"/>
              </a:rPr>
              <a:t>0.122 MHz resolution</a:t>
            </a:r>
          </a:p>
          <a:p>
            <a:r>
              <a:rPr lang="en-US" dirty="0" smtClean="0">
                <a:latin typeface="Gill Sans MT" pitchFamily="-65" charset="-18"/>
                <a:ea typeface="ＭＳ Ｐゴシック" pitchFamily="-65" charset="-128"/>
              </a:rPr>
              <a:t>0.4688GHz bandwidth</a:t>
            </a:r>
          </a:p>
          <a:p>
            <a:r>
              <a:rPr lang="en-US" dirty="0" smtClean="0">
                <a:solidFill>
                  <a:srgbClr val="FF6600"/>
                </a:solidFill>
                <a:latin typeface="Gill Sans MT" pitchFamily="-65" charset="-18"/>
                <a:ea typeface="ＭＳ Ｐゴシック" pitchFamily="-65" charset="-128"/>
              </a:rPr>
              <a:t>ES Mode</a:t>
            </a:r>
          </a:p>
          <a:p>
            <a:pPr lvl="1">
              <a:buFont typeface="Arial" pitchFamily="-65" charset="0"/>
              <a:buNone/>
            </a:pPr>
            <a:endParaRPr lang="en-US" dirty="0" smtClean="0">
              <a:latin typeface="Gill Sans MT" pitchFamily="-65" charset="-18"/>
              <a:ea typeface="ＭＳ Ｐゴシック" pitchFamily="-65" charset="-128"/>
            </a:endParaRPr>
          </a:p>
        </p:txBody>
      </p:sp>
      <p:sp>
        <p:nvSpPr>
          <p:cNvPr id="48132"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Early Science</a:t>
            </a:r>
          </a:p>
        </p:txBody>
      </p:sp>
      <p:pic>
        <p:nvPicPr>
          <p:cNvPr id="48133" name="Picture 6" descr="uid___X02_X17104_X1.ms_3_OMC1.png"/>
          <p:cNvPicPr>
            <a:picLocks noChangeAspect="1"/>
          </p:cNvPicPr>
          <p:nvPr/>
        </p:nvPicPr>
        <p:blipFill>
          <a:blip r:embed="rId2"/>
          <a:srcRect/>
          <a:stretch>
            <a:fillRect/>
          </a:stretch>
        </p:blipFill>
        <p:spPr bwMode="auto">
          <a:xfrm>
            <a:off x="3290412" y="1563567"/>
            <a:ext cx="6183312"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6"/>
          <p:cNvSpPr>
            <a:spLocks noGrp="1"/>
          </p:cNvSpPr>
          <p:nvPr>
            <p:ph type="title" idx="4294967295"/>
          </p:nvPr>
        </p:nvSpPr>
        <p:spPr>
          <a:xfrm>
            <a:off x="355600" y="296863"/>
            <a:ext cx="8229600" cy="960437"/>
          </a:xfrm>
        </p:spPr>
        <p:txBody>
          <a:bodyPr/>
          <a:lstStyle/>
          <a:p>
            <a:r>
              <a:rPr lang="en-US" dirty="0" smtClean="0">
                <a:latin typeface="Gill Sans MT" pitchFamily="-65" charset="-18"/>
                <a:ea typeface="ＭＳ Ｐゴシック" pitchFamily="-65" charset="-128"/>
              </a:rPr>
              <a:t>Correlator Modes</a:t>
            </a:r>
          </a:p>
        </p:txBody>
      </p:sp>
      <p:sp>
        <p:nvSpPr>
          <p:cNvPr id="50179" name="Rectangle 7"/>
          <p:cNvSpPr>
            <a:spLocks noGrp="1"/>
          </p:cNvSpPr>
          <p:nvPr>
            <p:ph type="body" idx="4294967295"/>
          </p:nvPr>
        </p:nvSpPr>
        <p:spPr>
          <a:xfrm>
            <a:off x="176316" y="1600200"/>
            <a:ext cx="8229600" cy="4525963"/>
          </a:xfrm>
        </p:spPr>
        <p:txBody>
          <a:bodyPr/>
          <a:lstStyle/>
          <a:p>
            <a:pPr>
              <a:buNone/>
            </a:pPr>
            <a:r>
              <a:rPr lang="en-US" dirty="0" smtClean="0">
                <a:latin typeface="Gill Sans MT" pitchFamily="-65" charset="-18"/>
                <a:ea typeface="ＭＳ Ｐゴシック" pitchFamily="-65" charset="-128"/>
              </a:rPr>
              <a:t>Mode 12</a:t>
            </a:r>
          </a:p>
          <a:p>
            <a:r>
              <a:rPr lang="en-US" dirty="0" smtClean="0">
                <a:latin typeface="Gill Sans MT" pitchFamily="-65" charset="-18"/>
                <a:ea typeface="ＭＳ Ｐゴシック" pitchFamily="-65" charset="-128"/>
              </a:rPr>
              <a:t>3840 channels</a:t>
            </a:r>
          </a:p>
          <a:p>
            <a:r>
              <a:rPr lang="en-US" dirty="0" smtClean="0">
                <a:latin typeface="Gill Sans MT" pitchFamily="-65" charset="-18"/>
                <a:ea typeface="ＭＳ Ｐゴシック" pitchFamily="-65" charset="-128"/>
              </a:rPr>
              <a:t>0.0153 MHz resolution</a:t>
            </a:r>
          </a:p>
          <a:p>
            <a:r>
              <a:rPr lang="en-US" dirty="0" smtClean="0">
                <a:latin typeface="Gill Sans MT" pitchFamily="-65" charset="-18"/>
                <a:ea typeface="ＭＳ Ｐゴシック" pitchFamily="-65" charset="-128"/>
              </a:rPr>
              <a:t>0.0586 GHz bandwidth</a:t>
            </a:r>
          </a:p>
          <a:p>
            <a:r>
              <a:rPr lang="en-US" dirty="0" smtClean="0">
                <a:solidFill>
                  <a:srgbClr val="FF6600"/>
                </a:solidFill>
                <a:latin typeface="Gill Sans MT" pitchFamily="-65" charset="-18"/>
                <a:ea typeface="ＭＳ Ｐゴシック" pitchFamily="-65" charset="-128"/>
              </a:rPr>
              <a:t>ES Mode</a:t>
            </a:r>
          </a:p>
          <a:p>
            <a:pPr lvl="1">
              <a:buFont typeface="Arial" pitchFamily="-65" charset="0"/>
              <a:buNone/>
            </a:pPr>
            <a:endParaRPr lang="en-US" dirty="0" smtClean="0">
              <a:latin typeface="Gill Sans MT" pitchFamily="-65" charset="-18"/>
              <a:ea typeface="ＭＳ Ｐゴシック" pitchFamily="-65" charset="-128"/>
            </a:endParaRPr>
          </a:p>
        </p:txBody>
      </p:sp>
      <p:sp>
        <p:nvSpPr>
          <p:cNvPr id="50180" name="Footer Placeholder 4"/>
          <p:cNvSpPr>
            <a:spLocks noGrp="1"/>
          </p:cNvSpPr>
          <p:nvPr>
            <p:ph type="ftr" sz="quarter" idx="10"/>
          </p:nvPr>
        </p:nvSpPr>
        <p:spPr bwMode="auto">
          <a:noFill/>
          <a:ln>
            <a:miter lim="800000"/>
            <a:headEnd/>
            <a:tailEnd/>
          </a:ln>
        </p:spPr>
        <p:txBody>
          <a:bodyPr/>
          <a:lstStyle/>
          <a:p>
            <a:r>
              <a:rPr lang="en-US" i="1" smtClean="0">
                <a:latin typeface="Gill Sans" pitchFamily="-65" charset="0"/>
                <a:ea typeface="ＭＳ Ｐゴシック" pitchFamily="-65" charset="-128"/>
                <a:cs typeface="ＭＳ Ｐゴシック" pitchFamily="-65" charset="-128"/>
              </a:rPr>
              <a:t>Early Science</a:t>
            </a:r>
          </a:p>
        </p:txBody>
      </p:sp>
      <p:pic>
        <p:nvPicPr>
          <p:cNvPr id="50181" name="Picture 7" descr="uid___X02_X17104_X1.ms_6_OMC1.png"/>
          <p:cNvPicPr>
            <a:picLocks noChangeAspect="1"/>
          </p:cNvPicPr>
          <p:nvPr/>
        </p:nvPicPr>
        <p:blipFill>
          <a:blip r:embed="rId2"/>
          <a:srcRect/>
          <a:stretch>
            <a:fillRect/>
          </a:stretch>
        </p:blipFill>
        <p:spPr bwMode="auto">
          <a:xfrm>
            <a:off x="3277588" y="1600200"/>
            <a:ext cx="6159500"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latin typeface="Gill Sans MT" pitchFamily="-65" charset="-18"/>
                <a:ea typeface="ＭＳ Ｐゴシック" pitchFamily="-65" charset="-128"/>
              </a:rPr>
              <a:t>Comparison with IRAM 30m</a:t>
            </a:r>
          </a:p>
        </p:txBody>
      </p:sp>
      <p:sp>
        <p:nvSpPr>
          <p:cNvPr id="55299"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endParaRPr lang="en-US">
              <a:latin typeface="Gill Sans MT" pitchFamily="-65" charset="-18"/>
              <a:ea typeface="ＭＳ Ｐゴシック" pitchFamily="-65" charset="-128"/>
              <a:cs typeface="ＭＳ Ｐゴシック" pitchFamily="-65" charset="-128"/>
            </a:endParaRPr>
          </a:p>
        </p:txBody>
      </p:sp>
      <p:pic>
        <p:nvPicPr>
          <p:cNvPr id="55301" name="Picture 7" descr="ALMA_30mcomp.tiff"/>
          <p:cNvPicPr>
            <a:picLocks noChangeAspect="1"/>
          </p:cNvPicPr>
          <p:nvPr/>
        </p:nvPicPr>
        <p:blipFill>
          <a:blip r:embed="rId2"/>
          <a:srcRect/>
          <a:stretch>
            <a:fillRect/>
          </a:stretch>
        </p:blipFill>
        <p:spPr bwMode="auto">
          <a:xfrm>
            <a:off x="0" y="1636713"/>
            <a:ext cx="9144000" cy="35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a:t>
            </a:r>
            <a:endParaRPr lang="en-US" dirty="0"/>
          </a:p>
        </p:txBody>
      </p:sp>
      <p:sp>
        <p:nvSpPr>
          <p:cNvPr id="3" name="Content Placeholder 2"/>
          <p:cNvSpPr>
            <a:spLocks noGrp="1"/>
          </p:cNvSpPr>
          <p:nvPr>
            <p:ph idx="1"/>
          </p:nvPr>
        </p:nvSpPr>
        <p:spPr>
          <a:xfrm>
            <a:off x="457200" y="1219200"/>
            <a:ext cx="8394700" cy="4525963"/>
          </a:xfrm>
        </p:spPr>
        <p:txBody>
          <a:bodyPr/>
          <a:lstStyle/>
          <a:p>
            <a:r>
              <a:rPr lang="en-US" dirty="0" smtClean="0"/>
              <a:t>192 pads have cement poured but they are interconnected by an unfinished network of</a:t>
            </a:r>
          </a:p>
          <a:p>
            <a:pPr lvl="1"/>
            <a:r>
              <a:rPr lang="en-US" dirty="0" smtClean="0"/>
              <a:t>Power connections and transformers</a:t>
            </a:r>
          </a:p>
          <a:p>
            <a:pPr lvl="1"/>
            <a:r>
              <a:rPr lang="en-US" dirty="0" smtClean="0"/>
              <a:t>Fiber connections</a:t>
            </a:r>
          </a:p>
          <a:p>
            <a:pPr lvl="1"/>
            <a:r>
              <a:rPr lang="en-US" dirty="0" smtClean="0"/>
              <a:t>Roads	</a:t>
            </a:r>
          </a:p>
          <a:p>
            <a:r>
              <a:rPr lang="en-US" dirty="0" smtClean="0"/>
              <a:t>All of these are needed for pads which can hold antennas for Early Science</a:t>
            </a:r>
          </a:p>
          <a:p>
            <a:r>
              <a:rPr lang="en-US" dirty="0" smtClean="0"/>
              <a:t>Although a configuration out to 250m is planned, its requirements (optimized for point sources?  Extended sources?</a:t>
            </a:r>
          </a:p>
          <a:p>
            <a:pPr lvl="1"/>
            <a:r>
              <a:rPr lang="en-US" dirty="0" smtClean="0"/>
              <a:t>Recall B9 beam is 8” in extent…</a:t>
            </a:r>
          </a:p>
          <a:p>
            <a:pPr lvl="1"/>
            <a:r>
              <a:rPr lang="en-US" dirty="0" err="1" smtClean="0"/>
              <a:t>Mosaicking</a:t>
            </a:r>
            <a:r>
              <a:rPr lang="en-US" dirty="0" smtClean="0"/>
              <a:t> may not be available for ES (but should be relatively easy to implement)</a:t>
            </a:r>
          </a:p>
          <a:p>
            <a:pPr lvl="1"/>
            <a:r>
              <a:rPr lang="en-US" dirty="0" smtClean="0"/>
              <a:t>Total Power combination with </a:t>
            </a:r>
            <a:r>
              <a:rPr lang="en-US" dirty="0" err="1" smtClean="0"/>
              <a:t>interferometric</a:t>
            </a:r>
            <a:r>
              <a:rPr lang="en-US" dirty="0" smtClean="0"/>
              <a:t> data may lag.</a:t>
            </a:r>
          </a:p>
          <a:p>
            <a:r>
              <a:rPr lang="en-US" dirty="0" smtClean="0"/>
              <a:t>Final spec for phase correction may not be achieved.</a:t>
            </a:r>
            <a:endParaRPr lang="en-US" dirty="0"/>
          </a:p>
        </p:txBody>
      </p:sp>
      <p:sp>
        <p:nvSpPr>
          <p:cNvPr id="4" name="Footer Placeholder 3"/>
          <p:cNvSpPr>
            <a:spLocks noGrp="1"/>
          </p:cNvSpPr>
          <p:nvPr>
            <p:ph type="ftr" sz="quarter" idx="10"/>
          </p:nvPr>
        </p:nvSpPr>
        <p:spPr/>
        <p:txBody>
          <a:bodyPr/>
          <a:lstStyle/>
          <a:p>
            <a:pPr>
              <a:defRPr/>
            </a:pPr>
            <a:r>
              <a:rPr lang="en-US" smtClean="0"/>
              <a:t>Early Science</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Restrictions: Memo 471</a:t>
            </a:r>
            <a:endParaRPr lang="en-US" dirty="0"/>
          </a:p>
        </p:txBody>
      </p:sp>
      <p:pic>
        <p:nvPicPr>
          <p:cNvPr id="5" name="Content Placeholder 4" descr="Memo471Table.tiff"/>
          <p:cNvPicPr>
            <a:picLocks noGrp="1" noChangeAspect="1"/>
          </p:cNvPicPr>
          <p:nvPr>
            <p:ph idx="1"/>
          </p:nvPr>
        </p:nvPicPr>
        <p:blipFill>
          <a:blip r:embed="rId2"/>
          <a:srcRect t="-13037" b="-13037"/>
          <a:stretch>
            <a:fillRect/>
          </a:stretch>
        </p:blipFill>
        <p:spPr/>
      </p:pic>
      <p:sp>
        <p:nvSpPr>
          <p:cNvPr id="4" name="Footer Placeholder 3"/>
          <p:cNvSpPr>
            <a:spLocks noGrp="1"/>
          </p:cNvSpPr>
          <p:nvPr>
            <p:ph type="ftr" sz="quarter" idx="10"/>
          </p:nvPr>
        </p:nvSpPr>
        <p:spPr/>
        <p:txBody>
          <a:bodyPr/>
          <a:lstStyle/>
          <a:p>
            <a:pPr>
              <a:defRPr/>
            </a:pPr>
            <a:r>
              <a:rPr lang="en-US" smtClean="0"/>
              <a:t>Early Science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latin typeface="Gill Sans MT" pitchFamily="-65" charset="-18"/>
                <a:ea typeface="ＭＳ Ｐゴシック" pitchFamily="-65" charset="-128"/>
              </a:rPr>
              <a:t>Example WVR Data</a:t>
            </a:r>
          </a:p>
        </p:txBody>
      </p:sp>
      <p:pic>
        <p:nvPicPr>
          <p:cNvPr id="65539" name="Content Placeholder 5" descr="Dataset359cb.jpg"/>
          <p:cNvPicPr>
            <a:picLocks noGrp="1" noChangeAspect="1"/>
          </p:cNvPicPr>
          <p:nvPr>
            <p:ph idx="1"/>
          </p:nvPr>
        </p:nvPicPr>
        <p:blipFill>
          <a:blip r:embed="rId2"/>
          <a:srcRect l="-18687" r="-18687"/>
          <a:stretch>
            <a:fillRect/>
          </a:stretch>
        </p:blipFill>
        <p:spPr>
          <a:xfrm>
            <a:off x="3976688" y="3097213"/>
            <a:ext cx="5605462" cy="3082925"/>
          </a:xfrm>
        </p:spPr>
      </p:pic>
      <p:sp>
        <p:nvSpPr>
          <p:cNvPr id="65540"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endParaRPr lang="en-US">
              <a:latin typeface="Gill Sans MT" pitchFamily="-65" charset="-18"/>
              <a:ea typeface="ＭＳ Ｐゴシック" pitchFamily="-65" charset="-128"/>
              <a:cs typeface="ＭＳ Ｐゴシック" pitchFamily="-65" charset="-128"/>
            </a:endParaRPr>
          </a:p>
        </p:txBody>
      </p:sp>
      <p:sp>
        <p:nvSpPr>
          <p:cNvPr id="65542" name="TextBox 6"/>
          <p:cNvSpPr txBox="1">
            <a:spLocks noChangeArrowheads="1"/>
          </p:cNvSpPr>
          <p:nvPr/>
        </p:nvSpPr>
        <p:spPr bwMode="auto">
          <a:xfrm>
            <a:off x="457200" y="1447800"/>
            <a:ext cx="8229600" cy="1816100"/>
          </a:xfrm>
          <a:prstGeom prst="rect">
            <a:avLst/>
          </a:prstGeom>
          <a:noFill/>
          <a:ln w="9525">
            <a:noFill/>
            <a:miter lim="800000"/>
            <a:headEnd/>
            <a:tailEnd/>
          </a:ln>
        </p:spPr>
        <p:txBody>
          <a:bodyPr>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One baseline, two calibrators alternating, ~150m baseline</a:t>
            </a:r>
          </a:p>
          <a:p>
            <a:pPr marL="800100" lvl="1"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Blue: no correction—can barely see the two calibrators</a:t>
            </a:r>
          </a:p>
          <a:p>
            <a:pPr marL="800100" lvl="1"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Red: corrected data—clearly two calibrators are present</a:t>
            </a:r>
          </a:p>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Taken during improving conditions—lightning thunder and rainbows initiated the session</a:t>
            </a:r>
          </a:p>
        </p:txBody>
      </p:sp>
      <p:sp>
        <p:nvSpPr>
          <p:cNvPr id="65543" name="TextBox 7"/>
          <p:cNvSpPr txBox="1">
            <a:spLocks noChangeArrowheads="1"/>
          </p:cNvSpPr>
          <p:nvPr/>
        </p:nvSpPr>
        <p:spPr bwMode="auto">
          <a:xfrm>
            <a:off x="457200" y="3263900"/>
            <a:ext cx="3883025" cy="1323439"/>
          </a:xfrm>
          <a:prstGeom prst="rect">
            <a:avLst/>
          </a:prstGeom>
          <a:noFill/>
          <a:ln w="9525">
            <a:noFill/>
            <a:miter lim="800000"/>
            <a:headEnd/>
            <a:tailEnd/>
          </a:ln>
        </p:spPr>
        <p:txBody>
          <a:bodyPr>
            <a:prstTxWarp prst="textNoShape">
              <a:avLst/>
            </a:prstTxWarp>
            <a:spAutoFit/>
          </a:bodyPr>
          <a:lstStyle/>
          <a:p>
            <a:pPr marL="342900" indent="-342900" eaLnBrk="0" hangingPunct="0">
              <a:spcBef>
                <a:spcPct val="20000"/>
              </a:spcBef>
              <a:buFont typeface="Arial" pitchFamily="-65" charset="0"/>
              <a:buChar char="•"/>
            </a:pPr>
            <a:r>
              <a:rPr lang="en-US" sz="2000" dirty="0" smtClean="0">
                <a:solidFill>
                  <a:srgbClr val="000099"/>
                </a:solidFill>
                <a:latin typeface="Gill Sans MT" pitchFamily="-65" charset="-18"/>
                <a:ea typeface="Gill Sans" pitchFamily="-65" charset="0"/>
                <a:cs typeface="Gill Sans" pitchFamily="-65" charset="0"/>
              </a:rPr>
              <a:t>Effected by applying program to ms, which produces </a:t>
            </a:r>
            <a:r>
              <a:rPr lang="en-US" sz="2000" dirty="0" err="1" smtClean="0">
                <a:solidFill>
                  <a:srgbClr val="000099"/>
                </a:solidFill>
                <a:latin typeface="Gill Sans MT" pitchFamily="-65" charset="-18"/>
                <a:ea typeface="Gill Sans" pitchFamily="-65" charset="0"/>
                <a:cs typeface="Gill Sans" pitchFamily="-65" charset="0"/>
              </a:rPr>
              <a:t>gcal</a:t>
            </a:r>
            <a:r>
              <a:rPr lang="en-US" sz="2000" dirty="0" smtClean="0">
                <a:solidFill>
                  <a:srgbClr val="000099"/>
                </a:solidFill>
                <a:latin typeface="Gill Sans MT" pitchFamily="-65" charset="-18"/>
                <a:ea typeface="Gill Sans" pitchFamily="-65" charset="0"/>
                <a:cs typeface="Gill Sans" pitchFamily="-65" charset="0"/>
              </a:rPr>
              <a:t> table to be applied in CV; available locally.</a:t>
            </a:r>
            <a:endParaRPr lang="en-US" sz="2000" dirty="0">
              <a:solidFill>
                <a:srgbClr val="000099"/>
              </a:solidFill>
              <a:latin typeface="Gill Sans MT" pitchFamily="-65" charset="-18"/>
              <a:ea typeface="Gill Sans" pitchFamily="-65" charset="0"/>
              <a:cs typeface="Gill Sans" pitchFamily="-65"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222250"/>
            <a:ext cx="8229600" cy="960438"/>
          </a:xfrm>
        </p:spPr>
        <p:txBody>
          <a:bodyPr/>
          <a:lstStyle/>
          <a:p>
            <a:pPr>
              <a:defRPr/>
            </a:pPr>
            <a:r>
              <a:rPr lang="en-US" sz="3600" kern="0" dirty="0" smtClean="0">
                <a:latin typeface="Arial" charset="0"/>
              </a:rPr>
              <a:t>The mm/</a:t>
            </a:r>
            <a:r>
              <a:rPr lang="en-US" sz="3600" kern="0" dirty="0" err="1" smtClean="0">
                <a:latin typeface="Arial" charset="0"/>
              </a:rPr>
              <a:t>submm</a:t>
            </a:r>
            <a:r>
              <a:rPr lang="en-US" sz="3600" kern="0" dirty="0" smtClean="0">
                <a:latin typeface="Arial" charset="0"/>
              </a:rPr>
              <a:t> Spectrum:</a:t>
            </a:r>
            <a:br>
              <a:rPr lang="en-US" sz="3600" kern="0" dirty="0" smtClean="0">
                <a:latin typeface="Arial" charset="0"/>
              </a:rPr>
            </a:br>
            <a:r>
              <a:rPr lang="en-US" sz="3600" kern="0" dirty="0" smtClean="0">
                <a:latin typeface="Arial" charset="0"/>
              </a:rPr>
              <a:t>Focus of ALMA</a:t>
            </a:r>
            <a:r>
              <a:rPr lang="en-US" sz="4000" kern="0" dirty="0" smtClean="0"/>
              <a:t/>
            </a:r>
            <a:br>
              <a:rPr lang="en-US" sz="4000" kern="0" dirty="0" smtClean="0"/>
            </a:br>
            <a:endParaRPr lang="en-US" dirty="0"/>
          </a:p>
        </p:txBody>
      </p:sp>
      <p:sp>
        <p:nvSpPr>
          <p:cNvPr id="40963" name="Content Placeholder 2"/>
          <p:cNvSpPr>
            <a:spLocks noGrp="1"/>
          </p:cNvSpPr>
          <p:nvPr>
            <p:ph idx="1"/>
          </p:nvPr>
        </p:nvSpPr>
        <p:spPr>
          <a:xfrm>
            <a:off x="457200" y="4276725"/>
            <a:ext cx="8229600" cy="1849438"/>
          </a:xfrm>
        </p:spPr>
        <p:txBody>
          <a:bodyPr/>
          <a:lstStyle/>
          <a:p>
            <a:pPr>
              <a:lnSpc>
                <a:spcPct val="90000"/>
              </a:lnSpc>
              <a:buClr>
                <a:schemeClr val="tx2"/>
              </a:buClr>
              <a:buSzPct val="75000"/>
              <a:buFont typeface="Wingdings" pitchFamily="-65" charset="2"/>
              <a:buChar char="§"/>
            </a:pPr>
            <a:r>
              <a:rPr lang="en-US" dirty="0" smtClean="0">
                <a:solidFill>
                  <a:schemeClr val="accent1"/>
                </a:solidFill>
                <a:latin typeface="Gill Sans MT"/>
                <a:ea typeface="Arial Unicode MS" pitchFamily="-65" charset="0"/>
                <a:cs typeface="Gill Sans MT"/>
              </a:rPr>
              <a:t>Millimeter/submillimeter photons are the most abundant photons in the cosmic background, and in the spectrum of the Milky Way and most spiral galaxies.</a:t>
            </a:r>
          </a:p>
          <a:p>
            <a:pPr>
              <a:lnSpc>
                <a:spcPct val="90000"/>
              </a:lnSpc>
              <a:buClr>
                <a:schemeClr val="tx2"/>
              </a:buClr>
              <a:buSzPct val="75000"/>
              <a:buFont typeface="Wingdings" pitchFamily="-65" charset="2"/>
              <a:buChar char="§"/>
            </a:pPr>
            <a:r>
              <a:rPr lang="en-US" dirty="0" smtClean="0">
                <a:solidFill>
                  <a:schemeClr val="accent1"/>
                </a:solidFill>
                <a:latin typeface="Gill Sans MT"/>
                <a:ea typeface="Arial Unicode MS" pitchFamily="-65" charset="0"/>
                <a:cs typeface="Gill Sans MT"/>
              </a:rPr>
              <a:t>ALMA range--wavelengths from 1cm to ~0.3 mm, covers both components to the extent the atmosphere of the Earth allows.</a:t>
            </a:r>
          </a:p>
        </p:txBody>
      </p:sp>
      <p:sp>
        <p:nvSpPr>
          <p:cNvPr id="40964"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p>
        </p:txBody>
      </p:sp>
      <p:pic>
        <p:nvPicPr>
          <p:cNvPr id="40965" name="Picture 8" descr="SEDUniverseDoletal06.jpg"/>
          <p:cNvPicPr>
            <a:picLocks noChangeAspect="1"/>
          </p:cNvPicPr>
          <p:nvPr/>
        </p:nvPicPr>
        <p:blipFill>
          <a:blip r:embed="rId3"/>
          <a:srcRect/>
          <a:stretch>
            <a:fillRect/>
          </a:stretch>
        </p:blipFill>
        <p:spPr bwMode="auto">
          <a:xfrm>
            <a:off x="914400" y="1225550"/>
            <a:ext cx="7848600" cy="2660650"/>
          </a:xfrm>
          <a:prstGeom prst="rect">
            <a:avLst/>
          </a:prstGeom>
          <a:noFill/>
          <a:ln w="9525">
            <a:noFill/>
            <a:miter lim="800000"/>
            <a:headEnd/>
            <a:tailEnd/>
          </a:ln>
        </p:spPr>
      </p:pic>
      <p:sp>
        <p:nvSpPr>
          <p:cNvPr id="6" name="Freeform 10"/>
          <p:cNvSpPr>
            <a:spLocks noChangeArrowheads="1"/>
          </p:cNvSpPr>
          <p:nvPr/>
        </p:nvSpPr>
        <p:spPr bwMode="auto">
          <a:xfrm>
            <a:off x="5334000" y="1524000"/>
            <a:ext cx="1828800" cy="2057400"/>
          </a:xfrm>
          <a:custGeom>
            <a:avLst/>
            <a:gdLst>
              <a:gd name="T0" fmla="*/ 0 w 1828800"/>
              <a:gd name="T1" fmla="*/ 0 h 2057400"/>
              <a:gd name="T2" fmla="*/ 1828800 w 1828800"/>
              <a:gd name="T3" fmla="*/ 0 h 2057400"/>
              <a:gd name="T4" fmla="*/ 1828800 w 1828800"/>
              <a:gd name="T5" fmla="*/ 2057400 h 2057400"/>
              <a:gd name="T6" fmla="*/ 0 w 1828800"/>
              <a:gd name="T7" fmla="*/ 2057400 h 2057400"/>
              <a:gd name="T8" fmla="*/ 0 w 1828800"/>
              <a:gd name="T9" fmla="*/ 0 h 2057400"/>
              <a:gd name="T10" fmla="*/ 228600 w 1828800"/>
              <a:gd name="T11" fmla="*/ 228600 h 2057400"/>
              <a:gd name="T12" fmla="*/ 228600 w 1828800"/>
              <a:gd name="T13" fmla="*/ 1828800 h 2057400"/>
              <a:gd name="T14" fmla="*/ 1600200 w 1828800"/>
              <a:gd name="T15" fmla="*/ 1828800 h 2057400"/>
              <a:gd name="T16" fmla="*/ 1600200 w 1828800"/>
              <a:gd name="T17" fmla="*/ 228600 h 2057400"/>
              <a:gd name="T18" fmla="*/ 228600 w 1828800"/>
              <a:gd name="T19" fmla="*/ 228600 h 2057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8800"/>
              <a:gd name="T31" fmla="*/ 0 h 2057400"/>
              <a:gd name="T32" fmla="*/ 1828800 w 1828800"/>
              <a:gd name="T33" fmla="*/ 2057400 h 2057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8800" h="2057400">
                <a:moveTo>
                  <a:pt x="0" y="0"/>
                </a:moveTo>
                <a:lnTo>
                  <a:pt x="1828800" y="0"/>
                </a:lnTo>
                <a:lnTo>
                  <a:pt x="1828800" y="2057400"/>
                </a:lnTo>
                <a:lnTo>
                  <a:pt x="0" y="2057400"/>
                </a:lnTo>
                <a:lnTo>
                  <a:pt x="0" y="0"/>
                </a:lnTo>
                <a:close/>
                <a:moveTo>
                  <a:pt x="228600" y="228600"/>
                </a:moveTo>
                <a:lnTo>
                  <a:pt x="228600" y="1828800"/>
                </a:lnTo>
                <a:lnTo>
                  <a:pt x="1600200" y="1828800"/>
                </a:lnTo>
                <a:lnTo>
                  <a:pt x="1600200" y="228600"/>
                </a:lnTo>
                <a:lnTo>
                  <a:pt x="228600" y="228600"/>
                </a:lnTo>
                <a:close/>
              </a:path>
            </a:pathLst>
          </a:custGeom>
          <a:solidFill>
            <a:schemeClr val="accent6">
              <a:lumMod val="60000"/>
              <a:lumOff val="40000"/>
              <a:alpha val="31000"/>
            </a:schemeClr>
          </a:solidFill>
          <a:ln w="9525">
            <a:solidFill>
              <a:schemeClr val="tx1"/>
            </a:solidFill>
            <a:round/>
            <a:headEnd/>
            <a:tailEnd/>
          </a:ln>
        </p:spPr>
        <p:txBody>
          <a:bodyPr>
            <a:prstTxWarp prst="textNoShape">
              <a:avLst/>
            </a:prstTxWarp>
          </a:bodyPr>
          <a:lstStyle/>
          <a:p>
            <a:pPr defTabSz="914400" eaLnBrk="0" hangingPunct="0">
              <a:defRPr/>
            </a:pPr>
            <a:endParaRPr lang="en-US">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a:t>
            </a:r>
            <a:endParaRPr lang="en-US" dirty="0"/>
          </a:p>
        </p:txBody>
      </p:sp>
      <p:pic>
        <p:nvPicPr>
          <p:cNvPr id="7" name="Content Placeholder 6" descr="Configurationzoom.jpg"/>
          <p:cNvPicPr>
            <a:picLocks noGrp="1" noChangeAspect="1"/>
          </p:cNvPicPr>
          <p:nvPr>
            <p:ph idx="1"/>
          </p:nvPr>
        </p:nvPicPr>
        <p:blipFill>
          <a:blip r:embed="rId2"/>
          <a:srcRect l="-5077" r="-5077"/>
          <a:stretch>
            <a:fillRect/>
          </a:stretch>
        </p:blipFill>
        <p:spPr>
          <a:xfrm>
            <a:off x="0" y="1285501"/>
            <a:ext cx="8229600" cy="4525963"/>
          </a:xfrm>
        </p:spPr>
      </p:pic>
      <p:sp>
        <p:nvSpPr>
          <p:cNvPr id="4" name="Footer Placeholder 3"/>
          <p:cNvSpPr>
            <a:spLocks noGrp="1"/>
          </p:cNvSpPr>
          <p:nvPr>
            <p:ph type="ftr" sz="quarter" idx="10"/>
          </p:nvPr>
        </p:nvSpPr>
        <p:spPr/>
        <p:txBody>
          <a:bodyPr/>
          <a:lstStyle/>
          <a:p>
            <a:pPr>
              <a:defRPr/>
            </a:pPr>
            <a:r>
              <a:rPr lang="en-US" smtClean="0"/>
              <a:t>Early Science</a:t>
            </a:r>
            <a:endParaRPr lang="en-US"/>
          </a:p>
        </p:txBody>
      </p:sp>
      <p:pic>
        <p:nvPicPr>
          <p:cNvPr id="8" name="Picture 7" descr="Configzoom2.jpg"/>
          <p:cNvPicPr>
            <a:picLocks noChangeAspect="1"/>
          </p:cNvPicPr>
          <p:nvPr/>
        </p:nvPicPr>
        <p:blipFill>
          <a:blip r:embed="rId3"/>
          <a:stretch>
            <a:fillRect/>
          </a:stretch>
        </p:blipFill>
        <p:spPr>
          <a:xfrm>
            <a:off x="0" y="1198733"/>
            <a:ext cx="9144000" cy="5522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pic>
        <p:nvPicPr>
          <p:cNvPr id="5" name="Content Placeholder 4" descr="beyond.tiff"/>
          <p:cNvPicPr>
            <a:picLocks noGrp="1" noChangeAspect="1"/>
          </p:cNvPicPr>
          <p:nvPr>
            <p:ph idx="1"/>
          </p:nvPr>
        </p:nvPicPr>
        <p:blipFill>
          <a:blip r:embed="rId2"/>
          <a:srcRect l="-13810" r="-13810"/>
          <a:stretch>
            <a:fillRect/>
          </a:stretch>
        </p:blipFill>
        <p:spPr/>
      </p:pic>
      <p:sp>
        <p:nvSpPr>
          <p:cNvPr id="4" name="Footer Placeholder 3"/>
          <p:cNvSpPr>
            <a:spLocks noGrp="1"/>
          </p:cNvSpPr>
          <p:nvPr>
            <p:ph type="ftr" sz="quarter" idx="10"/>
          </p:nvPr>
        </p:nvSpPr>
        <p:spPr/>
        <p:txBody>
          <a:bodyPr/>
          <a:lstStyle/>
          <a:p>
            <a:pPr>
              <a:defRPr/>
            </a:pPr>
            <a:r>
              <a:rPr lang="en-US" smtClean="0"/>
              <a:t>Early Science</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Observing Modes test examples</a:t>
            </a:r>
            <a:endParaRPr lang="en-US" dirty="0"/>
          </a:p>
        </p:txBody>
      </p:sp>
      <p:sp>
        <p:nvSpPr>
          <p:cNvPr id="3" name="Content Placeholder 2"/>
          <p:cNvSpPr>
            <a:spLocks noGrp="1"/>
          </p:cNvSpPr>
          <p:nvPr>
            <p:ph idx="1"/>
          </p:nvPr>
        </p:nvSpPr>
        <p:spPr>
          <a:xfrm>
            <a:off x="457200" y="1143000"/>
            <a:ext cx="8229600" cy="4525963"/>
          </a:xfrm>
        </p:spPr>
        <p:txBody>
          <a:bodyPr/>
          <a:lstStyle/>
          <a:p>
            <a:pPr>
              <a:buNone/>
            </a:pPr>
            <a:r>
              <a:rPr lang="en-US" sz="1600" dirty="0" smtClean="0"/>
              <a:t>Run 12-18 hrs/week, astronomical validation of  OT/Observing modes (Humphries, leader)</a:t>
            </a:r>
          </a:p>
          <a:p>
            <a:pPr>
              <a:buNone/>
            </a:pPr>
            <a:r>
              <a:rPr lang="en-US" sz="1200" dirty="0" smtClean="0"/>
              <a:t>1. Multiple Spectral Spec per SB</a:t>
            </a:r>
          </a:p>
          <a:p>
            <a:pPr>
              <a:buNone/>
            </a:pPr>
            <a:r>
              <a:rPr lang="en-US" sz="1200" dirty="0" smtClean="0"/>
              <a:t>2. </a:t>
            </a:r>
            <a:r>
              <a:rPr lang="en-US" sz="1200" dirty="0" smtClean="0">
                <a:solidFill>
                  <a:srgbClr val="008000"/>
                </a:solidFill>
              </a:rPr>
              <a:t>LSB Frequency Axis Reversal Issue - Tony (G34)</a:t>
            </a:r>
          </a:p>
          <a:p>
            <a:pPr>
              <a:buNone/>
            </a:pPr>
            <a:r>
              <a:rPr lang="en-US" sz="1200" dirty="0" smtClean="0"/>
              <a:t>3. </a:t>
            </a:r>
            <a:r>
              <a:rPr lang="en-US" sz="1200" dirty="0" smtClean="0">
                <a:solidFill>
                  <a:srgbClr val="008000"/>
                </a:solidFill>
              </a:rPr>
              <a:t>Multiple sources per SB - </a:t>
            </a:r>
            <a:r>
              <a:rPr lang="en-US" sz="1200" dirty="0" err="1" smtClean="0">
                <a:solidFill>
                  <a:srgbClr val="008000"/>
                </a:solidFill>
              </a:rPr>
              <a:t>Eelco</a:t>
            </a:r>
            <a:r>
              <a:rPr lang="en-US" sz="1200" dirty="0" smtClean="0">
                <a:solidFill>
                  <a:srgbClr val="008000"/>
                </a:solidFill>
              </a:rPr>
              <a:t> (Shades sources)</a:t>
            </a:r>
          </a:p>
          <a:p>
            <a:pPr>
              <a:buNone/>
            </a:pPr>
            <a:r>
              <a:rPr lang="en-US" sz="1200" dirty="0" smtClean="0"/>
              <a:t>4</a:t>
            </a:r>
            <a:r>
              <a:rPr lang="en-US" sz="1200" dirty="0" smtClean="0">
                <a:solidFill>
                  <a:srgbClr val="008000"/>
                </a:solidFill>
              </a:rPr>
              <a:t>. Band 9 SB Verification - Liz/Andy/Al/Tony/Mark (Jovian satellites, evolved stars) - CSV-411</a:t>
            </a:r>
          </a:p>
          <a:p>
            <a:pPr>
              <a:buNone/>
            </a:pPr>
            <a:r>
              <a:rPr lang="en-US" sz="1200" dirty="0" smtClean="0"/>
              <a:t>5. </a:t>
            </a:r>
            <a:r>
              <a:rPr lang="en-US" sz="1200" dirty="0" err="1" smtClean="0"/>
              <a:t>SBs</a:t>
            </a:r>
            <a:r>
              <a:rPr lang="en-US" sz="1200" dirty="0" smtClean="0"/>
              <a:t> run from loaded ephemeris - Mark/Liz/Al - CSV-543</a:t>
            </a:r>
          </a:p>
          <a:p>
            <a:pPr>
              <a:buNone/>
            </a:pPr>
            <a:r>
              <a:rPr lang="en-US" sz="1200" dirty="0" smtClean="0"/>
              <a:t>6. OTF </a:t>
            </a:r>
            <a:r>
              <a:rPr lang="en-US" sz="1200" dirty="0" err="1" smtClean="0"/>
              <a:t>Mosaicing</a:t>
            </a:r>
            <a:r>
              <a:rPr lang="en-US" sz="1200" dirty="0" smtClean="0"/>
              <a:t> - </a:t>
            </a:r>
            <a:r>
              <a:rPr lang="en-US" sz="1200" dirty="0" err="1" smtClean="0"/>
              <a:t>Stuartt</a:t>
            </a:r>
            <a:r>
              <a:rPr lang="en-US" sz="1200" dirty="0" smtClean="0"/>
              <a:t> - It did half the intended area CSV-553</a:t>
            </a:r>
          </a:p>
          <a:p>
            <a:pPr>
              <a:buNone/>
            </a:pPr>
            <a:r>
              <a:rPr lang="en-US" sz="1200" dirty="0" smtClean="0"/>
              <a:t>7. Multiple Phase Calibrators - Alison - CSV-376</a:t>
            </a:r>
          </a:p>
          <a:p>
            <a:pPr>
              <a:buNone/>
            </a:pPr>
            <a:r>
              <a:rPr lang="en-US" sz="1200" dirty="0" smtClean="0"/>
              <a:t>8. </a:t>
            </a:r>
            <a:r>
              <a:rPr lang="en-US" sz="1200" dirty="0" smtClean="0">
                <a:solidFill>
                  <a:srgbClr val="008000"/>
                </a:solidFill>
              </a:rPr>
              <a:t>Absorption Lines - Sergio/Tommy (PKS1830) - CSV-244</a:t>
            </a:r>
          </a:p>
          <a:p>
            <a:pPr>
              <a:buNone/>
            </a:pPr>
            <a:r>
              <a:rPr lang="en-US" sz="1200" dirty="0" smtClean="0"/>
              <a:t>9. Spectral "Sweep" Across Receiver Band – Tony - CSV-251</a:t>
            </a:r>
          </a:p>
          <a:p>
            <a:pPr>
              <a:buNone/>
            </a:pPr>
            <a:r>
              <a:rPr lang="en-US" sz="1200" dirty="0" smtClean="0"/>
              <a:t>10. Spectral line, no continuum - Tony (TMC-1) - CSV-520</a:t>
            </a:r>
          </a:p>
          <a:p>
            <a:pPr>
              <a:buNone/>
            </a:pPr>
            <a:r>
              <a:rPr lang="en-US" sz="1200" dirty="0" smtClean="0"/>
              <a:t>11. Strong continuum, weak line –</a:t>
            </a:r>
          </a:p>
          <a:p>
            <a:pPr>
              <a:buNone/>
            </a:pPr>
            <a:r>
              <a:rPr lang="en-US" sz="1200" dirty="0" smtClean="0"/>
              <a:t>12. Flux monitoring –</a:t>
            </a:r>
          </a:p>
          <a:p>
            <a:pPr>
              <a:buNone/>
            </a:pPr>
            <a:r>
              <a:rPr lang="en-US" sz="1200" dirty="0" smtClean="0"/>
              <a:t>13. Multi bands in 1 SB - Tim (HD100546)- CSV-532</a:t>
            </a:r>
          </a:p>
          <a:p>
            <a:pPr>
              <a:buNone/>
            </a:pPr>
            <a:r>
              <a:rPr lang="en-US" sz="1200" dirty="0" smtClean="0"/>
              <a:t>14</a:t>
            </a:r>
            <a:r>
              <a:rPr lang="en-US" sz="1200" dirty="0" smtClean="0">
                <a:solidFill>
                  <a:srgbClr val="008000"/>
                </a:solidFill>
              </a:rPr>
              <a:t>. Discrete continuum sources – DONE</a:t>
            </a:r>
          </a:p>
          <a:p>
            <a:pPr>
              <a:buNone/>
            </a:pPr>
            <a:r>
              <a:rPr lang="en-US" sz="1200" dirty="0" smtClean="0"/>
              <a:t>15. Verification Full Polarization Data taken with </a:t>
            </a:r>
            <a:r>
              <a:rPr lang="en-US" sz="1200" dirty="0" err="1" smtClean="0"/>
              <a:t>SBs</a:t>
            </a:r>
            <a:r>
              <a:rPr lang="en-US" sz="1200" dirty="0" smtClean="0"/>
              <a:t> writes to MS - Andy - CSV-316, CSV-432</a:t>
            </a:r>
          </a:p>
          <a:p>
            <a:pPr>
              <a:buNone/>
            </a:pPr>
            <a:r>
              <a:rPr lang="en-US" sz="1200" dirty="0" smtClean="0"/>
              <a:t>16. Science Target and </a:t>
            </a:r>
            <a:r>
              <a:rPr lang="en-US" sz="1200" dirty="0" err="1" smtClean="0"/>
              <a:t>Bandpass</a:t>
            </a:r>
            <a:r>
              <a:rPr lang="en-US" sz="1200" dirty="0" smtClean="0"/>
              <a:t> Cal FDM; Phase and Amplitude Cal TDM - Liz/Andy - CSV-479</a:t>
            </a:r>
          </a:p>
          <a:p>
            <a:pPr>
              <a:buNone/>
            </a:pPr>
            <a:r>
              <a:rPr lang="en-US" sz="1200" dirty="0" smtClean="0"/>
              <a:t>17. E-2-E testing of calibration using resolved calibrators (using </a:t>
            </a:r>
            <a:r>
              <a:rPr lang="en-US" sz="1200" dirty="0" err="1" smtClean="0"/>
              <a:t>Callisto</a:t>
            </a:r>
            <a:r>
              <a:rPr lang="en-US" sz="1200" dirty="0" smtClean="0"/>
              <a:t> and Ceres as calibrators); Crystal/ToddCSV-536 and CSV-539</a:t>
            </a:r>
          </a:p>
          <a:p>
            <a:pPr>
              <a:buNone/>
            </a:pPr>
            <a:r>
              <a:rPr lang="en-US" sz="1200" dirty="0" smtClean="0"/>
              <a:t>18. Verification of frequency scale for Early Science Modes - Liz - CSV-551 </a:t>
            </a:r>
            <a:endParaRPr lang="en-US" sz="1200" dirty="0"/>
          </a:p>
        </p:txBody>
      </p:sp>
      <p:sp>
        <p:nvSpPr>
          <p:cNvPr id="4" name="Footer Placeholder 3"/>
          <p:cNvSpPr>
            <a:spLocks noGrp="1"/>
          </p:cNvSpPr>
          <p:nvPr>
            <p:ph type="ftr" sz="quarter" idx="10"/>
          </p:nvPr>
        </p:nvSpPr>
        <p:spPr/>
        <p:txBody>
          <a:bodyPr/>
          <a:lstStyle/>
          <a:p>
            <a:pPr>
              <a:defRPr/>
            </a:pPr>
            <a:r>
              <a:rPr lang="en-US" smtClean="0"/>
              <a:t>Early Science</a:t>
            </a:r>
            <a:endParaRPr lang="en-US"/>
          </a:p>
        </p:txBody>
      </p:sp>
      <p:sp>
        <p:nvSpPr>
          <p:cNvPr id="6" name="TextBox 5"/>
          <p:cNvSpPr txBox="1"/>
          <p:nvPr/>
        </p:nvSpPr>
        <p:spPr>
          <a:xfrm>
            <a:off x="1812636" y="5653490"/>
            <a:ext cx="3236784" cy="400110"/>
          </a:xfrm>
          <a:prstGeom prst="rect">
            <a:avLst/>
          </a:prstGeom>
          <a:noFill/>
        </p:spPr>
        <p:txBody>
          <a:bodyPr wrap="none" rtlCol="0">
            <a:spAutoFit/>
          </a:bodyPr>
          <a:lstStyle/>
          <a:p>
            <a:pPr marL="342900" indent="-342900" eaLnBrk="0" hangingPunct="0">
              <a:spcBef>
                <a:spcPct val="20000"/>
              </a:spcBef>
              <a:buFont typeface="Arial" charset="0"/>
              <a:buChar char="•"/>
            </a:pPr>
            <a:r>
              <a:rPr lang="en-US" sz="2000" dirty="0" smtClean="0">
                <a:solidFill>
                  <a:srgbClr val="008000"/>
                </a:solidFill>
                <a:latin typeface="Gill Sans MT" pitchFamily="34" charset="0"/>
                <a:cs typeface="Gill Sans" pitchFamily="17" charset="0"/>
              </a:rPr>
              <a:t>Green</a:t>
            </a:r>
            <a:r>
              <a:rPr lang="en-US" sz="2000" dirty="0" smtClean="0">
                <a:solidFill>
                  <a:srgbClr val="000099"/>
                </a:solidFill>
                <a:latin typeface="Gill Sans MT" pitchFamily="34" charset="0"/>
                <a:cs typeface="Gill Sans" pitchFamily="17" charset="0"/>
              </a:rPr>
              <a:t> =&gt; data at NAASC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52413"/>
            <a:ext cx="8229600" cy="960437"/>
          </a:xfrm>
        </p:spPr>
        <p:txBody>
          <a:bodyPr/>
          <a:lstStyle/>
          <a:p>
            <a:pPr marL="24161750" indent="-24161750"/>
            <a:r>
              <a:rPr lang="en-US" smtClean="0">
                <a:latin typeface="Gill Sans MT" pitchFamily="-65" charset="-18"/>
                <a:ea typeface="ＭＳ Ｐゴシック" pitchFamily="-65" charset="-128"/>
              </a:rPr>
              <a:t>ALMA Early Science: </a:t>
            </a:r>
            <a:br>
              <a:rPr lang="en-US" smtClean="0">
                <a:latin typeface="Gill Sans MT" pitchFamily="-65" charset="-18"/>
                <a:ea typeface="ＭＳ Ｐゴシック" pitchFamily="-65" charset="-128"/>
              </a:rPr>
            </a:br>
            <a:r>
              <a:rPr lang="en-US" smtClean="0">
                <a:latin typeface="Gill Sans MT" pitchFamily="-65" charset="-18"/>
                <a:ea typeface="ＭＳ Ｐゴシック" pitchFamily="-65" charset="-128"/>
              </a:rPr>
              <a:t>Beginning the </a:t>
            </a:r>
            <a:r>
              <a:rPr lang="en-US" sz="2800" smtClean="0">
                <a:latin typeface="Gill Sans MT" pitchFamily="-65" charset="-18"/>
                <a:ea typeface="ＭＳ Ｐゴシック" pitchFamily="-65" charset="-128"/>
              </a:rPr>
              <a:t>Discovery Space Expansion</a:t>
            </a:r>
            <a:br>
              <a:rPr lang="en-US" sz="2800" smtClean="0">
                <a:latin typeface="Gill Sans MT" pitchFamily="-65" charset="-18"/>
                <a:ea typeface="ＭＳ Ｐゴシック" pitchFamily="-65" charset="-128"/>
              </a:rPr>
            </a:br>
            <a:endParaRPr lang="en-US" smtClean="0">
              <a:latin typeface="Gill Sans MT" pitchFamily="-65" charset="-18"/>
              <a:ea typeface="ＭＳ Ｐゴシック" pitchFamily="-65" charset="-128"/>
            </a:endParaRPr>
          </a:p>
        </p:txBody>
      </p:sp>
      <p:sp>
        <p:nvSpPr>
          <p:cNvPr id="58371" name="Content Placeholder 2"/>
          <p:cNvSpPr>
            <a:spLocks noGrp="1"/>
          </p:cNvSpPr>
          <p:nvPr>
            <p:ph idx="1"/>
          </p:nvPr>
        </p:nvSpPr>
        <p:spPr>
          <a:xfrm>
            <a:off x="457200" y="1212850"/>
            <a:ext cx="8229600" cy="4525963"/>
          </a:xfrm>
        </p:spPr>
        <p:txBody>
          <a:bodyPr/>
          <a:lstStyle/>
          <a:p>
            <a:pPr>
              <a:lnSpc>
                <a:spcPct val="90000"/>
              </a:lnSpc>
              <a:spcBef>
                <a:spcPts val="2472"/>
              </a:spcBef>
              <a:buFont typeface="Times" pitchFamily="-65" charset="0"/>
              <a:buChar char="•"/>
            </a:pPr>
            <a:r>
              <a:rPr lang="en-US" sz="2800" b="1" i="1" dirty="0" smtClean="0">
                <a:solidFill>
                  <a:srgbClr val="800000"/>
                </a:solidFill>
                <a:latin typeface="Gill Sans MT" pitchFamily="-65" charset="-18"/>
                <a:ea typeface="ＭＳ Ｐゴシック" pitchFamily="-65" charset="-128"/>
              </a:rPr>
              <a:t>ALMA Early Science</a:t>
            </a:r>
            <a:r>
              <a:rPr lang="en-US" sz="2800" b="1" i="1" dirty="0" smtClean="0">
                <a:latin typeface="Gill Sans MT" pitchFamily="-65" charset="-18"/>
                <a:ea typeface="ＭＳ Ｐゴシック" pitchFamily="-65" charset="-128"/>
              </a:rPr>
              <a:t> </a:t>
            </a:r>
            <a:r>
              <a:rPr lang="en-US" sz="2800" dirty="0" smtClean="0">
                <a:latin typeface="Gill Sans MT" pitchFamily="-65" charset="-18"/>
                <a:ea typeface="ＭＳ Ｐゴシック" pitchFamily="-65" charset="-128"/>
              </a:rPr>
              <a:t>initiates the transformation</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Sensitivity: ~10% full ALMA</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Resolution: up to ~0.4” (0.1” goal)	</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Wavelength Coverage: 3-4 of final 8 bands (7 goal)</a:t>
            </a:r>
          </a:p>
          <a:p>
            <a:pPr lvl="1">
              <a:lnSpc>
                <a:spcPct val="90000"/>
              </a:lnSpc>
              <a:spcBef>
                <a:spcPts val="2472"/>
              </a:spcBef>
              <a:buFont typeface="Lucida Grande"/>
              <a:buChar char="-"/>
            </a:pPr>
            <a:r>
              <a:rPr lang="en-US" sz="2800" dirty="0" smtClean="0">
                <a:latin typeface="Gill Sans MT" pitchFamily="-65" charset="-18"/>
                <a:ea typeface="ＭＳ Ｐゴシック" pitchFamily="-65" charset="-128"/>
              </a:rPr>
              <a:t>Bandwidth:  ~2x improvement</a:t>
            </a:r>
            <a:endParaRPr lang="en-US" dirty="0" smtClean="0">
              <a:latin typeface="Gill Sans MT" pitchFamily="-65" charset="-18"/>
              <a:ea typeface="ＭＳ Ｐゴシック" pitchFamily="-65" charset="-128"/>
            </a:endParaRPr>
          </a:p>
          <a:p>
            <a:pPr>
              <a:lnSpc>
                <a:spcPct val="90000"/>
              </a:lnSpc>
              <a:spcBef>
                <a:spcPts val="2472"/>
              </a:spcBef>
              <a:buFont typeface="Times" pitchFamily="-65" charset="0"/>
              <a:buChar char="•"/>
            </a:pPr>
            <a:r>
              <a:rPr lang="en-US" sz="2800" b="1" i="1" dirty="0" smtClean="0">
                <a:solidFill>
                  <a:srgbClr val="800000"/>
                </a:solidFill>
                <a:latin typeface="Gill Sans MT" pitchFamily="-65" charset="-18"/>
                <a:ea typeface="ＭＳ Ｐゴシック" pitchFamily="-65" charset="-128"/>
              </a:rPr>
              <a:t>Begins next year</a:t>
            </a:r>
          </a:p>
        </p:txBody>
      </p:sp>
      <p:sp>
        <p:nvSpPr>
          <p:cNvPr id="58372"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atin typeface="Gill Sans MT" pitchFamily="-65" charset="-18"/>
                <a:ea typeface="ＭＳ Ｐゴシック" pitchFamily="-65" charset="-128"/>
              </a:rPr>
              <a:t> </a:t>
            </a:r>
          </a:p>
        </p:txBody>
      </p:sp>
      <p:sp>
        <p:nvSpPr>
          <p:cNvPr id="60419" name="Rectangle 3"/>
          <p:cNvSpPr>
            <a:spLocks noGrp="1" noChangeArrowheads="1"/>
          </p:cNvSpPr>
          <p:nvPr>
            <p:ph type="body" idx="1"/>
          </p:nvPr>
        </p:nvSpPr>
        <p:spPr>
          <a:xfrm>
            <a:off x="971550" y="1219200"/>
            <a:ext cx="7162800" cy="5257800"/>
          </a:xfrm>
        </p:spPr>
        <p:txBody>
          <a:bodyPr/>
          <a:lstStyle/>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1200" dirty="0">
              <a:latin typeface="Gill Sans MT" pitchFamily="-65" charset="-18"/>
              <a:ea typeface="ＭＳ Ｐゴシック" pitchFamily="-65" charset="-128"/>
            </a:endParaRPr>
          </a:p>
          <a:p>
            <a:pPr marL="0" indent="0" eaLnBrk="1" hangingPunct="1">
              <a:lnSpc>
                <a:spcPct val="80000"/>
              </a:lnSpc>
              <a:buFontTx/>
              <a:buNone/>
            </a:pPr>
            <a:endParaRPr lang="en-US" sz="3600" dirty="0">
              <a:latin typeface="Gill Sans MT" pitchFamily="-65" charset="-18"/>
              <a:ea typeface="ＭＳ Ｐゴシック" pitchFamily="-65" charset="-128"/>
            </a:endParaRPr>
          </a:p>
          <a:p>
            <a:pPr marL="0" indent="0" algn="ctr" eaLnBrk="1" hangingPunct="1">
              <a:lnSpc>
                <a:spcPct val="80000"/>
              </a:lnSpc>
              <a:buFontTx/>
              <a:buNone/>
            </a:pPr>
            <a:endParaRPr lang="en-US" sz="3600" dirty="0">
              <a:latin typeface="Gill Sans MT" pitchFamily="-65" charset="-18"/>
              <a:ea typeface="ＭＳ Ｐゴシック" pitchFamily="-65" charset="-128"/>
            </a:endParaRPr>
          </a:p>
          <a:p>
            <a:pPr marL="0" indent="0" algn="ctr" eaLnBrk="1" hangingPunct="1">
              <a:lnSpc>
                <a:spcPct val="80000"/>
              </a:lnSpc>
              <a:buFontTx/>
              <a:buNone/>
            </a:pPr>
            <a:r>
              <a:rPr lang="en-US" sz="3600" dirty="0" smtClean="0">
                <a:latin typeface="Gill Sans MT" pitchFamily="-65" charset="-18"/>
                <a:ea typeface="ＭＳ Ｐゴシック" pitchFamily="-65" charset="-128"/>
              </a:rPr>
              <a:t> </a:t>
            </a:r>
          </a:p>
          <a:p>
            <a:pPr marL="0" indent="0" algn="ctr" eaLnBrk="1" hangingPunct="1">
              <a:lnSpc>
                <a:spcPct val="80000"/>
              </a:lnSpc>
              <a:buFontTx/>
              <a:buNone/>
            </a:pPr>
            <a:r>
              <a:rPr lang="en-US" sz="2800" b="1" i="1" dirty="0" smtClean="0">
                <a:latin typeface="Gill Sans MT"/>
                <a:ea typeface="ＭＳ Ｐゴシック" pitchFamily="-65" charset="-128"/>
                <a:cs typeface="Gill Sans MT"/>
                <a:hlinkClick r:id="rId3"/>
              </a:rPr>
              <a:t>www.almaobservatory.org</a:t>
            </a:r>
            <a:endParaRPr lang="en-US" sz="2800" b="1" i="1" dirty="0" smtClean="0">
              <a:latin typeface="Gill Sans MT"/>
              <a:ea typeface="ＭＳ Ｐゴシック" pitchFamily="-65" charset="-128"/>
              <a:cs typeface="Gill Sans MT"/>
            </a:endParaRPr>
          </a:p>
          <a:p>
            <a:pPr marL="0" indent="0" algn="just" eaLnBrk="1" hangingPunct="1">
              <a:lnSpc>
                <a:spcPct val="80000"/>
              </a:lnSpc>
              <a:spcBef>
                <a:spcPct val="0"/>
              </a:spcBef>
              <a:buFontTx/>
              <a:buNone/>
            </a:pPr>
            <a:r>
              <a:rPr lang="en-US" sz="1400" i="1" dirty="0" smtClean="0">
                <a:latin typeface="Gill Sans MT"/>
                <a:ea typeface="ＭＳ Ｐゴシック" pitchFamily="-65" charset="-128"/>
                <a:cs typeface="Gill Sans MT"/>
              </a:rPr>
              <a:t>The </a:t>
            </a:r>
            <a:r>
              <a:rPr lang="en-US" sz="1400" i="1" dirty="0">
                <a:latin typeface="Gill Sans MT"/>
                <a:ea typeface="ＭＳ Ｐゴシック" pitchFamily="-65" charset="-128"/>
                <a:cs typeface="Gill Sans MT"/>
              </a:rPr>
              <a:t>Atacama Large Millimeter/submillimeter Array (ALMA), an international astronomy facility, is a partnership among Europe, Japan and North America, in cooperation with the Republic of Chile. ALMA is funded in Europe by the European Organization for Astronomical Research in the Southern Hemisphere, in Japan by the National Institutes of Natural Sciences (NINS) in cooperation with the Academia </a:t>
            </a:r>
            <a:r>
              <a:rPr lang="en-US" sz="1400" i="1" dirty="0" err="1">
                <a:latin typeface="Gill Sans MT"/>
                <a:ea typeface="ＭＳ Ｐゴシック" pitchFamily="-65" charset="-128"/>
                <a:cs typeface="Gill Sans MT"/>
              </a:rPr>
              <a:t>Sinica</a:t>
            </a:r>
            <a:r>
              <a:rPr lang="en-US" sz="1400" i="1" dirty="0">
                <a:latin typeface="Gill Sans MT"/>
                <a:ea typeface="ＭＳ Ｐゴシック" pitchFamily="-65" charset="-128"/>
                <a:cs typeface="Gill Sans MT"/>
              </a:rPr>
              <a:t> in Taiwan and in North America by the U.S. National Science Foundation (NSF) in cooperation with the National Research Council of Canada (NRC). ALMA construction and operations are led on behalf of Europe by ESO, on behalf of Japan by the National Astronomical Observatory of Japan (NAOJ) and on behalf of North America by the National Radio Astronomy Observatory (NRAO), which is managed by Associated Universities, Inc. (AUI). </a:t>
            </a:r>
            <a:endParaRPr lang="en-US" sz="1400" dirty="0">
              <a:latin typeface="Gill Sans MT"/>
              <a:ea typeface="ＭＳ Ｐゴシック" pitchFamily="-65" charset="-128"/>
              <a:cs typeface="Gill Sans MT"/>
            </a:endParaRPr>
          </a:p>
          <a:p>
            <a:pPr marL="0" indent="0" algn="just" eaLnBrk="1" hangingPunct="1">
              <a:lnSpc>
                <a:spcPct val="80000"/>
              </a:lnSpc>
              <a:spcBef>
                <a:spcPct val="0"/>
              </a:spcBef>
              <a:buFontTx/>
              <a:buNone/>
            </a:pPr>
            <a:r>
              <a:rPr lang="en-US" sz="900" i="1" dirty="0">
                <a:latin typeface="Gill Sans MT"/>
                <a:ea typeface="ＭＳ Ｐゴシック" pitchFamily="-65" charset="-128"/>
                <a:cs typeface="Gill Sans MT"/>
              </a:rPr>
              <a:t> </a:t>
            </a:r>
            <a:endParaRPr lang="en-US" sz="900" dirty="0">
              <a:latin typeface="Gill Sans MT"/>
              <a:ea typeface="ＭＳ Ｐゴシック" pitchFamily="-65" charset="-128"/>
              <a:cs typeface="Gill Sans MT"/>
            </a:endParaRPr>
          </a:p>
          <a:p>
            <a:pPr marL="0" indent="0" algn="just" eaLnBrk="1" hangingPunct="1">
              <a:lnSpc>
                <a:spcPct val="80000"/>
              </a:lnSpc>
              <a:buFontTx/>
              <a:buNone/>
            </a:pPr>
            <a:endParaRPr lang="en-US" sz="900" dirty="0">
              <a:latin typeface="Gill Sans MT" pitchFamily="-65" charset="-18"/>
              <a:ea typeface="ＭＳ Ｐゴシック" pitchFamily="-65" charset="-128"/>
            </a:endParaRPr>
          </a:p>
          <a:p>
            <a:pPr marL="0" indent="0" eaLnBrk="1" hangingPunct="1">
              <a:lnSpc>
                <a:spcPct val="80000"/>
              </a:lnSpc>
              <a:buFontTx/>
              <a:buNone/>
            </a:pPr>
            <a:endParaRPr lang="en-US" sz="1000" dirty="0">
              <a:latin typeface="Gill Sans MT" pitchFamily="-65" charset="-18"/>
              <a:ea typeface="ＭＳ Ｐゴシック" pitchFamily="-65" charset="-128"/>
            </a:endParaRPr>
          </a:p>
        </p:txBody>
      </p:sp>
      <p:pic>
        <p:nvPicPr>
          <p:cNvPr id="60420" name="Picture 4" descr="alma_logo"/>
          <p:cNvPicPr>
            <a:picLocks noChangeAspect="1" noChangeArrowheads="1"/>
          </p:cNvPicPr>
          <p:nvPr/>
        </p:nvPicPr>
        <p:blipFill>
          <a:blip r:embed="rId4"/>
          <a:srcRect/>
          <a:stretch>
            <a:fillRect/>
          </a:stretch>
        </p:blipFill>
        <p:spPr bwMode="auto">
          <a:xfrm>
            <a:off x="3527425" y="693738"/>
            <a:ext cx="2052638" cy="3095625"/>
          </a:xfrm>
          <a:prstGeom prst="rect">
            <a:avLst/>
          </a:prstGeom>
          <a:noFill/>
          <a:ln w="9525">
            <a:noFill/>
            <a:miter lim="800000"/>
            <a:headEnd/>
            <a:tailEnd/>
          </a:ln>
        </p:spPr>
      </p:pic>
      <p:sp>
        <p:nvSpPr>
          <p:cNvPr id="60421" name="Footer Placeholder 4"/>
          <p:cNvSpPr>
            <a:spLocks noGrp="1"/>
          </p:cNvSpPr>
          <p:nvPr>
            <p:ph type="ftr" sz="quarter" idx="10"/>
          </p:nvPr>
        </p:nvSpPr>
        <p:spPr bwMode="auto">
          <a:xfrm>
            <a:off x="7089775" y="6356350"/>
            <a:ext cx="1597025"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5"/>
          <p:cNvSpPr>
            <a:spLocks noGrp="1"/>
          </p:cNvSpPr>
          <p:nvPr>
            <p:ph type="ctrTitle"/>
          </p:nvPr>
        </p:nvSpPr>
        <p:spPr bwMode="auto">
          <a:xfrm>
            <a:off x="600364" y="0"/>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Gill Sans MT" pitchFamily="34" charset="0"/>
                <a:ea typeface="ＭＳ Ｐゴシック" pitchFamily="17" charset="-128"/>
                <a:cs typeface="GillSans" pitchFamily="48" charset="0"/>
              </a:rPr>
              <a:t>Observing with ALMA:</a:t>
            </a:r>
            <a:br>
              <a:rPr lang="en-US" dirty="0" smtClean="0">
                <a:latin typeface="Gill Sans MT" pitchFamily="34" charset="0"/>
                <a:ea typeface="ＭＳ Ｐゴシック" pitchFamily="17" charset="-128"/>
                <a:cs typeface="GillSans" pitchFamily="48" charset="0"/>
              </a:rPr>
            </a:br>
            <a:r>
              <a:rPr lang="en-US" dirty="0" smtClean="0">
                <a:latin typeface="Gill Sans MT" pitchFamily="34" charset="0"/>
                <a:ea typeface="ＭＳ Ｐゴシック" pitchFamily="17" charset="-128"/>
                <a:cs typeface="GillSans" pitchFamily="48" charset="0"/>
              </a:rPr>
              <a:t>Early Science</a:t>
            </a:r>
          </a:p>
        </p:txBody>
      </p:sp>
      <p:sp>
        <p:nvSpPr>
          <p:cNvPr id="15363" name="Subtitle 6"/>
          <p:cNvSpPr>
            <a:spLocks noGrp="1"/>
          </p:cNvSpPr>
          <p:nvPr>
            <p:ph type="subTitle" idx="1"/>
          </p:nvPr>
        </p:nvSpPr>
        <p:spPr bwMode="auto">
          <a:xfrm>
            <a:off x="0" y="5638800"/>
            <a:ext cx="6400800" cy="1752600"/>
          </a:xfrm>
          <a:noFill/>
          <a:ln>
            <a:miter lim="800000"/>
            <a:headEnd/>
            <a:tailEnd/>
          </a:ln>
        </p:spPr>
        <p:txBody>
          <a:bodyPr vert="horz" wrap="square" lIns="91440" tIns="45720" rIns="91440" bIns="45720" numCol="1" anchor="t" anchorCtr="0" compatLnSpc="1">
            <a:prstTxWarp prst="textNoShape">
              <a:avLst/>
            </a:prstTxWarp>
          </a:bodyPr>
          <a:lstStyle/>
          <a:p>
            <a:r>
              <a:rPr lang="en-US" b="1" i="1" dirty="0" smtClean="0">
                <a:latin typeface="Gill Sans MT" pitchFamily="34" charset="0"/>
                <a:ea typeface="ＭＳ Ｐゴシック" pitchFamily="17" charset="-128"/>
                <a:cs typeface="Gill Sans" pitchFamily="17" charset="0"/>
              </a:rPr>
              <a:t>http://</a:t>
            </a:r>
            <a:r>
              <a:rPr lang="en-US" b="1" i="1" dirty="0" err="1" smtClean="0">
                <a:latin typeface="Gill Sans MT" pitchFamily="34" charset="0"/>
                <a:ea typeface="ＭＳ Ｐゴシック" pitchFamily="17" charset="-128"/>
                <a:cs typeface="Gill Sans" pitchFamily="17" charset="0"/>
              </a:rPr>
              <a:t>science.nrao.edu</a:t>
            </a:r>
            <a:r>
              <a:rPr lang="en-US" b="1" i="1" dirty="0" smtClean="0">
                <a:latin typeface="Gill Sans MT" pitchFamily="34" charset="0"/>
                <a:ea typeface="ＭＳ Ｐゴシック" pitchFamily="17" charset="-128"/>
                <a:cs typeface="Gill Sans" pitchFamily="17" charset="0"/>
              </a:rPr>
              <a:t>/alma</a:t>
            </a:r>
          </a:p>
        </p:txBody>
      </p:sp>
      <p:sp>
        <p:nvSpPr>
          <p:cNvPr id="15364" name="Text Placeholder 7"/>
          <p:cNvSpPr>
            <a:spLocks noGrp="1"/>
          </p:cNvSpPr>
          <p:nvPr>
            <p:ph type="body" sz="quarter" idx="13"/>
          </p:nvPr>
        </p:nvSpPr>
        <p:spPr bwMode="auto">
          <a:xfrm>
            <a:off x="457200" y="4343400"/>
            <a:ext cx="6019800" cy="6858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r>
              <a:rPr lang="en-US" dirty="0" smtClean="0">
                <a:latin typeface="Gill Sans MT" pitchFamily="34" charset="0"/>
                <a:ea typeface="ＭＳ Ｐゴシック" pitchFamily="17" charset="-128"/>
                <a:cs typeface="Gill Sans" pitchFamily="17" charset="0"/>
              </a:rPr>
              <a:t>National Radio Astronomy Observatory</a:t>
            </a:r>
          </a:p>
        </p:txBody>
      </p:sp>
      <p:sp>
        <p:nvSpPr>
          <p:cNvPr id="15365" name="Text Placeholder 8"/>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r>
              <a:rPr lang="en-US" sz="2400" dirty="0" smtClean="0">
                <a:solidFill>
                  <a:srgbClr val="800000"/>
                </a:solidFill>
                <a:latin typeface="Gill Sans MT" pitchFamily="34" charset="0"/>
                <a:ea typeface="ＭＳ Ｐゴシック" pitchFamily="17" charset="-128"/>
                <a:cs typeface="Gill Sans" pitchFamily="17" charset="0"/>
              </a:rPr>
              <a:t>North America ALMA Science Center</a:t>
            </a:r>
          </a:p>
          <a:p>
            <a:pPr marL="0" indent="0"/>
            <a:r>
              <a:rPr lang="en-US" dirty="0" smtClean="0">
                <a:latin typeface="Gill Sans MT" pitchFamily="34" charset="0"/>
                <a:ea typeface="ＭＳ Ｐゴシック" pitchFamily="17" charset="-128"/>
                <a:cs typeface="Gill Sans" pitchFamily="17" charset="0"/>
              </a:rPr>
              <a:t>Charlottesville, Virginia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latin typeface="Gill Sans MT" pitchFamily="-65" charset="-18"/>
                <a:ea typeface="ＭＳ Ｐゴシック" pitchFamily="-65" charset="-128"/>
              </a:rPr>
              <a:t>ALMA Bands and Transparency</a:t>
            </a:r>
          </a:p>
        </p:txBody>
      </p:sp>
      <p:pic>
        <p:nvPicPr>
          <p:cNvPr id="43011" name="Picture 14" descr="ALMABands.jpg"/>
          <p:cNvPicPr>
            <a:picLocks noChangeAspect="1"/>
          </p:cNvPicPr>
          <p:nvPr/>
        </p:nvPicPr>
        <p:blipFill>
          <a:blip r:embed="rId2"/>
          <a:srcRect/>
          <a:stretch>
            <a:fillRect/>
          </a:stretch>
        </p:blipFill>
        <p:spPr bwMode="auto">
          <a:xfrm>
            <a:off x="381000" y="1447800"/>
            <a:ext cx="8382000" cy="4800600"/>
          </a:xfrm>
          <a:prstGeom prst="rect">
            <a:avLst/>
          </a:prstGeom>
          <a:noFill/>
          <a:ln w="9525">
            <a:noFill/>
            <a:miter lim="800000"/>
            <a:headEnd/>
            <a:tailEnd/>
          </a:ln>
        </p:spPr>
      </p:pic>
      <p:sp>
        <p:nvSpPr>
          <p:cNvPr id="43012" name="TextBox 15"/>
          <p:cNvSpPr txBox="1">
            <a:spLocks noChangeArrowheads="1"/>
          </p:cNvSpPr>
          <p:nvPr/>
        </p:nvSpPr>
        <p:spPr bwMode="auto">
          <a:xfrm>
            <a:off x="7162800" y="5418138"/>
            <a:ext cx="671513" cy="36988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‘B11’</a:t>
            </a:r>
            <a:endParaRPr lang="en-US"/>
          </a:p>
        </p:txBody>
      </p:sp>
      <p:sp>
        <p:nvSpPr>
          <p:cNvPr id="43013" name="TextBox 16"/>
          <p:cNvSpPr txBox="1">
            <a:spLocks noChangeArrowheads="1"/>
          </p:cNvSpPr>
          <p:nvPr/>
        </p:nvSpPr>
        <p:spPr bwMode="auto">
          <a:xfrm>
            <a:off x="4645025" y="3328988"/>
            <a:ext cx="731838" cy="461962"/>
          </a:xfrm>
          <a:prstGeom prst="rect">
            <a:avLst/>
          </a:prstGeom>
          <a:noFill/>
          <a:ln w="9525">
            <a:noFill/>
            <a:miter lim="800000"/>
            <a:headEnd/>
            <a:tailEnd/>
          </a:ln>
        </p:spPr>
        <p:txBody>
          <a:bodyPr wrap="none">
            <a:prstTxWarp prst="textNoShape">
              <a:avLst/>
            </a:prstTxWarp>
            <a:spAutoFit/>
          </a:bodyPr>
          <a:lstStyle/>
          <a:p>
            <a:r>
              <a:rPr lang="en-US">
                <a:solidFill>
                  <a:srgbClr val="FF66FF"/>
                </a:solidFill>
              </a:rPr>
              <a:t>B10</a:t>
            </a:r>
          </a:p>
        </p:txBody>
      </p:sp>
      <p:sp>
        <p:nvSpPr>
          <p:cNvPr id="43014" name="TextBox 17"/>
          <p:cNvSpPr txBox="1">
            <a:spLocks noChangeArrowheads="1"/>
          </p:cNvSpPr>
          <p:nvPr/>
        </p:nvSpPr>
        <p:spPr bwMode="auto">
          <a:xfrm>
            <a:off x="3962400" y="2406650"/>
            <a:ext cx="466725"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B9</a:t>
            </a:r>
          </a:p>
        </p:txBody>
      </p:sp>
      <p:sp>
        <p:nvSpPr>
          <p:cNvPr id="43015" name="TextBox 18"/>
          <p:cNvSpPr txBox="1">
            <a:spLocks noChangeArrowheads="1"/>
          </p:cNvSpPr>
          <p:nvPr/>
        </p:nvSpPr>
        <p:spPr bwMode="auto">
          <a:xfrm>
            <a:off x="2908300" y="2867025"/>
            <a:ext cx="561975" cy="461963"/>
          </a:xfrm>
          <a:prstGeom prst="rect">
            <a:avLst/>
          </a:prstGeom>
          <a:noFill/>
          <a:ln w="9525">
            <a:noFill/>
            <a:miter lim="800000"/>
            <a:headEnd/>
            <a:tailEnd/>
          </a:ln>
        </p:spPr>
        <p:txBody>
          <a:bodyPr wrap="none">
            <a:prstTxWarp prst="textNoShape">
              <a:avLst/>
            </a:prstTxWarp>
            <a:spAutoFit/>
          </a:bodyPr>
          <a:lstStyle/>
          <a:p>
            <a:r>
              <a:rPr lang="en-US">
                <a:solidFill>
                  <a:srgbClr val="990033"/>
                </a:solidFill>
              </a:rPr>
              <a:t>B8</a:t>
            </a:r>
          </a:p>
        </p:txBody>
      </p:sp>
      <p:sp>
        <p:nvSpPr>
          <p:cNvPr id="43016" name="TextBox 19"/>
          <p:cNvSpPr txBox="1">
            <a:spLocks noChangeArrowheads="1"/>
          </p:cNvSpPr>
          <p:nvPr/>
        </p:nvSpPr>
        <p:spPr bwMode="auto">
          <a:xfrm>
            <a:off x="2581275" y="2406650"/>
            <a:ext cx="560388"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B7</a:t>
            </a:r>
          </a:p>
        </p:txBody>
      </p:sp>
      <p:sp>
        <p:nvSpPr>
          <p:cNvPr id="43017" name="TextBox 20"/>
          <p:cNvSpPr txBox="1">
            <a:spLocks noChangeArrowheads="1"/>
          </p:cNvSpPr>
          <p:nvPr/>
        </p:nvSpPr>
        <p:spPr bwMode="auto">
          <a:xfrm>
            <a:off x="2209800" y="2406650"/>
            <a:ext cx="560388"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B6</a:t>
            </a:r>
          </a:p>
        </p:txBody>
      </p:sp>
      <p:sp>
        <p:nvSpPr>
          <p:cNvPr id="43018" name="TextBox 21"/>
          <p:cNvSpPr txBox="1">
            <a:spLocks noChangeArrowheads="1"/>
          </p:cNvSpPr>
          <p:nvPr/>
        </p:nvSpPr>
        <p:spPr bwMode="auto">
          <a:xfrm>
            <a:off x="2070100" y="3328988"/>
            <a:ext cx="466725" cy="369887"/>
          </a:xfrm>
          <a:prstGeom prst="rect">
            <a:avLst/>
          </a:prstGeom>
          <a:noFill/>
          <a:ln w="9525">
            <a:noFill/>
            <a:miter lim="800000"/>
            <a:headEnd/>
            <a:tailEnd/>
          </a:ln>
        </p:spPr>
        <p:txBody>
          <a:bodyPr wrap="none">
            <a:prstTxWarp prst="textNoShape">
              <a:avLst/>
            </a:prstTxWarp>
            <a:spAutoFit/>
          </a:bodyPr>
          <a:lstStyle/>
          <a:p>
            <a:r>
              <a:rPr lang="en-US">
                <a:solidFill>
                  <a:srgbClr val="FF00FF"/>
                </a:solidFill>
              </a:rPr>
              <a:t>B5</a:t>
            </a:r>
          </a:p>
        </p:txBody>
      </p:sp>
      <p:sp>
        <p:nvSpPr>
          <p:cNvPr id="43019" name="TextBox 22"/>
          <p:cNvSpPr txBox="1">
            <a:spLocks noChangeArrowheads="1"/>
          </p:cNvSpPr>
          <p:nvPr/>
        </p:nvSpPr>
        <p:spPr bwMode="auto">
          <a:xfrm>
            <a:off x="1838325" y="2867025"/>
            <a:ext cx="561975" cy="461963"/>
          </a:xfrm>
          <a:prstGeom prst="rect">
            <a:avLst/>
          </a:prstGeom>
          <a:noFill/>
          <a:ln w="9525">
            <a:noFill/>
            <a:miter lim="800000"/>
            <a:headEnd/>
            <a:tailEnd/>
          </a:ln>
        </p:spPr>
        <p:txBody>
          <a:bodyPr wrap="none">
            <a:prstTxWarp prst="textNoShape">
              <a:avLst/>
            </a:prstTxWarp>
            <a:spAutoFit/>
          </a:bodyPr>
          <a:lstStyle/>
          <a:p>
            <a:r>
              <a:rPr lang="en-US">
                <a:solidFill>
                  <a:srgbClr val="990033"/>
                </a:solidFill>
              </a:rPr>
              <a:t>B4</a:t>
            </a:r>
          </a:p>
        </p:txBody>
      </p:sp>
      <p:sp>
        <p:nvSpPr>
          <p:cNvPr id="43020" name="TextBox 23"/>
          <p:cNvSpPr txBox="1">
            <a:spLocks noChangeArrowheads="1"/>
          </p:cNvSpPr>
          <p:nvPr/>
        </p:nvSpPr>
        <p:spPr bwMode="auto">
          <a:xfrm>
            <a:off x="1509713" y="2406650"/>
            <a:ext cx="560387" cy="460375"/>
          </a:xfrm>
          <a:prstGeom prst="rect">
            <a:avLst/>
          </a:prstGeom>
          <a:noFill/>
          <a:ln w="9525">
            <a:noFill/>
            <a:miter lim="800000"/>
            <a:headEnd/>
            <a:tailEnd/>
          </a:ln>
        </p:spPr>
        <p:txBody>
          <a:bodyPr wrap="none">
            <a:prstTxWarp prst="textNoShape">
              <a:avLst/>
            </a:prstTxWarp>
            <a:spAutoFit/>
          </a:bodyPr>
          <a:lstStyle/>
          <a:p>
            <a:r>
              <a:rPr lang="en-US">
                <a:solidFill>
                  <a:srgbClr val="000099"/>
                </a:solidFill>
              </a:rPr>
              <a:t>B3</a:t>
            </a:r>
          </a:p>
        </p:txBody>
      </p:sp>
      <p:sp>
        <p:nvSpPr>
          <p:cNvPr id="43021" name="TextBox 24"/>
          <p:cNvSpPr txBox="1">
            <a:spLocks noChangeArrowheads="1"/>
          </p:cNvSpPr>
          <p:nvPr/>
        </p:nvSpPr>
        <p:spPr bwMode="auto">
          <a:xfrm>
            <a:off x="1371600" y="5049838"/>
            <a:ext cx="466725" cy="368300"/>
          </a:xfrm>
          <a:prstGeom prst="rect">
            <a:avLst/>
          </a:prstGeom>
          <a:noFill/>
          <a:ln w="9525">
            <a:noFill/>
            <a:miter lim="800000"/>
            <a:headEnd/>
            <a:tailEnd/>
          </a:ln>
        </p:spPr>
        <p:txBody>
          <a:bodyPr wrap="none">
            <a:prstTxWarp prst="textNoShape">
              <a:avLst/>
            </a:prstTxWarp>
            <a:spAutoFit/>
          </a:bodyPr>
          <a:lstStyle/>
          <a:p>
            <a:r>
              <a:rPr lang="en-US">
                <a:solidFill>
                  <a:srgbClr val="953735"/>
                </a:solidFill>
              </a:rPr>
              <a:t>B2</a:t>
            </a:r>
          </a:p>
        </p:txBody>
      </p:sp>
      <p:sp>
        <p:nvSpPr>
          <p:cNvPr id="43022" name="TextBox 25"/>
          <p:cNvSpPr txBox="1">
            <a:spLocks noChangeArrowheads="1"/>
          </p:cNvSpPr>
          <p:nvPr/>
        </p:nvSpPr>
        <p:spPr bwMode="auto">
          <a:xfrm>
            <a:off x="1138238" y="4679950"/>
            <a:ext cx="466725" cy="3698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B1</a:t>
            </a:r>
          </a:p>
        </p:txBody>
      </p:sp>
      <p:sp>
        <p:nvSpPr>
          <p:cNvPr id="43023" name="Footer Placeholder 27"/>
          <p:cNvSpPr>
            <a:spLocks noGrp="1"/>
          </p:cNvSpPr>
          <p:nvPr>
            <p:ph type="ftr" sz="quarter" idx="10"/>
          </p:nvPr>
        </p:nvSpPr>
        <p:spPr bwMode="auto">
          <a:xfrm>
            <a:off x="1138238" y="6492875"/>
            <a:ext cx="7232650" cy="365125"/>
          </a:xfrm>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p>
        </p:txBody>
      </p:sp>
      <p:sp>
        <p:nvSpPr>
          <p:cNvPr id="43024" name="TextBox 28"/>
          <p:cNvSpPr txBox="1">
            <a:spLocks noChangeArrowheads="1"/>
          </p:cNvSpPr>
          <p:nvPr/>
        </p:nvSpPr>
        <p:spPr bwMode="auto">
          <a:xfrm>
            <a:off x="5995988" y="2444750"/>
            <a:ext cx="187801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Early Science</a:t>
            </a:r>
          </a:p>
        </p:txBody>
      </p:sp>
      <p:sp>
        <p:nvSpPr>
          <p:cNvPr id="43025" name="TextBox 29"/>
          <p:cNvSpPr txBox="1">
            <a:spLocks noChangeArrowheads="1"/>
          </p:cNvSpPr>
          <p:nvPr/>
        </p:nvSpPr>
        <p:spPr bwMode="auto">
          <a:xfrm>
            <a:off x="5995988" y="2928938"/>
            <a:ext cx="1004887"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Goal</a:t>
            </a:r>
          </a:p>
        </p:txBody>
      </p:sp>
      <p:sp>
        <p:nvSpPr>
          <p:cNvPr id="43026" name="TextBox 30"/>
          <p:cNvSpPr txBox="1">
            <a:spLocks noChangeArrowheads="1"/>
          </p:cNvSpPr>
          <p:nvPr/>
        </p:nvSpPr>
        <p:spPr bwMode="auto">
          <a:xfrm>
            <a:off x="5995988" y="3390900"/>
            <a:ext cx="190341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Construction</a:t>
            </a:r>
          </a:p>
        </p:txBody>
      </p:sp>
      <p:sp>
        <p:nvSpPr>
          <p:cNvPr id="43027" name="TextBox 31"/>
          <p:cNvSpPr txBox="1">
            <a:spLocks noChangeArrowheads="1"/>
          </p:cNvSpPr>
          <p:nvPr/>
        </p:nvSpPr>
        <p:spPr bwMode="auto">
          <a:xfrm>
            <a:off x="5995988" y="4503738"/>
            <a:ext cx="1211262"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Future</a:t>
            </a:r>
          </a:p>
        </p:txBody>
      </p:sp>
      <p:sp>
        <p:nvSpPr>
          <p:cNvPr id="43028" name="TextBox 32"/>
          <p:cNvSpPr txBox="1">
            <a:spLocks noChangeArrowheads="1"/>
          </p:cNvSpPr>
          <p:nvPr/>
        </p:nvSpPr>
        <p:spPr bwMode="auto">
          <a:xfrm>
            <a:off x="5995988" y="5387975"/>
            <a:ext cx="774700" cy="400050"/>
          </a:xfrm>
          <a:prstGeom prst="rect">
            <a:avLst/>
          </a:prstGeom>
          <a:noFill/>
          <a:ln w="9525">
            <a:noFill/>
            <a:miter lim="800000"/>
            <a:headEnd/>
            <a:tailEnd/>
          </a:ln>
        </p:spPr>
        <p:txBody>
          <a:bodyPr wrap="none">
            <a:prstTxWarp prst="textNoShape">
              <a:avLst/>
            </a:prstTxWarp>
            <a:spAutoFit/>
          </a:bodyPr>
          <a:lstStyle/>
          <a:p>
            <a:pPr marL="342900" indent="-342900" eaLnBrk="0" hangingPunct="0">
              <a:spcBef>
                <a:spcPct val="20000"/>
              </a:spcBef>
              <a:buFont typeface="Arial" pitchFamily="-65" charset="0"/>
              <a:buChar char="•"/>
            </a:pPr>
            <a:r>
              <a:rPr lang="en-US" sz="2000">
                <a:solidFill>
                  <a:srgbClr val="000099"/>
                </a:solidFill>
                <a:latin typeface="Gill Sans MT" pitchFamily="-65" charset="-18"/>
                <a:ea typeface="Gill Sans" pitchFamily="-65" charset="0"/>
                <a:cs typeface="Gill Sans" pitchFamily="-65"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rtlCol="0"/>
          <a:lstStyle/>
          <a:p>
            <a:pPr eaLnBrk="1" fontAlgn="auto" hangingPunct="1">
              <a:spcAft>
                <a:spcPts val="0"/>
              </a:spcAft>
              <a:defRPr/>
            </a:pPr>
            <a:r>
              <a:rPr lang="en-US" dirty="0">
                <a:ea typeface="+mj-ea"/>
                <a:cs typeface="+mj-cs"/>
              </a:rPr>
              <a:t>ALMA Science Requirements</a:t>
            </a:r>
          </a:p>
        </p:txBody>
      </p:sp>
      <p:sp>
        <p:nvSpPr>
          <p:cNvPr id="55299" name="Rectangle 3"/>
          <p:cNvSpPr>
            <a:spLocks noGrp="1" noChangeArrowheads="1"/>
          </p:cNvSpPr>
          <p:nvPr>
            <p:ph type="body" idx="1"/>
          </p:nvPr>
        </p:nvSpPr>
        <p:spPr>
          <a:xfrm>
            <a:off x="304800" y="1447800"/>
            <a:ext cx="8686800" cy="4114800"/>
          </a:xfrm>
        </p:spPr>
        <p:txBody>
          <a:bodyPr rtlCol="0">
            <a:normAutofit fontScale="92500" lnSpcReduction="10000"/>
          </a:bodyPr>
          <a:lstStyle/>
          <a:p>
            <a:pPr eaLnBrk="1" fontAlgn="auto" hangingPunct="1">
              <a:lnSpc>
                <a:spcPct val="90000"/>
              </a:lnSpc>
              <a:spcAft>
                <a:spcPts val="0"/>
              </a:spcAft>
              <a:buFont typeface="Wingdings" pitchFamily="-65" charset="2"/>
              <a:buNone/>
              <a:defRPr/>
            </a:pPr>
            <a:r>
              <a:rPr lang="en-US" altLang="ko-KR" dirty="0" smtClean="0">
                <a:solidFill>
                  <a:srgbClr val="000090"/>
                </a:solidFill>
                <a:ea typeface="굴림" pitchFamily="-65" charset="-127"/>
                <a:cs typeface="굴림" pitchFamily="-65" charset="-127"/>
              </a:rPr>
              <a:t>Project ensures ALMA meets three “level I” science goals:</a:t>
            </a:r>
            <a:endParaRPr lang="en-US" altLang="ko-KR" sz="1400" dirty="0" smtClean="0">
              <a:solidFill>
                <a:srgbClr val="000090"/>
              </a:solidFill>
              <a:ea typeface="굴림" pitchFamily="-65" charset="-127"/>
              <a:cs typeface="굴림" pitchFamily="-65" charset="-127"/>
            </a:endParaRPr>
          </a:p>
          <a:p>
            <a:pPr lvl="2" eaLnBrk="1" fontAlgn="auto" hangingPunct="1">
              <a:lnSpc>
                <a:spcPct val="90000"/>
              </a:lnSpc>
              <a:spcAft>
                <a:spcPts val="0"/>
              </a:spcAft>
              <a:buFont typeface="Arial" pitchFamily="34" charset="0"/>
              <a:buChar char="•"/>
              <a:defRPr/>
            </a:pPr>
            <a:r>
              <a:rPr lang="en-US" altLang="ko-KR" sz="2800" i="1" dirty="0" smtClean="0">
                <a:solidFill>
                  <a:srgbClr val="000090"/>
                </a:solidFill>
                <a:ea typeface="굴림" pitchFamily="-65" charset="-127"/>
                <a:cs typeface="굴림" pitchFamily="-65" charset="-127"/>
              </a:rPr>
              <a:t>Spectral line CO/C+ in </a:t>
            </a:r>
            <a:r>
              <a:rPr lang="en-US" altLang="ko-KR" sz="2800" i="1" dirty="0" err="1" smtClean="0">
                <a:solidFill>
                  <a:srgbClr val="000090"/>
                </a:solidFill>
                <a:ea typeface="굴림" pitchFamily="-65" charset="-127"/>
                <a:cs typeface="굴림" pitchFamily="-65" charset="-127"/>
              </a:rPr>
              <a:t>z</a:t>
            </a:r>
            <a:r>
              <a:rPr lang="en-US" altLang="ko-KR" sz="2800" i="1" dirty="0" smtClean="0">
                <a:solidFill>
                  <a:srgbClr val="000090"/>
                </a:solidFill>
                <a:ea typeface="굴림" pitchFamily="-65" charset="-127"/>
                <a:cs typeface="굴림" pitchFamily="-65" charset="-127"/>
              </a:rPr>
              <a:t>=3 MWG &lt; 24hrs </a:t>
            </a:r>
          </a:p>
          <a:p>
            <a:pPr lvl="2" eaLnBrk="1" fontAlgn="auto" hangingPunct="1">
              <a:lnSpc>
                <a:spcPct val="90000"/>
              </a:lnSpc>
              <a:spcAft>
                <a:spcPts val="0"/>
              </a:spcAft>
              <a:buFont typeface="Arial" pitchFamily="34" charset="0"/>
              <a:buChar char="•"/>
              <a:defRPr/>
            </a:pPr>
            <a:r>
              <a:rPr lang="en-US" altLang="ko-KR" sz="2800" i="1" dirty="0" smtClean="0">
                <a:solidFill>
                  <a:srgbClr val="000090"/>
                </a:solidFill>
                <a:ea typeface="굴림" pitchFamily="-65" charset="-127"/>
                <a:cs typeface="굴림" pitchFamily="-65" charset="-127"/>
              </a:rPr>
              <a:t>resolve </a:t>
            </a:r>
            <a:r>
              <a:rPr lang="en-US" altLang="ko-KR" sz="2800" i="1" dirty="0" err="1" smtClean="0">
                <a:solidFill>
                  <a:srgbClr val="000090"/>
                </a:solidFill>
                <a:ea typeface="굴림" pitchFamily="-65" charset="-127"/>
                <a:cs typeface="굴림" pitchFamily="-65" charset="-127"/>
              </a:rPr>
              <a:t>ProtoPlanetaryDisks</a:t>
            </a:r>
            <a:r>
              <a:rPr lang="en-US" altLang="ko-KR" sz="2800" i="1" dirty="0" smtClean="0">
                <a:solidFill>
                  <a:srgbClr val="000090"/>
                </a:solidFill>
                <a:ea typeface="굴림" pitchFamily="-65" charset="-127"/>
                <a:cs typeface="굴림" pitchFamily="-65" charset="-127"/>
              </a:rPr>
              <a:t> at 150 pc – gas/dust/fields</a:t>
            </a:r>
          </a:p>
          <a:p>
            <a:pPr lvl="2" eaLnBrk="1" fontAlgn="auto" hangingPunct="1">
              <a:lnSpc>
                <a:spcPct val="90000"/>
              </a:lnSpc>
              <a:spcAft>
                <a:spcPts val="0"/>
              </a:spcAft>
              <a:buFont typeface="Arial" pitchFamily="34" charset="0"/>
              <a:buChar char="•"/>
              <a:defRPr/>
            </a:pPr>
            <a:r>
              <a:rPr lang="en-US" altLang="ko-KR" sz="2800" i="1" dirty="0" smtClean="0">
                <a:solidFill>
                  <a:srgbClr val="000090"/>
                </a:solidFill>
                <a:ea typeface="굴림" pitchFamily="-65" charset="-127"/>
                <a:cs typeface="굴림" pitchFamily="-65" charset="-127"/>
              </a:rPr>
              <a:t>Precise 0.1” imaging above 0.1% peak</a:t>
            </a:r>
          </a:p>
          <a:p>
            <a:pPr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These require the instrument to have certain characteristics:</a:t>
            </a:r>
          </a:p>
          <a:p>
            <a:pPr lvl="1"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High Fidelity Imaging. </a:t>
            </a:r>
          </a:p>
          <a:p>
            <a:pPr lvl="1"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Routine sub-</a:t>
            </a:r>
            <a:r>
              <a:rPr lang="en-US" altLang="ko-KR" dirty="0" err="1" smtClean="0">
                <a:solidFill>
                  <a:srgbClr val="000090"/>
                </a:solidFill>
                <a:ea typeface="굴림" pitchFamily="-65" charset="-127"/>
                <a:cs typeface="굴림" pitchFamily="-65" charset="-127"/>
              </a:rPr>
              <a:t>mJy</a:t>
            </a:r>
            <a:r>
              <a:rPr lang="en-US" altLang="ko-KR" dirty="0" smtClean="0">
                <a:solidFill>
                  <a:srgbClr val="000090"/>
                </a:solidFill>
                <a:ea typeface="굴림" pitchFamily="-65" charset="-127"/>
                <a:cs typeface="굴림" pitchFamily="-65" charset="-127"/>
              </a:rPr>
              <a:t> Continuum / </a:t>
            </a:r>
            <a:r>
              <a:rPr lang="en-US" altLang="ko-KR" dirty="0" err="1" smtClean="0">
                <a:solidFill>
                  <a:srgbClr val="000090"/>
                </a:solidFill>
                <a:ea typeface="굴림" pitchFamily="-65" charset="-127"/>
                <a:cs typeface="굴림" pitchFamily="-65" charset="-127"/>
              </a:rPr>
              <a:t>mK</a:t>
            </a:r>
            <a:r>
              <a:rPr lang="en-US" altLang="ko-KR" dirty="0" smtClean="0">
                <a:solidFill>
                  <a:srgbClr val="000090"/>
                </a:solidFill>
                <a:ea typeface="굴림" pitchFamily="-65" charset="-127"/>
                <a:cs typeface="굴림" pitchFamily="-65" charset="-127"/>
              </a:rPr>
              <a:t> Spectral Sensitivity.</a:t>
            </a:r>
          </a:p>
          <a:p>
            <a:pPr lvl="1"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Wideband Frequency Coverage.</a:t>
            </a:r>
          </a:p>
          <a:p>
            <a:pPr lvl="1"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Wide Field Imaging </a:t>
            </a:r>
            <a:r>
              <a:rPr lang="en-US" altLang="ko-KR" dirty="0" err="1" smtClean="0">
                <a:solidFill>
                  <a:srgbClr val="000090"/>
                </a:solidFill>
                <a:ea typeface="굴림" pitchFamily="-65" charset="-127"/>
                <a:cs typeface="굴림" pitchFamily="-65" charset="-127"/>
              </a:rPr>
              <a:t>Mosaicing</a:t>
            </a:r>
            <a:r>
              <a:rPr lang="en-US" altLang="ko-KR" dirty="0" smtClean="0">
                <a:solidFill>
                  <a:srgbClr val="000090"/>
                </a:solidFill>
                <a:ea typeface="굴림" pitchFamily="-65" charset="-127"/>
                <a:cs typeface="굴림" pitchFamily="-65" charset="-127"/>
              </a:rPr>
              <a:t>.</a:t>
            </a:r>
          </a:p>
          <a:p>
            <a:pPr lvl="1" eaLnBrk="1" fontAlgn="auto" hangingPunct="1">
              <a:lnSpc>
                <a:spcPct val="90000"/>
              </a:lnSpc>
              <a:spcAft>
                <a:spcPts val="0"/>
              </a:spcAft>
              <a:buFont typeface="Arial" pitchFamily="34" charset="0"/>
              <a:buChar char="–"/>
              <a:defRPr/>
            </a:pPr>
            <a:r>
              <a:rPr lang="en-US" altLang="ko-KR" dirty="0" err="1" smtClean="0">
                <a:solidFill>
                  <a:srgbClr val="000090"/>
                </a:solidFill>
                <a:ea typeface="굴림" pitchFamily="-65" charset="-127"/>
                <a:cs typeface="굴림" pitchFamily="-65" charset="-127"/>
              </a:rPr>
              <a:t>Submillimeter</a:t>
            </a:r>
            <a:r>
              <a:rPr lang="en-US" altLang="ko-KR" dirty="0" smtClean="0">
                <a:solidFill>
                  <a:srgbClr val="000090"/>
                </a:solidFill>
                <a:ea typeface="굴림" pitchFamily="-65" charset="-127"/>
                <a:cs typeface="굴림" pitchFamily="-65" charset="-127"/>
              </a:rPr>
              <a:t> Receiver System (..&amp; site..).</a:t>
            </a:r>
          </a:p>
          <a:p>
            <a:pPr lvl="1"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Full Polarization Capability.</a:t>
            </a:r>
          </a:p>
          <a:p>
            <a:pPr lvl="1" eaLnBrk="1" fontAlgn="auto" hangingPunct="1">
              <a:lnSpc>
                <a:spcPct val="90000"/>
              </a:lnSpc>
              <a:spcAft>
                <a:spcPts val="0"/>
              </a:spcAft>
              <a:buFont typeface="Arial" pitchFamily="34" charset="0"/>
              <a:buChar char="–"/>
              <a:defRPr/>
            </a:pPr>
            <a:r>
              <a:rPr lang="en-US" altLang="ko-KR" dirty="0" smtClean="0">
                <a:solidFill>
                  <a:srgbClr val="000090"/>
                </a:solidFill>
                <a:ea typeface="굴림" pitchFamily="-65" charset="-127"/>
                <a:cs typeface="굴림" pitchFamily="-65" charset="-127"/>
              </a:rPr>
              <a:t>System Flexibility (hardware/software).</a:t>
            </a:r>
            <a:endParaRPr lang="en-US" dirty="0" smtClean="0">
              <a:solidFill>
                <a:srgbClr val="000090"/>
              </a:solidFill>
              <a:ea typeface="+mn-ea"/>
            </a:endParaRPr>
          </a:p>
        </p:txBody>
      </p:sp>
      <p:sp>
        <p:nvSpPr>
          <p:cNvPr id="67588" name="Footer Placeholder 4"/>
          <p:cNvSpPr>
            <a:spLocks noGrp="1"/>
          </p:cNvSpPr>
          <p:nvPr>
            <p:ph type="ftr" sz="quarter" idx="10"/>
          </p:nvPr>
        </p:nvSpPr>
        <p:spPr bwMode="auto">
          <a:noFill/>
          <a:ln>
            <a:miter lim="800000"/>
            <a:headEnd/>
            <a:tailEnd/>
          </a:ln>
        </p:spPr>
        <p:txBody>
          <a:bodyPr/>
          <a:lstStyle/>
          <a:p>
            <a:r>
              <a:rPr lang="en-US"/>
              <a:t>ACS 240: Physical Chemistry of Spectrochemical Analysis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7938"/>
            <a:ext cx="5948363" cy="958850"/>
          </a:xfrm>
        </p:spPr>
        <p:txBody>
          <a:bodyPr/>
          <a:lstStyle/>
          <a:p>
            <a:pPr eaLnBrk="1" hangingPunct="1"/>
            <a:r>
              <a:rPr lang="en-US" sz="2400">
                <a:solidFill>
                  <a:srgbClr val="953735"/>
                </a:solidFill>
                <a:ea typeface="ＭＳ Ｐゴシック" charset="-128"/>
                <a:cs typeface="ＭＳ Ｐゴシック" charset="-128"/>
              </a:rPr>
              <a:t>Specifications Demand Transformational Performance</a:t>
            </a:r>
          </a:p>
        </p:txBody>
      </p:sp>
      <p:sp>
        <p:nvSpPr>
          <p:cNvPr id="71683" name="Rectangle 3"/>
          <p:cNvSpPr>
            <a:spLocks noGrp="1" noChangeArrowheads="1"/>
          </p:cNvSpPr>
          <p:nvPr>
            <p:ph type="body" idx="1"/>
          </p:nvPr>
        </p:nvSpPr>
        <p:spPr>
          <a:xfrm>
            <a:off x="685800" y="1533525"/>
            <a:ext cx="7772400" cy="3886200"/>
          </a:xfrm>
        </p:spPr>
        <p:txBody>
          <a:bodyPr/>
          <a:lstStyle/>
          <a:p>
            <a:pPr eaLnBrk="1" hangingPunct="1">
              <a:lnSpc>
                <a:spcPct val="90000"/>
              </a:lnSpc>
              <a:buFont typeface="Times" charset="0"/>
              <a:buChar char="•"/>
            </a:pPr>
            <a:r>
              <a:rPr lang="en-US" sz="1800">
                <a:solidFill>
                  <a:srgbClr val="000090"/>
                </a:solidFill>
                <a:ea typeface="ＭＳ Ｐゴシック" charset="-128"/>
                <a:cs typeface="ＭＳ Ｐゴシック" charset="-128"/>
              </a:rPr>
              <a:t>With these </a:t>
            </a:r>
            <a:r>
              <a:rPr lang="en-US" sz="1800" smtClean="0">
                <a:solidFill>
                  <a:srgbClr val="000090"/>
                </a:solidFill>
                <a:ea typeface="ＭＳ Ｐゴシック" charset="-128"/>
                <a:cs typeface="ＭＳ Ｐゴシック" charset="-128"/>
              </a:rPr>
              <a:t>specifications, </a:t>
            </a:r>
            <a:r>
              <a:rPr lang="en-US" sz="1800">
                <a:solidFill>
                  <a:srgbClr val="000090"/>
                </a:solidFill>
                <a:ea typeface="ＭＳ Ｐゴシック" charset="-128"/>
                <a:cs typeface="ＭＳ Ｐゴシック" charset="-128"/>
              </a:rPr>
              <a:t>ALMA improves </a:t>
            </a:r>
          </a:p>
          <a:p>
            <a:pPr lvl="1" eaLnBrk="1" hangingPunct="1">
              <a:lnSpc>
                <a:spcPct val="90000"/>
              </a:lnSpc>
              <a:buFont typeface="Times" charset="0"/>
              <a:buChar char="•"/>
            </a:pPr>
            <a:r>
              <a:rPr lang="en-US" sz="1600">
                <a:solidFill>
                  <a:srgbClr val="000090"/>
                </a:solidFill>
              </a:rPr>
              <a:t>Existing </a:t>
            </a:r>
            <a:r>
              <a:rPr lang="en-US" sz="1600">
                <a:solidFill>
                  <a:srgbClr val="990033"/>
                </a:solidFill>
              </a:rPr>
              <a:t>sensitivity</a:t>
            </a:r>
            <a:r>
              <a:rPr lang="en-US" sz="1600">
                <a:solidFill>
                  <a:srgbClr val="000090"/>
                </a:solidFill>
              </a:rPr>
              <a:t>, by about </a:t>
            </a:r>
            <a:r>
              <a:rPr lang="en-US" sz="1600" b="1" i="1">
                <a:solidFill>
                  <a:srgbClr val="000090"/>
                </a:solidFill>
              </a:rPr>
              <a:t>two orders of magnitude</a:t>
            </a:r>
          </a:p>
          <a:p>
            <a:pPr lvl="2" eaLnBrk="1" hangingPunct="1">
              <a:lnSpc>
                <a:spcPct val="90000"/>
              </a:lnSpc>
              <a:buFont typeface="Times" charset="0"/>
              <a:buChar char="•"/>
            </a:pPr>
            <a:r>
              <a:rPr lang="en-US" sz="1600" b="1" i="1">
                <a:solidFill>
                  <a:srgbClr val="000090"/>
                </a:solidFill>
                <a:ea typeface="ＭＳ Ｐゴシック" charset="-128"/>
              </a:rPr>
              <a:t>Best accessible site </a:t>
            </a:r>
            <a:r>
              <a:rPr lang="en-US" sz="1600">
                <a:solidFill>
                  <a:srgbClr val="000090"/>
                </a:solidFill>
                <a:ea typeface="ＭＳ Ｐゴシック" charset="-128"/>
              </a:rPr>
              <a:t>on Earth</a:t>
            </a:r>
          </a:p>
          <a:p>
            <a:pPr lvl="2" eaLnBrk="1" hangingPunct="1">
              <a:lnSpc>
                <a:spcPct val="90000"/>
              </a:lnSpc>
              <a:buFont typeface="Times" charset="0"/>
              <a:buChar char="•"/>
            </a:pPr>
            <a:r>
              <a:rPr lang="en-US" sz="1600" b="1" i="1">
                <a:solidFill>
                  <a:srgbClr val="000090"/>
                </a:solidFill>
                <a:ea typeface="ＭＳ Ｐゴシック" charset="-128"/>
              </a:rPr>
              <a:t>Highest performance receivers </a:t>
            </a:r>
            <a:r>
              <a:rPr lang="en-US" sz="1600">
                <a:solidFill>
                  <a:srgbClr val="000090"/>
                </a:solidFill>
                <a:ea typeface="ＭＳ Ｐゴシック" charset="-128"/>
              </a:rPr>
              <a:t>available</a:t>
            </a:r>
          </a:p>
          <a:p>
            <a:pPr lvl="2" eaLnBrk="1" hangingPunct="1">
              <a:lnSpc>
                <a:spcPct val="90000"/>
              </a:lnSpc>
              <a:buFont typeface="Times" charset="0"/>
              <a:buChar char="•"/>
            </a:pPr>
            <a:r>
              <a:rPr lang="en-US" sz="1600" b="1" i="1">
                <a:solidFill>
                  <a:srgbClr val="000090"/>
                </a:solidFill>
                <a:ea typeface="ＭＳ Ｐゴシック" charset="-128"/>
              </a:rPr>
              <a:t>Enormous collecting </a:t>
            </a:r>
            <a:r>
              <a:rPr lang="en-US" sz="1600" b="1" i="1" smtClean="0">
                <a:solidFill>
                  <a:srgbClr val="000090"/>
                </a:solidFill>
                <a:ea typeface="ＭＳ Ｐゴシック" charset="-128"/>
              </a:rPr>
              <a:t>area </a:t>
            </a:r>
            <a:r>
              <a:rPr lang="en-US" sz="1600" smtClean="0">
                <a:solidFill>
                  <a:srgbClr val="000090"/>
                </a:solidFill>
                <a:ea typeface="ＭＳ Ｐゴシック" charset="-128"/>
              </a:rPr>
              <a:t>(1.6 acres, or &gt;6600 m</a:t>
            </a:r>
            <a:r>
              <a:rPr lang="en-US" sz="1600" baseline="30000" smtClean="0">
                <a:solidFill>
                  <a:srgbClr val="000090"/>
                </a:solidFill>
                <a:ea typeface="ＭＳ Ｐゴシック" charset="-128"/>
              </a:rPr>
              <a:t>2</a:t>
            </a:r>
            <a:r>
              <a:rPr lang="en-US" sz="1600" smtClean="0">
                <a:solidFill>
                  <a:srgbClr val="000090"/>
                </a:solidFill>
                <a:ea typeface="ＭＳ Ｐゴシック" charset="-128"/>
              </a:rPr>
              <a:t>)</a:t>
            </a:r>
          </a:p>
          <a:p>
            <a:pPr lvl="1" eaLnBrk="1" hangingPunct="1">
              <a:lnSpc>
                <a:spcPct val="90000"/>
              </a:lnSpc>
              <a:buFont typeface="Times" charset="0"/>
              <a:buChar char="•"/>
            </a:pPr>
            <a:r>
              <a:rPr lang="en-US" sz="1600">
                <a:solidFill>
                  <a:srgbClr val="990033"/>
                </a:solidFill>
              </a:rPr>
              <a:t>Resolution</a:t>
            </a:r>
            <a:r>
              <a:rPr lang="en-US" sz="1600">
                <a:solidFill>
                  <a:srgbClr val="000090"/>
                </a:solidFill>
              </a:rPr>
              <a:t>, by nearly </a:t>
            </a:r>
            <a:r>
              <a:rPr lang="en-US" sz="1600" b="1" i="1">
                <a:solidFill>
                  <a:srgbClr val="000090"/>
                </a:solidFill>
              </a:rPr>
              <a:t>two orders of magnitude</a:t>
            </a:r>
          </a:p>
          <a:p>
            <a:pPr lvl="2" eaLnBrk="1" hangingPunct="1">
              <a:lnSpc>
                <a:spcPct val="90000"/>
              </a:lnSpc>
              <a:buFont typeface="Times" charset="0"/>
              <a:buChar char="•"/>
            </a:pPr>
            <a:r>
              <a:rPr lang="en-US" sz="1600">
                <a:solidFill>
                  <a:srgbClr val="000090"/>
                </a:solidFill>
                <a:ea typeface="ＭＳ Ｐゴシック" charset="-128"/>
              </a:rPr>
              <a:t>Not only is the site high and dry but it is big!  18km baselines or longer may be accommodated.</a:t>
            </a:r>
          </a:p>
          <a:p>
            <a:pPr lvl="1" eaLnBrk="1" hangingPunct="1">
              <a:lnSpc>
                <a:spcPct val="90000"/>
              </a:lnSpc>
              <a:buFont typeface="Times" charset="0"/>
              <a:buChar char="•"/>
            </a:pPr>
            <a:r>
              <a:rPr lang="en-US" sz="1600">
                <a:solidFill>
                  <a:srgbClr val="990033"/>
                </a:solidFill>
              </a:rPr>
              <a:t>Wavelength Coverage</a:t>
            </a:r>
            <a:r>
              <a:rPr lang="en-US" sz="1600">
                <a:solidFill>
                  <a:srgbClr val="000090"/>
                </a:solidFill>
              </a:rPr>
              <a:t>, by a factor of two or more</a:t>
            </a:r>
          </a:p>
          <a:p>
            <a:pPr lvl="2" eaLnBrk="1" hangingPunct="1">
              <a:lnSpc>
                <a:spcPct val="90000"/>
              </a:lnSpc>
              <a:buFont typeface="Times" charset="0"/>
              <a:buChar char="•"/>
            </a:pPr>
            <a:r>
              <a:rPr lang="en-US" sz="1600">
                <a:solidFill>
                  <a:srgbClr val="000090"/>
                </a:solidFill>
                <a:ea typeface="ＭＳ Ｐゴシック" charset="-128"/>
              </a:rPr>
              <a:t>Take advantage of the site by covering all atmospheric windows with &gt;50% transmission above 30 GHz</a:t>
            </a:r>
          </a:p>
          <a:p>
            <a:pPr lvl="1" eaLnBrk="1" hangingPunct="1">
              <a:lnSpc>
                <a:spcPct val="90000"/>
              </a:lnSpc>
              <a:buFont typeface="Times" charset="0"/>
              <a:buChar char="•"/>
            </a:pPr>
            <a:r>
              <a:rPr lang="en-US" sz="1600">
                <a:solidFill>
                  <a:srgbClr val="990033"/>
                </a:solidFill>
              </a:rPr>
              <a:t>Bandwidth</a:t>
            </a:r>
            <a:r>
              <a:rPr lang="en-US" sz="1600">
                <a:solidFill>
                  <a:srgbClr val="000090"/>
                </a:solidFill>
              </a:rPr>
              <a:t>, by a factor of a few</a:t>
            </a:r>
          </a:p>
          <a:p>
            <a:pPr lvl="2" eaLnBrk="1" hangingPunct="1">
              <a:lnSpc>
                <a:spcPct val="90000"/>
              </a:lnSpc>
              <a:buFont typeface="Times" charset="0"/>
              <a:buChar char="•"/>
            </a:pPr>
            <a:r>
              <a:rPr lang="en-US" sz="1600">
                <a:solidFill>
                  <a:srgbClr val="000090"/>
                </a:solidFill>
                <a:ea typeface="ＭＳ Ｐゴシック" charset="-128"/>
              </a:rPr>
              <a:t>Correlator </a:t>
            </a:r>
            <a:r>
              <a:rPr lang="en-US" sz="1600" smtClean="0">
                <a:solidFill>
                  <a:srgbClr val="000090"/>
                </a:solidFill>
                <a:ea typeface="ＭＳ Ｐゴシック" charset="-128"/>
              </a:rPr>
              <a:t>processes </a:t>
            </a:r>
            <a:r>
              <a:rPr lang="en-US" sz="1600">
                <a:solidFill>
                  <a:srgbClr val="000090"/>
                </a:solidFill>
                <a:ea typeface="ＭＳ Ｐゴシック" charset="-128"/>
              </a:rPr>
              <a:t>16 GHz or 8 GHz times two polarizations</a:t>
            </a:r>
            <a:endParaRPr lang="en-US" sz="1600" smtClean="0">
              <a:solidFill>
                <a:srgbClr val="000090"/>
              </a:solidFill>
              <a:ea typeface="ＭＳ Ｐゴシック" charset="-128"/>
            </a:endParaRPr>
          </a:p>
          <a:p>
            <a:pPr eaLnBrk="1" hangingPunct="1">
              <a:lnSpc>
                <a:spcPct val="90000"/>
              </a:lnSpc>
              <a:buFont typeface="Times" charset="0"/>
              <a:buChar char="•"/>
            </a:pPr>
            <a:r>
              <a:rPr lang="en-US" sz="1800" smtClean="0">
                <a:solidFill>
                  <a:srgbClr val="000090"/>
                </a:solidFill>
                <a:ea typeface="ＭＳ Ｐゴシック" charset="-128"/>
                <a:cs typeface="ＭＳ Ｐゴシック" charset="-128"/>
              </a:rPr>
              <a:t>Scientific </a:t>
            </a:r>
            <a:r>
              <a:rPr lang="en-US" sz="1800">
                <a:solidFill>
                  <a:srgbClr val="000090"/>
                </a:solidFill>
                <a:ea typeface="ＭＳ Ｐゴシック" charset="-128"/>
                <a:cs typeface="ＭＳ Ｐゴシック" charset="-128"/>
              </a:rPr>
              <a:t>discovery parameter space is greatly expanded!</a:t>
            </a:r>
          </a:p>
          <a:p>
            <a:pPr eaLnBrk="1" hangingPunct="1">
              <a:lnSpc>
                <a:spcPct val="90000"/>
              </a:lnSpc>
              <a:buFont typeface="Times" charset="0"/>
              <a:buChar char="•"/>
            </a:pPr>
            <a:endParaRPr lang="en-US">
              <a:ea typeface="ＭＳ Ｐゴシック" charset="-128"/>
              <a:cs typeface="ＭＳ Ｐゴシック" charset="-128"/>
            </a:endParaRPr>
          </a:p>
        </p:txBody>
      </p:sp>
      <p:sp>
        <p:nvSpPr>
          <p:cNvPr id="71684" name="Footer Placeholder 4"/>
          <p:cNvSpPr>
            <a:spLocks noGrp="1"/>
          </p:cNvSpPr>
          <p:nvPr>
            <p:ph type="ftr" sz="quarter" idx="10"/>
          </p:nvPr>
        </p:nvSpPr>
        <p:spPr bwMode="auto">
          <a:noFill/>
          <a:ln>
            <a:miter lim="800000"/>
            <a:headEnd/>
            <a:tailEnd/>
          </a:ln>
        </p:spPr>
        <p:txBody>
          <a:bodyPr/>
          <a:lstStyle/>
          <a:p>
            <a:r>
              <a:rPr lang="en-US"/>
              <a:t>ACS 240: Physical Chemistry of Spectrochemical Analysis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9713" y="415174"/>
            <a:ext cx="8229600" cy="554038"/>
          </a:xfrm>
        </p:spPr>
        <p:txBody>
          <a:bodyPr/>
          <a:lstStyle/>
          <a:p>
            <a:r>
              <a:rPr lang="en-US" sz="3200" dirty="0" smtClean="0">
                <a:latin typeface="Gill Sans MT" pitchFamily="-65" charset="-18"/>
                <a:ea typeface="ＭＳ Ｐゴシック" pitchFamily="-65" charset="-128"/>
                <a:cs typeface="ＭＳ Ｐゴシック" pitchFamily="-65" charset="-128"/>
              </a:rPr>
              <a:t>Transformational Performance</a:t>
            </a:r>
          </a:p>
        </p:txBody>
      </p:sp>
      <p:sp>
        <p:nvSpPr>
          <p:cNvPr id="44035" name="Rectangle 3"/>
          <p:cNvSpPr>
            <a:spLocks noGrp="1" noChangeArrowheads="1"/>
          </p:cNvSpPr>
          <p:nvPr>
            <p:ph type="body" idx="1"/>
          </p:nvPr>
        </p:nvSpPr>
        <p:spPr>
          <a:xfrm>
            <a:off x="571747" y="869213"/>
            <a:ext cx="8188325" cy="3886200"/>
          </a:xfrm>
        </p:spPr>
        <p:txBody>
          <a:bodyPr/>
          <a:lstStyle/>
          <a:p>
            <a:pPr>
              <a:lnSpc>
                <a:spcPct val="90000"/>
              </a:lnSpc>
              <a:buFont typeface="Times" pitchFamily="-65" charset="0"/>
              <a:buChar char="•"/>
            </a:pPr>
            <a:r>
              <a:rPr lang="en-US" sz="1800" dirty="0" smtClean="0">
                <a:latin typeface="Gill Sans MT" pitchFamily="-65" charset="-18"/>
                <a:ea typeface="ＭＳ Ｐゴシック" pitchFamily="-65" charset="-128"/>
              </a:rPr>
              <a:t> </a:t>
            </a:r>
            <a:r>
              <a:rPr lang="en-US" sz="2800" dirty="0">
                <a:latin typeface="Gill Sans MT" pitchFamily="-65" charset="-18"/>
                <a:ea typeface="ＭＳ Ｐゴシック" pitchFamily="-65" charset="-128"/>
              </a:rPr>
              <a:t>ALMA improves </a:t>
            </a:r>
            <a:endParaRPr lang="en-US" sz="2800" dirty="0" smtClean="0">
              <a:latin typeface="Gill Sans MT" pitchFamily="-65" charset="-18"/>
              <a:ea typeface="ＭＳ Ｐゴシック" pitchFamily="-65" charset="-128"/>
            </a:endParaRPr>
          </a:p>
          <a:p>
            <a:pPr lvl="1">
              <a:lnSpc>
                <a:spcPct val="90000"/>
              </a:lnSpc>
              <a:buFont typeface="Times" pitchFamily="-65" charset="0"/>
              <a:buChar char="•"/>
            </a:pPr>
            <a:r>
              <a:rPr lang="en-US" sz="2400" dirty="0" smtClean="0">
                <a:latin typeface="Gill Sans MT" pitchFamily="-65" charset="-18"/>
                <a:ea typeface="ＭＳ Ｐゴシック" pitchFamily="-65" charset="-128"/>
              </a:rPr>
              <a:t>Sensitivity: 100x</a:t>
            </a:r>
          </a:p>
          <a:p>
            <a:pPr lvl="1">
              <a:lnSpc>
                <a:spcPct val="90000"/>
              </a:lnSpc>
              <a:buFont typeface="Times" pitchFamily="-65" charset="0"/>
              <a:buChar char="•"/>
            </a:pPr>
            <a:r>
              <a:rPr lang="en-US" sz="2400" dirty="0" smtClean="0">
                <a:latin typeface="Gill Sans MT" pitchFamily="-65" charset="-18"/>
                <a:ea typeface="ＭＳ Ｐゴシック" pitchFamily="-65" charset="-128"/>
              </a:rPr>
              <a:t>Spatial Resolution: up to 100x</a:t>
            </a:r>
          </a:p>
          <a:p>
            <a:pPr lvl="1">
              <a:lnSpc>
                <a:spcPct val="90000"/>
              </a:lnSpc>
              <a:buFont typeface="Times" pitchFamily="-65" charset="0"/>
              <a:buChar char="•"/>
            </a:pPr>
            <a:r>
              <a:rPr lang="en-US" sz="2400" dirty="0" smtClean="0">
                <a:latin typeface="Gill Sans MT" pitchFamily="-65" charset="-18"/>
                <a:ea typeface="ＭＳ Ｐゴシック" pitchFamily="-65" charset="-128"/>
              </a:rPr>
              <a:t>Wavelength Coverage: ~2x</a:t>
            </a:r>
          </a:p>
          <a:p>
            <a:pPr lvl="1">
              <a:lnSpc>
                <a:spcPct val="90000"/>
              </a:lnSpc>
              <a:buFont typeface="Times" pitchFamily="-65" charset="0"/>
              <a:buChar char="•"/>
            </a:pPr>
            <a:r>
              <a:rPr lang="en-US" sz="2400" dirty="0" smtClean="0">
                <a:latin typeface="Gill Sans MT" pitchFamily="-65" charset="-18"/>
                <a:ea typeface="ＭＳ Ｐゴシック" pitchFamily="-65" charset="-128"/>
              </a:rPr>
              <a:t>Bandwidth: ~2x</a:t>
            </a:r>
          </a:p>
          <a:p>
            <a:pPr lvl="2">
              <a:lnSpc>
                <a:spcPct val="90000"/>
              </a:lnSpc>
              <a:buFont typeface="Times" pitchFamily="-65" charset="0"/>
              <a:buChar char="•"/>
            </a:pPr>
            <a:r>
              <a:rPr lang="en-US" sz="1800" dirty="0" smtClean="0">
                <a:latin typeface="Gill Sans MT" pitchFamily="-65" charset="-18"/>
                <a:ea typeface="ＭＳ Ｐゴシック" pitchFamily="-65" charset="-128"/>
              </a:rPr>
              <a:t>Scientific </a:t>
            </a:r>
            <a:r>
              <a:rPr lang="en-US" sz="1800" dirty="0">
                <a:latin typeface="Gill Sans MT" pitchFamily="-65" charset="-18"/>
                <a:ea typeface="ＭＳ Ｐゴシック" pitchFamily="-65" charset="-128"/>
              </a:rPr>
              <a:t>discovery parameter space is greatly expanded</a:t>
            </a:r>
            <a:r>
              <a:rPr lang="en-US" sz="1800" dirty="0" smtClean="0">
                <a:latin typeface="Gill Sans MT" pitchFamily="-65" charset="-18"/>
                <a:ea typeface="ＭＳ Ｐゴシック" pitchFamily="-65" charset="-128"/>
              </a:rPr>
              <a:t>!	</a:t>
            </a:r>
          </a:p>
          <a:p>
            <a:pPr>
              <a:lnSpc>
                <a:spcPct val="90000"/>
              </a:lnSpc>
              <a:buFont typeface="Times" pitchFamily="-65" charset="0"/>
              <a:buChar char="•"/>
            </a:pPr>
            <a:r>
              <a:rPr lang="en-US" sz="2800" b="1" i="1" dirty="0" smtClean="0">
                <a:latin typeface="Gill Sans MT" pitchFamily="-65" charset="-18"/>
                <a:ea typeface="ＭＳ Ｐゴシック" pitchFamily="-65" charset="-128"/>
              </a:rPr>
              <a:t>ALMA Early Science </a:t>
            </a:r>
            <a:r>
              <a:rPr lang="en-US" sz="2800" dirty="0" smtClean="0">
                <a:latin typeface="Gill Sans MT" pitchFamily="-65" charset="-18"/>
                <a:ea typeface="ＭＳ Ｐゴシック" pitchFamily="-65" charset="-128"/>
              </a:rPr>
              <a:t>begins the transformation</a:t>
            </a:r>
          </a:p>
          <a:p>
            <a:pPr lvl="1">
              <a:lnSpc>
                <a:spcPct val="90000"/>
              </a:lnSpc>
              <a:buFont typeface="Times" pitchFamily="-65" charset="0"/>
              <a:buChar char="•"/>
            </a:pPr>
            <a:r>
              <a:rPr lang="en-US" sz="2800" dirty="0" smtClean="0">
                <a:latin typeface="Gill Sans MT" pitchFamily="-65" charset="-18"/>
                <a:ea typeface="ＭＳ Ｐゴシック" pitchFamily="-65" charset="-128"/>
              </a:rPr>
              <a:t>Sensitivity: ~10% full ALMA</a:t>
            </a:r>
          </a:p>
          <a:p>
            <a:pPr lvl="1">
              <a:lnSpc>
                <a:spcPct val="90000"/>
              </a:lnSpc>
              <a:buFont typeface="Times" pitchFamily="-65" charset="0"/>
              <a:buChar char="•"/>
            </a:pPr>
            <a:r>
              <a:rPr lang="en-US" sz="2800" dirty="0" smtClean="0">
                <a:latin typeface="Gill Sans MT" pitchFamily="-65" charset="-18"/>
                <a:ea typeface="ＭＳ Ｐゴシック" pitchFamily="-65" charset="-128"/>
              </a:rPr>
              <a:t>Resolution: up to ~0.4” (0.1” goal)	</a:t>
            </a:r>
          </a:p>
          <a:p>
            <a:pPr lvl="1">
              <a:lnSpc>
                <a:spcPct val="90000"/>
              </a:lnSpc>
              <a:buFont typeface="Times" pitchFamily="-65" charset="0"/>
              <a:buChar char="•"/>
            </a:pPr>
            <a:r>
              <a:rPr lang="en-US" sz="2800" dirty="0" smtClean="0">
                <a:latin typeface="Gill Sans MT" pitchFamily="-65" charset="-18"/>
                <a:ea typeface="ＭＳ Ｐゴシック" pitchFamily="-65" charset="-128"/>
              </a:rPr>
              <a:t>Wavelength Coverage: 3-4 of final 8 bands (7 goal)</a:t>
            </a:r>
          </a:p>
          <a:p>
            <a:pPr lvl="1">
              <a:lnSpc>
                <a:spcPct val="90000"/>
              </a:lnSpc>
              <a:buFont typeface="Times" pitchFamily="-65" charset="0"/>
              <a:buChar char="•"/>
            </a:pPr>
            <a:r>
              <a:rPr lang="en-US" sz="2800" dirty="0" smtClean="0">
                <a:latin typeface="Gill Sans MT" pitchFamily="-65" charset="-18"/>
                <a:ea typeface="ＭＳ Ｐゴシック" pitchFamily="-65" charset="-128"/>
              </a:rPr>
              <a:t>Bandwidth:  ~2x improvement</a:t>
            </a:r>
          </a:p>
          <a:p>
            <a:pPr lvl="1">
              <a:lnSpc>
                <a:spcPct val="90000"/>
              </a:lnSpc>
              <a:buFont typeface="Times" pitchFamily="-65" charset="0"/>
              <a:buChar char="•"/>
            </a:pPr>
            <a:r>
              <a:rPr lang="en-US" sz="2800" dirty="0" smtClean="0">
                <a:latin typeface="Gill Sans MT" pitchFamily="-65" charset="-18"/>
                <a:ea typeface="ＭＳ Ｐゴシック" pitchFamily="-65" charset="-128"/>
              </a:rPr>
              <a:t>Beginning the Discovery Space Expansion</a:t>
            </a:r>
          </a:p>
          <a:p>
            <a:pPr>
              <a:lnSpc>
                <a:spcPct val="90000"/>
              </a:lnSpc>
              <a:buFont typeface="Times" pitchFamily="-65" charset="0"/>
              <a:buChar char="•"/>
            </a:pPr>
            <a:endParaRPr lang="en-US" sz="2800" dirty="0" smtClean="0">
              <a:latin typeface="Gill Sans MT" pitchFamily="-65" charset="-18"/>
              <a:ea typeface="ＭＳ Ｐゴシック" pitchFamily="-65" charset="-128"/>
            </a:endParaRPr>
          </a:p>
          <a:p>
            <a:pPr>
              <a:lnSpc>
                <a:spcPct val="90000"/>
              </a:lnSpc>
              <a:buFont typeface="Times" pitchFamily="-65" charset="0"/>
              <a:buChar char="•"/>
            </a:pPr>
            <a:endParaRPr lang="en-US" dirty="0">
              <a:latin typeface="Gill Sans MT" pitchFamily="-65" charset="-18"/>
              <a:ea typeface="ＭＳ Ｐゴシック" pitchFamily="-65" charset="-128"/>
            </a:endParaRPr>
          </a:p>
        </p:txBody>
      </p:sp>
      <p:sp>
        <p:nvSpPr>
          <p:cNvPr id="44036" name="Footer Placeholder 3"/>
          <p:cNvSpPr>
            <a:spLocks noGrp="1"/>
          </p:cNvSpPr>
          <p:nvPr>
            <p:ph type="ftr" sz="quarter" idx="10"/>
          </p:nvPr>
        </p:nvSpPr>
        <p:spPr bwMode="auto">
          <a:noFill/>
          <a:ln>
            <a:miter lim="800000"/>
            <a:headEnd/>
            <a:tailEnd/>
          </a:ln>
        </p:spPr>
        <p:txBody>
          <a:bodyPr/>
          <a:lstStyle/>
          <a:p>
            <a:r>
              <a:rPr lang="en-US" smtClean="0">
                <a:latin typeface="Gill Sans MT" pitchFamily="-65" charset="-18"/>
                <a:ea typeface="ＭＳ Ｐゴシック" pitchFamily="-65" charset="-128"/>
                <a:cs typeface="ＭＳ Ｐゴシック" pitchFamily="-65" charset="-128"/>
              </a:rPr>
              <a:t>Early Science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527050"/>
          </a:xfrm>
        </p:spPr>
        <p:txBody>
          <a:bodyPr rtlCol="0">
            <a:normAutofit fontScale="90000"/>
          </a:bodyPr>
          <a:lstStyle/>
          <a:p>
            <a:pPr fontAlgn="auto">
              <a:spcAft>
                <a:spcPts val="0"/>
              </a:spcAft>
              <a:defRPr/>
            </a:pPr>
            <a:r>
              <a:rPr lang="en-US" dirty="0">
                <a:ea typeface="+mj-ea"/>
                <a:cs typeface="+mj-cs"/>
              </a:rPr>
              <a:t>Technical Specifications</a:t>
            </a:r>
          </a:p>
        </p:txBody>
      </p:sp>
      <p:sp>
        <p:nvSpPr>
          <p:cNvPr id="36867" name="Rectangle 3"/>
          <p:cNvSpPr>
            <a:spLocks noGrp="1" noChangeArrowheads="1"/>
          </p:cNvSpPr>
          <p:nvPr>
            <p:ph type="body" idx="1"/>
          </p:nvPr>
        </p:nvSpPr>
        <p:spPr>
          <a:xfrm>
            <a:off x="1046163" y="931862"/>
            <a:ext cx="7772400" cy="4910137"/>
          </a:xfrm>
        </p:spPr>
        <p:txBody>
          <a:bodyPr/>
          <a:lstStyle/>
          <a:p>
            <a:pPr>
              <a:lnSpc>
                <a:spcPct val="90000"/>
              </a:lnSpc>
              <a:buNone/>
            </a:pPr>
            <a:r>
              <a:rPr lang="en-AU" sz="1600" dirty="0" smtClean="0"/>
              <a:t>	&gt;</a:t>
            </a:r>
            <a:r>
              <a:rPr lang="en-AU" sz="1600" dirty="0"/>
              <a:t>54-68 12-m antennas, 12 7-m antennas, at 5000 </a:t>
            </a:r>
            <a:r>
              <a:rPr lang="en-AU" sz="1600" dirty="0" err="1"/>
              <a:t>m</a:t>
            </a:r>
            <a:r>
              <a:rPr lang="en-AU" sz="1600" dirty="0"/>
              <a:t> altitude site.</a:t>
            </a:r>
          </a:p>
          <a:p>
            <a:pPr>
              <a:lnSpc>
                <a:spcPct val="90000"/>
              </a:lnSpc>
            </a:pPr>
            <a:r>
              <a:rPr lang="en-AU" sz="1600" dirty="0"/>
              <a:t>Surface accuracy ±25 </a:t>
            </a:r>
            <a:r>
              <a:rPr lang="en-AU" sz="1600" dirty="0" err="1">
                <a:sym typeface="Symbol" charset="2"/>
              </a:rPr>
              <a:t></a:t>
            </a:r>
            <a:r>
              <a:rPr lang="en-AU" sz="1600" dirty="0" err="1"/>
              <a:t>m</a:t>
            </a:r>
            <a:r>
              <a:rPr lang="en-AU" sz="1600" dirty="0"/>
              <a:t>, 0.6” reference pointing in 9m/s wind, 2” absolute pointing all-sky.  First two antennas meet these; accurate to &lt;±16 </a:t>
            </a:r>
            <a:r>
              <a:rPr lang="en-AU" sz="1600" dirty="0" err="1">
                <a:sym typeface="Symbol" charset="2"/>
              </a:rPr>
              <a:t></a:t>
            </a:r>
            <a:r>
              <a:rPr lang="en-AU" sz="1600" dirty="0" err="1"/>
              <a:t>m</a:t>
            </a:r>
            <a:r>
              <a:rPr lang="en-AU" sz="1600" dirty="0"/>
              <a:t> most conditions</a:t>
            </a:r>
          </a:p>
          <a:p>
            <a:pPr>
              <a:lnSpc>
                <a:spcPct val="90000"/>
              </a:lnSpc>
            </a:pPr>
            <a:r>
              <a:rPr lang="en-AU" sz="1600" dirty="0"/>
              <a:t>Array configurations between 150m to ~15 -18km.</a:t>
            </a:r>
            <a:endParaRPr lang="en-AU" sz="1600" dirty="0">
              <a:solidFill>
                <a:srgbClr val="000090"/>
              </a:solidFill>
            </a:endParaRPr>
          </a:p>
          <a:p>
            <a:pPr>
              <a:lnSpc>
                <a:spcPct val="90000"/>
              </a:lnSpc>
            </a:pPr>
            <a:r>
              <a:rPr lang="en-AU" sz="1600" dirty="0"/>
              <a:t>8 GHz BW, dual polarization.</a:t>
            </a:r>
          </a:p>
          <a:p>
            <a:pPr>
              <a:lnSpc>
                <a:spcPct val="90000"/>
              </a:lnSpc>
            </a:pPr>
            <a:r>
              <a:rPr lang="en-AU" sz="1600" dirty="0"/>
              <a:t>Flux sensitivity 0.2 </a:t>
            </a:r>
            <a:r>
              <a:rPr lang="en-AU" sz="1600" dirty="0" err="1"/>
              <a:t>mJy</a:t>
            </a:r>
            <a:r>
              <a:rPr lang="en-AU" sz="1600" dirty="0"/>
              <a:t> in 1 min at 345 GHz (median cond.).</a:t>
            </a:r>
          </a:p>
          <a:p>
            <a:pPr>
              <a:lnSpc>
                <a:spcPct val="90000"/>
              </a:lnSpc>
            </a:pPr>
            <a:r>
              <a:rPr lang="en-AU" sz="1600" dirty="0" err="1"/>
              <a:t>Interferometry</a:t>
            </a:r>
            <a:r>
              <a:rPr lang="en-AU" sz="1600" dirty="0"/>
              <a:t>, </a:t>
            </a:r>
            <a:r>
              <a:rPr lang="en-AU" sz="1600" dirty="0" err="1"/>
              <a:t>mosaicing</a:t>
            </a:r>
            <a:r>
              <a:rPr lang="en-AU" sz="1600" dirty="0"/>
              <a:t> &amp; total-power observing.</a:t>
            </a:r>
          </a:p>
          <a:p>
            <a:pPr>
              <a:lnSpc>
                <a:spcPct val="90000"/>
              </a:lnSpc>
            </a:pPr>
            <a:r>
              <a:rPr lang="en-AU" sz="1600" dirty="0" err="1"/>
              <a:t>Correlator</a:t>
            </a:r>
            <a:r>
              <a:rPr lang="en-AU" sz="1600" dirty="0"/>
              <a:t>: 4096 channels/IF (multi-IF), full Stokes.</a:t>
            </a:r>
          </a:p>
          <a:p>
            <a:pPr>
              <a:lnSpc>
                <a:spcPct val="90000"/>
              </a:lnSpc>
            </a:pPr>
            <a:r>
              <a:rPr lang="en-AU" sz="1600" dirty="0"/>
              <a:t>Data rate: 6MB/s average; peak 60 MB/</a:t>
            </a:r>
            <a:r>
              <a:rPr lang="en-AU" sz="1600" dirty="0" err="1"/>
              <a:t>s</a:t>
            </a:r>
            <a:r>
              <a:rPr lang="en-AU" sz="1600" dirty="0"/>
              <a:t>. </a:t>
            </a:r>
          </a:p>
          <a:p>
            <a:pPr>
              <a:lnSpc>
                <a:spcPct val="90000"/>
              </a:lnSpc>
            </a:pPr>
            <a:r>
              <a:rPr lang="en-AU" sz="1600" dirty="0"/>
              <a:t>All data archived (raw + images), pipeline processing</a:t>
            </a:r>
            <a:r>
              <a:rPr lang="en-AU" sz="1600" dirty="0" smtClean="0"/>
              <a:t>.</a:t>
            </a:r>
          </a:p>
          <a:p>
            <a:pPr>
              <a:lnSpc>
                <a:spcPct val="90000"/>
              </a:lnSpc>
            </a:pPr>
            <a:r>
              <a:rPr lang="en-AU" sz="2400" dirty="0" smtClean="0">
                <a:solidFill>
                  <a:schemeClr val="accent2"/>
                </a:solidFill>
              </a:rPr>
              <a:t>Early Science</a:t>
            </a:r>
          </a:p>
          <a:p>
            <a:pPr>
              <a:lnSpc>
                <a:spcPct val="90000"/>
              </a:lnSpc>
            </a:pPr>
            <a:r>
              <a:rPr lang="en-US" sz="1600" dirty="0" smtClean="0">
                <a:solidFill>
                  <a:schemeClr val="tx2"/>
                </a:solidFill>
              </a:rPr>
              <a:t>16 12m antennas at 5000m Array Operations Site, full antenna specifications</a:t>
            </a:r>
          </a:p>
          <a:p>
            <a:pPr>
              <a:lnSpc>
                <a:spcPct val="90000"/>
              </a:lnSpc>
            </a:pPr>
            <a:r>
              <a:rPr lang="en-US" sz="1600" dirty="0" smtClean="0">
                <a:solidFill>
                  <a:schemeClr val="tx2"/>
                </a:solidFill>
              </a:rPr>
              <a:t>Array configurations to 250m</a:t>
            </a:r>
          </a:p>
          <a:p>
            <a:pPr>
              <a:lnSpc>
                <a:spcPct val="90000"/>
              </a:lnSpc>
            </a:pPr>
            <a:r>
              <a:rPr lang="en-US" sz="1600" dirty="0" smtClean="0">
                <a:solidFill>
                  <a:schemeClr val="tx2"/>
                </a:solidFill>
              </a:rPr>
              <a:t>8 GHz </a:t>
            </a:r>
            <a:r>
              <a:rPr lang="en-US" sz="1600" dirty="0" err="1" smtClean="0">
                <a:solidFill>
                  <a:schemeClr val="tx2"/>
                </a:solidFill>
              </a:rPr>
              <a:t>bandwith</a:t>
            </a:r>
            <a:r>
              <a:rPr lang="en-US" sz="1600" dirty="0" smtClean="0">
                <a:solidFill>
                  <a:schemeClr val="tx2"/>
                </a:solidFill>
              </a:rPr>
              <a:t>, dual polarization, four Bands (3mm, 1.3mm, .85mm &amp; .45mm)</a:t>
            </a:r>
          </a:p>
          <a:p>
            <a:pPr>
              <a:lnSpc>
                <a:spcPct val="90000"/>
              </a:lnSpc>
            </a:pPr>
            <a:r>
              <a:rPr lang="en-US" sz="1600" dirty="0" err="1" smtClean="0">
                <a:solidFill>
                  <a:schemeClr val="tx2"/>
                </a:solidFill>
              </a:rPr>
              <a:t>Interferometry</a:t>
            </a:r>
            <a:endParaRPr lang="en-US" sz="1600" dirty="0" smtClean="0">
              <a:solidFill>
                <a:schemeClr val="tx2"/>
              </a:solidFill>
            </a:endParaRPr>
          </a:p>
          <a:p>
            <a:pPr>
              <a:lnSpc>
                <a:spcPct val="90000"/>
              </a:lnSpc>
            </a:pPr>
            <a:r>
              <a:rPr lang="en-US" sz="1600" dirty="0" err="1" smtClean="0">
                <a:solidFill>
                  <a:schemeClr val="tx2"/>
                </a:solidFill>
              </a:rPr>
              <a:t>Correlator</a:t>
            </a:r>
            <a:r>
              <a:rPr lang="en-US" sz="1600" dirty="0" smtClean="0">
                <a:solidFill>
                  <a:schemeClr val="tx2"/>
                </a:solidFill>
              </a:rPr>
              <a:t>: up to 4096 channels/baseband, 4 basebands </a:t>
            </a:r>
            <a:r>
              <a:rPr lang="en-US" sz="1600" dirty="0" err="1" smtClean="0">
                <a:solidFill>
                  <a:schemeClr val="tx2"/>
                </a:solidFill>
              </a:rPr>
              <a:t>x</a:t>
            </a:r>
            <a:r>
              <a:rPr lang="en-US" sz="1600" dirty="0" smtClean="0">
                <a:solidFill>
                  <a:schemeClr val="tx2"/>
                </a:solidFill>
              </a:rPr>
              <a:t> 2 </a:t>
            </a:r>
            <a:r>
              <a:rPr lang="en-US" sz="1600" dirty="0" err="1" smtClean="0">
                <a:solidFill>
                  <a:schemeClr val="tx2"/>
                </a:solidFill>
              </a:rPr>
              <a:t>polzns</a:t>
            </a:r>
            <a:r>
              <a:rPr lang="en-US" sz="1600" dirty="0" smtClean="0">
                <a:solidFill>
                  <a:schemeClr val="tx2"/>
                </a:solidFill>
              </a:rPr>
              <a:t>, selection of modes</a:t>
            </a:r>
          </a:p>
          <a:p>
            <a:pPr>
              <a:lnSpc>
                <a:spcPct val="90000"/>
              </a:lnSpc>
            </a:pPr>
            <a:r>
              <a:rPr lang="en-US" sz="1600" dirty="0" smtClean="0">
                <a:solidFill>
                  <a:schemeClr val="tx2"/>
                </a:solidFill>
              </a:rPr>
              <a:t>Full data rate</a:t>
            </a:r>
          </a:p>
          <a:p>
            <a:pPr>
              <a:lnSpc>
                <a:spcPct val="90000"/>
              </a:lnSpc>
            </a:pPr>
            <a:r>
              <a:rPr lang="en-US" sz="1600" dirty="0" smtClean="0">
                <a:solidFill>
                  <a:schemeClr val="tx2"/>
                </a:solidFill>
              </a:rPr>
              <a:t>All data archived (raw + images)</a:t>
            </a:r>
            <a:endParaRPr lang="en-US" sz="1600" dirty="0">
              <a:solidFill>
                <a:schemeClr val="tx2"/>
              </a:solidFill>
            </a:endParaRPr>
          </a:p>
        </p:txBody>
      </p:sp>
      <p:sp>
        <p:nvSpPr>
          <p:cNvPr id="4" name="Footer Placeholder 3"/>
          <p:cNvSpPr>
            <a:spLocks noGrp="1"/>
          </p:cNvSpPr>
          <p:nvPr>
            <p:ph type="ftr" sz="quarter" idx="10"/>
          </p:nvPr>
        </p:nvSpPr>
        <p:spPr>
          <a:xfrm>
            <a:off x="3124200" y="6356350"/>
            <a:ext cx="5105400" cy="365125"/>
          </a:xfrm>
        </p:spPr>
        <p:txBody>
          <a:bodyPr/>
          <a:lstStyle/>
          <a:p>
            <a:r>
              <a:rPr lang="en-US" smtClean="0"/>
              <a:t>Early Science</a:t>
            </a:r>
            <a:endParaRPr lang="en-US"/>
          </a:p>
        </p:txBody>
      </p:sp>
      <p:pic>
        <p:nvPicPr>
          <p:cNvPr id="36869" name="Picture 4" descr="Mousepad.tiff.tiff"/>
          <p:cNvPicPr>
            <a:picLocks noChangeAspect="1"/>
          </p:cNvPicPr>
          <p:nvPr/>
        </p:nvPicPr>
        <p:blipFill>
          <a:blip r:embed="rId3"/>
          <a:srcRect/>
          <a:stretch>
            <a:fillRect/>
          </a:stretch>
        </p:blipFill>
        <p:spPr bwMode="auto">
          <a:xfrm>
            <a:off x="315916" y="0"/>
            <a:ext cx="8651872" cy="6750049"/>
          </a:xfrm>
          <a:prstGeom prst="rect">
            <a:avLst/>
          </a:prstGeom>
          <a:noFill/>
          <a:ln w="9525">
            <a:noFill/>
            <a:miter lim="800000"/>
            <a:headEnd/>
            <a:tailEnd/>
          </a:ln>
        </p:spPr>
      </p:pic>
      <p:sp>
        <p:nvSpPr>
          <p:cNvPr id="6" name="TextBox 5"/>
          <p:cNvSpPr txBox="1"/>
          <p:nvPr/>
        </p:nvSpPr>
        <p:spPr>
          <a:xfrm>
            <a:off x="1046163" y="1143000"/>
            <a:ext cx="1066655" cy="400110"/>
          </a:xfrm>
          <a:prstGeom prst="rect">
            <a:avLst/>
          </a:prstGeom>
          <a:noFill/>
        </p:spPr>
        <p:txBody>
          <a:bodyPr wrap="square" rtlCol="0">
            <a:spAutoFit/>
          </a:bodyPr>
          <a:lstStyle/>
          <a:p>
            <a:pPr marL="342900" indent="-342900" eaLnBrk="0" hangingPunct="0">
              <a:spcBef>
                <a:spcPct val="20000"/>
              </a:spcBef>
            </a:pPr>
            <a:r>
              <a:rPr lang="en-US" sz="2000" dirty="0" smtClean="0">
                <a:solidFill>
                  <a:srgbClr val="000099"/>
                </a:solidFill>
                <a:latin typeface="Gill Sans MT" pitchFamily="34" charset="0"/>
                <a:cs typeface="Gill Sans" pitchFamily="17" charset="0"/>
              </a:rPr>
              <a:t>XXXX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Reviews and reviews and reviews</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CSV Review 8-9 Oct:</a:t>
            </a:r>
          </a:p>
          <a:p>
            <a:pPr lvl="1"/>
            <a:r>
              <a:rPr lang="en-US" dirty="0" smtClean="0"/>
              <a:t>Good Structure and team in place</a:t>
            </a:r>
          </a:p>
          <a:p>
            <a:pPr lvl="2"/>
            <a:r>
              <a:rPr lang="en-US" dirty="0" smtClean="0"/>
              <a:t>Much work really engineering; </a:t>
            </a:r>
            <a:r>
              <a:rPr lang="en-US" dirty="0" err="1" smtClean="0"/>
              <a:t>commo</a:t>
            </a:r>
            <a:r>
              <a:rPr lang="en-US" dirty="0" smtClean="0"/>
              <a:t> needs improvement</a:t>
            </a:r>
          </a:p>
          <a:p>
            <a:pPr lvl="2"/>
            <a:r>
              <a:rPr lang="en-US" dirty="0" smtClean="0"/>
              <a:t>High fault level a concern</a:t>
            </a:r>
          </a:p>
          <a:p>
            <a:pPr lvl="2"/>
            <a:r>
              <a:rPr lang="en-US" dirty="0" smtClean="0"/>
              <a:t>Recommend progress to call for Science Verification activities</a:t>
            </a:r>
          </a:p>
          <a:p>
            <a:pPr lvl="1"/>
            <a:r>
              <a:rPr lang="en-US" dirty="0" smtClean="0"/>
              <a:t>Science verification data and public access a lead-in to the </a:t>
            </a:r>
            <a:r>
              <a:rPr lang="en-US" dirty="0" err="1" smtClean="0"/>
              <a:t>CfP</a:t>
            </a:r>
            <a:r>
              <a:rPr lang="en-US" dirty="0" smtClean="0"/>
              <a:t>/ES</a:t>
            </a:r>
          </a:p>
          <a:p>
            <a:r>
              <a:rPr lang="en-US" dirty="0" err="1" smtClean="0"/>
              <a:t>SciOps</a:t>
            </a:r>
            <a:r>
              <a:rPr lang="en-US" dirty="0" smtClean="0"/>
              <a:t> Review 10-11 Oct:</a:t>
            </a:r>
          </a:p>
          <a:p>
            <a:pPr lvl="1"/>
            <a:r>
              <a:rPr lang="en-US" dirty="0" smtClean="0"/>
              <a:t>Within the realm of readiness for </a:t>
            </a:r>
            <a:r>
              <a:rPr lang="en-US" dirty="0" err="1" smtClean="0"/>
              <a:t>CfP</a:t>
            </a:r>
            <a:r>
              <a:rPr lang="en-US" dirty="0" smtClean="0"/>
              <a:t>/ES but not there yet.  Feb 1 may be optimistic</a:t>
            </a:r>
          </a:p>
          <a:p>
            <a:pPr lvl="2"/>
            <a:r>
              <a:rPr lang="en-US" dirty="0" smtClean="0"/>
              <a:t>Archive critical; should be endowed with </a:t>
            </a:r>
            <a:r>
              <a:rPr lang="en-US" dirty="0" err="1" smtClean="0"/>
              <a:t>SciVer</a:t>
            </a:r>
            <a:r>
              <a:rPr lang="en-US" dirty="0" smtClean="0"/>
              <a:t> projects</a:t>
            </a:r>
          </a:p>
          <a:p>
            <a:pPr lvl="2"/>
            <a:r>
              <a:rPr lang="en-US" dirty="0" smtClean="0"/>
              <a:t>Address policies and rules, some items in risk register</a:t>
            </a:r>
          </a:p>
          <a:p>
            <a:pPr lvl="2"/>
            <a:r>
              <a:rPr lang="en-US" dirty="0" smtClean="0"/>
              <a:t>Need unambiguous capability descriptions</a:t>
            </a:r>
          </a:p>
          <a:p>
            <a:pPr lvl="1"/>
            <a:r>
              <a:rPr lang="en-US" dirty="0" smtClean="0"/>
              <a:t>More aggressive in call timing, capability offering.</a:t>
            </a:r>
            <a:endParaRPr lang="en-US" dirty="0"/>
          </a:p>
        </p:txBody>
      </p:sp>
      <p:sp>
        <p:nvSpPr>
          <p:cNvPr id="4" name="Footer Placeholder 3"/>
          <p:cNvSpPr>
            <a:spLocks noGrp="1"/>
          </p:cNvSpPr>
          <p:nvPr>
            <p:ph type="ftr" sz="quarter" idx="10"/>
          </p:nvPr>
        </p:nvSpPr>
        <p:spPr/>
        <p:txBody>
          <a:bodyPr/>
          <a:lstStyle/>
          <a:p>
            <a:pPr>
              <a:defRPr/>
            </a:pPr>
            <a:r>
              <a:rPr lang="en-US" smtClean="0"/>
              <a:t>Early Science</a:t>
            </a:r>
            <a:endParaRPr lang="en-US"/>
          </a:p>
        </p:txBody>
      </p:sp>
      <p:sp>
        <p:nvSpPr>
          <p:cNvPr id="5" name="TextBox 4"/>
          <p:cNvSpPr txBox="1"/>
          <p:nvPr/>
        </p:nvSpPr>
        <p:spPr>
          <a:xfrm>
            <a:off x="1794995" y="3294068"/>
            <a:ext cx="4334941" cy="707886"/>
          </a:xfrm>
          <a:prstGeom prst="rect">
            <a:avLst/>
          </a:prstGeom>
          <a:solidFill>
            <a:schemeClr val="accent6">
              <a:lumMod val="20000"/>
              <a:lumOff val="80000"/>
              <a:alpha val="43000"/>
            </a:schemeClr>
          </a:solidFill>
          <a:scene3d>
            <a:camera prst="orthographicFront">
              <a:rot lat="2700000" lon="2700000" rev="0"/>
            </a:camera>
            <a:lightRig rig="threePt" dir="t"/>
          </a:scene3d>
        </p:spPr>
        <p:txBody>
          <a:bodyPr wrap="none" rtlCol="0">
            <a:spAutoFit/>
          </a:bodyPr>
          <a:lstStyle/>
          <a:p>
            <a:pPr marL="342900" indent="-342900" eaLnBrk="0" hangingPunct="0">
              <a:spcBef>
                <a:spcPct val="20000"/>
              </a:spcBef>
            </a:pPr>
            <a:r>
              <a:rPr lang="en-US" sz="4000" dirty="0" smtClean="0">
                <a:solidFill>
                  <a:srgbClr val="000099"/>
                </a:solidFill>
                <a:latin typeface="Gill Sans MT" pitchFamily="34" charset="0"/>
                <a:cs typeface="Gill Sans" pitchFamily="17" charset="0"/>
              </a:rPr>
              <a:t>Preliminary Findings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a:t>
            </a:r>
            <a:endParaRPr lang="en-US" dirty="0"/>
          </a:p>
        </p:txBody>
      </p:sp>
      <p:sp>
        <p:nvSpPr>
          <p:cNvPr id="3" name="Content Placeholder 2"/>
          <p:cNvSpPr>
            <a:spLocks noGrp="1"/>
          </p:cNvSpPr>
          <p:nvPr>
            <p:ph idx="1"/>
          </p:nvPr>
        </p:nvSpPr>
        <p:spPr/>
        <p:txBody>
          <a:bodyPr/>
          <a:lstStyle/>
          <a:p>
            <a:r>
              <a:rPr lang="en-US" dirty="0" smtClean="0"/>
              <a:t>Antennas: Most recent forecast (31 OCT)</a:t>
            </a:r>
          </a:p>
          <a:p>
            <a:pPr lvl="1"/>
            <a:r>
              <a:rPr lang="en-US" dirty="0" smtClean="0"/>
              <a:t>Note 16 antennas forecast by May 2011</a:t>
            </a:r>
            <a:endParaRPr lang="en-US" dirty="0"/>
          </a:p>
        </p:txBody>
      </p:sp>
      <p:sp>
        <p:nvSpPr>
          <p:cNvPr id="4" name="Footer Placeholder 3"/>
          <p:cNvSpPr>
            <a:spLocks noGrp="1"/>
          </p:cNvSpPr>
          <p:nvPr>
            <p:ph type="ftr" sz="quarter" idx="10"/>
          </p:nvPr>
        </p:nvSpPr>
        <p:spPr/>
        <p:txBody>
          <a:bodyPr/>
          <a:lstStyle/>
          <a:p>
            <a:pPr>
              <a:defRPr/>
            </a:pPr>
            <a:r>
              <a:rPr lang="en-US" smtClean="0"/>
              <a:t>Early Science</a:t>
            </a:r>
            <a:endParaRPr lang="en-US"/>
          </a:p>
        </p:txBody>
      </p:sp>
      <p:pic>
        <p:nvPicPr>
          <p:cNvPr id="6" name="Picture 5" descr="Antennas_1Nov.png"/>
          <p:cNvPicPr>
            <a:picLocks noChangeAspect="1"/>
          </p:cNvPicPr>
          <p:nvPr/>
        </p:nvPicPr>
        <p:blipFill>
          <a:blip r:embed="rId3"/>
          <a:stretch>
            <a:fillRect/>
          </a:stretch>
        </p:blipFill>
        <p:spPr>
          <a:xfrm>
            <a:off x="2734246" y="2537239"/>
            <a:ext cx="5952554" cy="3588924"/>
          </a:xfrm>
          <a:prstGeom prst="rect">
            <a:avLst/>
          </a:prstGeom>
        </p:spPr>
      </p:pic>
      <p:pic>
        <p:nvPicPr>
          <p:cNvPr id="7" name="Picture 6" descr="DSC_0011.JPG"/>
          <p:cNvPicPr>
            <a:picLocks noChangeAspect="1"/>
          </p:cNvPicPr>
          <p:nvPr/>
        </p:nvPicPr>
        <p:blipFill>
          <a:blip r:embed="rId4"/>
          <a:stretch>
            <a:fillRect/>
          </a:stretch>
        </p:blipFill>
        <p:spPr>
          <a:xfrm>
            <a:off x="6005582" y="874521"/>
            <a:ext cx="2503418" cy="1662718"/>
          </a:xfrm>
          <a:prstGeom prst="rect">
            <a:avLst/>
          </a:prstGeom>
        </p:spPr>
      </p:pic>
      <p:sp>
        <p:nvSpPr>
          <p:cNvPr id="8" name="TextBox 7"/>
          <p:cNvSpPr txBox="1"/>
          <p:nvPr/>
        </p:nvSpPr>
        <p:spPr>
          <a:xfrm>
            <a:off x="457200" y="3086100"/>
            <a:ext cx="1905000" cy="707886"/>
          </a:xfrm>
          <a:prstGeom prst="rect">
            <a:avLst/>
          </a:prstGeom>
          <a:noFill/>
        </p:spPr>
        <p:txBody>
          <a:bodyPr wrap="square" rtlCol="0">
            <a:spAutoFit/>
          </a:bodyPr>
          <a:lstStyle/>
          <a:p>
            <a:pPr marL="342900" indent="-342900" eaLnBrk="0" hangingPunct="0">
              <a:spcBef>
                <a:spcPct val="20000"/>
              </a:spcBef>
              <a:buFont typeface="Arial" charset="0"/>
              <a:buChar char="•"/>
            </a:pPr>
            <a:r>
              <a:rPr lang="en-US" sz="2000" dirty="0" smtClean="0">
                <a:solidFill>
                  <a:srgbClr val="000099"/>
                </a:solidFill>
                <a:latin typeface="Gill Sans MT" pitchFamily="34" charset="0"/>
                <a:cs typeface="Gill Sans" pitchFamily="17" charset="0"/>
              </a:rPr>
              <a:t>Aggressive schedule!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RAO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2.xml><?xml version="1.0" encoding="utf-8"?>
<a:theme xmlns:a="http://schemas.openxmlformats.org/drawingml/2006/main" name="1_GBT backgrnd">
  <a:themeElements>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1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BT backgr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LMA backgr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5.xml><?xml version="1.0" encoding="utf-8"?>
<a:theme xmlns:a="http://schemas.openxmlformats.org/drawingml/2006/main" name="2_ALMA backgr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342900" indent="-342900" eaLnBrk="0" hangingPunct="0">
          <a:spcBef>
            <a:spcPct val="20000"/>
          </a:spcBef>
          <a:buFont typeface="Arial" charset="0"/>
          <a:buChar char="•"/>
          <a:defRPr sz="2000" dirty="0" smtClean="0">
            <a:solidFill>
              <a:srgbClr val="000099"/>
            </a:solidFill>
            <a:latin typeface="Gill Sans MT" pitchFamily="34" charset="0"/>
            <a:cs typeface="Gill Sans" pitchFamily="17"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Presentation_Advanced</Template>
  <TotalTime>5051</TotalTime>
  <Words>1918</Words>
  <Application>Microsoft Macintosh PowerPoint</Application>
  <PresentationFormat>On-screen Show (4:3)</PresentationFormat>
  <Paragraphs>241</Paragraphs>
  <Slides>25</Slides>
  <Notes>10</Notes>
  <HiddenSlides>2</HiddenSlides>
  <MMClips>0</MMClips>
  <ScaleCrop>false</ScaleCrop>
  <HeadingPairs>
    <vt:vector size="4" baseType="variant">
      <vt:variant>
        <vt:lpstr>Design Template</vt:lpstr>
      </vt:variant>
      <vt:variant>
        <vt:i4>5</vt:i4>
      </vt:variant>
      <vt:variant>
        <vt:lpstr>Slide Titles</vt:lpstr>
      </vt:variant>
      <vt:variant>
        <vt:i4>25</vt:i4>
      </vt:variant>
    </vt:vector>
  </HeadingPairs>
  <TitlesOfParts>
    <vt:vector size="30" baseType="lpstr">
      <vt:lpstr>NRAO Title Page</vt:lpstr>
      <vt:lpstr>1_GBT backgrnd</vt:lpstr>
      <vt:lpstr>2_GBT backgrnd</vt:lpstr>
      <vt:lpstr>1_ALMA backgrnd</vt:lpstr>
      <vt:lpstr>2_ALMA backgrnd</vt:lpstr>
      <vt:lpstr>ALMA: The March to Early Science and Beyond</vt:lpstr>
      <vt:lpstr>The mm/submm Spectrum: Focus of ALMA </vt:lpstr>
      <vt:lpstr>ALMA Bands and Transparency</vt:lpstr>
      <vt:lpstr>ALMA Science Requirements</vt:lpstr>
      <vt:lpstr>Specifications Demand Transformational Performance</vt:lpstr>
      <vt:lpstr>Transformational Performance</vt:lpstr>
      <vt:lpstr>Technical Specifications</vt:lpstr>
      <vt:lpstr>Reviews and reviews and reviews</vt:lpstr>
      <vt:lpstr>How do we get there?</vt:lpstr>
      <vt:lpstr>Front Ends Delivered to OSF</vt:lpstr>
      <vt:lpstr>Correlator Modes: OT and testing</vt:lpstr>
      <vt:lpstr>Example Correlator Window Setups</vt:lpstr>
      <vt:lpstr>Correlator Modes</vt:lpstr>
      <vt:lpstr>Correlator Modes</vt:lpstr>
      <vt:lpstr>Correlator Modes</vt:lpstr>
      <vt:lpstr>Comparison with IRAM 30m</vt:lpstr>
      <vt:lpstr>Configurations</vt:lpstr>
      <vt:lpstr>Atmospheric Restrictions: Memo 471</vt:lpstr>
      <vt:lpstr>Example WVR Data</vt:lpstr>
      <vt:lpstr>Configurations</vt:lpstr>
      <vt:lpstr>Next</vt:lpstr>
      <vt:lpstr>Observing Modes test examples</vt:lpstr>
      <vt:lpstr>ALMA Early Science:  Beginning the Discovery Space Expansion </vt:lpstr>
      <vt:lpstr> </vt:lpstr>
      <vt:lpstr>Observing with ALMA: Early Science</vt:lpstr>
    </vt:vector>
  </TitlesOfParts>
  <Company>NRAO</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 Johnson</dc:creator>
  <cp:lastModifiedBy>Power Mac</cp:lastModifiedBy>
  <cp:revision>58</cp:revision>
  <dcterms:created xsi:type="dcterms:W3CDTF">2010-11-15T18:04:15Z</dcterms:created>
  <dcterms:modified xsi:type="dcterms:W3CDTF">2010-11-15T18:10:15Z</dcterms:modified>
</cp:coreProperties>
</file>