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Layouts/slideLayout35.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Layouts/slideLayout19.xml" ContentType="application/vnd.openxmlformats-officedocument.presentationml.slideLayout+xml"/>
  <Override PartName="/ppt/slideLayouts/slideLayout45.xml" ContentType="application/vnd.openxmlformats-officedocument.presentationml.slideLayout+xml"/>
  <Override PartName="/ppt/slideLayouts/slideLayout27.xml" ContentType="application/vnd.openxmlformats-officedocument.presentationml.slideLayout+xml"/>
  <Override PartName="/ppt/slideLayouts/slideLayout41.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Masters/slideMaster4.xml" ContentType="application/vnd.openxmlformats-officedocument.presentationml.slideMaster+xml"/>
  <Override PartName="/ppt/slides/slide46.xml" ContentType="application/vnd.openxmlformats-officedocument.presentationml.slide+xml"/>
  <Override PartName="/ppt/slideLayouts/slideLayout30.xml" ContentType="application/vnd.openxmlformats-officedocument.presentationml.slideLayout+xml"/>
  <Override PartName="/ppt/slideLayouts/slideLayout33.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Masters/slideMaster3.xml" ContentType="application/vnd.openxmlformats-officedocument.presentationml.slideMaster+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Layouts/slideLayout38.xml" ContentType="application/vnd.openxmlformats-officedocument.presentationml.slideLayout+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slideLayouts/slideLayout46.xml" ContentType="application/vnd.openxmlformats-officedocument.presentationml.slideLayout+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slideLayouts/slideLayout28.xml" ContentType="application/vnd.openxmlformats-officedocument.presentationml.slideLayout+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39.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48" r:id="rId1"/>
    <p:sldMasterId id="2147483660" r:id="rId2"/>
    <p:sldMasterId id="2147483696" r:id="rId3"/>
    <p:sldMasterId id="2147483708" r:id="rId4"/>
  </p:sldMasterIdLst>
  <p:notesMasterIdLst>
    <p:notesMasterId r:id="rId59"/>
  </p:notesMasterIdLst>
  <p:handoutMasterIdLst>
    <p:handoutMasterId r:id="rId60"/>
  </p:handoutMasterIdLst>
  <p:sldIdLst>
    <p:sldId id="256" r:id="rId5"/>
    <p:sldId id="300" r:id="rId6"/>
    <p:sldId id="318" r:id="rId7"/>
    <p:sldId id="260" r:id="rId8"/>
    <p:sldId id="320" r:id="rId9"/>
    <p:sldId id="322" r:id="rId10"/>
    <p:sldId id="323" r:id="rId11"/>
    <p:sldId id="261" r:id="rId12"/>
    <p:sldId id="262" r:id="rId13"/>
    <p:sldId id="263" r:id="rId14"/>
    <p:sldId id="264" r:id="rId15"/>
    <p:sldId id="265" r:id="rId16"/>
    <p:sldId id="266" r:id="rId17"/>
    <p:sldId id="267" r:id="rId18"/>
    <p:sldId id="325" r:id="rId19"/>
    <p:sldId id="324" r:id="rId20"/>
    <p:sldId id="328" r:id="rId21"/>
    <p:sldId id="268" r:id="rId22"/>
    <p:sldId id="301" r:id="rId23"/>
    <p:sldId id="302" r:id="rId24"/>
    <p:sldId id="273" r:id="rId25"/>
    <p:sldId id="269" r:id="rId26"/>
    <p:sldId id="270" r:id="rId27"/>
    <p:sldId id="334" r:id="rId28"/>
    <p:sldId id="333" r:id="rId29"/>
    <p:sldId id="335" r:id="rId30"/>
    <p:sldId id="313" r:id="rId31"/>
    <p:sldId id="280" r:id="rId32"/>
    <p:sldId id="308" r:id="rId33"/>
    <p:sldId id="309" r:id="rId34"/>
    <p:sldId id="310" r:id="rId35"/>
    <p:sldId id="336" r:id="rId36"/>
    <p:sldId id="338" r:id="rId37"/>
    <p:sldId id="314" r:id="rId38"/>
    <p:sldId id="284" r:id="rId39"/>
    <p:sldId id="285" r:id="rId40"/>
    <p:sldId id="288" r:id="rId41"/>
    <p:sldId id="292" r:id="rId42"/>
    <p:sldId id="293" r:id="rId43"/>
    <p:sldId id="298" r:id="rId44"/>
    <p:sldId id="312" r:id="rId45"/>
    <p:sldId id="329" r:id="rId46"/>
    <p:sldId id="330" r:id="rId47"/>
    <p:sldId id="331" r:id="rId48"/>
    <p:sldId id="306" r:id="rId49"/>
    <p:sldId id="307" r:id="rId50"/>
    <p:sldId id="294" r:id="rId51"/>
    <p:sldId id="295" r:id="rId52"/>
    <p:sldId id="296" r:id="rId53"/>
    <p:sldId id="297" r:id="rId54"/>
    <p:sldId id="311" r:id="rId55"/>
    <p:sldId id="287" r:id="rId56"/>
    <p:sldId id="289" r:id="rId57"/>
    <p:sldId id="290" r:id="rId5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620"/>
    <p:restoredTop sz="94660"/>
  </p:normalViewPr>
  <p:slideViewPr>
    <p:cSldViewPr>
      <p:cViewPr varScale="1">
        <p:scale>
          <a:sx n="117" d="100"/>
          <a:sy n="117" d="100"/>
        </p:scale>
        <p:origin x="-5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theme" Target="theme/theme1.xml"/><Relationship Id="rId60" Type="http://schemas.openxmlformats.org/officeDocument/2006/relationships/handoutMaster" Target="handoutMasters/handoutMaster1.xml"/><Relationship Id="rId39" Type="http://schemas.openxmlformats.org/officeDocument/2006/relationships/slide" Target="slides/slide35.xml"/><Relationship Id="rId7" Type="http://schemas.openxmlformats.org/officeDocument/2006/relationships/slide" Target="slides/slide3.xml"/><Relationship Id="rId43" Type="http://schemas.openxmlformats.org/officeDocument/2006/relationships/slide" Target="slides/slide39.xml"/><Relationship Id="rId25" Type="http://schemas.openxmlformats.org/officeDocument/2006/relationships/slide" Target="slides/slide21.xml"/><Relationship Id="rId10" Type="http://schemas.openxmlformats.org/officeDocument/2006/relationships/slide" Target="slides/slide6.xml"/><Relationship Id="rId50" Type="http://schemas.openxmlformats.org/officeDocument/2006/relationships/slide" Target="slides/slide46.xml"/><Relationship Id="rId63" Type="http://schemas.openxmlformats.org/officeDocument/2006/relationships/viewProps" Target="viewProps.xml"/><Relationship Id="rId17" Type="http://schemas.openxmlformats.org/officeDocument/2006/relationships/slide" Target="slides/slide13.xml"/><Relationship Id="rId9" Type="http://schemas.openxmlformats.org/officeDocument/2006/relationships/slide" Target="slides/slide5.xml"/><Relationship Id="rId18" Type="http://schemas.openxmlformats.org/officeDocument/2006/relationships/slide" Target="slides/slide14.xml"/><Relationship Id="rId27" Type="http://schemas.openxmlformats.org/officeDocument/2006/relationships/slide" Target="slides/slide23.xml"/><Relationship Id="rId14" Type="http://schemas.openxmlformats.org/officeDocument/2006/relationships/slide" Target="slides/slide10.xml"/><Relationship Id="rId4" Type="http://schemas.openxmlformats.org/officeDocument/2006/relationships/slideMaster" Target="slideMasters/slideMaster4.xml"/><Relationship Id="rId28" Type="http://schemas.openxmlformats.org/officeDocument/2006/relationships/slide" Target="slides/slide24.xml"/><Relationship Id="rId45" Type="http://schemas.openxmlformats.org/officeDocument/2006/relationships/slide" Target="slides/slide41.xml"/><Relationship Id="rId58" Type="http://schemas.openxmlformats.org/officeDocument/2006/relationships/slide" Target="slides/slide54.xml"/><Relationship Id="rId42" Type="http://schemas.openxmlformats.org/officeDocument/2006/relationships/slide" Target="slides/slide38.xml"/><Relationship Id="rId6" Type="http://schemas.openxmlformats.org/officeDocument/2006/relationships/slide" Target="slides/slide2.xml"/><Relationship Id="rId49" Type="http://schemas.openxmlformats.org/officeDocument/2006/relationships/slide" Target="slides/slide45.xml"/><Relationship Id="rId44" Type="http://schemas.openxmlformats.org/officeDocument/2006/relationships/slide" Target="slides/slide40.xml"/><Relationship Id="rId19" Type="http://schemas.openxmlformats.org/officeDocument/2006/relationships/slide" Target="slides/slide15.xml"/><Relationship Id="rId38" Type="http://schemas.openxmlformats.org/officeDocument/2006/relationships/slide" Target="slides/slide34.xml"/><Relationship Id="rId20" Type="http://schemas.openxmlformats.org/officeDocument/2006/relationships/slide" Target="slides/slide16.xml"/><Relationship Id="rId2" Type="http://schemas.openxmlformats.org/officeDocument/2006/relationships/slideMaster" Target="slideMasters/slideMaster2.xml"/><Relationship Id="rId46" Type="http://schemas.openxmlformats.org/officeDocument/2006/relationships/slide" Target="slides/slide42.xml"/><Relationship Id="rId57" Type="http://schemas.openxmlformats.org/officeDocument/2006/relationships/slide" Target="slides/slide53.xml"/><Relationship Id="rId59" Type="http://schemas.openxmlformats.org/officeDocument/2006/relationships/notesMaster" Target="notesMasters/notesMaster1.xml"/><Relationship Id="rId35" Type="http://schemas.openxmlformats.org/officeDocument/2006/relationships/slide" Target="slides/slide31.xml"/><Relationship Id="rId51" Type="http://schemas.openxmlformats.org/officeDocument/2006/relationships/slide" Target="slides/slide47.xml"/><Relationship Id="rId55" Type="http://schemas.openxmlformats.org/officeDocument/2006/relationships/slide" Target="slides/slide51.xml"/><Relationship Id="rId31" Type="http://schemas.openxmlformats.org/officeDocument/2006/relationships/slide" Target="slides/slide27.xml"/><Relationship Id="rId34" Type="http://schemas.openxmlformats.org/officeDocument/2006/relationships/slide" Target="slides/slide30.xml"/><Relationship Id="rId40" Type="http://schemas.openxmlformats.org/officeDocument/2006/relationships/slide" Target="slides/slide36.xml"/><Relationship Id="rId62" Type="http://schemas.openxmlformats.org/officeDocument/2006/relationships/presProps" Target="presProps.xml"/><Relationship Id="rId36" Type="http://schemas.openxmlformats.org/officeDocument/2006/relationships/slide" Target="slides/slide32.xml"/><Relationship Id="rId1" Type="http://schemas.openxmlformats.org/officeDocument/2006/relationships/slideMaster" Target="slideMasters/slideMaster1.xml"/><Relationship Id="rId24" Type="http://schemas.openxmlformats.org/officeDocument/2006/relationships/slide" Target="slides/slide20.xml"/><Relationship Id="rId47" Type="http://schemas.openxmlformats.org/officeDocument/2006/relationships/slide" Target="slides/slide43.xml"/><Relationship Id="rId56" Type="http://schemas.openxmlformats.org/officeDocument/2006/relationships/slide" Target="slides/slide52.xml"/><Relationship Id="rId48" Type="http://schemas.openxmlformats.org/officeDocument/2006/relationships/slide" Target="slides/slide44.xml"/><Relationship Id="rId8" Type="http://schemas.openxmlformats.org/officeDocument/2006/relationships/slide" Target="slides/slide4.xml"/><Relationship Id="rId13" Type="http://schemas.openxmlformats.org/officeDocument/2006/relationships/slide" Target="slides/slide9.xml"/><Relationship Id="rId32" Type="http://schemas.openxmlformats.org/officeDocument/2006/relationships/slide" Target="slides/slide28.xml"/><Relationship Id="rId37" Type="http://schemas.openxmlformats.org/officeDocument/2006/relationships/slide" Target="slides/slide33.xml"/><Relationship Id="rId52" Type="http://schemas.openxmlformats.org/officeDocument/2006/relationships/slide" Target="slides/slide48.xml"/><Relationship Id="rId65" Type="http://schemas.openxmlformats.org/officeDocument/2006/relationships/tableStyles" Target="tableStyles.xml"/><Relationship Id="rId54" Type="http://schemas.openxmlformats.org/officeDocument/2006/relationships/slide" Target="slides/slide50.xml"/><Relationship Id="rId12" Type="http://schemas.openxmlformats.org/officeDocument/2006/relationships/slide" Target="slides/slide8.xml"/><Relationship Id="rId3" Type="http://schemas.openxmlformats.org/officeDocument/2006/relationships/slideMaster" Target="slideMasters/slideMaster3.xml"/><Relationship Id="rId23" Type="http://schemas.openxmlformats.org/officeDocument/2006/relationships/slide" Target="slides/slide19.xml"/><Relationship Id="rId61" Type="http://schemas.openxmlformats.org/officeDocument/2006/relationships/printerSettings" Target="printerSettings/printerSettings1.bin"/><Relationship Id="rId53" Type="http://schemas.openxmlformats.org/officeDocument/2006/relationships/slide" Target="slides/slide49.xml"/><Relationship Id="rId26" Type="http://schemas.openxmlformats.org/officeDocument/2006/relationships/slide" Target="slides/slide22.xml"/><Relationship Id="rId30" Type="http://schemas.openxmlformats.org/officeDocument/2006/relationships/slide" Target="slides/slide26.xml"/><Relationship Id="rId11" Type="http://schemas.openxmlformats.org/officeDocument/2006/relationships/slide" Target="slides/slide7.xml"/><Relationship Id="rId29" Type="http://schemas.openxmlformats.org/officeDocument/2006/relationships/slide" Target="slides/slide25.xml"/><Relationship Id="rId16" Type="http://schemas.openxmlformats.org/officeDocument/2006/relationships/slide" Target="slides/slide12.xml"/><Relationship Id="rId33" Type="http://schemas.openxmlformats.org/officeDocument/2006/relationships/slide" Target="slides/slide29.xml"/><Relationship Id="rId41" Type="http://schemas.openxmlformats.org/officeDocument/2006/relationships/slide" Target="slides/slide37.xml"/><Relationship Id="rId5" Type="http://schemas.openxmlformats.org/officeDocument/2006/relationships/slide" Target="slides/slide1.xml"/><Relationship Id="rId15" Type="http://schemas.openxmlformats.org/officeDocument/2006/relationships/slide" Target="slides/slide11.xml"/><Relationship Id="rId22" Type="http://schemas.openxmlformats.org/officeDocument/2006/relationships/slide" Target="slides/slide18.xml"/><Relationship Id="rId21"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65" charset="0"/>
                <a:ea typeface="ＭＳ Ｐゴシック" pitchFamily="-65" charset="-128"/>
                <a:cs typeface="ＭＳ Ｐゴシック" pitchFamily="-65" charset="-128"/>
              </a:defRPr>
            </a:lvl1pPr>
          </a:lstStyle>
          <a:p>
            <a:pPr>
              <a:defRPr/>
            </a:pPr>
            <a:r>
              <a:rPr lang="en-US"/>
              <a:t>ALMA</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3EFBC10-6CA2-B540-9B0B-4F70EE4BF040}" type="datetime1">
              <a:rPr lang="en-US"/>
              <a:pPr>
                <a:defRPr/>
              </a:pPr>
              <a:t>8/24/10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F475089-8137-AF48-926B-AFA005CCB0A7}" type="slidenum">
              <a:rPr lang="en-US"/>
              <a:pPr>
                <a:defRPr/>
              </a:pPr>
              <a:t>‹#›</a:t>
            </a:fld>
            <a:endParaRPr lang="en-US"/>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65" charset="0"/>
                <a:ea typeface="ＭＳ Ｐゴシック" pitchFamily="-65" charset="-128"/>
                <a:cs typeface="ＭＳ Ｐゴシック" pitchFamily="-65" charset="-128"/>
              </a:defRPr>
            </a:lvl1pPr>
          </a:lstStyle>
          <a:p>
            <a:pPr>
              <a:defRPr/>
            </a:pPr>
            <a:r>
              <a:rPr lang="en-US"/>
              <a:t>ALMA</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757B15D-8F38-5744-A4F0-9BE4132D6B48}" type="datetime1">
              <a:rPr lang="en-US"/>
              <a:pPr>
                <a:defRPr/>
              </a:pPr>
              <a:t>8/24/10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0A785E0-D847-AC40-A657-F676B358A552}" type="slidenum">
              <a:rPr lang="en-US"/>
              <a:pPr>
                <a:defRPr/>
              </a:pPr>
              <a:t>‹#›</a:t>
            </a:fld>
            <a:endParaRPr 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90000"/>
              </a:lnSpc>
              <a:spcBef>
                <a:spcPct val="0"/>
              </a:spcBef>
              <a:buClr>
                <a:schemeClr val="tx2"/>
              </a:buClr>
              <a:buSzPct val="75000"/>
              <a:buFont typeface="Wingdings" charset="2"/>
              <a:buChar char="§"/>
            </a:pPr>
            <a:r>
              <a:rPr lang="en-US" sz="1600" smtClean="0">
                <a:solidFill>
                  <a:schemeClr val="accent1"/>
                </a:solidFill>
                <a:latin typeface="Arial Unicode MS" charset="0"/>
                <a:ea typeface="Arial Unicode MS" charset="0"/>
                <a:cs typeface="Arial Unicode MS" charset="0"/>
              </a:rPr>
              <a:t>Most important component is the 3K Cosmic Microwave Background (CMB)</a:t>
            </a:r>
          </a:p>
          <a:p>
            <a:pPr lvl="1" eaLnBrk="1" hangingPunct="1">
              <a:lnSpc>
                <a:spcPct val="90000"/>
              </a:lnSpc>
              <a:spcBef>
                <a:spcPct val="0"/>
              </a:spcBef>
              <a:buClr>
                <a:schemeClr val="tx2"/>
              </a:buClr>
              <a:buSzPct val="75000"/>
              <a:buFont typeface="Wingdings" charset="2"/>
              <a:buChar char="§"/>
            </a:pPr>
            <a:r>
              <a:rPr lang="en-US" sz="1600" smtClean="0">
                <a:solidFill>
                  <a:schemeClr val="accent1"/>
                </a:solidFill>
                <a:latin typeface="Arial Unicode MS" charset="0"/>
                <a:ea typeface="Arial Unicode MS" charset="0"/>
                <a:cs typeface="Arial Unicode MS" charset="0"/>
              </a:rPr>
              <a:t>After the CMB, the strongest component is the CIB/THz component, which carries most of the remaining radiative energy in the Universe, and 40% of that in for instance the Milky Way Galaxy.</a:t>
            </a:r>
          </a:p>
          <a:p>
            <a:pPr eaLnBrk="1" hangingPunct="1">
              <a:spcBef>
                <a:spcPct val="0"/>
              </a:spcBef>
            </a:pPr>
            <a:endParaRPr lang="en-US">
              <a:ea typeface="ＭＳ Ｐゴシック" charset="-128"/>
              <a:cs typeface="ＭＳ Ｐゴシック" charset="-128"/>
            </a:endParaRP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20D25B-0FE5-E044-B563-BEDDF8A5535D}" type="slidenum">
              <a:rPr lang="en-US" smtClean="0">
                <a:latin typeface="Arial" charset="0"/>
                <a:ea typeface="ＭＳ Ｐゴシック" charset="-128"/>
                <a:cs typeface="ＭＳ Ｐゴシック" charset="-128"/>
              </a:rPr>
              <a:pPr fontAlgn="base">
                <a:spcBef>
                  <a:spcPct val="0"/>
                </a:spcBef>
                <a:spcAft>
                  <a:spcPct val="0"/>
                </a:spcAft>
              </a:pPr>
              <a:t>2</a:t>
            </a:fld>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Seven Year Microwave Sky</a:t>
            </a:r>
          </a:p>
          <a:p>
            <a:endParaRPr lang="en-US" smtClean="0">
              <a:ea typeface="ＭＳ Ｐゴシック" charset="-128"/>
              <a:cs typeface="ＭＳ Ｐゴシック" charset="-128"/>
            </a:endParaRPr>
          </a:p>
          <a:p>
            <a:r>
              <a:rPr lang="en-US" smtClean="0">
                <a:ea typeface="ＭＳ Ｐゴシック" charset="-128"/>
                <a:cs typeface="ＭＳ Ｐゴシック" charset="-128"/>
              </a:rPr>
              <a:t>The detailed, all-sky picture of the infant universe created from seven years of WMAP data. The image reveals 13.7 billion year old temperature fluctuations (shown as color differences) that correspond to the seeds that grew to become the galaxies. The signal from the our Galaxy was subtracted using the multi-frequency data. This image shows a temperature range of ± 200 microKelvin.</a:t>
            </a:r>
          </a:p>
          <a:p>
            <a:endParaRPr lang="en-US" smtClean="0">
              <a:ea typeface="ＭＳ Ｐゴシック" charset="-128"/>
              <a:cs typeface="ＭＳ Ｐゴシック" charset="-128"/>
            </a:endParaRPr>
          </a:p>
          <a:p>
            <a:r>
              <a:rPr lang="en-US" smtClean="0">
                <a:ea typeface="ＭＳ Ｐゴシック" charset="-128"/>
                <a:cs typeface="ＭＳ Ｐゴシック" charset="-128"/>
              </a:rPr>
              <a:t>Credit: NASA / WMAP Science Team</a:t>
            </a:r>
          </a:p>
        </p:txBody>
      </p:sp>
      <p:sp>
        <p:nvSpPr>
          <p:cNvPr id="77828"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D2D5C4D1-49C4-A147-98E2-47B10417FD6D}" type="slidenum">
              <a:rPr lang="en-US" smtClean="0"/>
              <a:pPr>
                <a:defRPr/>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smtClean="0">
                <a:ea typeface="ＭＳ Ｐゴシック" charset="-128"/>
                <a:cs typeface="ＭＳ Ｐゴシック" charset="-128"/>
              </a:rPr>
              <a:t>Evolution proceeds from right to left. Following recombination, the Dark Ages stretch</a:t>
            </a:r>
          </a:p>
          <a:p>
            <a:r>
              <a:rPr lang="en-US" i="1" smtClean="0">
                <a:ea typeface="ＭＳ Ｐゴシック" charset="-128"/>
                <a:cs typeface="ＭＳ Ｐゴシック" charset="-128"/>
              </a:rPr>
              <a:t>from z ~1,000 to ~100. The first Population III stars are currently believed to have formed</a:t>
            </a:r>
          </a:p>
          <a:p>
            <a:r>
              <a:rPr lang="en-US" i="1" smtClean="0">
                <a:ea typeface="ＭＳ Ｐゴシック" charset="-128"/>
                <a:cs typeface="ＭＳ Ｐゴシック" charset="-128"/>
              </a:rPr>
              <a:t>around redshift z ~ 20, or even earlier. Yellow is the region where most of the hydrogen is</a:t>
            </a:r>
          </a:p>
          <a:p>
            <a:r>
              <a:rPr lang="en-US" i="1" smtClean="0">
                <a:ea typeface="ＭＳ Ｐゴシック" charset="-128"/>
                <a:cs typeface="ＭＳ Ｐゴシック" charset="-128"/>
              </a:rPr>
              <a:t>ionized. Dark matter concentrations shown in red, blue and green, respectively, denote</a:t>
            </a:r>
          </a:p>
          <a:p>
            <a:r>
              <a:rPr lang="en-US" i="1" smtClean="0">
                <a:ea typeface="ＭＳ Ｐゴシック" charset="-128"/>
                <a:cs typeface="ＭＳ Ｐゴシック" charset="-128"/>
              </a:rPr>
              <a:t>concentrations with sizes 0.1, 1, and 200 kpc. FIR/SMM observations will contribute to our</a:t>
            </a:r>
          </a:p>
          <a:p>
            <a:r>
              <a:rPr lang="en-US" i="1" smtClean="0">
                <a:ea typeface="ＭＳ Ｐゴシック" charset="-128"/>
                <a:cs typeface="ＭＳ Ｐゴシック" charset="-128"/>
              </a:rPr>
              <a:t>understanding of most of these evolutionary phases. (After R. Barkana.(6))</a:t>
            </a:r>
            <a:endParaRPr lang="en-US" smtClean="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70D33EA6-9924-AD4E-9347-63D153C245EA}" type="slidenum">
              <a:rPr lang="en-US" smtClean="0"/>
              <a:pPr>
                <a:defRPr/>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Primordial galaxy. A supercomputer frame showing how the pristine hydrogen and helium gas has assembled in the center of one of the first galaxies, 500 million years after the Big Bang. The prominent disk is a few thousand light years across, with a massive gas cloud in the very center. This cloud is expected to fragment and give rise to a massive cluster of stars, possibly bright enough to be observable with the JWST. Future simulations will include the new Kreckel et al. results.</a:t>
            </a:r>
          </a:p>
          <a:p>
            <a:endParaRPr lang="en-US" smtClean="0">
              <a:ea typeface="ＭＳ Ｐゴシック" charset="-128"/>
              <a:cs typeface="ＭＳ Ｐゴシック" charset="-128"/>
            </a:endParaRPr>
          </a:p>
          <a:p>
            <a:r>
              <a:rPr lang="en-US" smtClean="0">
                <a:ea typeface="ＭＳ Ｐゴシック" charset="-128"/>
                <a:cs typeface="ＭＳ Ｐゴシック" charset="-128"/>
              </a:rPr>
              <a:t>CREDIT: A. PAWLIK, M. MILOSAVLJEVIC, V. BROMM/TEXAS ADVANCED COMPUTING CENTER</a:t>
            </a:r>
          </a:p>
          <a:p>
            <a:endParaRPr lang="en-US" smtClean="0">
              <a:ea typeface="ＭＳ Ｐゴシック" charset="-128"/>
              <a:cs typeface="ＭＳ Ｐゴシック" charset="-128"/>
            </a:endParaRPr>
          </a:p>
        </p:txBody>
      </p:sp>
      <p:sp>
        <p:nvSpPr>
          <p:cNvPr id="81924"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BFD486E1-C70F-6841-B188-B01F1AFE3357}"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80000"/>
              </a:lnSpc>
              <a:spcBef>
                <a:spcPct val="0"/>
              </a:spcBef>
            </a:pPr>
            <a:r>
              <a:rPr lang="en-US" sz="1100" smtClean="0">
                <a:ea typeface="ＭＳ Ｐゴシック" charset="-128"/>
                <a:cs typeface="ＭＳ Ｐゴシック" charset="-128"/>
              </a:rPr>
              <a:t>TITLE:   GCN CIRCULAR</a:t>
            </a:r>
          </a:p>
          <a:p>
            <a:pPr eaLnBrk="1" hangingPunct="1">
              <a:lnSpc>
                <a:spcPct val="80000"/>
              </a:lnSpc>
              <a:spcBef>
                <a:spcPct val="0"/>
              </a:spcBef>
            </a:pPr>
            <a:r>
              <a:rPr lang="en-US" sz="1100" smtClean="0">
                <a:ea typeface="ＭＳ Ｐゴシック" charset="-128"/>
                <a:cs typeface="ＭＳ Ｐゴシック" charset="-128"/>
              </a:rPr>
              <a:t>NUMBER:  9273</a:t>
            </a:r>
          </a:p>
          <a:p>
            <a:pPr eaLnBrk="1" hangingPunct="1">
              <a:lnSpc>
                <a:spcPct val="80000"/>
              </a:lnSpc>
              <a:spcBef>
                <a:spcPct val="0"/>
              </a:spcBef>
            </a:pPr>
            <a:r>
              <a:rPr lang="en-US" sz="1100" smtClean="0">
                <a:ea typeface="ＭＳ Ｐゴシック" charset="-128"/>
                <a:cs typeface="ＭＳ Ｐゴシック" charset="-128"/>
              </a:rPr>
              <a:t>SUBJECT: GRB 090423: millimeter detection</a:t>
            </a:r>
          </a:p>
          <a:p>
            <a:pPr eaLnBrk="1" hangingPunct="1">
              <a:lnSpc>
                <a:spcPct val="80000"/>
              </a:lnSpc>
              <a:spcBef>
                <a:spcPct val="0"/>
              </a:spcBef>
            </a:pPr>
            <a:r>
              <a:rPr lang="en-US" sz="1100" smtClean="0">
                <a:ea typeface="ＭＳ Ｐゴシック" charset="-128"/>
                <a:cs typeface="ＭＳ Ｐゴシック" charset="-128"/>
              </a:rPr>
              <a:t>DATE:    09/04/28 00:29:21 GMT</a:t>
            </a:r>
          </a:p>
          <a:p>
            <a:pPr eaLnBrk="1" hangingPunct="1">
              <a:lnSpc>
                <a:spcPct val="80000"/>
              </a:lnSpc>
              <a:spcBef>
                <a:spcPct val="0"/>
              </a:spcBef>
            </a:pPr>
            <a:r>
              <a:rPr lang="en-US" sz="1100" smtClean="0">
                <a:ea typeface="ＭＳ Ｐゴシック" charset="-128"/>
                <a:cs typeface="ＭＳ Ｐゴシック" charset="-128"/>
              </a:rPr>
              <a:t>FROM:    Alberto Castro-Tirado at Inst.de Astro. de Andalucia  &lt;ajct@iaa.es&gt;</a:t>
            </a:r>
          </a:p>
          <a:p>
            <a:pPr eaLnBrk="1" hangingPunct="1">
              <a:lnSpc>
                <a:spcPct val="80000"/>
              </a:lnSpc>
              <a:spcBef>
                <a:spcPct val="0"/>
              </a:spcBef>
            </a:pPr>
            <a:endParaRPr lang="en-US" sz="1100" smtClean="0">
              <a:ea typeface="ＭＳ Ｐゴシック" charset="-128"/>
              <a:cs typeface="ＭＳ Ｐゴシック" charset="-128"/>
            </a:endParaRPr>
          </a:p>
          <a:p>
            <a:pPr eaLnBrk="1" hangingPunct="1">
              <a:lnSpc>
                <a:spcPct val="80000"/>
              </a:lnSpc>
              <a:spcBef>
                <a:spcPct val="0"/>
              </a:spcBef>
            </a:pPr>
            <a:r>
              <a:rPr lang="en-US" sz="1100" smtClean="0">
                <a:ea typeface="ＭＳ Ｐゴシック" charset="-128"/>
                <a:cs typeface="ＭＳ Ｐゴシック" charset="-128"/>
              </a:rPr>
              <a:t>A. J. Castro-Tirado (IAA-CSIC Granada), M. Bremer and J.-M. Winters </a:t>
            </a:r>
          </a:p>
          <a:p>
            <a:pPr eaLnBrk="1" hangingPunct="1">
              <a:lnSpc>
                <a:spcPct val="80000"/>
              </a:lnSpc>
              <a:spcBef>
                <a:spcPct val="0"/>
              </a:spcBef>
            </a:pPr>
            <a:r>
              <a:rPr lang="en-US" sz="1100" smtClean="0">
                <a:ea typeface="ＭＳ Ｐゴシック" charset="-128"/>
                <a:cs typeface="ＭＳ Ｐゴシック" charset="-128"/>
              </a:rPr>
              <a:t>(IRAM Grenoble), J. Gorosabel, S. Guziy, M. Jelínek (IAA-CSIC), P. </a:t>
            </a:r>
          </a:p>
          <a:p>
            <a:pPr eaLnBrk="1" hangingPunct="1">
              <a:lnSpc>
                <a:spcPct val="80000"/>
              </a:lnSpc>
              <a:spcBef>
                <a:spcPct val="0"/>
              </a:spcBef>
            </a:pPr>
            <a:r>
              <a:rPr lang="en-US" sz="1100" smtClean="0">
                <a:ea typeface="ＭＳ Ｐゴシック" charset="-128"/>
                <a:cs typeface="ＭＳ Ｐゴシック" charset="-128"/>
              </a:rPr>
              <a:t>Kubánek (GACE, Univ. de Valencia), A. de Ugarte Postigo (ESO Santiago) </a:t>
            </a:r>
          </a:p>
          <a:p>
            <a:pPr eaLnBrk="1" hangingPunct="1">
              <a:lnSpc>
                <a:spcPct val="80000"/>
              </a:lnSpc>
              <a:spcBef>
                <a:spcPct val="0"/>
              </a:spcBef>
            </a:pPr>
            <a:r>
              <a:rPr lang="en-US" sz="1100" smtClean="0">
                <a:ea typeface="ＭＳ Ｐゴシック" charset="-128"/>
                <a:cs typeface="ＭＳ Ｐゴシック" charset="-128"/>
              </a:rPr>
              <a:t>and D. Pérez-Ramírez (Univ. de Jaén), report:</a:t>
            </a:r>
          </a:p>
          <a:p>
            <a:pPr eaLnBrk="1" hangingPunct="1">
              <a:lnSpc>
                <a:spcPct val="80000"/>
              </a:lnSpc>
              <a:spcBef>
                <a:spcPct val="0"/>
              </a:spcBef>
            </a:pPr>
            <a:endParaRPr lang="en-US" sz="1100" smtClean="0">
              <a:ea typeface="ＭＳ Ｐゴシック" charset="-128"/>
              <a:cs typeface="ＭＳ Ｐゴシック" charset="-128"/>
            </a:endParaRPr>
          </a:p>
          <a:p>
            <a:pPr eaLnBrk="1" hangingPunct="1">
              <a:lnSpc>
                <a:spcPct val="80000"/>
              </a:lnSpc>
              <a:spcBef>
                <a:spcPct val="0"/>
              </a:spcBef>
            </a:pPr>
            <a:r>
              <a:rPr lang="en-US" sz="1100" smtClean="0">
                <a:ea typeface="ＭＳ Ｐゴシック" charset="-128"/>
                <a:cs typeface="ＭＳ Ｐゴシック" charset="-128"/>
              </a:rPr>
              <a:t>"Following the detection by Swift of GRB 090423 (Krimn et al. GCNC </a:t>
            </a:r>
          </a:p>
          <a:p>
            <a:pPr eaLnBrk="1" hangingPunct="1">
              <a:lnSpc>
                <a:spcPct val="80000"/>
              </a:lnSpc>
              <a:spcBef>
                <a:spcPct val="0"/>
              </a:spcBef>
            </a:pPr>
            <a:r>
              <a:rPr lang="en-US" sz="1100" smtClean="0">
                <a:ea typeface="ＭＳ Ｐゴシック" charset="-128"/>
                <a:cs typeface="ＭＳ Ｐゴシック" charset="-128"/>
              </a:rPr>
              <a:t>9198), millimeter observations were conducted on Apr 23 &amp; 24 at the </a:t>
            </a:r>
          </a:p>
          <a:p>
            <a:pPr eaLnBrk="1" hangingPunct="1">
              <a:lnSpc>
                <a:spcPct val="80000"/>
              </a:lnSpc>
              <a:spcBef>
                <a:spcPct val="0"/>
              </a:spcBef>
            </a:pPr>
            <a:r>
              <a:rPr lang="en-US" sz="1100" smtClean="0">
                <a:ea typeface="ＭＳ Ｐゴシック" charset="-128"/>
                <a:cs typeface="ＭＳ Ｐゴシック" charset="-128"/>
              </a:rPr>
              <a:t>Plateau de Bure Interferometer. Consistent with the nIR afterglow </a:t>
            </a:r>
          </a:p>
          <a:p>
            <a:pPr eaLnBrk="1" hangingPunct="1">
              <a:lnSpc>
                <a:spcPct val="80000"/>
              </a:lnSpc>
              <a:spcBef>
                <a:spcPct val="0"/>
              </a:spcBef>
            </a:pPr>
            <a:r>
              <a:rPr lang="en-US" sz="1100" smtClean="0">
                <a:ea typeface="ＭＳ Ｐゴシック" charset="-128"/>
                <a:cs typeface="ＭＳ Ｐゴシック" charset="-128"/>
              </a:rPr>
              <a:t>(Tanvir et al. GCNC 9202) we clearly detect a source at 3-mm with a flux </a:t>
            </a:r>
          </a:p>
          <a:p>
            <a:pPr eaLnBrk="1" hangingPunct="1">
              <a:lnSpc>
                <a:spcPct val="80000"/>
              </a:lnSpc>
              <a:spcBef>
                <a:spcPct val="0"/>
              </a:spcBef>
            </a:pPr>
            <a:r>
              <a:rPr lang="en-US" sz="1100" smtClean="0">
                <a:ea typeface="ＭＳ Ｐゴシック" charset="-128"/>
                <a:cs typeface="ＭＳ Ｐゴシック" charset="-128"/>
              </a:rPr>
              <a:t>density of ~0.2 mJy (preliminary) on the combined dataset. Pending of </a:t>
            </a:r>
          </a:p>
          <a:p>
            <a:pPr eaLnBrk="1" hangingPunct="1">
              <a:lnSpc>
                <a:spcPct val="80000"/>
              </a:lnSpc>
              <a:spcBef>
                <a:spcPct val="0"/>
              </a:spcBef>
            </a:pPr>
            <a:r>
              <a:rPr lang="en-US" sz="1100" smtClean="0">
                <a:ea typeface="ＭＳ Ｐゴシック" charset="-128"/>
                <a:cs typeface="ＭＳ Ｐゴシック" charset="-128"/>
              </a:rPr>
              <a:t>confirming its variability we propose this as the likely millimeter </a:t>
            </a:r>
          </a:p>
          <a:p>
            <a:pPr eaLnBrk="1" hangingPunct="1">
              <a:lnSpc>
                <a:spcPct val="80000"/>
              </a:lnSpc>
              <a:spcBef>
                <a:spcPct val="0"/>
              </a:spcBef>
            </a:pPr>
            <a:r>
              <a:rPr lang="en-US" sz="1100" smtClean="0">
                <a:ea typeface="ＭＳ Ｐゴシック" charset="-128"/>
                <a:cs typeface="ＭＳ Ｐゴシック" charset="-128"/>
              </a:rPr>
              <a:t>afterglow  to GRB 090423. Considering the reported redshift values </a:t>
            </a:r>
          </a:p>
          <a:p>
            <a:pPr eaLnBrk="1" hangingPunct="1">
              <a:lnSpc>
                <a:spcPct val="80000"/>
              </a:lnSpc>
              <a:spcBef>
                <a:spcPct val="0"/>
              </a:spcBef>
            </a:pPr>
            <a:r>
              <a:rPr lang="en-US" sz="1100" smtClean="0">
                <a:ea typeface="ＭＳ Ｐゴシック" charset="-128"/>
                <a:cs typeface="ＭＳ Ｐゴシック" charset="-128"/>
              </a:rPr>
              <a:t>around z ~ 8, this is the most distant radio source detected to date.  </a:t>
            </a:r>
          </a:p>
          <a:p>
            <a:pPr eaLnBrk="1" hangingPunct="1">
              <a:lnSpc>
                <a:spcPct val="80000"/>
              </a:lnSpc>
              <a:spcBef>
                <a:spcPct val="0"/>
              </a:spcBef>
            </a:pPr>
            <a:r>
              <a:rPr lang="en-US" sz="1100" smtClean="0">
                <a:ea typeface="ＭＳ Ｐゴシック" charset="-128"/>
                <a:cs typeface="ＭＳ Ｐゴシック" charset="-128"/>
              </a:rPr>
              <a:t>Further observations are scheduled. We acknowledge the Bure staff for </a:t>
            </a:r>
          </a:p>
          <a:p>
            <a:pPr eaLnBrk="1" hangingPunct="1">
              <a:lnSpc>
                <a:spcPct val="80000"/>
              </a:lnSpc>
              <a:spcBef>
                <a:spcPct val="0"/>
              </a:spcBef>
            </a:pPr>
            <a:r>
              <a:rPr lang="en-US" sz="1100" smtClean="0">
                <a:ea typeface="ＭＳ Ｐゴシック" charset="-128"/>
                <a:cs typeface="ＭＳ Ｐゴシック" charset="-128"/>
              </a:rPr>
              <a:t>its excellent support."</a:t>
            </a:r>
          </a:p>
          <a:p>
            <a:pPr eaLnBrk="1" hangingPunct="1">
              <a:lnSpc>
                <a:spcPct val="80000"/>
              </a:lnSpc>
              <a:spcBef>
                <a:spcPct val="0"/>
              </a:spcBef>
            </a:pPr>
            <a:r>
              <a:rPr lang="en-US" sz="1100" smtClean="0">
                <a:ea typeface="ＭＳ Ｐゴシック" charset="-128"/>
                <a:cs typeface="ＭＳ Ｐゴシック" charset="-128"/>
              </a:rPr>
              <a:t>(remember after z&gt;5 the optical is gone. By z=10 the NIR</a:t>
            </a:r>
          </a:p>
          <a:p>
            <a:pPr eaLnBrk="1" hangingPunct="1">
              <a:lnSpc>
                <a:spcPct val="80000"/>
              </a:lnSpc>
              <a:spcBef>
                <a:spcPct val="0"/>
              </a:spcBef>
            </a:pPr>
            <a:r>
              <a:rPr lang="en-US" sz="1100" smtClean="0">
                <a:ea typeface="ＭＳ Ｐゴシック" charset="-128"/>
                <a:cs typeface="ＭＳ Ｐゴシック" charset="-128"/>
              </a:rPr>
              <a:t>is restframe UV and also absorbed. ALMA and a sensitive X-ray</a:t>
            </a:r>
          </a:p>
          <a:p>
            <a:pPr eaLnBrk="1" hangingPunct="1">
              <a:lnSpc>
                <a:spcPct val="80000"/>
              </a:lnSpc>
              <a:spcBef>
                <a:spcPct val="0"/>
              </a:spcBef>
            </a:pPr>
            <a:r>
              <a:rPr lang="en-US" sz="1100" smtClean="0">
                <a:ea typeface="ＭＳ Ｐゴシック" charset="-128"/>
                <a:cs typeface="ＭＳ Ｐゴシック" charset="-128"/>
              </a:rPr>
              <a:t>telescope will be all there is to detect the AG.) </a:t>
            </a:r>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B8ADF8-6164-444C-AED3-3C554A969CAE}" type="slidenum">
              <a:rPr lang="en-US" smtClean="0">
                <a:ea typeface="ＭＳ Ｐゴシック" pitchFamily="-65" charset="-128"/>
                <a:cs typeface="ＭＳ Ｐゴシック" pitchFamily="-65" charset="-128"/>
              </a:rPr>
              <a:pPr fontAlgn="base">
                <a:spcBef>
                  <a:spcPct val="0"/>
                </a:spcBef>
                <a:spcAft>
                  <a:spcPct val="0"/>
                </a:spcAft>
                <a:defRPr/>
              </a:pPr>
              <a:t>18</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Few minute sensitivities</a:t>
            </a:r>
          </a:p>
        </p:txBody>
      </p:sp>
      <p:sp>
        <p:nvSpPr>
          <p:cNvPr id="87044" name="Header Placeholder 3"/>
          <p:cNvSpPr>
            <a:spLocks noGrp="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ALMA</a:t>
            </a:r>
          </a:p>
        </p:txBody>
      </p:sp>
      <p:sp>
        <p:nvSpPr>
          <p:cNvPr id="52229"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FBDABA-B05D-A64C-9654-73AA8E4FCB90}" type="slidenum">
              <a:rPr lang="en-US" smtClean="0">
                <a:ea typeface="ＭＳ Ｐゴシック" pitchFamily="-65" charset="-128"/>
                <a:cs typeface="ＭＳ Ｐゴシック" pitchFamily="-65" charset="-128"/>
              </a:rPr>
              <a:pPr fontAlgn="base">
                <a:spcBef>
                  <a:spcPct val="0"/>
                </a:spcBef>
                <a:spcAft>
                  <a:spcPct val="0"/>
                </a:spcAft>
                <a:defRPr/>
              </a:pPr>
              <a:t>19</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smtClean="0">
                <a:ea typeface="굴림" charset="-127"/>
                <a:cs typeface="굴림" charset="-127"/>
              </a:rPr>
              <a:t>On the left is a field from the Lanzetta et al. movie showing a zoom through time from nearer to more distant galaxies in the HDF, based on measurement of photometric redshifts of 1067 galaxies.  Only 25% of these lie at z&gt;2, with only 7% at z&gt;3.  Only photometric redshifts can be determined from these galaxies from the optical data.</a:t>
            </a:r>
          </a:p>
          <a:p>
            <a:pPr eaLnBrk="1" hangingPunct="1">
              <a:spcBef>
                <a:spcPct val="0"/>
              </a:spcBef>
            </a:pPr>
            <a:r>
              <a:rPr lang="en-US" altLang="ko-KR" smtClean="0">
                <a:ea typeface="굴림" charset="-127"/>
                <a:cs typeface="굴림" charset="-127"/>
              </a:rPr>
              <a:t>The area if these two views is about a third or so of the HDF.  From statistics, I’d estimate that the slide at the right, with ~20 galaxies, shows those for z&gt;3.  That is ~7% of the total number of galaxies.</a:t>
            </a:r>
          </a:p>
          <a:p>
            <a:pPr eaLnBrk="1" hangingPunct="1">
              <a:spcBef>
                <a:spcPct val="0"/>
              </a:spcBef>
            </a:pPr>
            <a:endParaRPr lang="en-US" smtClean="0">
              <a:ea typeface="ＭＳ Ｐゴシック" charset="-128"/>
              <a:cs typeface="ＭＳ Ｐゴシック" charset="-128"/>
            </a:endParaRPr>
          </a:p>
        </p:txBody>
      </p:sp>
      <p:sp>
        <p:nvSpPr>
          <p:cNvPr id="89092" name="Header Placeholder 3"/>
          <p:cNvSpPr>
            <a:spLocks noGrp="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ALMA</a:t>
            </a:r>
          </a:p>
        </p:txBody>
      </p:sp>
      <p:sp>
        <p:nvSpPr>
          <p:cNvPr id="5427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DEC738-986E-A142-A7E2-70C09D7E4286}" type="slidenum">
              <a:rPr lang="en-US" smtClean="0">
                <a:ea typeface="ＭＳ Ｐゴシック" pitchFamily="-65" charset="-128"/>
                <a:cs typeface="ＭＳ Ｐゴシック" pitchFamily="-65" charset="-128"/>
              </a:rPr>
              <a:pPr fontAlgn="base">
                <a:spcBef>
                  <a:spcPct val="0"/>
                </a:spcBef>
                <a:spcAft>
                  <a:spcPct val="0"/>
                </a:spcAft>
                <a:defRPr/>
              </a:pPr>
              <a:t>20</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Left—simulated cluster at z~1, mass 2.5E14.  Center—ALMA in compact configuration, 34 GHz.  Right—4klambda taper applied.</a:t>
            </a:r>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F2315F-3F22-1845-B8E8-76F439562E3F}" type="slidenum">
              <a:rPr lang="en-US" smtClean="0">
                <a:ea typeface="ＭＳ Ｐゴシック" pitchFamily="-65" charset="-128"/>
                <a:cs typeface="ＭＳ Ｐゴシック" pitchFamily="-65" charset="-128"/>
              </a:rPr>
              <a:pPr fontAlgn="base">
                <a:spcBef>
                  <a:spcPct val="0"/>
                </a:spcBef>
                <a:spcAft>
                  <a:spcPct val="0"/>
                </a:spcAft>
                <a:defRPr/>
              </a:pPr>
              <a:t>22</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Recent Mustang image of the Sunyaev Zeld'ovich effect in Galaxy Cluster RXJ1347-1145 (Red)</a:t>
            </a:r>
          </a:p>
          <a:p>
            <a:pPr eaLnBrk="1" hangingPunct="1">
              <a:spcBef>
                <a:spcPct val="0"/>
              </a:spcBef>
            </a:pPr>
            <a:r>
              <a:rPr lang="en-US" smtClean="0">
                <a:ea typeface="ＭＳ Ｐゴシック" charset="-128"/>
                <a:cs typeface="ＭＳ Ｐゴシック" charset="-128"/>
              </a:rPr>
              <a:t> superimposed on Chandra X-ray (blue) and HST optical (green).  At 9", this is the highest resolution image of</a:t>
            </a:r>
          </a:p>
          <a:p>
            <a:pPr eaLnBrk="1" hangingPunct="1">
              <a:spcBef>
                <a:spcPct val="0"/>
              </a:spcBef>
            </a:pPr>
            <a:r>
              <a:rPr lang="en-US" smtClean="0">
                <a:ea typeface="ＭＳ Ｐゴシック" charset="-128"/>
                <a:cs typeface="ＭＳ Ｐゴシック" charset="-128"/>
              </a:rPr>
              <a:t>the SZ effect made to date.</a:t>
            </a:r>
          </a:p>
          <a:p>
            <a:pPr eaLnBrk="1" hangingPunct="1">
              <a:spcBef>
                <a:spcPct val="0"/>
              </a:spcBef>
            </a:pPr>
            <a:endParaRPr lang="en-US" smtClean="0">
              <a:ea typeface="ＭＳ Ｐゴシック" charset="-128"/>
              <a:cs typeface="ＭＳ Ｐゴシック" charset="-128"/>
            </a:endParaRPr>
          </a:p>
          <a:p>
            <a:pPr eaLnBrk="1" hangingPunct="1">
              <a:spcBef>
                <a:spcPct val="0"/>
              </a:spcBef>
            </a:pPr>
            <a:r>
              <a:rPr lang="en-US" smtClean="0">
                <a:ea typeface="ＭＳ Ｐゴシック" charset="-128"/>
                <a:cs typeface="ＭＳ Ｐゴシック" charset="-128"/>
              </a:rPr>
              <a:t>Left: false-color composite image of RXJ1347–1145. Red/blue: Mustang SZ. Green: archival HST/ACS image taken through the F814W filter; and white contours: surface mass density κ from the weak + strong lensing analysis of Bradač et al. (2008). Contours are linearly spaced in intervals of Δκ = 0.1 beginning at κ = 1.0. Several features are labeled: "A" indicates the central BCG, which is a radio source; "B" indicates the BCG of the secondary cluster; and "3" (also labeled in the right-hand panel) indicates the location of the discrepancy between NOBA and MUSTANG, discussed in the text and Figure 5. The diamond, cross, and box mark the locations of the peaks in X-ray surface brightness, surface mass density, and SZE decrement, respectively. Right: contours of the MUSTANG decrement SNR (1σ-5σ in 1σ increments) superposed on the Chandra count-rate image smoothed to 10'' resolution.</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B4BE5-1EB0-324C-8B84-6DF6C97A60B7}" type="slidenum">
              <a:rPr lang="en-US" smtClean="0">
                <a:ea typeface="ＭＳ Ｐゴシック" pitchFamily="-65" charset="-128"/>
                <a:cs typeface="ＭＳ Ｐゴシック" pitchFamily="-65" charset="-128"/>
              </a:rPr>
              <a:pPr fontAlgn="base">
                <a:spcBef>
                  <a:spcPct val="0"/>
                </a:spcBef>
                <a:spcAft>
                  <a:spcPct val="0"/>
                </a:spcAft>
                <a:defRPr/>
              </a:pPr>
              <a:t>23</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The collision, which began about 700 million years ago, has sparked a cracking burst of star formation, resulting in about 200 huge star clusters in a packed, dusty region about 5,000 light-years across (about 5 percent of the Milky Way's diameter). The amount of gas in this tiny region equals the amount of gas in the entire Milky Way Galaxy. The star clusters are the bluish-white bright knots visible in the Hubble image. Arp 220 glows brightest in infrared light and is an ultra-luminous infrared galaxy. Previous Hubble observations, taken in the infrared at a wavelength that looks through the dust, have uncovered the cores of the parent galaxies 1,200 light-years apart.  76 Mpc or 250Mlyr</a:t>
            </a:r>
          </a:p>
          <a:p>
            <a:endParaRPr lang="en-US" smtClean="0">
              <a:ea typeface="ＭＳ Ｐゴシック" charset="-128"/>
              <a:cs typeface="ＭＳ Ｐゴシック" charset="-128"/>
            </a:endParaRPr>
          </a:p>
        </p:txBody>
      </p:sp>
      <p:sp>
        <p:nvSpPr>
          <p:cNvPr id="96260"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D13AE86C-D2E2-F84E-9390-CAD624DBC25A}" type="slidenum">
              <a:rPr lang="en-US" smtClean="0"/>
              <a:pPr>
                <a:defRPr/>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charset="-128"/>
              <a:cs typeface="ＭＳ Ｐゴシック" charset="-128"/>
            </a:endParaRPr>
          </a:p>
        </p:txBody>
      </p:sp>
      <p:sp>
        <p:nvSpPr>
          <p:cNvPr id="98308"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50169E57-E11F-794C-8E25-20891C979BF3}" type="slidenum">
              <a:rPr lang="en-US" smtClean="0"/>
              <a:pPr>
                <a:defRPr/>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Product Assurance</a:t>
            </a:r>
          </a:p>
        </p:txBody>
      </p:sp>
      <p:sp>
        <p:nvSpPr>
          <p:cNvPr id="31747"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65B43DD2-43B6-C340-9A30-98C406B3B789}" type="datetime1">
              <a:rPr lang="en-US">
                <a:ea typeface="ＭＳ Ｐゴシック" pitchFamily="-65" charset="-128"/>
                <a:cs typeface="ＭＳ Ｐゴシック" pitchFamily="-65" charset="-128"/>
              </a:rPr>
              <a:pPr fontAlgn="base">
                <a:spcBef>
                  <a:spcPct val="0"/>
                </a:spcBef>
                <a:spcAft>
                  <a:spcPct val="0"/>
                </a:spcAft>
                <a:defRPr/>
              </a:pPr>
              <a:t>8/24/10</a:t>
            </a:fld>
            <a:r>
              <a:rPr lang="en-US">
                <a:ea typeface="ＭＳ Ｐゴシック" pitchFamily="-65" charset="-128"/>
                <a:cs typeface="ＭＳ Ｐゴシック" pitchFamily="-65" charset="-128"/>
              </a:rPr>
              <a:t>2003 June 2 – 6, Victoria, Canada</a:t>
            </a:r>
          </a:p>
        </p:txBody>
      </p:sp>
      <p:sp>
        <p:nvSpPr>
          <p:cNvPr id="3174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13DD2E-F723-3B40-B2C1-C6E6C8090110}" type="slidenum">
              <a:rPr lang="en-US">
                <a:ea typeface="ＭＳ Ｐゴシック" pitchFamily="-65" charset="-128"/>
                <a:cs typeface="ＭＳ Ｐゴシック" pitchFamily="-65" charset="-128"/>
              </a:rPr>
              <a:pPr fontAlgn="base">
                <a:spcBef>
                  <a:spcPct val="0"/>
                </a:spcBef>
                <a:spcAft>
                  <a:spcPct val="0"/>
                </a:spcAft>
                <a:defRPr/>
              </a:pPr>
              <a:t>4</a:t>
            </a:fld>
            <a:endParaRPr lang="en-US">
              <a:ea typeface="ＭＳ Ｐゴシック" pitchFamily="-65" charset="-128"/>
              <a:cs typeface="ＭＳ Ｐゴシック" pitchFamily="-65" charset="-128"/>
            </a:endParaRPr>
          </a:p>
        </p:txBody>
      </p:sp>
      <p:sp>
        <p:nvSpPr>
          <p:cNvPr id="593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8" name="Rectangle 3"/>
          <p:cNvSpPr>
            <a:spLocks noGrp="1" noChangeArrowheads="1"/>
          </p:cNvSpPr>
          <p:nvPr>
            <p:ph type="body" idx="1"/>
          </p:nvPr>
        </p:nvSpPr>
        <p:spPr bwMode="auto">
          <a:xfrm>
            <a:off x="914400" y="4344988"/>
            <a:ext cx="5029200" cy="4113212"/>
          </a:xfrm>
          <a:noFill/>
        </p:spPr>
        <p:txBody>
          <a:bodyPr wrap="square" numCol="1" anchor="t" anchorCtr="0" compatLnSpc="1">
            <a:prstTxWarp prst="textNoShape">
              <a:avLst/>
            </a:prstTxWarp>
          </a:bodyPr>
          <a:lstStyle/>
          <a:p>
            <a:pPr eaLnBrk="1" hangingPunct="1">
              <a:spcBef>
                <a:spcPct val="0"/>
              </a:spcBef>
            </a:pPr>
            <a:r>
              <a:rPr lang="en-US">
                <a:ea typeface="ＭＳ Ｐゴシック" charset="-128"/>
                <a:cs typeface="ＭＳ Ｐゴシック" charset="-128"/>
              </a:rPr>
              <a:t>Earth’s atmosphere transmission</a:t>
            </a:r>
          </a:p>
          <a:p>
            <a:pPr eaLnBrk="1" hangingPunct="1">
              <a:spcBef>
                <a:spcPct val="0"/>
              </a:spcBef>
            </a:pPr>
            <a:r>
              <a:rPr lang="en-US">
                <a:ea typeface="ＭＳ Ｐゴシック" charset="-128"/>
                <a:cs typeface="ＭＳ Ｐゴシック" charset="-128"/>
              </a:rPr>
              <a:t>Molecule list</a:t>
            </a:r>
          </a:p>
          <a:p>
            <a:pPr eaLnBrk="1" hangingPunct="1">
              <a:spcBef>
                <a:spcPct val="0"/>
              </a:spcBef>
            </a:pPr>
            <a:r>
              <a:rPr lang="en-US">
                <a:ea typeface="ＭＳ Ｐゴシック" charset="-128"/>
                <a:cs typeface="ＭＳ Ｐゴシック" charset="-128"/>
              </a:rPr>
              <a:t>iras, ISO, SWAS, ODIN apertures thru CSO/HHT/JCMT and resolution.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2E886160-31BF-0D4C-9451-9A47E922EEFF}" type="slidenum">
              <a:rPr lang="en-US"/>
              <a:pPr>
                <a:defRPr/>
              </a:pPr>
              <a:t>26</a:t>
            </a:fld>
            <a:endParaRPr lang="en-US"/>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EF5D8F-6CF0-0344-8598-810DC3E2810E}" type="slidenum">
              <a:rPr lang="en-US">
                <a:latin typeface="Arial" charset="0"/>
                <a:ea typeface="ＭＳ Ｐゴシック" charset="-128"/>
                <a:cs typeface="ＭＳ Ｐゴシック" charset="-128"/>
              </a:rPr>
              <a:pPr fontAlgn="base">
                <a:spcBef>
                  <a:spcPct val="0"/>
                </a:spcBef>
                <a:spcAft>
                  <a:spcPct val="0"/>
                </a:spcAft>
              </a:pPr>
              <a:t>28</a:t>
            </a:fld>
            <a:endParaRPr lang="en-US">
              <a:latin typeface="Arial" charset="0"/>
              <a:ea typeface="ＭＳ Ｐゴシック" charset="-128"/>
              <a:cs typeface="ＭＳ Ｐゴシック" charset="-128"/>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Brogan’s slide!!</a:t>
            </a:r>
          </a:p>
        </p:txBody>
      </p:sp>
      <p:sp>
        <p:nvSpPr>
          <p:cNvPr id="108548"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848FBD8C-25EC-034D-AE5D-6564833AEEC7}" type="slidenum">
              <a:rPr lang="en-US" smtClean="0"/>
              <a:pPr>
                <a:defRPr/>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A043E1-D6C2-5F47-B825-6442509BA4CB}" type="slidenum">
              <a:rPr lang="en-US">
                <a:latin typeface="Arial" charset="0"/>
                <a:ea typeface="ＭＳ Ｐゴシック" charset="-128"/>
                <a:cs typeface="ＭＳ Ｐゴシック" charset="-128"/>
              </a:rPr>
              <a:pPr fontAlgn="base">
                <a:spcBef>
                  <a:spcPct val="0"/>
                </a:spcBef>
                <a:spcAft>
                  <a:spcPct val="0"/>
                </a:spcAft>
              </a:pPr>
              <a:t>35</a:t>
            </a:fld>
            <a:endParaRPr lang="en-US">
              <a:latin typeface="Arial" charset="0"/>
              <a:ea typeface="ＭＳ Ｐゴシック" charset="-128"/>
              <a:cs typeface="ＭＳ Ｐゴシック" charset="-128"/>
            </a:endParaRPr>
          </a:p>
        </p:txBody>
      </p:sp>
      <p:sp>
        <p:nvSpPr>
          <p:cNvPr id="110595" name="Rectangle 2"/>
          <p:cNvSpPr>
            <a:spLocks noGrp="1" noRot="1" noChangeAspect="1" noChangeArrowheads="1" noTextEdit="1"/>
          </p:cNvSpPr>
          <p:nvPr>
            <p:ph type="sldImg"/>
          </p:nvPr>
        </p:nvSpPr>
        <p:spPr bwMode="auto">
          <a:xfrm>
            <a:off x="1343025" y="503238"/>
            <a:ext cx="4154488" cy="3116262"/>
          </a:xfrm>
          <a:solidFill>
            <a:srgbClr val="FFFFFF"/>
          </a:solidFill>
          <a:ln>
            <a:solidFill>
              <a:srgbClr val="000000"/>
            </a:solidFill>
            <a:miter lim="800000"/>
            <a:headEnd/>
            <a:tailEnd/>
          </a:ln>
        </p:spPr>
      </p:sp>
      <p:sp>
        <p:nvSpPr>
          <p:cNvPr id="110596"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90004" tIns="45002" rIns="90004" bIns="45002" numCol="1" anchor="t" anchorCtr="0" compatLnSpc="1">
            <a:prstTxWarp prst="textNoShape">
              <a:avLst/>
            </a:prstTxWarp>
          </a:bodyPr>
          <a:lstStyle/>
          <a:p>
            <a:pPr eaLnBrk="1" hangingPunct="1">
              <a:spcBef>
                <a:spcPct val="0"/>
              </a:spcBef>
            </a:pPr>
            <a:r>
              <a:rPr lang="en-US" smtClean="0">
                <a:latin typeface="Times New Roman" charset="0"/>
                <a:ea typeface="Arial Unicode MS" charset="0"/>
                <a:cs typeface="Arial Unicode MS" charset="0"/>
              </a:rPr>
              <a:t>Guilloteau et al  2008 </a:t>
            </a:r>
            <a:r>
              <a:rPr lang="en-US" smtClean="0">
                <a:latin typeface="Times New Roman" charset="0"/>
                <a:ea typeface="ＭＳ Ｐゴシック" charset="-128"/>
                <a:cs typeface="ＭＳ Ｐゴシック" charset="-128"/>
              </a:rPr>
              <a:t>:  A&amp;A 478, L31-L34 (2008)  HH30 disk. </a:t>
            </a:r>
          </a:p>
          <a:p>
            <a:pPr eaLnBrk="1" hangingPunct="1">
              <a:spcBef>
                <a:spcPct val="0"/>
              </a:spcBef>
            </a:pPr>
            <a:r>
              <a:rPr lang="en-US" smtClean="0">
                <a:latin typeface="Times New Roman" charset="0"/>
                <a:ea typeface="ＭＳ Ｐゴシック" charset="-128"/>
                <a:cs typeface="ＭＳ Ｐゴシック" charset="-128"/>
              </a:rPr>
              <a:t>\bibitem[Eisner et al.(2008)]{2008ApJ...683..304E} Eisner, J.~A., Plambeck, </a:t>
            </a:r>
          </a:p>
          <a:p>
            <a:pPr eaLnBrk="1" hangingPunct="1">
              <a:spcBef>
                <a:spcPct val="0"/>
              </a:spcBef>
            </a:pPr>
            <a:r>
              <a:rPr lang="en-US" smtClean="0">
                <a:latin typeface="Times New Roman" charset="0"/>
                <a:ea typeface="ＭＳ Ｐゴシック" charset="-128"/>
                <a:cs typeface="ＭＳ Ｐゴシック" charset="-128"/>
              </a:rPr>
              <a:t>R.~L., Carpenter, J.~M., Corder, S.~A., Qi, C., </a:t>
            </a:r>
          </a:p>
          <a:p>
            <a:pPr eaLnBrk="1" hangingPunct="1">
              <a:spcBef>
                <a:spcPct val="0"/>
              </a:spcBef>
            </a:pPr>
            <a:r>
              <a:rPr lang="en-US" smtClean="0">
                <a:latin typeface="Times New Roman" charset="0"/>
                <a:ea typeface="ＭＳ Ｐゴシック" charset="-128"/>
                <a:cs typeface="ＭＳ Ｐゴシック" charset="-128"/>
              </a:rPr>
              <a:t>\&amp; Wilner, D.\ 2008, \apj, 683, 304 </a:t>
            </a:r>
          </a:p>
          <a:p>
            <a:pPr eaLnBrk="1" hangingPunct="1">
              <a:spcBef>
                <a:spcPct val="0"/>
              </a:spcBef>
            </a:pPr>
            <a:r>
              <a:rPr lang="en-US" smtClean="0">
                <a:latin typeface="Times New Roman" charset="0"/>
                <a:ea typeface="ＭＳ Ｐゴシック" charset="-128"/>
                <a:cs typeface="ＭＳ Ｐゴシック" charset="-128"/>
              </a:rPr>
              <a:t>Vega: Wilner, D.~J., Holman, M.~J., Kuchner, M.~J., \&amp; Ho, P.~T.~P.\ 2002, \apjl, 569, L115  </a:t>
            </a:r>
          </a:p>
          <a:p>
            <a:pPr eaLnBrk="1" hangingPunct="1">
              <a:spcBef>
                <a:spcPct val="0"/>
              </a:spcBef>
            </a:pPr>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4C3BF3-CF35-764C-9E06-CE6D815B9A49}" type="slidenum">
              <a:rPr lang="en-US">
                <a:ea typeface="ＭＳ Ｐゴシック" pitchFamily="-65" charset="-128"/>
                <a:cs typeface="ＭＳ Ｐゴシック" pitchFamily="-65" charset="-128"/>
              </a:rPr>
              <a:pPr fontAlgn="base">
                <a:spcBef>
                  <a:spcPct val="0"/>
                </a:spcBef>
                <a:spcAft>
                  <a:spcPct val="0"/>
                </a:spcAft>
                <a:defRPr/>
              </a:pPr>
              <a:t>36</a:t>
            </a:fld>
            <a:endParaRPr lang="en-US">
              <a:ea typeface="ＭＳ Ｐゴシック" pitchFamily="-65" charset="-128"/>
              <a:cs typeface="ＭＳ Ｐゴシック" pitchFamily="-65" charset="-128"/>
            </a:endParaRPr>
          </a:p>
        </p:txBody>
      </p:sp>
      <p:sp>
        <p:nvSpPr>
          <p:cNvPr id="112643" name="Rectangle 2"/>
          <p:cNvSpPr>
            <a:spLocks noGrp="1" noRot="1" noChangeAspect="1" noChangeArrowheads="1" noTextEdit="1"/>
          </p:cNvSpPr>
          <p:nvPr>
            <p:ph type="sldImg"/>
          </p:nvPr>
        </p:nvSpPr>
        <p:spPr bwMode="auto">
          <a:xfrm>
            <a:off x="1343025" y="503238"/>
            <a:ext cx="4154488" cy="3116262"/>
          </a:xfrm>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90004" tIns="45002" rIns="90004" bIns="45002"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Lodato and Rice 2005: April volume of MNRAS, 358, 1489:  A massive star forming disk.  </a:t>
            </a:r>
          </a:p>
          <a:p>
            <a:pPr eaLnBrk="1" hangingPunct="1">
              <a:spcBef>
                <a:spcPct val="0"/>
              </a:spcBef>
            </a:pPr>
            <a:r>
              <a:rPr lang="en-US" smtClean="0">
                <a:ea typeface="ＭＳ Ｐゴシック" charset="-128"/>
                <a:cs typeface="ＭＳ Ｐゴシック" charset="-128"/>
              </a:rPr>
              <a:t>Wolf and D’Angelo 2005: \apj, 619, 1114 </a:t>
            </a:r>
          </a:p>
          <a:p>
            <a:pPr eaLnBrk="1" hangingPunct="1">
              <a:spcBef>
                <a:spcPct val="0"/>
              </a:spcBef>
            </a:pPr>
            <a:r>
              <a:rPr lang="en-US" smtClean="0">
                <a:ea typeface="ＭＳ Ｐゴシック" charset="-128"/>
                <a:cs typeface="ＭＳ Ｐゴシック" charset="-128"/>
              </a:rPr>
              <a:t>Vega: Wilner, D.~J., Holman, M.~J., Kuchner, M.~J., \&amp; Ho, P.~T.~P.\ 2002, \apjl, 569, L115 Image Wyatt’s model simulated observation by ALMA</a:t>
            </a:r>
          </a:p>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E0AE10-5DEF-3E40-957D-FDE50211E81B}" type="slidenum">
              <a:rPr lang="en-US">
                <a:ea typeface="ＭＳ Ｐゴシック" pitchFamily="-65" charset="-128"/>
                <a:cs typeface="ＭＳ Ｐゴシック" pitchFamily="-65" charset="-128"/>
              </a:rPr>
              <a:pPr fontAlgn="base">
                <a:spcBef>
                  <a:spcPct val="0"/>
                </a:spcBef>
                <a:spcAft>
                  <a:spcPct val="0"/>
                </a:spcAft>
                <a:defRPr/>
              </a:pPr>
              <a:t>37</a:t>
            </a:fld>
            <a:endParaRPr lang="en-US">
              <a:ea typeface="ＭＳ Ｐゴシック" pitchFamily="-65" charset="-128"/>
              <a:cs typeface="ＭＳ Ｐゴシック" pitchFamily="-65" charset="-128"/>
            </a:endParaRPr>
          </a:p>
        </p:txBody>
      </p:sp>
      <p:sp>
        <p:nvSpPr>
          <p:cNvPr id="1177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77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39E3B1-7C21-0942-8A27-2E340092E431}" type="slidenum">
              <a:rPr lang="en-US">
                <a:latin typeface="Arial" charset="0"/>
                <a:ea typeface="ＭＳ Ｐゴシック" charset="-128"/>
                <a:cs typeface="ＭＳ Ｐゴシック" charset="-128"/>
              </a:rPr>
              <a:pPr fontAlgn="base">
                <a:spcBef>
                  <a:spcPct val="0"/>
                </a:spcBef>
                <a:spcAft>
                  <a:spcPct val="0"/>
                </a:spcAft>
              </a:pPr>
              <a:t>38</a:t>
            </a:fld>
            <a:endParaRPr lang="en-US">
              <a:latin typeface="Arial" charset="0"/>
              <a:ea typeface="ＭＳ Ｐゴシック" charset="-128"/>
              <a:cs typeface="ＭＳ Ｐゴシック" charset="-128"/>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3E9FBE-6D56-A74F-9910-CC5CE649235A}" type="slidenum">
              <a:rPr lang="en-US">
                <a:latin typeface="Arial" charset="0"/>
                <a:ea typeface="ＭＳ Ｐゴシック" charset="-128"/>
                <a:cs typeface="ＭＳ Ｐゴシック" charset="-128"/>
              </a:rPr>
              <a:pPr fontAlgn="base">
                <a:spcBef>
                  <a:spcPct val="0"/>
                </a:spcBef>
                <a:spcAft>
                  <a:spcPct val="0"/>
                </a:spcAft>
              </a:pPr>
              <a:t>39</a:t>
            </a:fld>
            <a:endParaRPr lang="en-US">
              <a:latin typeface="Arial" charset="0"/>
              <a:ea typeface="ＭＳ Ｐゴシック" charset="-128"/>
              <a:cs typeface="ＭＳ Ｐゴシック" charset="-128"/>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i="1" smtClean="0">
                <a:ea typeface="ＭＳ Ｐゴシック" charset="-128"/>
                <a:cs typeface="ＭＳ Ｐゴシック" charset="-128"/>
              </a:rPr>
              <a:t>H2 (T=200K) and Fine-Structure Line flux predictions for single(11) and multiple cloud condensation of</a:t>
            </a:r>
          </a:p>
          <a:p>
            <a:r>
              <a:rPr lang="en-US" b="1" i="1" smtClean="0">
                <a:ea typeface="ＭＳ Ｐゴシック" charset="-128"/>
                <a:cs typeface="ＭＳ Ｐゴシック" charset="-128"/>
              </a:rPr>
              <a:t>10</a:t>
            </a:r>
            <a:r>
              <a:rPr lang="en-US" b="1" i="1" baseline="30000" smtClean="0">
                <a:ea typeface="ＭＳ Ｐゴシック" charset="-128"/>
                <a:cs typeface="ＭＳ Ｐゴシック" charset="-128"/>
              </a:rPr>
              <a:t>8</a:t>
            </a:r>
            <a:r>
              <a:rPr lang="en-US" b="1" i="1" smtClean="0">
                <a:ea typeface="ＭＳ Ｐゴシック" charset="-128"/>
                <a:cs typeface="ＭＳ Ｐゴシック" charset="-128"/>
              </a:rPr>
              <a:t>M</a:t>
            </a:r>
            <a:r>
              <a:rPr lang="en-US" b="1" i="1" baseline="-25000" smtClean="0">
                <a:ea typeface="ＭＳ Ｐゴシック" charset="-128"/>
                <a:cs typeface="ＭＳ Ｐゴシック" charset="-128"/>
              </a:rPr>
              <a:t>sun</a:t>
            </a:r>
            <a:r>
              <a:rPr lang="en-US" b="1" i="1" smtClean="0">
                <a:ea typeface="ＭＳ Ｐゴシック" charset="-128"/>
                <a:cs typeface="ＭＳ Ｐゴシック" charset="-128"/>
              </a:rPr>
              <a:t> . The lower band shows the fainter predictions for H2 after metal pollution and the upper band shows the</a:t>
            </a:r>
          </a:p>
          <a:p>
            <a:r>
              <a:rPr lang="en-US" b="1" i="1" smtClean="0">
                <a:ea typeface="ＭＳ Ｐゴシック" charset="-128"/>
                <a:cs typeface="ＭＳ Ｐゴシック" charset="-128"/>
              </a:rPr>
              <a:t>stronger emission expected from fine structure lines. These lines will be spread throughout the far-IR and submm</a:t>
            </a:r>
          </a:p>
          <a:p>
            <a:r>
              <a:rPr lang="en-US" b="1" i="1" smtClean="0">
                <a:ea typeface="ＭＳ Ｐゴシック" charset="-128"/>
                <a:cs typeface="ＭＳ Ｐゴシック" charset="-128"/>
              </a:rPr>
              <a:t>for high redshift emission. We assumed a ΛCDM cosmology (ΩL=0.7, Ωm=0.3, H0=70).</a:t>
            </a:r>
            <a:endParaRPr lang="en-US" smtClean="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2B63C7F8-31B4-EB4B-9BFF-F1EE7E8B0F7F}" type="slidenum">
              <a:rPr lang="en-US" smtClean="0"/>
              <a:pPr>
                <a:defRPr/>
              </a:pPr>
              <a:t>42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Slide Image Placeholder 1"/>
          <p:cNvSpPr>
            <a:spLocks noGrp="1" noRot="1" noChangeAspec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Corroborates M. Yun 1999 simulation.</a:t>
            </a:r>
          </a:p>
          <a:p>
            <a:pPr eaLnBrk="1" hangingPunct="1">
              <a:spcBef>
                <a:spcPct val="0"/>
              </a:spcBef>
            </a:pPr>
            <a:endParaRPr lang="en-US" smtClean="0">
              <a:ea typeface="ＭＳ Ｐゴシック" charset="-128"/>
              <a:cs typeface="ＭＳ Ｐゴシック" charset="-128"/>
            </a:endParaRPr>
          </a:p>
        </p:txBody>
      </p:sp>
      <p:sp>
        <p:nvSpPr>
          <p:cNvPr id="135172" name="Header Placeholder 3"/>
          <p:cNvSpPr>
            <a:spLocks noGrp="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ALMA</a:t>
            </a:r>
          </a:p>
        </p:txBody>
      </p:sp>
      <p:sp>
        <p:nvSpPr>
          <p:cNvPr id="60421"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D389CB-23C3-834A-B66F-E438879B0B5C}" type="slidenum">
              <a:rPr lang="en-US" smtClean="0">
                <a:ea typeface="ＭＳ Ｐゴシック" pitchFamily="-65" charset="-128"/>
                <a:cs typeface="ＭＳ Ｐゴシック" pitchFamily="-65" charset="-128"/>
              </a:rPr>
              <a:pPr fontAlgn="base">
                <a:spcBef>
                  <a:spcPct val="0"/>
                </a:spcBef>
                <a:spcAft>
                  <a:spcPct val="0"/>
                </a:spcAft>
                <a:defRPr/>
              </a:pPr>
              <a:t>45</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Product Assurance</a:t>
            </a:r>
          </a:p>
        </p:txBody>
      </p:sp>
      <p:sp>
        <p:nvSpPr>
          <p:cNvPr id="5" name="Rectangle 3"/>
          <p:cNvSpPr>
            <a:spLocks noGrp="1" noChangeArrowheads="1"/>
          </p:cNvSpPr>
          <p:nvPr>
            <p:ph type="dt" sz="quarter" idx="1"/>
          </p:nvPr>
        </p:nvSpPr>
        <p:spPr/>
        <p:txBody>
          <a:bodyPr/>
          <a:lstStyle/>
          <a:p>
            <a:pPr>
              <a:defRPr/>
            </a:pPr>
            <a:fld id="{52446FE2-244F-A542-9EED-E2ABE958F3F7}" type="datetime1">
              <a:rPr lang="en-US"/>
              <a:pPr>
                <a:defRPr/>
              </a:pPr>
              <a:t>8/24/10</a:t>
            </a:fld>
            <a:r>
              <a:rPr lang="en-US"/>
              <a:t>2003 June 2 – 6, Victoria, Canada</a:t>
            </a:r>
          </a:p>
        </p:txBody>
      </p:sp>
      <p:sp>
        <p:nvSpPr>
          <p:cNvPr id="6" name="Rectangle 7"/>
          <p:cNvSpPr>
            <a:spLocks noGrp="1" noChangeArrowheads="1"/>
          </p:cNvSpPr>
          <p:nvPr>
            <p:ph type="sldNum" sz="quarter" idx="5"/>
          </p:nvPr>
        </p:nvSpPr>
        <p:spPr/>
        <p:txBody>
          <a:bodyPr/>
          <a:lstStyle/>
          <a:p>
            <a:pPr>
              <a:defRPr/>
            </a:pPr>
            <a:fld id="{05581AFC-70C4-2D40-8453-7CCFA0D206DC}" type="slidenum">
              <a:rPr lang="en-US"/>
              <a:pPr>
                <a:defRPr/>
              </a:pPr>
              <a:t>6</a:t>
            </a:fld>
            <a:endParaRPr lang="en-US"/>
          </a:p>
        </p:txBody>
      </p:sp>
      <p:sp>
        <p:nvSpPr>
          <p:cNvPr id="6246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247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Slide Image Placeholder 1"/>
          <p:cNvSpPr>
            <a:spLocks noGrp="1" noRot="1" noChangeAspec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For Ho = 71, OmegaM = 0.270, Omegavac = 0.730, z = 0.300</a:t>
            </a:r>
          </a:p>
          <a:p>
            <a:pPr eaLnBrk="1" hangingPunct="1">
              <a:spcBef>
                <a:spcPct val="0"/>
              </a:spcBef>
            </a:pPr>
            <a:endParaRPr lang="en-US" smtClean="0">
              <a:ea typeface="ＭＳ Ｐゴシック" charset="-128"/>
              <a:cs typeface="ＭＳ Ｐゴシック" charset="-128"/>
            </a:endParaRPr>
          </a:p>
        </p:txBody>
      </p:sp>
      <p:sp>
        <p:nvSpPr>
          <p:cNvPr id="137220" name="Header Placeholder 3"/>
          <p:cNvSpPr>
            <a:spLocks noGrp="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ALMA</a:t>
            </a:r>
          </a:p>
        </p:txBody>
      </p:sp>
      <p:sp>
        <p:nvSpPr>
          <p:cNvPr id="62469"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BC5866-1399-5C4B-9B95-95F83D069731}" type="slidenum">
              <a:rPr lang="en-US" smtClean="0">
                <a:ea typeface="ＭＳ Ｐゴシック" pitchFamily="-65" charset="-128"/>
                <a:cs typeface="ＭＳ Ｐゴシック" pitchFamily="-65" charset="-128"/>
              </a:rPr>
              <a:pPr fontAlgn="base">
                <a:spcBef>
                  <a:spcPct val="0"/>
                </a:spcBef>
                <a:spcAft>
                  <a:spcPct val="0"/>
                </a:spcAft>
                <a:defRPr/>
              </a:pPr>
              <a:t>46</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254FAC-3FD6-DB4A-8723-4A427BF07C87}" type="slidenum">
              <a:rPr lang="en-US">
                <a:latin typeface="Arial" charset="0"/>
                <a:ea typeface="ＭＳ Ｐゴシック" charset="-128"/>
                <a:cs typeface="ＭＳ Ｐゴシック" charset="-128"/>
              </a:rPr>
              <a:pPr fontAlgn="base">
                <a:spcBef>
                  <a:spcPct val="0"/>
                </a:spcBef>
                <a:spcAft>
                  <a:spcPct val="0"/>
                </a:spcAft>
              </a:pPr>
              <a:t>47</a:t>
            </a:fld>
            <a:endParaRPr lang="en-US">
              <a:latin typeface="Arial" charset="0"/>
              <a:ea typeface="ＭＳ Ｐゴシック" charset="-128"/>
              <a:cs typeface="ＭＳ Ｐゴシック" charset="-128"/>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DE5859-B897-0640-8A1D-206DB37615CE}" type="slidenum">
              <a:rPr lang="en-US">
                <a:ea typeface="ＭＳ Ｐゴシック" pitchFamily="-65" charset="-128"/>
                <a:cs typeface="ＭＳ Ｐゴシック" pitchFamily="-65" charset="-128"/>
              </a:rPr>
              <a:pPr fontAlgn="base">
                <a:spcBef>
                  <a:spcPct val="0"/>
                </a:spcBef>
                <a:spcAft>
                  <a:spcPct val="0"/>
                </a:spcAft>
                <a:defRPr/>
              </a:pPr>
              <a:t>52</a:t>
            </a:fld>
            <a:endParaRPr lang="en-US">
              <a:ea typeface="ＭＳ Ｐゴシック" pitchFamily="-65" charset="-128"/>
              <a:cs typeface="ＭＳ Ｐゴシック" pitchFamily="-65" charset="-128"/>
            </a:endParaRPr>
          </a:p>
        </p:txBody>
      </p:sp>
      <p:sp>
        <p:nvSpPr>
          <p:cNvPr id="115715" name="Rectangle 2"/>
          <p:cNvSpPr>
            <a:spLocks noGrp="1" noRot="1" noChangeAspect="1" noChangeArrowheads="1"/>
          </p:cNvSpPr>
          <p:nvPr>
            <p:ph type="sldImg"/>
          </p:nvPr>
        </p:nvSpPr>
        <p:spPr bwMode="auto">
          <a:xfrm>
            <a:off x="1343025" y="503238"/>
            <a:ext cx="4154488" cy="3116262"/>
          </a:xfrm>
          <a:solidFill>
            <a:srgbClr val="FFFFFF"/>
          </a:solidFill>
          <a:ln>
            <a:solidFill>
              <a:srgbClr val="000000"/>
            </a:solidFill>
            <a:miter lim="800000"/>
            <a:headEnd/>
            <a:tailEnd/>
          </a:ln>
        </p:spPr>
      </p:sp>
      <p:sp>
        <p:nvSpPr>
          <p:cNvPr id="115716"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90004" tIns="45002" rIns="90004" bIns="45002" numCol="1" anchor="t" anchorCtr="0" compatLnSpc="1">
            <a:prstTxWarp prst="textNoShape">
              <a:avLst/>
            </a:prstTxWarp>
          </a:bodyPr>
          <a:lstStyle/>
          <a:p>
            <a:pPr defTabSz="457200" eaLnBrk="1" hangingPunct="1"/>
            <a:r>
              <a:rPr lang="en-US" smtClean="0">
                <a:latin typeface="Helvetica" charset="0"/>
                <a:ea typeface="ＭＳ Ｐゴシック" charset="-128"/>
                <a:cs typeface="ＭＳ Ｐゴシック" charset="-128"/>
              </a:rPr>
              <a:t> For observations of any thermal blackbody (with emission which goes like </a:t>
            </a:r>
            <a:r>
              <a:rPr lang="en-US" smtClean="0">
                <a:latin typeface="Helvetica" charset="0"/>
                <a:ea typeface="ＭＳ Ｐゴシック" charset="-128"/>
                <a:cs typeface="ＭＳ Ｐゴシック" charset="-128"/>
                <a:sym typeface="Symbol" charset="2"/>
              </a:rPr>
              <a:t></a:t>
            </a:r>
            <a:r>
              <a:rPr lang="en-US" baseline="30000" smtClean="0">
                <a:latin typeface="Helvetica" charset="0"/>
                <a:ea typeface="ＭＳ Ｐゴシック" charset="-128"/>
                <a:cs typeface="ＭＳ Ｐゴシック" charset="-128"/>
              </a:rPr>
              <a:t>-2</a:t>
            </a:r>
            <a:r>
              <a:rPr lang="en-US" smtClean="0">
                <a:latin typeface="Helvetica" charset="0"/>
                <a:ea typeface="ＭＳ Ｐゴシック" charset="-128"/>
                <a:cs typeface="ＭＳ Ｐゴシック" charset="-128"/>
              </a:rPr>
              <a:t>), the figure of merit that one wants to maximize is X</a:t>
            </a:r>
            <a:r>
              <a:rPr lang="en-US" baseline="-25000" smtClean="0">
                <a:latin typeface="Helvetica" charset="0"/>
                <a:ea typeface="ＭＳ Ｐゴシック" charset="-128"/>
                <a:cs typeface="ＭＳ Ｐゴシック" charset="-128"/>
                <a:sym typeface="Symbol" charset="2"/>
              </a:rPr>
              <a:t></a:t>
            </a:r>
            <a:r>
              <a:rPr lang="en-US" smtClean="0">
                <a:latin typeface="Helvetica" charset="0"/>
                <a:ea typeface="ＭＳ Ｐゴシック" charset="-128"/>
                <a:cs typeface="ＭＳ Ｐゴシック" charset="-128"/>
                <a:sym typeface="Symbol" charset="2"/>
              </a:rPr>
              <a:t>=</a:t>
            </a:r>
            <a:r>
              <a:rPr lang="en-US" baseline="30000" smtClean="0">
                <a:latin typeface="Helvetica" charset="0"/>
                <a:ea typeface="ＭＳ Ｐゴシック" charset="-128"/>
                <a:cs typeface="ＭＳ Ｐゴシック" charset="-128"/>
              </a:rPr>
              <a:t>2</a:t>
            </a:r>
            <a:r>
              <a:rPr lang="en-US" smtClean="0">
                <a:latin typeface="Helvetica" charset="0"/>
                <a:ea typeface="ＭＳ Ｐゴシック" charset="-128"/>
                <a:cs typeface="ＭＳ Ｐゴシック" charset="-128"/>
                <a:sym typeface="Symbol" charset="2"/>
              </a:rPr>
              <a:t>/S, </a:t>
            </a:r>
            <a:r>
              <a:rPr lang="en-US" smtClean="0">
                <a:latin typeface="Helvetica" charset="0"/>
                <a:ea typeface="ＭＳ Ｐゴシック" charset="-128"/>
                <a:cs typeface="ＭＳ Ｐゴシック" charset="-128"/>
              </a:rPr>
              <a:t>where </a:t>
            </a:r>
            <a:r>
              <a:rPr lang="en-US" smtClean="0">
                <a:latin typeface="Helvetica" charset="0"/>
                <a:ea typeface="ＭＳ Ｐゴシック" charset="-128"/>
                <a:cs typeface="ＭＳ Ｐゴシック" charset="-128"/>
                <a:sym typeface="Symbol" charset="2"/>
              </a:rPr>
              <a:t>S</a:t>
            </a:r>
            <a:r>
              <a:rPr lang="en-US" smtClean="0">
                <a:latin typeface="Helvetica" charset="0"/>
                <a:ea typeface="ＭＳ Ｐゴシック" charset="-128"/>
                <a:cs typeface="ＭＳ Ｐゴシック" charset="-128"/>
              </a:rPr>
              <a:t> is the noise at frequency </a:t>
            </a:r>
            <a:r>
              <a:rPr lang="en-US" smtClean="0">
                <a:latin typeface="Helvetica" charset="0"/>
                <a:ea typeface="ＭＳ Ｐゴシック" charset="-128"/>
                <a:cs typeface="ＭＳ Ｐゴシック" charset="-128"/>
                <a:sym typeface="Symbol" charset="2"/>
              </a:rPr>
              <a:t></a:t>
            </a:r>
            <a:r>
              <a:rPr lang="en-US" smtClean="0">
                <a:latin typeface="Helvetica" charset="0"/>
                <a:ea typeface="ＭＳ Ｐゴシック" charset="-128"/>
                <a:cs typeface="ＭＳ Ｐゴシック" charset="-128"/>
              </a:rPr>
              <a:t>. We want to maximize X</a:t>
            </a:r>
            <a:r>
              <a:rPr lang="en-US" baseline="-25000" smtClean="0">
                <a:latin typeface="Helvetica" charset="0"/>
                <a:ea typeface="ＭＳ Ｐゴシック" charset="-128"/>
                <a:cs typeface="ＭＳ Ｐゴシック" charset="-128"/>
                <a:sym typeface="Symbol" charset="2"/>
              </a:rPr>
              <a:t></a:t>
            </a:r>
            <a:r>
              <a:rPr lang="en-US" smtClean="0">
                <a:latin typeface="Helvetica" charset="0"/>
                <a:ea typeface="ＭＳ Ｐゴシック" charset="-128"/>
                <a:cs typeface="ＭＳ Ｐゴシック" charset="-128"/>
              </a:rPr>
              <a:t> because it is proportional to the SNR obtainable.  For </a:t>
            </a:r>
            <a:r>
              <a:rPr lang="en-US" smtClean="0">
                <a:latin typeface="Helvetica" charset="0"/>
                <a:ea typeface="ＭＳ Ｐゴシック" charset="-128"/>
                <a:cs typeface="ＭＳ Ｐゴシック" charset="-128"/>
                <a:sym typeface="Symbol" charset="2"/>
              </a:rPr>
              <a:t>&gt;350 GHz, need better weather so use pwv=1.5mm below and 0.5mm above this .</a:t>
            </a:r>
          </a:p>
          <a:p>
            <a:pPr defTabSz="457200"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C69325-8818-B04A-A691-5ADC20445212}" type="slidenum">
              <a:rPr lang="en-US">
                <a:ea typeface="ＭＳ Ｐゴシック" pitchFamily="-65" charset="-128"/>
                <a:cs typeface="ＭＳ Ｐゴシック" pitchFamily="-65" charset="-128"/>
              </a:rPr>
              <a:pPr fontAlgn="base">
                <a:spcBef>
                  <a:spcPct val="0"/>
                </a:spcBef>
                <a:spcAft>
                  <a:spcPct val="0"/>
                </a:spcAft>
                <a:defRPr/>
              </a:pPr>
              <a:t>53</a:t>
            </a:fld>
            <a:endParaRPr lang="en-US">
              <a:ea typeface="ＭＳ Ｐゴシック" pitchFamily="-65" charset="-128"/>
              <a:cs typeface="ＭＳ Ｐゴシック" pitchFamily="-65" charset="-128"/>
            </a:endParaRPr>
          </a:p>
        </p:txBody>
      </p:sp>
      <p:sp>
        <p:nvSpPr>
          <p:cNvPr id="11981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98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F4649B-560E-F348-A04A-0FE81A1D8D37}" type="slidenum">
              <a:rPr lang="en-US">
                <a:ea typeface="ＭＳ Ｐゴシック" pitchFamily="-65" charset="-128"/>
                <a:cs typeface="ＭＳ Ｐゴシック" pitchFamily="-65" charset="-128"/>
              </a:rPr>
              <a:pPr fontAlgn="base">
                <a:spcBef>
                  <a:spcPct val="0"/>
                </a:spcBef>
                <a:spcAft>
                  <a:spcPct val="0"/>
                </a:spcAft>
                <a:defRPr/>
              </a:pPr>
              <a:t>54</a:t>
            </a:fld>
            <a:endParaRPr lang="en-US">
              <a:ea typeface="ＭＳ Ｐゴシック" pitchFamily="-65" charset="-128"/>
              <a:cs typeface="ＭＳ Ｐゴシック" pitchFamily="-65" charset="-128"/>
            </a:endParaRPr>
          </a:p>
        </p:txBody>
      </p:sp>
      <p:sp>
        <p:nvSpPr>
          <p:cNvPr id="12185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218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Product Assurance</a:t>
            </a:r>
          </a:p>
        </p:txBody>
      </p:sp>
      <p:sp>
        <p:nvSpPr>
          <p:cNvPr id="5" name="Rectangle 3"/>
          <p:cNvSpPr>
            <a:spLocks noGrp="1" noChangeArrowheads="1"/>
          </p:cNvSpPr>
          <p:nvPr>
            <p:ph type="dt" sz="quarter" idx="1"/>
          </p:nvPr>
        </p:nvSpPr>
        <p:spPr/>
        <p:txBody>
          <a:bodyPr/>
          <a:lstStyle/>
          <a:p>
            <a:pPr>
              <a:defRPr/>
            </a:pPr>
            <a:fld id="{A49A7590-5A08-5446-8FF5-54613755DF43}" type="datetime1">
              <a:rPr lang="en-US"/>
              <a:pPr>
                <a:defRPr/>
              </a:pPr>
              <a:t>8/24/10</a:t>
            </a:fld>
            <a:r>
              <a:rPr lang="en-US"/>
              <a:t>2003 June 2 – 6, Victoria, Canada</a:t>
            </a:r>
          </a:p>
        </p:txBody>
      </p:sp>
      <p:sp>
        <p:nvSpPr>
          <p:cNvPr id="6" name="Rectangle 7"/>
          <p:cNvSpPr>
            <a:spLocks noGrp="1" noChangeArrowheads="1"/>
          </p:cNvSpPr>
          <p:nvPr>
            <p:ph type="sldNum" sz="quarter" idx="5"/>
          </p:nvPr>
        </p:nvSpPr>
        <p:spPr/>
        <p:txBody>
          <a:bodyPr/>
          <a:lstStyle/>
          <a:p>
            <a:pPr>
              <a:defRPr/>
            </a:pPr>
            <a:fld id="{0F26801B-5CCC-3B4F-9716-3EE4F90B6EAA}" type="slidenum">
              <a:rPr lang="en-US"/>
              <a:pPr>
                <a:defRPr/>
              </a:pPr>
              <a:t>7</a:t>
            </a:fld>
            <a:endParaRPr lang="en-US"/>
          </a:p>
        </p:txBody>
      </p:sp>
      <p:sp>
        <p:nvSpPr>
          <p:cNvPr id="64517" name="Rectangle 2"/>
          <p:cNvSpPr>
            <a:spLocks noGrp="1" noRot="1" noChangeAspect="1" noChangeArrowheads="1"/>
          </p:cNvSpPr>
          <p:nvPr>
            <p:ph type="sldImg"/>
          </p:nvPr>
        </p:nvSpPr>
        <p:spPr bwMode="auto">
          <a:xfrm>
            <a:off x="1343025" y="503238"/>
            <a:ext cx="4154488" cy="3116262"/>
          </a:xfrm>
          <a:solidFill>
            <a:srgbClr val="FFFFFF"/>
          </a:solidFill>
          <a:ln>
            <a:solidFill>
              <a:srgbClr val="000000"/>
            </a:solidFill>
            <a:miter lim="800000"/>
            <a:headEnd/>
            <a:tailEnd/>
          </a:ln>
        </p:spPr>
      </p:sp>
      <p:sp>
        <p:nvSpPr>
          <p:cNvPr id="64518"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89991" tIns="44995" rIns="89991" bIns="44995" numCol="1" anchor="t" anchorCtr="0" compatLnSpc="1">
            <a:prstTxWarp prst="textNoShape">
              <a:avLst/>
            </a:prstTxWarp>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5828FE-7FE3-9048-95FA-80A4A2EFADE5}" type="slidenum">
              <a:rPr lang="en-US">
                <a:latin typeface="Arial" charset="0"/>
                <a:ea typeface="ＭＳ Ｐゴシック" charset="-128"/>
                <a:cs typeface="ＭＳ Ｐゴシック" charset="-128"/>
              </a:rPr>
              <a:pPr fontAlgn="base">
                <a:spcBef>
                  <a:spcPct val="0"/>
                </a:spcBef>
                <a:spcAft>
                  <a:spcPct val="0"/>
                </a:spcAft>
              </a:pPr>
              <a:t>8</a:t>
            </a:fld>
            <a:endParaRPr lang="en-US">
              <a:latin typeface="Arial" charset="0"/>
              <a:ea typeface="ＭＳ Ｐゴシック" charset="-128"/>
              <a:cs typeface="ＭＳ Ｐゴシック" charset="-128"/>
            </a:endParaRPr>
          </a:p>
        </p:txBody>
      </p:sp>
      <p:sp>
        <p:nvSpPr>
          <p:cNvPr id="66563" name="Rectangle 2"/>
          <p:cNvSpPr>
            <a:spLocks noGrp="1" noRot="1" noChangeAspect="1" noChangeArrowheads="1" noTextEdit="1"/>
          </p:cNvSpPr>
          <p:nvPr>
            <p:ph type="sldImg"/>
          </p:nvPr>
        </p:nvSpPr>
        <p:spPr bwMode="auto">
          <a:xfrm>
            <a:off x="1343025" y="503238"/>
            <a:ext cx="4154488" cy="3116262"/>
          </a:xfr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90004" tIns="45002" rIns="90004" bIns="45002" numCol="1" anchor="t" anchorCtr="0" compatLnSpc="1">
            <a:prstTxWarp prst="textNoShape">
              <a:avLst/>
            </a:prstTxWarp>
          </a:bodyPr>
          <a:lstStyle/>
          <a:p>
            <a:pPr eaLnBrk="1" hangingPunct="1">
              <a:spcBef>
                <a:spcPct val="0"/>
              </a:spcBef>
            </a:pPr>
            <a:r>
              <a:rPr lang="en-US" b="1" smtClean="0">
                <a:solidFill>
                  <a:srgbClr val="000090"/>
                </a:solidFill>
                <a:ea typeface="ＭＳ Ｐゴシック" charset="-128"/>
                <a:cs typeface="ＭＳ Ｐゴシック" charset="-128"/>
              </a:rPr>
              <a:t>N.B. z=3 corresponds to 11.5 Gyr ago!</a:t>
            </a:r>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14FC8C-7F1C-E64A-885E-2D4E325D7FEF}" type="slidenum">
              <a:rPr lang="en-US">
                <a:ea typeface="ＭＳ Ｐゴシック" pitchFamily="-65" charset="-128"/>
                <a:cs typeface="ＭＳ Ｐゴシック" pitchFamily="-65" charset="-128"/>
              </a:rPr>
              <a:pPr fontAlgn="base">
                <a:spcBef>
                  <a:spcPct val="0"/>
                </a:spcBef>
                <a:spcAft>
                  <a:spcPct val="0"/>
                </a:spcAft>
                <a:defRPr/>
              </a:pPr>
              <a:t>9</a:t>
            </a:fld>
            <a:endParaRPr lang="en-US">
              <a:ea typeface="ＭＳ Ｐゴシック" pitchFamily="-65" charset="-128"/>
              <a:cs typeface="ＭＳ Ｐゴシック" pitchFamily="-65" charset="-128"/>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What is z~3 in years since big bang?  2.19 Gyr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94339-A94B-AA4B-BA23-F42C6AB159A5}" type="slidenum">
              <a:rPr lang="en-US">
                <a:ea typeface="ＭＳ Ｐゴシック" pitchFamily="-65" charset="-128"/>
                <a:cs typeface="ＭＳ Ｐゴシック" pitchFamily="-65" charset="-128"/>
              </a:rPr>
              <a:pPr fontAlgn="base">
                <a:spcBef>
                  <a:spcPct val="0"/>
                </a:spcBef>
                <a:spcAft>
                  <a:spcPct val="0"/>
                </a:spcAft>
                <a:defRPr/>
              </a:pPr>
              <a:t>10</a:t>
            </a:fld>
            <a:endParaRPr lang="en-US">
              <a:ea typeface="ＭＳ Ｐゴシック" pitchFamily="-65" charset="-128"/>
              <a:cs typeface="ＭＳ Ｐゴシック" pitchFamily="-65" charset="-128"/>
            </a:endParaRPr>
          </a:p>
        </p:txBody>
      </p:sp>
      <p:sp>
        <p:nvSpPr>
          <p:cNvPr id="7065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C1BAFA-5EF4-5742-AE30-21EEBC4FEBC4}" type="slidenum">
              <a:rPr lang="en-US">
                <a:ea typeface="ＭＳ Ｐゴシック" pitchFamily="-65" charset="-128"/>
                <a:cs typeface="ＭＳ Ｐゴシック" pitchFamily="-65" charset="-128"/>
              </a:rPr>
              <a:pPr fontAlgn="base">
                <a:spcBef>
                  <a:spcPct val="0"/>
                </a:spcBef>
                <a:spcAft>
                  <a:spcPct val="0"/>
                </a:spcAft>
                <a:defRPr/>
              </a:pPr>
              <a:t>11</a:t>
            </a:fld>
            <a:endParaRPr lang="en-US">
              <a:ea typeface="ＭＳ Ｐゴシック" pitchFamily="-65" charset="-128"/>
              <a:cs typeface="ＭＳ Ｐゴシック" pitchFamily="-65" charset="-128"/>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D55A9A-CEDF-9141-B632-1FE65D159D62}" type="slidenum">
              <a:rPr lang="en-US">
                <a:latin typeface="Arial" charset="0"/>
                <a:ea typeface="ＭＳ Ｐゴシック" charset="-128"/>
                <a:cs typeface="ＭＳ Ｐゴシック" charset="-128"/>
              </a:rPr>
              <a:pPr fontAlgn="base">
                <a:spcBef>
                  <a:spcPct val="0"/>
                </a:spcBef>
                <a:spcAft>
                  <a:spcPct val="0"/>
                </a:spcAft>
              </a:pPr>
              <a:t>13</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2" eaLnBrk="1" hangingPunct="1">
              <a:lnSpc>
                <a:spcPct val="90000"/>
              </a:lnSpc>
              <a:spcBef>
                <a:spcPct val="0"/>
              </a:spcBef>
              <a:buFont typeface="Times" charset="0"/>
              <a:buChar char="•"/>
            </a:pPr>
            <a:r>
              <a:rPr lang="en-US" sz="1600" smtClean="0">
                <a:latin typeface="Gill Sans MT" charset="-18"/>
                <a:ea typeface="ＭＳ Ｐゴシック" charset="-128"/>
              </a:rPr>
              <a:t>Best accessible site on Earth</a:t>
            </a:r>
          </a:p>
          <a:p>
            <a:pPr lvl="2" eaLnBrk="1" hangingPunct="1">
              <a:lnSpc>
                <a:spcPct val="90000"/>
              </a:lnSpc>
              <a:spcBef>
                <a:spcPct val="0"/>
              </a:spcBef>
              <a:buFont typeface="Times" charset="0"/>
              <a:buChar char="•"/>
            </a:pPr>
            <a:r>
              <a:rPr lang="en-US" sz="1600" smtClean="0">
                <a:latin typeface="Gill Sans MT" charset="-18"/>
                <a:ea typeface="ＭＳ Ｐゴシック" charset="-128"/>
              </a:rPr>
              <a:t>Highest performance receivers available</a:t>
            </a:r>
          </a:p>
          <a:p>
            <a:pPr lvl="2" eaLnBrk="1" hangingPunct="1">
              <a:lnSpc>
                <a:spcPct val="90000"/>
              </a:lnSpc>
              <a:spcBef>
                <a:spcPct val="0"/>
              </a:spcBef>
              <a:buFont typeface="Times" charset="0"/>
              <a:buChar char="•"/>
            </a:pPr>
            <a:r>
              <a:rPr lang="en-US" sz="1600" smtClean="0">
                <a:latin typeface="Gill Sans MT" charset="-18"/>
                <a:ea typeface="ＭＳ Ｐゴシック" charset="-128"/>
              </a:rPr>
              <a:t>Enormous collecting area (1.6 acres, or &gt;6600 m</a:t>
            </a:r>
            <a:r>
              <a:rPr lang="en-US" sz="1600" baseline="30000" smtClean="0">
                <a:latin typeface="Gill Sans MT" charset="-18"/>
                <a:ea typeface="ＭＳ Ｐゴシック" charset="-128"/>
              </a:rPr>
              <a:t>2</a:t>
            </a:r>
            <a:r>
              <a:rPr lang="en-US" sz="1600" smtClean="0">
                <a:latin typeface="Gill Sans MT" charset="-18"/>
                <a:ea typeface="ＭＳ Ｐゴシック" charset="-128"/>
              </a:rPr>
              <a:t>) Not only is the site high and dry but it is big!  18km baselines or longer may be accommodated.</a:t>
            </a:r>
          </a:p>
          <a:p>
            <a:pPr lvl="2" eaLnBrk="1" hangingPunct="1">
              <a:lnSpc>
                <a:spcPct val="90000"/>
              </a:lnSpc>
              <a:spcBef>
                <a:spcPct val="0"/>
              </a:spcBef>
              <a:buFont typeface="Times" charset="0"/>
              <a:buChar char="•"/>
            </a:pPr>
            <a:r>
              <a:rPr lang="en-US" sz="1600" smtClean="0">
                <a:latin typeface="Gill Sans MT" charset="-18"/>
                <a:ea typeface="ＭＳ Ｐゴシック" charset="-128"/>
              </a:rPr>
              <a:t>Take advantage of the site by covering all atmospheric windows with &gt;50% transmission above 30 GHz</a:t>
            </a:r>
          </a:p>
          <a:p>
            <a:pPr lvl="2" eaLnBrk="1" hangingPunct="1">
              <a:lnSpc>
                <a:spcPct val="90000"/>
              </a:lnSpc>
              <a:spcBef>
                <a:spcPct val="0"/>
              </a:spcBef>
              <a:buFont typeface="Times" charset="0"/>
              <a:buChar char="•"/>
            </a:pPr>
            <a:r>
              <a:rPr lang="en-US" sz="1600" smtClean="0">
                <a:latin typeface="Gill Sans MT" charset="-18"/>
                <a:ea typeface="ＭＳ Ｐゴシック" charset="-128"/>
              </a:rPr>
              <a:t>Correlator processes 16 GHz or 8 GHz times two polarizations</a:t>
            </a:r>
          </a:p>
          <a:p>
            <a:pPr lvl="2" eaLnBrk="1" hangingPunct="1">
              <a:lnSpc>
                <a:spcPct val="90000"/>
              </a:lnSpc>
              <a:spcBef>
                <a:spcPct val="0"/>
              </a:spcBef>
              <a:buFont typeface="Times" charset="0"/>
              <a:buChar char="•"/>
            </a:pPr>
            <a:endParaRPr lang="en-US" sz="1600" smtClean="0">
              <a:latin typeface="Gill Sans MT" charset="-18"/>
              <a:ea typeface="ＭＳ Ｐゴシック" charset="-128"/>
            </a:endParaRPr>
          </a:p>
          <a:p>
            <a:pPr lvl="2" eaLnBrk="1" hangingPunct="1">
              <a:lnSpc>
                <a:spcPct val="90000"/>
              </a:lnSpc>
              <a:spcBef>
                <a:spcPct val="0"/>
              </a:spcBef>
              <a:buFont typeface="Times" charset="0"/>
              <a:buChar char="•"/>
            </a:pPr>
            <a:endParaRPr lang="en-US" sz="1600" smtClean="0">
              <a:latin typeface="Gill Sans MT" charset="-18"/>
              <a:ea typeface="ＭＳ Ｐゴシック" charset="-128"/>
            </a:endParaRPr>
          </a:p>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5"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93156BA6-92FD-F548-8483-A8988FAD479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FE1570D2-0ADB-E941-A145-BF0B7E6EB8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CD4AB7BC-D0DE-C245-B39A-A00C09D1D85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534400" cy="5897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Gill Sans MT" pitchFamily="-65" charset="-18"/>
                <a:ea typeface="ＭＳ Ｐゴシック" pitchFamily="-65" charset="-128"/>
                <a:cs typeface="ＭＳ Ｐゴシック" pitchFamily="-65"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A5718E0-9DF6-D64C-B766-B303F3BFD95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3D5CAB58-9141-0446-AFF4-036CBAB19A0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3D64E3C0-0C2B-544C-9F1E-8C19FDBB617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EF03F686-D91F-8241-A3F5-818AB768CB2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7" name="Slide Number Placeholder 5"/>
          <p:cNvSpPr>
            <a:spLocks noGrp="1"/>
          </p:cNvSpPr>
          <p:nvPr>
            <p:ph type="sldNum" sz="quarter" idx="12"/>
          </p:nvPr>
        </p:nvSpPr>
        <p:spPr/>
        <p:txBody>
          <a:bodyPr/>
          <a:lstStyle>
            <a:lvl1pPr>
              <a:defRPr/>
            </a:lvl1pPr>
          </a:lstStyle>
          <a:p>
            <a:pPr>
              <a:defRPr/>
            </a:pPr>
            <a:fld id="{94B5DB03-F79C-F74F-B83C-770C35E369E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9" name="Slide Number Placeholder 5"/>
          <p:cNvSpPr>
            <a:spLocks noGrp="1"/>
          </p:cNvSpPr>
          <p:nvPr>
            <p:ph type="sldNum" sz="quarter" idx="12"/>
          </p:nvPr>
        </p:nvSpPr>
        <p:spPr/>
        <p:txBody>
          <a:bodyPr/>
          <a:lstStyle>
            <a:lvl1pPr>
              <a:defRPr/>
            </a:lvl1pPr>
          </a:lstStyle>
          <a:p>
            <a:pPr>
              <a:defRPr/>
            </a:pPr>
            <a:fld id="{38532821-11E2-3140-837C-C1BE4BA55DC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5" name="Slide Number Placeholder 5"/>
          <p:cNvSpPr>
            <a:spLocks noGrp="1"/>
          </p:cNvSpPr>
          <p:nvPr>
            <p:ph type="sldNum" sz="quarter" idx="12"/>
          </p:nvPr>
        </p:nvSpPr>
        <p:spPr/>
        <p:txBody>
          <a:bodyPr/>
          <a:lstStyle>
            <a:lvl1pPr>
              <a:defRPr/>
            </a:lvl1pPr>
          </a:lstStyle>
          <a:p>
            <a:pPr>
              <a:defRPr/>
            </a:pPr>
            <a:fld id="{5D94A240-EF30-C44F-BAF6-D65A8B4B41D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4" name="TextBox 3"/>
          <p:cNvSpPr txBox="1"/>
          <p:nvPr userDrawn="1"/>
        </p:nvSpPr>
        <p:spPr>
          <a:xfrm>
            <a:off x="6030913" y="228600"/>
            <a:ext cx="2514600" cy="523875"/>
          </a:xfrm>
          <a:prstGeom prst="rect">
            <a:avLst/>
          </a:prstGeom>
          <a:noFill/>
        </p:spPr>
        <p:txBody>
          <a:bodyPr>
            <a:spAutoFit/>
          </a:bodyPr>
          <a:lstStyle/>
          <a:p>
            <a:pPr algn="r" fontAlgn="auto">
              <a:spcBef>
                <a:spcPts val="0"/>
              </a:spcBef>
              <a:spcAft>
                <a:spcPts val="0"/>
              </a:spcAft>
              <a:defRPr/>
            </a:pPr>
            <a:r>
              <a:rPr lang="en-US" sz="2800" b="1" spc="300" dirty="0">
                <a:solidFill>
                  <a:schemeClr val="accent1">
                    <a:lumMod val="40000"/>
                    <a:lumOff val="60000"/>
                  </a:schemeClr>
                </a:solidFill>
                <a:effectLst>
                  <a:outerShdw blurRad="38100" dist="38100" dir="2700000" algn="tl">
                    <a:srgbClr val="000000">
                      <a:alpha val="43137"/>
                    </a:srgbClr>
                  </a:outerShdw>
                </a:effectLst>
                <a:latin typeface="+mn-lt"/>
                <a:ea typeface="+mn-ea"/>
                <a:cs typeface="+mn-cs"/>
              </a:rPr>
              <a:t>ALMA</a:t>
            </a:r>
          </a:p>
        </p:txBody>
      </p:sp>
      <p:cxnSp>
        <p:nvCxnSpPr>
          <p:cNvPr id="5" name="Straight Connector 4"/>
          <p:cNvCxnSpPr/>
          <p:nvPr userDrawn="1"/>
        </p:nvCxnSpPr>
        <p:spPr>
          <a:xfrm rot="10800000">
            <a:off x="0" y="533400"/>
            <a:ext cx="7162800"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0" y="6172200"/>
            <a:ext cx="9144000" cy="0"/>
          </a:xfrm>
          <a:prstGeom prst="line">
            <a:avLst/>
          </a:prstGeom>
          <a:ln w="25400">
            <a:solidFill>
              <a:srgbClr val="002060"/>
            </a:solidFill>
          </a:ln>
        </p:spPr>
        <p:style>
          <a:lnRef idx="1">
            <a:schemeClr val="dk1"/>
          </a:lnRef>
          <a:fillRef idx="0">
            <a:schemeClr val="dk1"/>
          </a:fillRef>
          <a:effectRef idx="0">
            <a:schemeClr val="dk1"/>
          </a:effectRef>
          <a:fontRef idx="minor">
            <a:schemeClr val="tx1"/>
          </a:fontRef>
        </p:style>
      </p:cxnSp>
      <p:pic>
        <p:nvPicPr>
          <p:cNvPr id="7" name="Picture 9" descr="ALMA Logo.jpg"/>
          <p:cNvPicPr>
            <a:picLocks noChangeAspect="1"/>
          </p:cNvPicPr>
          <p:nvPr userDrawn="1"/>
        </p:nvPicPr>
        <p:blipFill>
          <a:blip r:embed="rId2"/>
          <a:srcRect/>
          <a:stretch>
            <a:fillRect/>
          </a:stretch>
        </p:blipFill>
        <p:spPr bwMode="auto">
          <a:xfrm>
            <a:off x="8545513" y="228600"/>
            <a:ext cx="369887" cy="533400"/>
          </a:xfrm>
          <a:prstGeom prst="rect">
            <a:avLst/>
          </a:prstGeom>
          <a:noFill/>
          <a:ln w="9525">
            <a:noFill/>
            <a:miter lim="800000"/>
            <a:headEnd/>
            <a:tailEnd/>
          </a:ln>
        </p:spPr>
      </p:pic>
      <p:pic>
        <p:nvPicPr>
          <p:cNvPr id="8" name="Picture 10" descr="nsf.jpg"/>
          <p:cNvPicPr>
            <a:picLocks noChangeAspect="1"/>
          </p:cNvPicPr>
          <p:nvPr userDrawn="1"/>
        </p:nvPicPr>
        <p:blipFill>
          <a:blip r:embed="rId3"/>
          <a:srcRect/>
          <a:stretch>
            <a:fillRect/>
          </a:stretch>
        </p:blipFill>
        <p:spPr bwMode="auto">
          <a:xfrm>
            <a:off x="1066800" y="6292850"/>
            <a:ext cx="457200" cy="457200"/>
          </a:xfrm>
          <a:prstGeom prst="rect">
            <a:avLst/>
          </a:prstGeom>
          <a:noFill/>
          <a:ln w="9525">
            <a:noFill/>
            <a:miter lim="800000"/>
            <a:headEnd/>
            <a:tailEnd/>
          </a:ln>
        </p:spPr>
      </p:pic>
      <p:pic>
        <p:nvPicPr>
          <p:cNvPr id="9" name="Picture 11" descr="AUI small.jpg"/>
          <p:cNvPicPr>
            <a:picLocks noChangeAspect="1"/>
          </p:cNvPicPr>
          <p:nvPr userDrawn="1"/>
        </p:nvPicPr>
        <p:blipFill>
          <a:blip r:embed="rId4"/>
          <a:srcRect/>
          <a:stretch>
            <a:fillRect/>
          </a:stretch>
        </p:blipFill>
        <p:spPr bwMode="auto">
          <a:xfrm>
            <a:off x="161925" y="6261100"/>
            <a:ext cx="784225" cy="520700"/>
          </a:xfrm>
          <a:prstGeom prst="rect">
            <a:avLst/>
          </a:prstGeom>
          <a:noFill/>
          <a:ln w="9525">
            <a:noFill/>
            <a:miter lim="800000"/>
            <a:headEnd/>
            <a:tailEnd/>
          </a:ln>
        </p:spPr>
      </p:pic>
      <p:pic>
        <p:nvPicPr>
          <p:cNvPr id="10" name="Picture 12" descr="logo small.jpg"/>
          <p:cNvPicPr>
            <a:picLocks noChangeAspect="1"/>
          </p:cNvPicPr>
          <p:nvPr userDrawn="1"/>
        </p:nvPicPr>
        <p:blipFill>
          <a:blip r:embed="rId5"/>
          <a:srcRect/>
          <a:stretch>
            <a:fillRect/>
          </a:stretch>
        </p:blipFill>
        <p:spPr bwMode="auto">
          <a:xfrm>
            <a:off x="7772400" y="6248400"/>
            <a:ext cx="381000" cy="496888"/>
          </a:xfrm>
          <a:prstGeom prst="rect">
            <a:avLst/>
          </a:prstGeom>
          <a:noFill/>
          <a:ln w="9525">
            <a:noFill/>
            <a:miter lim="800000"/>
            <a:headEnd/>
            <a:tailEnd/>
          </a:ln>
        </p:spPr>
      </p:pic>
      <p:sp>
        <p:nvSpPr>
          <p:cNvPr id="2" name="Title 1"/>
          <p:cNvSpPr>
            <a:spLocks noGrp="1"/>
          </p:cNvSpPr>
          <p:nvPr>
            <p:ph type="title"/>
          </p:nvPr>
        </p:nvSpPr>
        <p:spPr>
          <a:xfrm>
            <a:off x="457200" y="533400"/>
            <a:ext cx="8229600" cy="609600"/>
          </a:xfrm>
        </p:spPr>
        <p:txBody>
          <a:bodyPr>
            <a:normAutofit/>
          </a:bodyPr>
          <a:lstStyle>
            <a:lvl1pPr algn="l">
              <a:defRPr sz="3300" b="1">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lvl1pPr>
              <a:defRPr sz="2000" baseline="0">
                <a:solidFill>
                  <a:srgbClr val="000099"/>
                </a:solidFill>
              </a:defRPr>
            </a:lvl1pPr>
          </a:lstStyle>
          <a:p>
            <a:pPr lvl="0"/>
            <a:r>
              <a:rPr lang="en-US" smtClean="0"/>
              <a:t>Click to edit Master text styles</a:t>
            </a:r>
          </a:p>
        </p:txBody>
      </p:sp>
      <p:sp>
        <p:nvSpPr>
          <p:cNvPr id="11" name="Footer Placeholder 3"/>
          <p:cNvSpPr>
            <a:spLocks noGrp="1"/>
          </p:cNvSpPr>
          <p:nvPr userDrawn="1">
            <p:ph type="ftr" sz="quarter" idx="10"/>
          </p:nvPr>
        </p:nvSpPr>
        <p:spPr/>
        <p:txBody>
          <a:bodyPr/>
          <a:lstStyle>
            <a:lvl1pPr>
              <a:defRPr/>
            </a:lvl1pPr>
          </a:lstStyle>
          <a:p>
            <a:r>
              <a:rPr lang="en-US"/>
              <a:t>ACS 240: Physical Chemistry of Spectrochemical Analysis</a:t>
            </a:r>
          </a:p>
        </p:txBody>
      </p:sp>
      <p:sp>
        <p:nvSpPr>
          <p:cNvPr id="12" name="Slide Number Placeholder 4"/>
          <p:cNvSpPr>
            <a:spLocks noGrp="1"/>
          </p:cNvSpPr>
          <p:nvPr userDrawn="1">
            <p:ph type="sldNum" sz="quarter" idx="11"/>
          </p:nvPr>
        </p:nvSpPr>
        <p:spPr/>
        <p:txBody>
          <a:bodyPr/>
          <a:lstStyle>
            <a:lvl1pPr>
              <a:defRPr/>
            </a:lvl1pPr>
          </a:lstStyle>
          <a:p>
            <a:pPr>
              <a:defRPr/>
            </a:pPr>
            <a:fld id="{0A36C689-7A7E-1B4C-85CB-772709DD3F3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4" name="Slide Number Placeholder 5"/>
          <p:cNvSpPr>
            <a:spLocks noGrp="1"/>
          </p:cNvSpPr>
          <p:nvPr>
            <p:ph type="sldNum" sz="quarter" idx="12"/>
          </p:nvPr>
        </p:nvSpPr>
        <p:spPr/>
        <p:txBody>
          <a:bodyPr/>
          <a:lstStyle>
            <a:lvl1pPr>
              <a:defRPr/>
            </a:lvl1pPr>
          </a:lstStyle>
          <a:p>
            <a:pPr>
              <a:defRPr/>
            </a:pPr>
            <a:fld id="{862F568C-F9ED-EB4C-9F55-F337ECF7C17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7" name="Slide Number Placeholder 5"/>
          <p:cNvSpPr>
            <a:spLocks noGrp="1"/>
          </p:cNvSpPr>
          <p:nvPr>
            <p:ph type="sldNum" sz="quarter" idx="12"/>
          </p:nvPr>
        </p:nvSpPr>
        <p:spPr/>
        <p:txBody>
          <a:bodyPr/>
          <a:lstStyle>
            <a:lvl1pPr>
              <a:defRPr/>
            </a:lvl1pPr>
          </a:lstStyle>
          <a:p>
            <a:pPr>
              <a:defRPr/>
            </a:pPr>
            <a:fld id="{2780601F-838D-4347-8EDC-AA334E4B2D8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7" name="Slide Number Placeholder 5"/>
          <p:cNvSpPr>
            <a:spLocks noGrp="1"/>
          </p:cNvSpPr>
          <p:nvPr>
            <p:ph type="sldNum" sz="quarter" idx="12"/>
          </p:nvPr>
        </p:nvSpPr>
        <p:spPr/>
        <p:txBody>
          <a:bodyPr/>
          <a:lstStyle>
            <a:lvl1pPr>
              <a:defRPr/>
            </a:lvl1pPr>
          </a:lstStyle>
          <a:p>
            <a:pPr>
              <a:defRPr/>
            </a:pPr>
            <a:fld id="{EC60FD72-9646-3843-A661-BD3035F0F51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D1D2BEF4-0F02-1247-AC55-168C436951B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CBA3B0B0-D12A-F444-94F6-721BD9DE385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5" name="Slide Number Placeholder 5"/>
          <p:cNvSpPr>
            <a:spLocks noGrp="1"/>
          </p:cNvSpPr>
          <p:nvPr>
            <p:ph type="sldNum" sz="quarter" idx="11"/>
          </p:nvPr>
        </p:nvSpPr>
        <p:spPr/>
        <p:txBody>
          <a:bodyPr/>
          <a:lstStyle>
            <a:lvl1pPr>
              <a:defRPr/>
            </a:lvl1pPr>
          </a:lstStyle>
          <a:p>
            <a:pPr>
              <a:defRPr/>
            </a:pPr>
            <a:fld id="{04B69640-0BB7-1641-9E83-260C9CF7C271}"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5" name="Slide Number Placeholder 5"/>
          <p:cNvSpPr>
            <a:spLocks noGrp="1"/>
          </p:cNvSpPr>
          <p:nvPr>
            <p:ph type="sldNum" sz="quarter" idx="11"/>
          </p:nvPr>
        </p:nvSpPr>
        <p:spPr/>
        <p:txBody>
          <a:bodyPr/>
          <a:lstStyle>
            <a:lvl1pPr>
              <a:defRPr/>
            </a:lvl1pPr>
          </a:lstStyle>
          <a:p>
            <a:pPr>
              <a:defRPr/>
            </a:pPr>
            <a:fld id="{6ABCC035-2662-BC40-B018-AC78D44C646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1"/>
          </p:nvPr>
        </p:nvSpPr>
        <p:spPr/>
        <p:txBody>
          <a:bodyPr/>
          <a:lstStyle>
            <a:lvl1pPr>
              <a:defRPr/>
            </a:lvl1pPr>
          </a:lstStyle>
          <a:p>
            <a:pPr>
              <a:defRPr/>
            </a:pPr>
            <a:fld id="{944E74CD-E588-9642-A3BD-DD0E7F9E906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8" name="Slide Number Placeholder 5"/>
          <p:cNvSpPr>
            <a:spLocks noGrp="1"/>
          </p:cNvSpPr>
          <p:nvPr>
            <p:ph type="sldNum" sz="quarter" idx="11"/>
          </p:nvPr>
        </p:nvSpPr>
        <p:spPr/>
        <p:txBody>
          <a:bodyPr/>
          <a:lstStyle>
            <a:lvl1pPr>
              <a:defRPr/>
            </a:lvl1pPr>
          </a:lstStyle>
          <a:p>
            <a:pPr>
              <a:defRPr/>
            </a:pPr>
            <a:fld id="{7F2272A0-5A84-B748-9271-F864E6DAC6C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4" name="Slide Number Placeholder 5"/>
          <p:cNvSpPr>
            <a:spLocks noGrp="1"/>
          </p:cNvSpPr>
          <p:nvPr>
            <p:ph type="sldNum" sz="quarter" idx="11"/>
          </p:nvPr>
        </p:nvSpPr>
        <p:spPr/>
        <p:txBody>
          <a:bodyPr/>
          <a:lstStyle>
            <a:lvl1pPr>
              <a:defRPr/>
            </a:lvl1pPr>
          </a:lstStyle>
          <a:p>
            <a:pPr>
              <a:defRPr/>
            </a:pPr>
            <a:fld id="{F8DDA240-54BA-374B-B50B-E9546D94254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2"/>
          </p:nvPr>
        </p:nvSpPr>
        <p:spPr/>
        <p:txBody>
          <a:bodyPr/>
          <a:lstStyle>
            <a:lvl1pPr>
              <a:defRPr/>
            </a:lvl1pPr>
          </a:lstStyle>
          <a:p>
            <a:pPr>
              <a:defRPr/>
            </a:pPr>
            <a:fld id="{3007AEF0-03D8-A244-B452-0B3A0EE07FD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3" name="Slide Number Placeholder 5"/>
          <p:cNvSpPr>
            <a:spLocks noGrp="1"/>
          </p:cNvSpPr>
          <p:nvPr>
            <p:ph type="sldNum" sz="quarter" idx="11"/>
          </p:nvPr>
        </p:nvSpPr>
        <p:spPr/>
        <p:txBody>
          <a:bodyPr/>
          <a:lstStyle>
            <a:lvl1pPr>
              <a:defRPr/>
            </a:lvl1pPr>
          </a:lstStyle>
          <a:p>
            <a:pPr>
              <a:defRPr/>
            </a:pPr>
            <a:fld id="{D7BAC100-BBAC-B141-A4B2-4B60AAC9A76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1"/>
          </p:nvPr>
        </p:nvSpPr>
        <p:spPr/>
        <p:txBody>
          <a:bodyPr/>
          <a:lstStyle>
            <a:lvl1pPr>
              <a:defRPr/>
            </a:lvl1pPr>
          </a:lstStyle>
          <a:p>
            <a:pPr>
              <a:defRPr/>
            </a:pPr>
            <a:fld id="{9B8CFA7D-7158-644F-855E-441123616A5D}"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5" name="Slide Number Placeholder 5"/>
          <p:cNvSpPr>
            <a:spLocks noGrp="1"/>
          </p:cNvSpPr>
          <p:nvPr>
            <p:ph type="sldNum" sz="quarter" idx="11"/>
          </p:nvPr>
        </p:nvSpPr>
        <p:spPr/>
        <p:txBody>
          <a:bodyPr/>
          <a:lstStyle>
            <a:lvl1pPr>
              <a:defRPr/>
            </a:lvl1pPr>
          </a:lstStyle>
          <a:p>
            <a:pPr>
              <a:defRPr/>
            </a:pPr>
            <a:fld id="{768CD406-748C-6D45-BCDF-B191CBC8C87E}"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5" name="Slide Number Placeholder 5"/>
          <p:cNvSpPr>
            <a:spLocks noGrp="1"/>
          </p:cNvSpPr>
          <p:nvPr>
            <p:ph type="sldNum" sz="quarter" idx="11"/>
          </p:nvPr>
        </p:nvSpPr>
        <p:spPr/>
        <p:txBody>
          <a:bodyPr/>
          <a:lstStyle>
            <a:lvl1pPr>
              <a:defRPr/>
            </a:lvl1pPr>
          </a:lstStyle>
          <a:p>
            <a:pPr>
              <a:defRPr/>
            </a:pPr>
            <a:fld id="{FA9D9DE2-E5EA-9B40-BC9C-084F491B68BB}"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1"/>
          </p:nvPr>
        </p:nvSpPr>
        <p:spPr/>
        <p:txBody>
          <a:bodyPr/>
          <a:lstStyle>
            <a:lvl1pPr>
              <a:defRPr/>
            </a:lvl1pPr>
          </a:lstStyle>
          <a:p>
            <a:pPr>
              <a:defRPr/>
            </a:pPr>
            <a:fld id="{948D8EC3-04EE-FC4D-B3BC-C54521173345}"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8" name="Slide Number Placeholder 5"/>
          <p:cNvSpPr>
            <a:spLocks noGrp="1"/>
          </p:cNvSpPr>
          <p:nvPr>
            <p:ph type="sldNum" sz="quarter" idx="11"/>
          </p:nvPr>
        </p:nvSpPr>
        <p:spPr/>
        <p:txBody>
          <a:bodyPr/>
          <a:lstStyle>
            <a:lvl1pPr>
              <a:defRPr/>
            </a:lvl1pPr>
          </a:lstStyle>
          <a:p>
            <a:pPr>
              <a:defRPr/>
            </a:pPr>
            <a:fld id="{5454F9AA-33B7-944D-A2C3-5ED92816D26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7" name="Slide Number Placeholder 5"/>
          <p:cNvSpPr>
            <a:spLocks noGrp="1"/>
          </p:cNvSpPr>
          <p:nvPr>
            <p:ph type="sldNum" sz="quarter" idx="12"/>
          </p:nvPr>
        </p:nvSpPr>
        <p:spPr/>
        <p:txBody>
          <a:bodyPr/>
          <a:lstStyle>
            <a:lvl1pPr>
              <a:defRPr/>
            </a:lvl1pPr>
          </a:lstStyle>
          <a:p>
            <a:pPr>
              <a:defRPr/>
            </a:pPr>
            <a:fld id="{20C296CF-4E54-C041-BB45-00CD42C2110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4" name="Slide Number Placeholder 5"/>
          <p:cNvSpPr>
            <a:spLocks noGrp="1"/>
          </p:cNvSpPr>
          <p:nvPr>
            <p:ph type="sldNum" sz="quarter" idx="11"/>
          </p:nvPr>
        </p:nvSpPr>
        <p:spPr/>
        <p:txBody>
          <a:bodyPr/>
          <a:lstStyle>
            <a:lvl1pPr>
              <a:defRPr/>
            </a:lvl1pPr>
          </a:lstStyle>
          <a:p>
            <a:pPr>
              <a:defRPr/>
            </a:pPr>
            <a:fld id="{C30AC812-63AD-0348-8E64-5443B27D88CD}"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3" name="Slide Number Placeholder 5"/>
          <p:cNvSpPr>
            <a:spLocks noGrp="1"/>
          </p:cNvSpPr>
          <p:nvPr>
            <p:ph type="sldNum" sz="quarter" idx="11"/>
          </p:nvPr>
        </p:nvSpPr>
        <p:spPr/>
        <p:txBody>
          <a:bodyPr/>
          <a:lstStyle>
            <a:lvl1pPr>
              <a:defRPr/>
            </a:lvl1pPr>
          </a:lstStyle>
          <a:p>
            <a:pPr>
              <a:defRPr/>
            </a:pPr>
            <a:fld id="{B9CAEA72-8D1D-CF4B-A617-402AEFA36195}"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ACS 240: Physical Chemistry of Spectrochemical Analysis</a:t>
            </a:r>
          </a:p>
        </p:txBody>
      </p:sp>
      <p:sp>
        <p:nvSpPr>
          <p:cNvPr id="6" name="Slide Number Placeholder 5"/>
          <p:cNvSpPr>
            <a:spLocks noGrp="1"/>
          </p:cNvSpPr>
          <p:nvPr>
            <p:ph type="sldNum" sz="quarter" idx="11"/>
          </p:nvPr>
        </p:nvSpPr>
        <p:spPr/>
        <p:txBody>
          <a:bodyPr/>
          <a:lstStyle>
            <a:lvl1pPr>
              <a:defRPr/>
            </a:lvl1pPr>
          </a:lstStyle>
          <a:p>
            <a:pPr>
              <a:defRPr/>
            </a:pPr>
            <a:fld id="{4370BD8F-2994-3245-B1E7-B0110AC5205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9" name="Slide Number Placeholder 5"/>
          <p:cNvSpPr>
            <a:spLocks noGrp="1"/>
          </p:cNvSpPr>
          <p:nvPr>
            <p:ph type="sldNum" sz="quarter" idx="12"/>
          </p:nvPr>
        </p:nvSpPr>
        <p:spPr/>
        <p:txBody>
          <a:bodyPr/>
          <a:lstStyle>
            <a:lvl1pPr>
              <a:defRPr/>
            </a:lvl1pPr>
          </a:lstStyle>
          <a:p>
            <a:pPr>
              <a:defRPr/>
            </a:pPr>
            <a:fld id="{4A8640B4-FC44-7A40-AB4B-449B875C9E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5" name="Slide Number Placeholder 5"/>
          <p:cNvSpPr>
            <a:spLocks noGrp="1"/>
          </p:cNvSpPr>
          <p:nvPr>
            <p:ph type="sldNum" sz="quarter" idx="12"/>
          </p:nvPr>
        </p:nvSpPr>
        <p:spPr/>
        <p:txBody>
          <a:bodyPr/>
          <a:lstStyle>
            <a:lvl1pPr>
              <a:defRPr/>
            </a:lvl1pPr>
          </a:lstStyle>
          <a:p>
            <a:pPr>
              <a:defRPr/>
            </a:pPr>
            <a:fld id="{A6C59BB3-1AFD-A84B-B080-ADADDBA9EEE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4" name="Slide Number Placeholder 5"/>
          <p:cNvSpPr>
            <a:spLocks noGrp="1"/>
          </p:cNvSpPr>
          <p:nvPr>
            <p:ph type="sldNum" sz="quarter" idx="12"/>
          </p:nvPr>
        </p:nvSpPr>
        <p:spPr/>
        <p:txBody>
          <a:bodyPr/>
          <a:lstStyle>
            <a:lvl1pPr>
              <a:defRPr/>
            </a:lvl1pPr>
          </a:lstStyle>
          <a:p>
            <a:pPr>
              <a:defRPr/>
            </a:pPr>
            <a:fld id="{D5379CA3-473C-FF43-AB63-00D39DAED50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7" name="Slide Number Placeholder 5"/>
          <p:cNvSpPr>
            <a:spLocks noGrp="1"/>
          </p:cNvSpPr>
          <p:nvPr>
            <p:ph type="sldNum" sz="quarter" idx="12"/>
          </p:nvPr>
        </p:nvSpPr>
        <p:spPr/>
        <p:txBody>
          <a:bodyPr/>
          <a:lstStyle>
            <a:lvl1pPr>
              <a:defRPr/>
            </a:lvl1pPr>
          </a:lstStyle>
          <a:p>
            <a:pPr>
              <a:defRPr/>
            </a:pPr>
            <a:fld id="{9FC6D04C-CD6C-214B-AFC9-D081142D981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r>
              <a:rPr lang="en-US"/>
              <a:t>ACS 240: Physical Chemistry of Spectrochemical Analysis</a:t>
            </a:r>
          </a:p>
        </p:txBody>
      </p:sp>
      <p:sp>
        <p:nvSpPr>
          <p:cNvPr id="7" name="Slide Number Placeholder 5"/>
          <p:cNvSpPr>
            <a:spLocks noGrp="1"/>
          </p:cNvSpPr>
          <p:nvPr>
            <p:ph type="sldNum" sz="quarter" idx="12"/>
          </p:nvPr>
        </p:nvSpPr>
        <p:spPr/>
        <p:txBody>
          <a:bodyPr/>
          <a:lstStyle>
            <a:lvl1pPr>
              <a:defRPr/>
            </a:lvl1pPr>
          </a:lstStyle>
          <a:p>
            <a:pPr>
              <a:defRPr/>
            </a:pPr>
            <a:fld id="{9D0F8C5B-A746-CC42-91C1-A91245E1610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4" Type="http://schemas.openxmlformats.org/officeDocument/2006/relationships/slideLayout" Target="../slideLayouts/slideLayout17.xml"/><Relationship Id="rId10" Type="http://schemas.openxmlformats.org/officeDocument/2006/relationships/slideLayout" Target="../slideLayouts/slideLayout23.xml"/><Relationship Id="rId5" Type="http://schemas.openxmlformats.org/officeDocument/2006/relationships/slideLayout" Target="../slideLayouts/slideLayout18.xml"/><Relationship Id="rId7" Type="http://schemas.openxmlformats.org/officeDocument/2006/relationships/slideLayout" Target="../slideLayouts/slideLayout20.xml"/><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9" Type="http://schemas.openxmlformats.org/officeDocument/2006/relationships/slideLayout" Target="../slideLayouts/slideLayout22.xml"/><Relationship Id="rId3" Type="http://schemas.openxmlformats.org/officeDocument/2006/relationships/slideLayout" Target="../slideLayouts/slideLayout16.xml"/><Relationship Id="rId6"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4" Type="http://schemas.openxmlformats.org/officeDocument/2006/relationships/image" Target="../media/image6.png"/><Relationship Id="rId4" Type="http://schemas.openxmlformats.org/officeDocument/2006/relationships/slideLayout" Target="../slideLayouts/slideLayout28.xml"/><Relationship Id="rId7" Type="http://schemas.openxmlformats.org/officeDocument/2006/relationships/slideLayout" Target="../slideLayouts/slideLayout31.xml"/><Relationship Id="rId11" Type="http://schemas.openxmlformats.org/officeDocument/2006/relationships/slideLayout" Target="../slideLayouts/slideLayout3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8" Type="http://schemas.openxmlformats.org/officeDocument/2006/relationships/slideLayout" Target="../slideLayouts/slideLayout32.xml"/><Relationship Id="rId13" Type="http://schemas.openxmlformats.org/officeDocument/2006/relationships/image" Target="../media/image5.jpeg"/><Relationship Id="rId10" Type="http://schemas.openxmlformats.org/officeDocument/2006/relationships/slideLayout" Target="../slideLayouts/slideLayout34.xml"/><Relationship Id="rId5"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6.xml"/><Relationship Id="rId9" Type="http://schemas.openxmlformats.org/officeDocument/2006/relationships/slideLayout" Target="../slideLayouts/slideLayout33.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4" Type="http://schemas.openxmlformats.org/officeDocument/2006/relationships/image" Target="../media/image6.png"/><Relationship Id="rId4" Type="http://schemas.openxmlformats.org/officeDocument/2006/relationships/slideLayout" Target="../slideLayouts/slideLayout39.xml"/><Relationship Id="rId7" Type="http://schemas.openxmlformats.org/officeDocument/2006/relationships/slideLayout" Target="../slideLayouts/slideLayout42.xml"/><Relationship Id="rId11" Type="http://schemas.openxmlformats.org/officeDocument/2006/relationships/slideLayout" Target="../slideLayouts/slideLayout4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8" Type="http://schemas.openxmlformats.org/officeDocument/2006/relationships/slideLayout" Target="../slideLayouts/slideLayout43.xml"/><Relationship Id="rId13" Type="http://schemas.openxmlformats.org/officeDocument/2006/relationships/image" Target="../media/image5.jpeg"/><Relationship Id="rId10" Type="http://schemas.openxmlformats.org/officeDocument/2006/relationships/slideLayout" Target="../slideLayouts/slideLayout45.xml"/><Relationship Id="rId5"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7.xml"/><Relationship Id="rId9" Type="http://schemas.openxmlformats.org/officeDocument/2006/relationships/slideLayout" Target="../slideLayouts/slideLayout44.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Gill Sans MT" charset="-18"/>
              </a:defRPr>
            </a:lvl1pPr>
          </a:lstStyle>
          <a:p>
            <a:r>
              <a:rPr lang="en-US"/>
              <a:t>ACS 240: Physical Chemistry of Spectrochemical Analysis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0A6DC4DB-CF7B-B54B-A87C-7954DB8DC5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21"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22" r:id="rId12"/>
    <p:sldLayoutId id="2147483823" r:id="rId13"/>
  </p:sldLayoutIdLst>
  <p:hf sldNum="0" hdr="0" dt="0"/>
  <p:txStyles>
    <p:titleStyle>
      <a:lvl1pPr algn="ctr"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r>
              <a:rPr lang="en-US"/>
              <a:t>ACS 240: Physical Chemistry of Spectrochemical Analysis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C74EA86-B70C-A446-9E5A-668FCBF165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prstTxWarp prst="textNoShape">
              <a:avLst/>
            </a:prstTxWarp>
          </a:bodyPr>
          <a:lstStyle/>
          <a:p>
            <a:pPr>
              <a:defRPr/>
            </a:pPr>
            <a:endParaRPr lang="en-US" sz="1800">
              <a:latin typeface="Arial" pitchFamily="-112" charset="0"/>
              <a:ea typeface="ＭＳ Ｐゴシック" pitchFamily="-112" charset="-128"/>
              <a:cs typeface="ＭＳ Ｐゴシック" pitchFamily="-112" charset="-128"/>
            </a:endParaRPr>
          </a:p>
        </p:txBody>
      </p:sp>
      <p:pic>
        <p:nvPicPr>
          <p:cNvPr id="27651" name="Picture 6"/>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27652" name="Title Placeholder 1"/>
          <p:cNvSpPr>
            <a:spLocks noGrp="1"/>
          </p:cNvSpPr>
          <p:nvPr>
            <p:ph type="title"/>
          </p:nvPr>
        </p:nvSpPr>
        <p:spPr bwMode="auto">
          <a:xfrm>
            <a:off x="457200" y="487363"/>
            <a:ext cx="8229600" cy="960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charset="-18"/>
              </a:defRPr>
            </a:lvl1pPr>
          </a:lstStyle>
          <a:p>
            <a:r>
              <a:rPr lang="en-US"/>
              <a:t>ACS 240: Physical Chemistry of Spectrochemical Analysis</a:t>
            </a:r>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112" charset="-18"/>
                <a:ea typeface="ＭＳ Ｐゴシック" pitchFamily="-112" charset="-128"/>
                <a:cs typeface="ＭＳ Ｐゴシック" pitchFamily="-112" charset="-128"/>
              </a:defRPr>
            </a:lvl1pPr>
          </a:lstStyle>
          <a:p>
            <a:pPr>
              <a:defRPr/>
            </a:pPr>
            <a:fld id="{CDAE4C30-47DC-5F4C-BCB9-E4A4EF695561}" type="slidenum">
              <a:rPr lang="en-US"/>
              <a:pPr>
                <a:defRPr/>
              </a:pPr>
              <a:t>‹#›</a:t>
            </a:fld>
            <a:endParaRPr lang="en-US"/>
          </a:p>
        </p:txBody>
      </p:sp>
      <p:sp>
        <p:nvSpPr>
          <p:cNvPr id="21511" name="Text Box 7"/>
          <p:cNvSpPr txBox="1">
            <a:spLocks noChangeArrowheads="1"/>
          </p:cNvSpPr>
          <p:nvPr/>
        </p:nvSpPr>
        <p:spPr bwMode="auto">
          <a:xfrm>
            <a:off x="6189663" y="19050"/>
            <a:ext cx="1944687" cy="914400"/>
          </a:xfrm>
          <a:prstGeom prst="rect">
            <a:avLst/>
          </a:prstGeom>
          <a:noFill/>
          <a:ln w="9525">
            <a:noFill/>
            <a:miter lim="800000"/>
            <a:headEnd/>
            <a:tailEnd/>
          </a:ln>
          <a:effectLst/>
        </p:spPr>
        <p:txBody>
          <a:bodyPr wrap="none">
            <a:prstTxWarp prst="textNoShape">
              <a:avLst/>
            </a:prstTxWarp>
            <a:spAutoFit/>
          </a:bodyPr>
          <a:lstStyle/>
          <a:p>
            <a:pPr>
              <a:defRPr/>
            </a:pPr>
            <a:r>
              <a:rPr lang="en-US" sz="5400" b="1">
                <a:solidFill>
                  <a:srgbClr val="8CC7EA"/>
                </a:solidFill>
                <a:latin typeface="Trebuchet MS" pitchFamily="-112" charset="0"/>
                <a:ea typeface="ＭＳ Ｐゴシック" pitchFamily="-112" charset="-128"/>
                <a:cs typeface="ＭＳ Ｐゴシック" pitchFamily="-112" charset="-128"/>
              </a:rPr>
              <a:t>ALMA</a:t>
            </a:r>
          </a:p>
        </p:txBody>
      </p:sp>
      <p:sp>
        <p:nvSpPr>
          <p:cNvPr id="21512" name="Line 8"/>
          <p:cNvSpPr>
            <a:spLocks noChangeShapeType="1"/>
          </p:cNvSpPr>
          <p:nvPr/>
        </p:nvSpPr>
        <p:spPr bwMode="auto">
          <a:xfrm>
            <a:off x="452438" y="495300"/>
            <a:ext cx="5859462" cy="0"/>
          </a:xfrm>
          <a:prstGeom prst="line">
            <a:avLst/>
          </a:prstGeom>
          <a:noFill/>
          <a:ln w="28575">
            <a:solidFill>
              <a:srgbClr val="8CC7EA"/>
            </a:solidFill>
            <a:round/>
            <a:headEnd/>
            <a:tailEnd/>
          </a:ln>
          <a:effectLst/>
        </p:spPr>
        <p:txBody>
          <a:bodyPr/>
          <a:lstStyle/>
          <a:p>
            <a:pPr>
              <a:defRPr/>
            </a:pPr>
            <a:endParaRPr lang="en-US" sz="180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24" r:id="rId8"/>
    <p:sldLayoutId id="2147483825" r:id="rId9"/>
    <p:sldLayoutId id="2147483826" r:id="rId10"/>
    <p:sldLayoutId id="2147483827" r:id="rId11"/>
  </p:sldLayoutIdLst>
  <p:hf sldNum="0" hd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prstTxWarp prst="textNoShape">
              <a:avLst/>
            </a:prstTxWarp>
          </a:bodyPr>
          <a:lstStyle/>
          <a:p>
            <a:pPr>
              <a:defRPr/>
            </a:pPr>
            <a:endParaRPr lang="en-US" sz="1800">
              <a:latin typeface="Arial" pitchFamily="-112" charset="0"/>
              <a:ea typeface="ＭＳ Ｐゴシック" pitchFamily="-112" charset="-128"/>
              <a:cs typeface="ＭＳ Ｐゴシック" pitchFamily="-112" charset="-128"/>
            </a:endParaRPr>
          </a:p>
        </p:txBody>
      </p:sp>
      <p:pic>
        <p:nvPicPr>
          <p:cNvPr id="39939" name="Picture 6"/>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39940" name="Title Placeholder 1"/>
          <p:cNvSpPr>
            <a:spLocks noGrp="1"/>
          </p:cNvSpPr>
          <p:nvPr>
            <p:ph type="title"/>
          </p:nvPr>
        </p:nvSpPr>
        <p:spPr bwMode="auto">
          <a:xfrm>
            <a:off x="457200" y="487363"/>
            <a:ext cx="8229600" cy="960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charset="-18"/>
              </a:defRPr>
            </a:lvl1pPr>
          </a:lstStyle>
          <a:p>
            <a:r>
              <a:rPr lang="en-US"/>
              <a:t>ACS 240: Physical Chemistry of Spectrochemical Analysis</a:t>
            </a:r>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112" charset="-18"/>
                <a:ea typeface="ＭＳ Ｐゴシック" pitchFamily="-112" charset="-128"/>
                <a:cs typeface="ＭＳ Ｐゴシック" pitchFamily="-112" charset="-128"/>
              </a:defRPr>
            </a:lvl1pPr>
          </a:lstStyle>
          <a:p>
            <a:pPr>
              <a:defRPr/>
            </a:pPr>
            <a:fld id="{387C20E8-707B-6D47-8426-FF505B2D62E7}" type="slidenum">
              <a:rPr lang="en-US"/>
              <a:pPr>
                <a:defRPr/>
              </a:pPr>
              <a:t>‹#›</a:t>
            </a:fld>
            <a:endParaRPr lang="en-US"/>
          </a:p>
        </p:txBody>
      </p:sp>
      <p:sp>
        <p:nvSpPr>
          <p:cNvPr id="21511" name="Text Box 7"/>
          <p:cNvSpPr txBox="1">
            <a:spLocks noChangeArrowheads="1"/>
          </p:cNvSpPr>
          <p:nvPr/>
        </p:nvSpPr>
        <p:spPr bwMode="auto">
          <a:xfrm>
            <a:off x="6189663" y="19050"/>
            <a:ext cx="1944687" cy="914400"/>
          </a:xfrm>
          <a:prstGeom prst="rect">
            <a:avLst/>
          </a:prstGeom>
          <a:noFill/>
          <a:ln w="9525">
            <a:noFill/>
            <a:miter lim="800000"/>
            <a:headEnd/>
            <a:tailEnd/>
          </a:ln>
          <a:effectLst/>
        </p:spPr>
        <p:txBody>
          <a:bodyPr wrap="none">
            <a:prstTxWarp prst="textNoShape">
              <a:avLst/>
            </a:prstTxWarp>
            <a:spAutoFit/>
          </a:bodyPr>
          <a:lstStyle/>
          <a:p>
            <a:pPr>
              <a:defRPr/>
            </a:pPr>
            <a:r>
              <a:rPr lang="en-US" sz="5400" b="1">
                <a:solidFill>
                  <a:srgbClr val="8CC7EA"/>
                </a:solidFill>
                <a:latin typeface="Trebuchet MS" pitchFamily="-112" charset="0"/>
                <a:ea typeface="ＭＳ Ｐゴシック" pitchFamily="-112" charset="-128"/>
                <a:cs typeface="ＭＳ Ｐゴシック" pitchFamily="-112" charset="-128"/>
              </a:rPr>
              <a:t>ALMA</a:t>
            </a:r>
          </a:p>
        </p:txBody>
      </p:sp>
      <p:sp>
        <p:nvSpPr>
          <p:cNvPr id="21512" name="Line 8"/>
          <p:cNvSpPr>
            <a:spLocks noChangeShapeType="1"/>
          </p:cNvSpPr>
          <p:nvPr/>
        </p:nvSpPr>
        <p:spPr bwMode="auto">
          <a:xfrm>
            <a:off x="452438" y="495300"/>
            <a:ext cx="5859462" cy="0"/>
          </a:xfrm>
          <a:prstGeom prst="line">
            <a:avLst/>
          </a:prstGeom>
          <a:noFill/>
          <a:ln w="28575">
            <a:solidFill>
              <a:srgbClr val="8CC7EA"/>
            </a:solidFill>
            <a:round/>
            <a:headEnd/>
            <a:tailEnd/>
          </a:ln>
          <a:effectLst/>
        </p:spPr>
        <p:txBody>
          <a:bodyPr/>
          <a:lstStyle/>
          <a:p>
            <a:pPr>
              <a:defRPr/>
            </a:pPr>
            <a:endParaRPr lang="en-US" sz="180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8" r:id="rId8"/>
    <p:sldLayoutId id="2147483829" r:id="rId9"/>
    <p:sldLayoutId id="2147483830" r:id="rId10"/>
    <p:sldLayoutId id="2147483831" r:id="rId11"/>
  </p:sldLayoutIdLst>
  <p:hf sldNum="0" hd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7.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5"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3"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jpeg"/></Relationships>
</file>

<file path=ppt/slides/_rels/slide24.xml.rels><?xml version="1.0" encoding="UTF-8" standalone="yes"?>
<Relationships xmlns="http://schemas.openxmlformats.org/package/2006/relationships"><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jpeg"/><Relationship Id="rId5"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6" Type="http://schemas.openxmlformats.org/officeDocument/2006/relationships/image" Target="../media/image46.pn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3.jpeg"/><Relationship Id="rId5"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3"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0.jpeg"/><Relationship Id="rId1" Type="http://schemas.openxmlformats.org/officeDocument/2006/relationships/video" Target="file://localhost/Users/awootten/Movies/almaanimation1.mov" TargetMode="External"/><Relationship Id="rId2" Type="http://schemas.openxmlformats.org/officeDocument/2006/relationships/slideLayout" Target="../slideLayouts/slideLayout26.xml"/><Relationship Id="rId3" Type="http://schemas.openxmlformats.org/officeDocument/2006/relationships/image" Target="../media/image9.jpe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3"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6" Type="http://schemas.openxmlformats.org/officeDocument/2006/relationships/image" Target="../media/image56.png"/><Relationship Id="rId4"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3.png"/><Relationship Id="rId5" Type="http://schemas.openxmlformats.org/officeDocument/2006/relationships/image" Target="../media/image55.png"/></Relationships>
</file>

<file path=ppt/slides/_rels/slide33.xml.rels><?xml version="1.0" encoding="UTF-8" standalone="yes"?>
<Relationships xmlns="http://schemas.openxmlformats.org/package/2006/relationships"><Relationship Id="rId4" Type="http://schemas.openxmlformats.org/officeDocument/2006/relationships/image" Target="../media/image59.pdf"/><Relationship Id="rId1" Type="http://schemas.openxmlformats.org/officeDocument/2006/relationships/slideLayout" Target="../slideLayouts/slideLayout2.xml"/><Relationship Id="rId2" Type="http://schemas.openxmlformats.org/officeDocument/2006/relationships/image" Target="../media/image57.tiff"/><Relationship Id="rId3" Type="http://schemas.openxmlformats.org/officeDocument/2006/relationships/image" Target="../media/image58.tiff"/><Relationship Id="rId5"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3"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2.png"/><Relationship Id="rId5" Type="http://schemas.openxmlformats.org/officeDocument/2006/relationships/image" Target="../media/image64.png"/></Relationships>
</file>

<file path=ppt/slides/_rels/slide36.xml.rels><?xml version="1.0" encoding="UTF-8" standalone="yes"?>
<Relationships xmlns="http://schemas.openxmlformats.org/package/2006/relationships"><Relationship Id="rId4" Type="http://schemas.openxmlformats.org/officeDocument/2006/relationships/image" Target="../media/image66.png"/><Relationship Id="rId5" Type="http://schemas.openxmlformats.org/officeDocument/2006/relationships/image" Target="../media/image67.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5.png"/><Relationship Id="rId6"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3" Type="http://schemas.openxmlformats.org/officeDocument/2006/relationships/hyperlink" Target="http://www.almaobservatory.or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7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50.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43.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7.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43.xml"/><Relationship Id="rId2" Type="http://schemas.openxmlformats.org/officeDocument/2006/relationships/notesSlide" Target="../notesSlides/notesSlide4.xml"/><Relationship Id="rId3" Type="http://schemas.openxmlformats.org/officeDocument/2006/relationships/image" Target="../media/image20.jpeg"/><Relationship Id="rId5"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 name="Straight Connector 5"/>
          <p:cNvCxnSpPr/>
          <p:nvPr/>
        </p:nvCxnSpPr>
        <p:spPr>
          <a:xfrm>
            <a:off x="152400" y="6324600"/>
            <a:ext cx="8991600" cy="0"/>
          </a:xfrm>
          <a:prstGeom prst="line">
            <a:avLst/>
          </a:prstGeom>
          <a:ln w="25400">
            <a:solidFill>
              <a:srgbClr val="002060"/>
            </a:solidFill>
          </a:ln>
        </p:spPr>
        <p:style>
          <a:lnRef idx="1">
            <a:schemeClr val="dk1"/>
          </a:lnRef>
          <a:fillRef idx="0">
            <a:schemeClr val="dk1"/>
          </a:fillRef>
          <a:effectRef idx="0">
            <a:schemeClr val="dk1"/>
          </a:effectRef>
          <a:fontRef idx="minor">
            <a:schemeClr val="tx1"/>
          </a:fontRef>
        </p:style>
      </p:cxnSp>
      <p:pic>
        <p:nvPicPr>
          <p:cNvPr id="54275" name="Picture 6" descr="ALMA Logo.jpg"/>
          <p:cNvPicPr>
            <a:picLocks noChangeAspect="1"/>
          </p:cNvPicPr>
          <p:nvPr/>
        </p:nvPicPr>
        <p:blipFill>
          <a:blip r:embed="rId2"/>
          <a:srcRect/>
          <a:stretch>
            <a:fillRect/>
          </a:stretch>
        </p:blipFill>
        <p:spPr bwMode="auto">
          <a:xfrm>
            <a:off x="7696200" y="6019800"/>
            <a:ext cx="427038" cy="614363"/>
          </a:xfrm>
          <a:prstGeom prst="rect">
            <a:avLst/>
          </a:prstGeom>
          <a:noFill/>
          <a:ln w="9525">
            <a:noFill/>
            <a:miter lim="800000"/>
            <a:headEnd/>
            <a:tailEnd/>
          </a:ln>
        </p:spPr>
      </p:pic>
      <p:sp>
        <p:nvSpPr>
          <p:cNvPr id="10" name="Title 5"/>
          <p:cNvSpPr>
            <a:spLocks noGrp="1"/>
          </p:cNvSpPr>
          <p:nvPr>
            <p:ph type="ctrTitle"/>
          </p:nvPr>
        </p:nvSpPr>
        <p:spPr>
          <a:xfrm>
            <a:off x="0" y="0"/>
            <a:ext cx="9144000" cy="1066800"/>
          </a:xfrm>
        </p:spPr>
        <p:txBody>
          <a:bodyPr rtlCol="0" anchor="t">
            <a:normAutofit fontScale="90000"/>
          </a:bodyPr>
          <a:lstStyle/>
          <a:p>
            <a:pPr eaLnBrk="1" fontAlgn="auto" hangingPunct="1">
              <a:spcAft>
                <a:spcPts val="0"/>
              </a:spcAft>
              <a:defRPr/>
            </a:pPr>
            <a:r>
              <a:rPr lang="en-US" sz="3400" b="1" dirty="0" smtClean="0">
                <a:solidFill>
                  <a:schemeClr val="accent2">
                    <a:lumMod val="75000"/>
                  </a:schemeClr>
                </a:solidFill>
                <a:ea typeface="ＭＳ Ｐゴシック" pitchFamily="17" charset="-128"/>
                <a:cs typeface="GillSans" pitchFamily="48" charset="0"/>
              </a:rPr>
              <a:t>Atacama Large Millimeter/</a:t>
            </a:r>
            <a:r>
              <a:rPr lang="en-US" sz="3400" b="1" dirty="0" err="1" smtClean="0">
                <a:solidFill>
                  <a:schemeClr val="accent2">
                    <a:lumMod val="75000"/>
                  </a:schemeClr>
                </a:solidFill>
                <a:ea typeface="ＭＳ Ｐゴシック" pitchFamily="17" charset="-128"/>
                <a:cs typeface="GillSans" pitchFamily="48" charset="0"/>
              </a:rPr>
              <a:t>submillimeter</a:t>
            </a:r>
            <a:r>
              <a:rPr lang="en-US" sz="3400" b="1" dirty="0" smtClean="0">
                <a:solidFill>
                  <a:schemeClr val="accent2">
                    <a:lumMod val="75000"/>
                  </a:schemeClr>
                </a:solidFill>
                <a:ea typeface="ＭＳ Ｐゴシック" pitchFamily="17" charset="-128"/>
                <a:cs typeface="GillSans" pitchFamily="48" charset="0"/>
              </a:rPr>
              <a:t> Array: The March to Early Science</a:t>
            </a:r>
          </a:p>
        </p:txBody>
      </p:sp>
      <p:sp>
        <p:nvSpPr>
          <p:cNvPr id="11" name="Subtitle 6"/>
          <p:cNvSpPr>
            <a:spLocks noGrp="1"/>
          </p:cNvSpPr>
          <p:nvPr>
            <p:ph type="subTitle" idx="1"/>
          </p:nvPr>
        </p:nvSpPr>
        <p:spPr>
          <a:xfrm>
            <a:off x="609600" y="4648200"/>
            <a:ext cx="8305800" cy="990600"/>
          </a:xfrm>
        </p:spPr>
        <p:txBody>
          <a:bodyPr rtlCol="0">
            <a:normAutofit/>
          </a:bodyPr>
          <a:lstStyle/>
          <a:p>
            <a:pPr algn="l" eaLnBrk="1" fontAlgn="auto" hangingPunct="1">
              <a:spcAft>
                <a:spcPts val="0"/>
              </a:spcAft>
              <a:buFont typeface="Arial" pitchFamily="34" charset="0"/>
              <a:buNone/>
              <a:defRPr/>
            </a:pPr>
            <a:r>
              <a:rPr lang="en-US" sz="2800" dirty="0" smtClean="0">
                <a:solidFill>
                  <a:schemeClr val="accent2">
                    <a:lumMod val="75000"/>
                  </a:schemeClr>
                </a:solidFill>
                <a:ea typeface="ＭＳ Ｐゴシック" pitchFamily="17" charset="-128"/>
                <a:cs typeface="Gill Sans" pitchFamily="17" charset="0"/>
              </a:rPr>
              <a:t>Al </a:t>
            </a:r>
            <a:r>
              <a:rPr lang="en-US" sz="2800" dirty="0" err="1" smtClean="0">
                <a:solidFill>
                  <a:schemeClr val="accent2">
                    <a:lumMod val="75000"/>
                  </a:schemeClr>
                </a:solidFill>
                <a:ea typeface="ＭＳ Ｐゴシック" pitchFamily="17" charset="-128"/>
                <a:cs typeface="Gill Sans" pitchFamily="17" charset="0"/>
              </a:rPr>
              <a:t>Wootten</a:t>
            </a:r>
            <a:endParaRPr lang="en-US" sz="2800" dirty="0" smtClean="0">
              <a:solidFill>
                <a:schemeClr val="accent2">
                  <a:lumMod val="75000"/>
                </a:schemeClr>
              </a:solidFill>
              <a:ea typeface="ＭＳ Ｐゴシック" pitchFamily="17" charset="-128"/>
              <a:cs typeface="Gill Sans" pitchFamily="17" charset="0"/>
            </a:endParaRPr>
          </a:p>
          <a:p>
            <a:pPr algn="l" eaLnBrk="1" fontAlgn="auto" hangingPunct="1">
              <a:spcAft>
                <a:spcPts val="0"/>
              </a:spcAft>
              <a:buFont typeface="Arial" pitchFamily="34" charset="0"/>
              <a:buNone/>
              <a:defRPr/>
            </a:pPr>
            <a:r>
              <a:rPr lang="en-US" sz="2000" dirty="0" smtClean="0">
                <a:solidFill>
                  <a:srgbClr val="002060"/>
                </a:solidFill>
                <a:ea typeface="ＭＳ Ｐゴシック" pitchFamily="17" charset="-128"/>
                <a:cs typeface="+mn-cs"/>
              </a:rPr>
              <a:t>North American ALMA Project Scientist, NRAO</a:t>
            </a:r>
          </a:p>
          <a:p>
            <a:pPr algn="l" eaLnBrk="1" fontAlgn="auto" hangingPunct="1">
              <a:spcAft>
                <a:spcPts val="0"/>
              </a:spcAft>
              <a:buFont typeface="Arial" pitchFamily="34" charset="0"/>
              <a:buNone/>
              <a:defRPr/>
            </a:pPr>
            <a:endParaRPr lang="en-US" sz="2800" dirty="0" smtClean="0">
              <a:solidFill>
                <a:schemeClr val="accent2">
                  <a:lumMod val="75000"/>
                </a:schemeClr>
              </a:solidFill>
              <a:ea typeface="ＭＳ Ｐゴシック" pitchFamily="17" charset="-128"/>
              <a:cs typeface="Gill Sans" pitchFamily="17" charset="0"/>
            </a:endParaRPr>
          </a:p>
        </p:txBody>
      </p:sp>
      <p:pic>
        <p:nvPicPr>
          <p:cNvPr id="54278" name="Picture 11" descr="nsf.jpg"/>
          <p:cNvPicPr>
            <a:picLocks noChangeAspect="1"/>
          </p:cNvPicPr>
          <p:nvPr/>
        </p:nvPicPr>
        <p:blipFill>
          <a:blip r:embed="rId3"/>
          <a:srcRect/>
          <a:stretch>
            <a:fillRect/>
          </a:stretch>
        </p:blipFill>
        <p:spPr bwMode="auto">
          <a:xfrm>
            <a:off x="1066800" y="6075363"/>
            <a:ext cx="533400" cy="533400"/>
          </a:xfrm>
          <a:prstGeom prst="rect">
            <a:avLst/>
          </a:prstGeom>
          <a:noFill/>
          <a:ln w="9525">
            <a:noFill/>
            <a:miter lim="800000"/>
            <a:headEnd/>
            <a:tailEnd/>
          </a:ln>
        </p:spPr>
      </p:pic>
      <p:pic>
        <p:nvPicPr>
          <p:cNvPr id="54279" name="Picture 12" descr="AUI small.jpg"/>
          <p:cNvPicPr>
            <a:picLocks noChangeAspect="1"/>
          </p:cNvPicPr>
          <p:nvPr/>
        </p:nvPicPr>
        <p:blipFill>
          <a:blip r:embed="rId4"/>
          <a:srcRect/>
          <a:stretch>
            <a:fillRect/>
          </a:stretch>
        </p:blipFill>
        <p:spPr bwMode="auto">
          <a:xfrm>
            <a:off x="161925" y="6019800"/>
            <a:ext cx="914400" cy="608013"/>
          </a:xfrm>
          <a:prstGeom prst="rect">
            <a:avLst/>
          </a:prstGeom>
          <a:noFill/>
          <a:ln w="9525">
            <a:noFill/>
            <a:miter lim="800000"/>
            <a:headEnd/>
            <a:tailEnd/>
          </a:ln>
        </p:spPr>
      </p:pic>
      <p:pic>
        <p:nvPicPr>
          <p:cNvPr id="54280" name="Picture 19" descr="logo small.jpg"/>
          <p:cNvPicPr>
            <a:picLocks noChangeAspect="1"/>
          </p:cNvPicPr>
          <p:nvPr/>
        </p:nvPicPr>
        <p:blipFill>
          <a:blip r:embed="rId5"/>
          <a:srcRect/>
          <a:stretch>
            <a:fillRect/>
          </a:stretch>
        </p:blipFill>
        <p:spPr bwMode="auto">
          <a:xfrm>
            <a:off x="8305800" y="5999163"/>
            <a:ext cx="504825" cy="658812"/>
          </a:xfrm>
          <a:prstGeom prst="rect">
            <a:avLst/>
          </a:prstGeom>
          <a:noFill/>
          <a:ln w="9525">
            <a:noFill/>
            <a:miter lim="800000"/>
            <a:headEnd/>
            <a:tailEnd/>
          </a:ln>
        </p:spPr>
      </p:pic>
      <p:pic>
        <p:nvPicPr>
          <p:cNvPr id="54281" name="Picture 11" descr="AOS_7_ants.jpg"/>
          <p:cNvPicPr>
            <a:picLocks noChangeAspect="1"/>
          </p:cNvPicPr>
          <p:nvPr/>
        </p:nvPicPr>
        <p:blipFill>
          <a:blip r:embed="rId6"/>
          <a:srcRect/>
          <a:stretch>
            <a:fillRect/>
          </a:stretch>
        </p:blipFill>
        <p:spPr bwMode="auto">
          <a:xfrm>
            <a:off x="0" y="1219200"/>
            <a:ext cx="9144000" cy="3379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0"/>
            <a:ext cx="8229600" cy="527050"/>
          </a:xfrm>
        </p:spPr>
        <p:txBody>
          <a:bodyPr rtlCol="0">
            <a:normAutofit fontScale="90000"/>
          </a:bodyPr>
          <a:lstStyle/>
          <a:p>
            <a:pPr eaLnBrk="1" fontAlgn="auto" hangingPunct="1">
              <a:spcAft>
                <a:spcPts val="0"/>
              </a:spcAft>
              <a:defRPr/>
            </a:pPr>
            <a:r>
              <a:rPr lang="en-US" dirty="0">
                <a:ea typeface="+mj-ea"/>
                <a:cs typeface="+mj-cs"/>
              </a:rPr>
              <a:t>Technical Specifications</a:t>
            </a:r>
          </a:p>
        </p:txBody>
      </p:sp>
      <p:sp>
        <p:nvSpPr>
          <p:cNvPr id="69635" name="Rectangle 3"/>
          <p:cNvSpPr>
            <a:spLocks noGrp="1" noChangeArrowheads="1"/>
          </p:cNvSpPr>
          <p:nvPr>
            <p:ph type="body" idx="1"/>
          </p:nvPr>
        </p:nvSpPr>
        <p:spPr>
          <a:xfrm>
            <a:off x="1046163" y="931863"/>
            <a:ext cx="7772400" cy="4114800"/>
          </a:xfrm>
        </p:spPr>
        <p:txBody>
          <a:bodyPr/>
          <a:lstStyle/>
          <a:p>
            <a:pPr eaLnBrk="1" hangingPunct="1">
              <a:lnSpc>
                <a:spcPct val="90000"/>
              </a:lnSpc>
            </a:pPr>
            <a:r>
              <a:rPr lang="en-AU" sz="1600">
                <a:ea typeface="ＭＳ Ｐゴシック" charset="-128"/>
                <a:cs typeface="ＭＳ Ｐゴシック" charset="-128"/>
              </a:rPr>
              <a:t>&gt;54-68 12-m antennas, 12 7-m antennas, at 5000 m altitude site.</a:t>
            </a:r>
          </a:p>
          <a:p>
            <a:pPr eaLnBrk="1" hangingPunct="1">
              <a:lnSpc>
                <a:spcPct val="90000"/>
              </a:lnSpc>
            </a:pPr>
            <a:r>
              <a:rPr lang="en-AU" sz="1600">
                <a:ea typeface="ＭＳ Ｐゴシック" charset="-128"/>
                <a:cs typeface="ＭＳ Ｐゴシック" charset="-128"/>
              </a:rPr>
              <a:t>Surface accuracy ±25 </a:t>
            </a:r>
            <a:r>
              <a:rPr lang="en-AU" sz="1600">
                <a:ea typeface="ＭＳ Ｐゴシック" charset="-128"/>
                <a:cs typeface="ＭＳ Ｐゴシック" charset="-128"/>
                <a:sym typeface="Symbol" charset="2"/>
              </a:rPr>
              <a:t></a:t>
            </a:r>
            <a:r>
              <a:rPr lang="en-AU" sz="1600">
                <a:ea typeface="ＭＳ Ｐゴシック" charset="-128"/>
                <a:cs typeface="ＭＳ Ｐゴシック" charset="-128"/>
              </a:rPr>
              <a:t>m, 0.6” reference pointing in 9m/s wind, 2” absolute pointing all-sky.  First two antennas meet these; accurate to &lt;±16 </a:t>
            </a:r>
            <a:r>
              <a:rPr lang="en-AU" sz="1600">
                <a:ea typeface="ＭＳ Ｐゴシック" charset="-128"/>
                <a:cs typeface="ＭＳ Ｐゴシック" charset="-128"/>
                <a:sym typeface="Symbol" charset="2"/>
              </a:rPr>
              <a:t></a:t>
            </a:r>
            <a:r>
              <a:rPr lang="en-AU" sz="1600">
                <a:ea typeface="ＭＳ Ｐゴシック" charset="-128"/>
                <a:cs typeface="ＭＳ Ｐゴシック" charset="-128"/>
              </a:rPr>
              <a:t>m most conditions</a:t>
            </a:r>
          </a:p>
          <a:p>
            <a:pPr eaLnBrk="1" hangingPunct="1">
              <a:lnSpc>
                <a:spcPct val="90000"/>
              </a:lnSpc>
            </a:pPr>
            <a:r>
              <a:rPr lang="en-AU" sz="1600">
                <a:ea typeface="ＭＳ Ｐゴシック" charset="-128"/>
                <a:cs typeface="ＭＳ Ｐゴシック" charset="-128"/>
              </a:rPr>
              <a:t>Array configurations between 150m to ~15 -18km.</a:t>
            </a:r>
            <a:endParaRPr lang="en-AU" sz="1600">
              <a:solidFill>
                <a:srgbClr val="000090"/>
              </a:solidFill>
              <a:ea typeface="ＭＳ Ｐゴシック" charset="-128"/>
              <a:cs typeface="ＭＳ Ｐゴシック" charset="-128"/>
            </a:endParaRPr>
          </a:p>
          <a:p>
            <a:pPr eaLnBrk="1" hangingPunct="1">
              <a:lnSpc>
                <a:spcPct val="90000"/>
              </a:lnSpc>
            </a:pPr>
            <a:r>
              <a:rPr lang="en-AU" sz="1600">
                <a:ea typeface="ＭＳ Ｐゴシック" charset="-128"/>
                <a:cs typeface="ＭＳ Ｐゴシック" charset="-128"/>
              </a:rPr>
              <a:t>8 GHz BW, dual polarization.</a:t>
            </a:r>
          </a:p>
          <a:p>
            <a:pPr eaLnBrk="1" hangingPunct="1">
              <a:lnSpc>
                <a:spcPct val="90000"/>
              </a:lnSpc>
            </a:pPr>
            <a:r>
              <a:rPr lang="en-AU" sz="1600">
                <a:ea typeface="ＭＳ Ｐゴシック" charset="-128"/>
                <a:cs typeface="ＭＳ Ｐゴシック" charset="-128"/>
              </a:rPr>
              <a:t>Flux sensitivity 0.2 mJy in 1 min at 345 GHz (median cond.).</a:t>
            </a:r>
          </a:p>
          <a:p>
            <a:pPr eaLnBrk="1" hangingPunct="1">
              <a:lnSpc>
                <a:spcPct val="90000"/>
              </a:lnSpc>
            </a:pPr>
            <a:r>
              <a:rPr lang="en-AU" sz="1600">
                <a:ea typeface="ＭＳ Ｐゴシック" charset="-128"/>
                <a:cs typeface="ＭＳ Ｐゴシック" charset="-128"/>
              </a:rPr>
              <a:t>Interferometry, mosaicing &amp; total-power observing.</a:t>
            </a:r>
          </a:p>
          <a:p>
            <a:pPr eaLnBrk="1" hangingPunct="1">
              <a:lnSpc>
                <a:spcPct val="90000"/>
              </a:lnSpc>
            </a:pPr>
            <a:r>
              <a:rPr lang="en-AU" sz="1600">
                <a:ea typeface="ＭＳ Ｐゴシック" charset="-128"/>
                <a:cs typeface="ＭＳ Ｐゴシック" charset="-128"/>
              </a:rPr>
              <a:t>Correlator: 4096 channels/IF (multi-IF), full Stokes.</a:t>
            </a:r>
          </a:p>
          <a:p>
            <a:pPr eaLnBrk="1" hangingPunct="1">
              <a:lnSpc>
                <a:spcPct val="90000"/>
              </a:lnSpc>
            </a:pPr>
            <a:r>
              <a:rPr lang="en-AU" sz="1600">
                <a:ea typeface="ＭＳ Ｐゴシック" charset="-128"/>
                <a:cs typeface="ＭＳ Ｐゴシック" charset="-128"/>
              </a:rPr>
              <a:t>Data rate: 6MB/s average; peak 60 MB/s. </a:t>
            </a:r>
          </a:p>
          <a:p>
            <a:pPr eaLnBrk="1" hangingPunct="1">
              <a:lnSpc>
                <a:spcPct val="90000"/>
              </a:lnSpc>
            </a:pPr>
            <a:r>
              <a:rPr lang="en-AU" sz="1600">
                <a:ea typeface="ＭＳ Ｐゴシック" charset="-128"/>
                <a:cs typeface="ＭＳ Ｐゴシック" charset="-128"/>
              </a:rPr>
              <a:t>All data archived (raw + images), pipeline processing.</a:t>
            </a:r>
            <a:endParaRPr lang="en-US">
              <a:ea typeface="ＭＳ Ｐゴシック" charset="-128"/>
              <a:cs typeface="ＭＳ Ｐゴシック" charset="-128"/>
            </a:endParaRPr>
          </a:p>
        </p:txBody>
      </p:sp>
      <p:pic>
        <p:nvPicPr>
          <p:cNvPr id="69636" name="Picture 4" descr="Mousepad.tiff.tiff"/>
          <p:cNvPicPr>
            <a:picLocks noChangeAspect="1"/>
          </p:cNvPicPr>
          <p:nvPr/>
        </p:nvPicPr>
        <p:blipFill>
          <a:blip r:embed="rId3"/>
          <a:srcRect/>
          <a:stretch>
            <a:fillRect/>
          </a:stretch>
        </p:blipFill>
        <p:spPr bwMode="auto">
          <a:xfrm>
            <a:off x="315913" y="0"/>
            <a:ext cx="8651875" cy="6750050"/>
          </a:xfrm>
          <a:prstGeom prst="rect">
            <a:avLst/>
          </a:prstGeom>
          <a:noFill/>
          <a:ln w="9525">
            <a:noFill/>
            <a:miter lim="800000"/>
            <a:headEnd/>
            <a:tailEnd/>
          </a:ln>
        </p:spPr>
      </p:pic>
      <p:sp>
        <p:nvSpPr>
          <p:cNvPr id="69637"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7938"/>
            <a:ext cx="5948363" cy="958850"/>
          </a:xfrm>
        </p:spPr>
        <p:txBody>
          <a:bodyPr/>
          <a:lstStyle/>
          <a:p>
            <a:pPr eaLnBrk="1" hangingPunct="1"/>
            <a:r>
              <a:rPr lang="en-US" sz="2400">
                <a:solidFill>
                  <a:srgbClr val="953735"/>
                </a:solidFill>
                <a:ea typeface="ＭＳ Ｐゴシック" charset="-128"/>
                <a:cs typeface="ＭＳ Ｐゴシック" charset="-128"/>
              </a:rPr>
              <a:t>Specifications Demand Transformational Performance</a:t>
            </a:r>
          </a:p>
        </p:txBody>
      </p:sp>
      <p:sp>
        <p:nvSpPr>
          <p:cNvPr id="71683" name="Rectangle 3"/>
          <p:cNvSpPr>
            <a:spLocks noGrp="1" noChangeArrowheads="1"/>
          </p:cNvSpPr>
          <p:nvPr>
            <p:ph type="body" idx="1"/>
          </p:nvPr>
        </p:nvSpPr>
        <p:spPr>
          <a:xfrm>
            <a:off x="685800" y="1533525"/>
            <a:ext cx="7772400" cy="3886200"/>
          </a:xfrm>
        </p:spPr>
        <p:txBody>
          <a:bodyPr/>
          <a:lstStyle/>
          <a:p>
            <a:pPr eaLnBrk="1" hangingPunct="1">
              <a:lnSpc>
                <a:spcPct val="90000"/>
              </a:lnSpc>
              <a:buFont typeface="Times" charset="0"/>
              <a:buChar char="•"/>
            </a:pPr>
            <a:r>
              <a:rPr lang="en-US" sz="1800">
                <a:solidFill>
                  <a:srgbClr val="000090"/>
                </a:solidFill>
                <a:ea typeface="ＭＳ Ｐゴシック" charset="-128"/>
                <a:cs typeface="ＭＳ Ｐゴシック" charset="-128"/>
              </a:rPr>
              <a:t>With these </a:t>
            </a:r>
            <a:r>
              <a:rPr lang="en-US" sz="1800" smtClean="0">
                <a:solidFill>
                  <a:srgbClr val="000090"/>
                </a:solidFill>
                <a:ea typeface="ＭＳ Ｐゴシック" charset="-128"/>
                <a:cs typeface="ＭＳ Ｐゴシック" charset="-128"/>
              </a:rPr>
              <a:t>specifications, </a:t>
            </a:r>
            <a:r>
              <a:rPr lang="en-US" sz="1800">
                <a:solidFill>
                  <a:srgbClr val="000090"/>
                </a:solidFill>
                <a:ea typeface="ＭＳ Ｐゴシック" charset="-128"/>
                <a:cs typeface="ＭＳ Ｐゴシック" charset="-128"/>
              </a:rPr>
              <a:t>ALMA improves </a:t>
            </a:r>
          </a:p>
          <a:p>
            <a:pPr lvl="1" eaLnBrk="1" hangingPunct="1">
              <a:lnSpc>
                <a:spcPct val="90000"/>
              </a:lnSpc>
              <a:buFont typeface="Times" charset="0"/>
              <a:buChar char="•"/>
            </a:pPr>
            <a:r>
              <a:rPr lang="en-US" sz="1600">
                <a:solidFill>
                  <a:srgbClr val="000090"/>
                </a:solidFill>
              </a:rPr>
              <a:t>Existing </a:t>
            </a:r>
            <a:r>
              <a:rPr lang="en-US" sz="1600">
                <a:solidFill>
                  <a:srgbClr val="990033"/>
                </a:solidFill>
              </a:rPr>
              <a:t>sensitivity</a:t>
            </a:r>
            <a:r>
              <a:rPr lang="en-US" sz="1600">
                <a:solidFill>
                  <a:srgbClr val="000090"/>
                </a:solidFill>
              </a:rPr>
              <a:t>, by about </a:t>
            </a:r>
            <a:r>
              <a:rPr lang="en-US" sz="1600" b="1" i="1">
                <a:solidFill>
                  <a:srgbClr val="000090"/>
                </a:solidFill>
              </a:rPr>
              <a:t>two orders of magnitude</a:t>
            </a:r>
          </a:p>
          <a:p>
            <a:pPr lvl="2" eaLnBrk="1" hangingPunct="1">
              <a:lnSpc>
                <a:spcPct val="90000"/>
              </a:lnSpc>
              <a:buFont typeface="Times" charset="0"/>
              <a:buChar char="•"/>
            </a:pPr>
            <a:r>
              <a:rPr lang="en-US" sz="1600" b="1" i="1">
                <a:solidFill>
                  <a:srgbClr val="000090"/>
                </a:solidFill>
                <a:ea typeface="ＭＳ Ｐゴシック" charset="-128"/>
              </a:rPr>
              <a:t>Best accessible site </a:t>
            </a:r>
            <a:r>
              <a:rPr lang="en-US" sz="1600">
                <a:solidFill>
                  <a:srgbClr val="000090"/>
                </a:solidFill>
                <a:ea typeface="ＭＳ Ｐゴシック" charset="-128"/>
              </a:rPr>
              <a:t>on Earth</a:t>
            </a:r>
          </a:p>
          <a:p>
            <a:pPr lvl="2" eaLnBrk="1" hangingPunct="1">
              <a:lnSpc>
                <a:spcPct val="90000"/>
              </a:lnSpc>
              <a:buFont typeface="Times" charset="0"/>
              <a:buChar char="•"/>
            </a:pPr>
            <a:r>
              <a:rPr lang="en-US" sz="1600" b="1" i="1">
                <a:solidFill>
                  <a:srgbClr val="000090"/>
                </a:solidFill>
                <a:ea typeface="ＭＳ Ｐゴシック" charset="-128"/>
              </a:rPr>
              <a:t>Highest performance receivers </a:t>
            </a:r>
            <a:r>
              <a:rPr lang="en-US" sz="1600">
                <a:solidFill>
                  <a:srgbClr val="000090"/>
                </a:solidFill>
                <a:ea typeface="ＭＳ Ｐゴシック" charset="-128"/>
              </a:rPr>
              <a:t>available</a:t>
            </a:r>
          </a:p>
          <a:p>
            <a:pPr lvl="2" eaLnBrk="1" hangingPunct="1">
              <a:lnSpc>
                <a:spcPct val="90000"/>
              </a:lnSpc>
              <a:buFont typeface="Times" charset="0"/>
              <a:buChar char="•"/>
            </a:pPr>
            <a:r>
              <a:rPr lang="en-US" sz="1600" b="1" i="1">
                <a:solidFill>
                  <a:srgbClr val="000090"/>
                </a:solidFill>
                <a:ea typeface="ＭＳ Ｐゴシック" charset="-128"/>
              </a:rPr>
              <a:t>Enormous collecting </a:t>
            </a:r>
            <a:r>
              <a:rPr lang="en-US" sz="1600" b="1" i="1" smtClean="0">
                <a:solidFill>
                  <a:srgbClr val="000090"/>
                </a:solidFill>
                <a:ea typeface="ＭＳ Ｐゴシック" charset="-128"/>
              </a:rPr>
              <a:t>area </a:t>
            </a:r>
            <a:r>
              <a:rPr lang="en-US" sz="1600" smtClean="0">
                <a:solidFill>
                  <a:srgbClr val="000090"/>
                </a:solidFill>
                <a:ea typeface="ＭＳ Ｐゴシック" charset="-128"/>
              </a:rPr>
              <a:t>(1.6 acres, or &gt;6600 m</a:t>
            </a:r>
            <a:r>
              <a:rPr lang="en-US" sz="1600" baseline="30000" smtClean="0">
                <a:solidFill>
                  <a:srgbClr val="000090"/>
                </a:solidFill>
                <a:ea typeface="ＭＳ Ｐゴシック" charset="-128"/>
              </a:rPr>
              <a:t>2</a:t>
            </a:r>
            <a:r>
              <a:rPr lang="en-US" sz="1600" smtClean="0">
                <a:solidFill>
                  <a:srgbClr val="000090"/>
                </a:solidFill>
                <a:ea typeface="ＭＳ Ｐゴシック" charset="-128"/>
              </a:rPr>
              <a:t>)</a:t>
            </a:r>
          </a:p>
          <a:p>
            <a:pPr lvl="1" eaLnBrk="1" hangingPunct="1">
              <a:lnSpc>
                <a:spcPct val="90000"/>
              </a:lnSpc>
              <a:buFont typeface="Times" charset="0"/>
              <a:buChar char="•"/>
            </a:pPr>
            <a:r>
              <a:rPr lang="en-US" sz="1600">
                <a:solidFill>
                  <a:srgbClr val="990033"/>
                </a:solidFill>
              </a:rPr>
              <a:t>Resolution</a:t>
            </a:r>
            <a:r>
              <a:rPr lang="en-US" sz="1600">
                <a:solidFill>
                  <a:srgbClr val="000090"/>
                </a:solidFill>
              </a:rPr>
              <a:t>, by nearly </a:t>
            </a:r>
            <a:r>
              <a:rPr lang="en-US" sz="1600" b="1" i="1">
                <a:solidFill>
                  <a:srgbClr val="000090"/>
                </a:solidFill>
              </a:rPr>
              <a:t>two orders of magnitude</a:t>
            </a:r>
          </a:p>
          <a:p>
            <a:pPr lvl="2" eaLnBrk="1" hangingPunct="1">
              <a:lnSpc>
                <a:spcPct val="90000"/>
              </a:lnSpc>
              <a:buFont typeface="Times" charset="0"/>
              <a:buChar char="•"/>
            </a:pPr>
            <a:r>
              <a:rPr lang="en-US" sz="1600">
                <a:solidFill>
                  <a:srgbClr val="000090"/>
                </a:solidFill>
                <a:ea typeface="ＭＳ Ｐゴシック" charset="-128"/>
              </a:rPr>
              <a:t>Not only is the site high and dry but it is big!  18km baselines or longer may be accommodated.</a:t>
            </a:r>
          </a:p>
          <a:p>
            <a:pPr lvl="1" eaLnBrk="1" hangingPunct="1">
              <a:lnSpc>
                <a:spcPct val="90000"/>
              </a:lnSpc>
              <a:buFont typeface="Times" charset="0"/>
              <a:buChar char="•"/>
            </a:pPr>
            <a:r>
              <a:rPr lang="en-US" sz="1600">
                <a:solidFill>
                  <a:srgbClr val="990033"/>
                </a:solidFill>
              </a:rPr>
              <a:t>Wavelength Coverage</a:t>
            </a:r>
            <a:r>
              <a:rPr lang="en-US" sz="1600">
                <a:solidFill>
                  <a:srgbClr val="000090"/>
                </a:solidFill>
              </a:rPr>
              <a:t>, by a factor of two or more</a:t>
            </a:r>
          </a:p>
          <a:p>
            <a:pPr lvl="2" eaLnBrk="1" hangingPunct="1">
              <a:lnSpc>
                <a:spcPct val="90000"/>
              </a:lnSpc>
              <a:buFont typeface="Times" charset="0"/>
              <a:buChar char="•"/>
            </a:pPr>
            <a:r>
              <a:rPr lang="en-US" sz="1600">
                <a:solidFill>
                  <a:srgbClr val="000090"/>
                </a:solidFill>
                <a:ea typeface="ＭＳ Ｐゴシック" charset="-128"/>
              </a:rPr>
              <a:t>Take advantage of the site by covering all atmospheric windows with &gt;50% transmission above 30 GHz</a:t>
            </a:r>
          </a:p>
          <a:p>
            <a:pPr lvl="1" eaLnBrk="1" hangingPunct="1">
              <a:lnSpc>
                <a:spcPct val="90000"/>
              </a:lnSpc>
              <a:buFont typeface="Times" charset="0"/>
              <a:buChar char="•"/>
            </a:pPr>
            <a:r>
              <a:rPr lang="en-US" sz="1600">
                <a:solidFill>
                  <a:srgbClr val="990033"/>
                </a:solidFill>
              </a:rPr>
              <a:t>Bandwidth</a:t>
            </a:r>
            <a:r>
              <a:rPr lang="en-US" sz="1600">
                <a:solidFill>
                  <a:srgbClr val="000090"/>
                </a:solidFill>
              </a:rPr>
              <a:t>, by a factor of a few</a:t>
            </a:r>
          </a:p>
          <a:p>
            <a:pPr lvl="2" eaLnBrk="1" hangingPunct="1">
              <a:lnSpc>
                <a:spcPct val="90000"/>
              </a:lnSpc>
              <a:buFont typeface="Times" charset="0"/>
              <a:buChar char="•"/>
            </a:pPr>
            <a:r>
              <a:rPr lang="en-US" sz="1600">
                <a:solidFill>
                  <a:srgbClr val="000090"/>
                </a:solidFill>
                <a:ea typeface="ＭＳ Ｐゴシック" charset="-128"/>
              </a:rPr>
              <a:t>Correlator </a:t>
            </a:r>
            <a:r>
              <a:rPr lang="en-US" sz="1600" smtClean="0">
                <a:solidFill>
                  <a:srgbClr val="000090"/>
                </a:solidFill>
                <a:ea typeface="ＭＳ Ｐゴシック" charset="-128"/>
              </a:rPr>
              <a:t>processes </a:t>
            </a:r>
            <a:r>
              <a:rPr lang="en-US" sz="1600">
                <a:solidFill>
                  <a:srgbClr val="000090"/>
                </a:solidFill>
                <a:ea typeface="ＭＳ Ｐゴシック" charset="-128"/>
              </a:rPr>
              <a:t>16 GHz or 8 GHz times two polarizations</a:t>
            </a:r>
            <a:endParaRPr lang="en-US" sz="1600" smtClean="0">
              <a:solidFill>
                <a:srgbClr val="000090"/>
              </a:solidFill>
              <a:ea typeface="ＭＳ Ｐゴシック" charset="-128"/>
            </a:endParaRPr>
          </a:p>
          <a:p>
            <a:pPr eaLnBrk="1" hangingPunct="1">
              <a:lnSpc>
                <a:spcPct val="90000"/>
              </a:lnSpc>
              <a:buFont typeface="Times" charset="0"/>
              <a:buChar char="•"/>
            </a:pPr>
            <a:r>
              <a:rPr lang="en-US" sz="1800" smtClean="0">
                <a:solidFill>
                  <a:srgbClr val="000090"/>
                </a:solidFill>
                <a:ea typeface="ＭＳ Ｐゴシック" charset="-128"/>
                <a:cs typeface="ＭＳ Ｐゴシック" charset="-128"/>
              </a:rPr>
              <a:t>Scientific </a:t>
            </a:r>
            <a:r>
              <a:rPr lang="en-US" sz="1800">
                <a:solidFill>
                  <a:srgbClr val="000090"/>
                </a:solidFill>
                <a:ea typeface="ＭＳ Ｐゴシック" charset="-128"/>
                <a:cs typeface="ＭＳ Ｐゴシック" charset="-128"/>
              </a:rPr>
              <a:t>discovery parameter space is greatly expanded!</a:t>
            </a:r>
          </a:p>
          <a:p>
            <a:pPr eaLnBrk="1" hangingPunct="1">
              <a:lnSpc>
                <a:spcPct val="90000"/>
              </a:lnSpc>
              <a:buFont typeface="Times" charset="0"/>
              <a:buChar char="•"/>
            </a:pPr>
            <a:endParaRPr lang="en-US">
              <a:ea typeface="ＭＳ Ｐゴシック" charset="-128"/>
              <a:cs typeface="ＭＳ Ｐゴシック" charset="-128"/>
            </a:endParaRPr>
          </a:p>
        </p:txBody>
      </p:sp>
      <p:sp>
        <p:nvSpPr>
          <p:cNvPr id="71684"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rtlCol="0"/>
          <a:lstStyle/>
          <a:p>
            <a:pPr eaLnBrk="1" fontAlgn="auto" hangingPunct="1">
              <a:spcAft>
                <a:spcPts val="0"/>
              </a:spcAft>
              <a:defRPr/>
            </a:pPr>
            <a:r>
              <a:rPr lang="en-US" smtClean="0">
                <a:cs typeface="+mj-cs"/>
              </a:rPr>
              <a:t>ALMA Bands and Transparency</a:t>
            </a:r>
          </a:p>
        </p:txBody>
      </p:sp>
      <p:pic>
        <p:nvPicPr>
          <p:cNvPr id="73731" name="Picture 14" descr="ALMABands.jpg"/>
          <p:cNvPicPr>
            <a:picLocks noChangeAspect="1"/>
          </p:cNvPicPr>
          <p:nvPr/>
        </p:nvPicPr>
        <p:blipFill>
          <a:blip r:embed="rId2"/>
          <a:srcRect/>
          <a:stretch>
            <a:fillRect/>
          </a:stretch>
        </p:blipFill>
        <p:spPr bwMode="auto">
          <a:xfrm>
            <a:off x="381000" y="1447800"/>
            <a:ext cx="8382000" cy="4800600"/>
          </a:xfrm>
          <a:prstGeom prst="rect">
            <a:avLst/>
          </a:prstGeom>
          <a:noFill/>
          <a:ln w="9525">
            <a:noFill/>
            <a:miter lim="800000"/>
            <a:headEnd/>
            <a:tailEnd/>
          </a:ln>
        </p:spPr>
      </p:pic>
      <p:sp>
        <p:nvSpPr>
          <p:cNvPr id="73732" name="TextBox 15"/>
          <p:cNvSpPr txBox="1">
            <a:spLocks noChangeArrowheads="1"/>
          </p:cNvSpPr>
          <p:nvPr/>
        </p:nvSpPr>
        <p:spPr bwMode="auto">
          <a:xfrm>
            <a:off x="7162800" y="5418138"/>
            <a:ext cx="671513" cy="369887"/>
          </a:xfrm>
          <a:prstGeom prst="rect">
            <a:avLst/>
          </a:prstGeom>
          <a:noFill/>
          <a:ln w="9525">
            <a:noFill/>
            <a:miter lim="800000"/>
            <a:headEnd/>
            <a:tailEnd/>
          </a:ln>
        </p:spPr>
        <p:txBody>
          <a:bodyPr wrap="none">
            <a:prstTxWarp prst="textNoShape">
              <a:avLst/>
            </a:prstTxWarp>
            <a:spAutoFit/>
          </a:bodyPr>
          <a:lstStyle/>
          <a:p>
            <a:r>
              <a:rPr lang="en-US" sz="1800">
                <a:solidFill>
                  <a:srgbClr val="FF0000"/>
                </a:solidFill>
                <a:latin typeface="Gill Sans MT" charset="-18"/>
              </a:rPr>
              <a:t>‘B11’</a:t>
            </a:r>
            <a:endParaRPr lang="en-US" sz="1800">
              <a:latin typeface="Gill Sans MT" charset="-18"/>
            </a:endParaRPr>
          </a:p>
        </p:txBody>
      </p:sp>
      <p:sp>
        <p:nvSpPr>
          <p:cNvPr id="73733" name="TextBox 16"/>
          <p:cNvSpPr txBox="1">
            <a:spLocks noChangeArrowheads="1"/>
          </p:cNvSpPr>
          <p:nvPr/>
        </p:nvSpPr>
        <p:spPr bwMode="auto">
          <a:xfrm>
            <a:off x="4645025" y="3328988"/>
            <a:ext cx="731838" cy="461962"/>
          </a:xfrm>
          <a:prstGeom prst="rect">
            <a:avLst/>
          </a:prstGeom>
          <a:noFill/>
          <a:ln w="9525">
            <a:noFill/>
            <a:miter lim="800000"/>
            <a:headEnd/>
            <a:tailEnd/>
          </a:ln>
        </p:spPr>
        <p:txBody>
          <a:bodyPr wrap="none">
            <a:prstTxWarp prst="textNoShape">
              <a:avLst/>
            </a:prstTxWarp>
            <a:spAutoFit/>
          </a:bodyPr>
          <a:lstStyle/>
          <a:p>
            <a:r>
              <a:rPr lang="en-US" sz="1800">
                <a:solidFill>
                  <a:srgbClr val="FF66FF"/>
                </a:solidFill>
                <a:latin typeface="Gill Sans MT" charset="-18"/>
              </a:rPr>
              <a:t>B10</a:t>
            </a:r>
          </a:p>
        </p:txBody>
      </p:sp>
      <p:sp>
        <p:nvSpPr>
          <p:cNvPr id="73734" name="TextBox 17"/>
          <p:cNvSpPr txBox="1">
            <a:spLocks noChangeArrowheads="1"/>
          </p:cNvSpPr>
          <p:nvPr/>
        </p:nvSpPr>
        <p:spPr bwMode="auto">
          <a:xfrm>
            <a:off x="3962400" y="2406650"/>
            <a:ext cx="466725" cy="368300"/>
          </a:xfrm>
          <a:prstGeom prst="rect">
            <a:avLst/>
          </a:prstGeom>
          <a:noFill/>
          <a:ln w="9525">
            <a:noFill/>
            <a:miter lim="800000"/>
            <a:headEnd/>
            <a:tailEnd/>
          </a:ln>
        </p:spPr>
        <p:txBody>
          <a:bodyPr wrap="none">
            <a:prstTxWarp prst="textNoShape">
              <a:avLst/>
            </a:prstTxWarp>
            <a:spAutoFit/>
          </a:bodyPr>
          <a:lstStyle/>
          <a:p>
            <a:r>
              <a:rPr lang="en-US" sz="1800">
                <a:solidFill>
                  <a:srgbClr val="0000FF"/>
                </a:solidFill>
                <a:latin typeface="Gill Sans MT" charset="-18"/>
              </a:rPr>
              <a:t>B9</a:t>
            </a:r>
          </a:p>
        </p:txBody>
      </p:sp>
      <p:sp>
        <p:nvSpPr>
          <p:cNvPr id="73735" name="TextBox 18"/>
          <p:cNvSpPr txBox="1">
            <a:spLocks noChangeArrowheads="1"/>
          </p:cNvSpPr>
          <p:nvPr/>
        </p:nvSpPr>
        <p:spPr bwMode="auto">
          <a:xfrm>
            <a:off x="2908300" y="2867025"/>
            <a:ext cx="561975" cy="461963"/>
          </a:xfrm>
          <a:prstGeom prst="rect">
            <a:avLst/>
          </a:prstGeom>
          <a:noFill/>
          <a:ln w="9525">
            <a:noFill/>
            <a:miter lim="800000"/>
            <a:headEnd/>
            <a:tailEnd/>
          </a:ln>
        </p:spPr>
        <p:txBody>
          <a:bodyPr wrap="none">
            <a:prstTxWarp prst="textNoShape">
              <a:avLst/>
            </a:prstTxWarp>
            <a:spAutoFit/>
          </a:bodyPr>
          <a:lstStyle/>
          <a:p>
            <a:r>
              <a:rPr lang="en-US" sz="1800">
                <a:solidFill>
                  <a:srgbClr val="990033"/>
                </a:solidFill>
                <a:latin typeface="Gill Sans MT" charset="-18"/>
              </a:rPr>
              <a:t>B8</a:t>
            </a:r>
          </a:p>
        </p:txBody>
      </p:sp>
      <p:sp>
        <p:nvSpPr>
          <p:cNvPr id="73736" name="TextBox 19"/>
          <p:cNvSpPr txBox="1">
            <a:spLocks noChangeArrowheads="1"/>
          </p:cNvSpPr>
          <p:nvPr/>
        </p:nvSpPr>
        <p:spPr bwMode="auto">
          <a:xfrm>
            <a:off x="2581275" y="2406650"/>
            <a:ext cx="560388" cy="460375"/>
          </a:xfrm>
          <a:prstGeom prst="rect">
            <a:avLst/>
          </a:prstGeom>
          <a:noFill/>
          <a:ln w="9525">
            <a:noFill/>
            <a:miter lim="800000"/>
            <a:headEnd/>
            <a:tailEnd/>
          </a:ln>
        </p:spPr>
        <p:txBody>
          <a:bodyPr wrap="none">
            <a:prstTxWarp prst="textNoShape">
              <a:avLst/>
            </a:prstTxWarp>
            <a:spAutoFit/>
          </a:bodyPr>
          <a:lstStyle/>
          <a:p>
            <a:r>
              <a:rPr lang="en-US" sz="1800">
                <a:solidFill>
                  <a:srgbClr val="000099"/>
                </a:solidFill>
                <a:latin typeface="Gill Sans MT" charset="-18"/>
              </a:rPr>
              <a:t>B7</a:t>
            </a:r>
          </a:p>
        </p:txBody>
      </p:sp>
      <p:sp>
        <p:nvSpPr>
          <p:cNvPr id="73737" name="TextBox 20"/>
          <p:cNvSpPr txBox="1">
            <a:spLocks noChangeArrowheads="1"/>
          </p:cNvSpPr>
          <p:nvPr/>
        </p:nvSpPr>
        <p:spPr bwMode="auto">
          <a:xfrm>
            <a:off x="2209800" y="2406650"/>
            <a:ext cx="560388" cy="460375"/>
          </a:xfrm>
          <a:prstGeom prst="rect">
            <a:avLst/>
          </a:prstGeom>
          <a:noFill/>
          <a:ln w="9525">
            <a:noFill/>
            <a:miter lim="800000"/>
            <a:headEnd/>
            <a:tailEnd/>
          </a:ln>
        </p:spPr>
        <p:txBody>
          <a:bodyPr wrap="none">
            <a:prstTxWarp prst="textNoShape">
              <a:avLst/>
            </a:prstTxWarp>
            <a:spAutoFit/>
          </a:bodyPr>
          <a:lstStyle/>
          <a:p>
            <a:r>
              <a:rPr lang="en-US" sz="1800">
                <a:solidFill>
                  <a:srgbClr val="000099"/>
                </a:solidFill>
                <a:latin typeface="Gill Sans MT" charset="-18"/>
              </a:rPr>
              <a:t>B6</a:t>
            </a:r>
          </a:p>
        </p:txBody>
      </p:sp>
      <p:sp>
        <p:nvSpPr>
          <p:cNvPr id="73738" name="TextBox 21"/>
          <p:cNvSpPr txBox="1">
            <a:spLocks noChangeArrowheads="1"/>
          </p:cNvSpPr>
          <p:nvPr/>
        </p:nvSpPr>
        <p:spPr bwMode="auto">
          <a:xfrm>
            <a:off x="2070100" y="3328988"/>
            <a:ext cx="466725" cy="369887"/>
          </a:xfrm>
          <a:prstGeom prst="rect">
            <a:avLst/>
          </a:prstGeom>
          <a:noFill/>
          <a:ln w="9525">
            <a:noFill/>
            <a:miter lim="800000"/>
            <a:headEnd/>
            <a:tailEnd/>
          </a:ln>
        </p:spPr>
        <p:txBody>
          <a:bodyPr wrap="none">
            <a:prstTxWarp prst="textNoShape">
              <a:avLst/>
            </a:prstTxWarp>
            <a:spAutoFit/>
          </a:bodyPr>
          <a:lstStyle/>
          <a:p>
            <a:r>
              <a:rPr lang="en-US" sz="1800">
                <a:solidFill>
                  <a:srgbClr val="FF00FF"/>
                </a:solidFill>
                <a:latin typeface="Gill Sans MT" charset="-18"/>
              </a:rPr>
              <a:t>B5</a:t>
            </a:r>
          </a:p>
        </p:txBody>
      </p:sp>
      <p:sp>
        <p:nvSpPr>
          <p:cNvPr id="73739" name="TextBox 22"/>
          <p:cNvSpPr txBox="1">
            <a:spLocks noChangeArrowheads="1"/>
          </p:cNvSpPr>
          <p:nvPr/>
        </p:nvSpPr>
        <p:spPr bwMode="auto">
          <a:xfrm>
            <a:off x="1838325" y="2867025"/>
            <a:ext cx="561975" cy="461963"/>
          </a:xfrm>
          <a:prstGeom prst="rect">
            <a:avLst/>
          </a:prstGeom>
          <a:noFill/>
          <a:ln w="9525">
            <a:noFill/>
            <a:miter lim="800000"/>
            <a:headEnd/>
            <a:tailEnd/>
          </a:ln>
        </p:spPr>
        <p:txBody>
          <a:bodyPr wrap="none">
            <a:prstTxWarp prst="textNoShape">
              <a:avLst/>
            </a:prstTxWarp>
            <a:spAutoFit/>
          </a:bodyPr>
          <a:lstStyle/>
          <a:p>
            <a:r>
              <a:rPr lang="en-US" sz="1800">
                <a:solidFill>
                  <a:srgbClr val="990033"/>
                </a:solidFill>
                <a:latin typeface="Gill Sans MT" charset="-18"/>
              </a:rPr>
              <a:t>B4</a:t>
            </a:r>
          </a:p>
        </p:txBody>
      </p:sp>
      <p:sp>
        <p:nvSpPr>
          <p:cNvPr id="73740" name="TextBox 23"/>
          <p:cNvSpPr txBox="1">
            <a:spLocks noChangeArrowheads="1"/>
          </p:cNvSpPr>
          <p:nvPr/>
        </p:nvSpPr>
        <p:spPr bwMode="auto">
          <a:xfrm>
            <a:off x="1509713" y="2406650"/>
            <a:ext cx="560387" cy="460375"/>
          </a:xfrm>
          <a:prstGeom prst="rect">
            <a:avLst/>
          </a:prstGeom>
          <a:noFill/>
          <a:ln w="9525">
            <a:noFill/>
            <a:miter lim="800000"/>
            <a:headEnd/>
            <a:tailEnd/>
          </a:ln>
        </p:spPr>
        <p:txBody>
          <a:bodyPr wrap="none">
            <a:prstTxWarp prst="textNoShape">
              <a:avLst/>
            </a:prstTxWarp>
            <a:spAutoFit/>
          </a:bodyPr>
          <a:lstStyle/>
          <a:p>
            <a:r>
              <a:rPr lang="en-US" sz="1800">
                <a:solidFill>
                  <a:srgbClr val="000099"/>
                </a:solidFill>
                <a:latin typeface="Gill Sans MT" charset="-18"/>
              </a:rPr>
              <a:t>B3</a:t>
            </a:r>
          </a:p>
        </p:txBody>
      </p:sp>
      <p:sp>
        <p:nvSpPr>
          <p:cNvPr id="73741" name="TextBox 24"/>
          <p:cNvSpPr txBox="1">
            <a:spLocks noChangeArrowheads="1"/>
          </p:cNvSpPr>
          <p:nvPr/>
        </p:nvSpPr>
        <p:spPr bwMode="auto">
          <a:xfrm>
            <a:off x="1371600" y="5049838"/>
            <a:ext cx="466725" cy="368300"/>
          </a:xfrm>
          <a:prstGeom prst="rect">
            <a:avLst/>
          </a:prstGeom>
          <a:noFill/>
          <a:ln w="9525">
            <a:noFill/>
            <a:miter lim="800000"/>
            <a:headEnd/>
            <a:tailEnd/>
          </a:ln>
        </p:spPr>
        <p:txBody>
          <a:bodyPr wrap="none">
            <a:prstTxWarp prst="textNoShape">
              <a:avLst/>
            </a:prstTxWarp>
            <a:spAutoFit/>
          </a:bodyPr>
          <a:lstStyle/>
          <a:p>
            <a:r>
              <a:rPr lang="en-US" sz="1800">
                <a:solidFill>
                  <a:srgbClr val="953735"/>
                </a:solidFill>
                <a:latin typeface="Gill Sans MT" charset="-18"/>
              </a:rPr>
              <a:t>B2</a:t>
            </a:r>
          </a:p>
        </p:txBody>
      </p:sp>
      <p:sp>
        <p:nvSpPr>
          <p:cNvPr id="73742" name="TextBox 25"/>
          <p:cNvSpPr txBox="1">
            <a:spLocks noChangeArrowheads="1"/>
          </p:cNvSpPr>
          <p:nvPr/>
        </p:nvSpPr>
        <p:spPr bwMode="auto">
          <a:xfrm>
            <a:off x="1138238" y="4679950"/>
            <a:ext cx="466725" cy="369888"/>
          </a:xfrm>
          <a:prstGeom prst="rect">
            <a:avLst/>
          </a:prstGeom>
          <a:noFill/>
          <a:ln w="9525">
            <a:noFill/>
            <a:miter lim="800000"/>
            <a:headEnd/>
            <a:tailEnd/>
          </a:ln>
        </p:spPr>
        <p:txBody>
          <a:bodyPr wrap="none">
            <a:prstTxWarp prst="textNoShape">
              <a:avLst/>
            </a:prstTxWarp>
            <a:spAutoFit/>
          </a:bodyPr>
          <a:lstStyle/>
          <a:p>
            <a:r>
              <a:rPr lang="en-US" sz="1800">
                <a:solidFill>
                  <a:schemeClr val="accent2"/>
                </a:solidFill>
                <a:latin typeface="Gill Sans MT" charset="-18"/>
              </a:rPr>
              <a:t>B1</a:t>
            </a:r>
          </a:p>
        </p:txBody>
      </p:sp>
      <p:sp>
        <p:nvSpPr>
          <p:cNvPr id="73743" name="TextBox 28"/>
          <p:cNvSpPr txBox="1">
            <a:spLocks noChangeArrowheads="1"/>
          </p:cNvSpPr>
          <p:nvPr/>
        </p:nvSpPr>
        <p:spPr bwMode="auto">
          <a:xfrm>
            <a:off x="5995988" y="2444750"/>
            <a:ext cx="1878012"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Early Science</a:t>
            </a:r>
          </a:p>
        </p:txBody>
      </p:sp>
      <p:sp>
        <p:nvSpPr>
          <p:cNvPr id="73744" name="TextBox 29"/>
          <p:cNvSpPr txBox="1">
            <a:spLocks noChangeArrowheads="1"/>
          </p:cNvSpPr>
          <p:nvPr/>
        </p:nvSpPr>
        <p:spPr bwMode="auto">
          <a:xfrm>
            <a:off x="5995988" y="2928938"/>
            <a:ext cx="1004887"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Goal</a:t>
            </a:r>
          </a:p>
        </p:txBody>
      </p:sp>
      <p:sp>
        <p:nvSpPr>
          <p:cNvPr id="73745" name="TextBox 30"/>
          <p:cNvSpPr txBox="1">
            <a:spLocks noChangeArrowheads="1"/>
          </p:cNvSpPr>
          <p:nvPr/>
        </p:nvSpPr>
        <p:spPr bwMode="auto">
          <a:xfrm>
            <a:off x="5995988" y="3390900"/>
            <a:ext cx="1903412"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Construction</a:t>
            </a:r>
          </a:p>
        </p:txBody>
      </p:sp>
      <p:sp>
        <p:nvSpPr>
          <p:cNvPr id="73746" name="TextBox 31"/>
          <p:cNvSpPr txBox="1">
            <a:spLocks noChangeArrowheads="1"/>
          </p:cNvSpPr>
          <p:nvPr/>
        </p:nvSpPr>
        <p:spPr bwMode="auto">
          <a:xfrm>
            <a:off x="5995988" y="4503738"/>
            <a:ext cx="1211262"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Future</a:t>
            </a:r>
          </a:p>
        </p:txBody>
      </p:sp>
      <p:sp>
        <p:nvSpPr>
          <p:cNvPr id="73747" name="TextBox 32"/>
          <p:cNvSpPr txBox="1">
            <a:spLocks noChangeArrowheads="1"/>
          </p:cNvSpPr>
          <p:nvPr/>
        </p:nvSpPr>
        <p:spPr bwMode="auto">
          <a:xfrm>
            <a:off x="5995988" y="5387975"/>
            <a:ext cx="774700"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t>
            </a:r>
          </a:p>
        </p:txBody>
      </p:sp>
      <p:sp>
        <p:nvSpPr>
          <p:cNvPr id="73748" name="Footer Placeholder 20"/>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39713" y="415925"/>
            <a:ext cx="8229600" cy="554038"/>
          </a:xfrm>
        </p:spPr>
        <p:txBody>
          <a:bodyPr rtlCol="0">
            <a:normAutofit fontScale="90000"/>
          </a:bodyPr>
          <a:lstStyle/>
          <a:p>
            <a:pPr eaLnBrk="1" fontAlgn="auto" hangingPunct="1">
              <a:spcAft>
                <a:spcPts val="0"/>
              </a:spcAft>
              <a:defRPr/>
            </a:pPr>
            <a:r>
              <a:rPr lang="en-US" sz="3200" dirty="0" smtClean="0"/>
              <a:t>Transformational Performance</a:t>
            </a:r>
          </a:p>
        </p:txBody>
      </p:sp>
      <p:sp>
        <p:nvSpPr>
          <p:cNvPr id="44035" name="Rectangle 3"/>
          <p:cNvSpPr>
            <a:spLocks noGrp="1" noChangeArrowheads="1"/>
          </p:cNvSpPr>
          <p:nvPr>
            <p:ph type="body" idx="1"/>
          </p:nvPr>
        </p:nvSpPr>
        <p:spPr>
          <a:xfrm>
            <a:off x="571500" y="869950"/>
            <a:ext cx="8188325" cy="3886200"/>
          </a:xfrm>
        </p:spPr>
        <p:txBody>
          <a:bodyPr rtlCol="0">
            <a:normAutofit fontScale="85000" lnSpcReduction="20000"/>
          </a:bodyPr>
          <a:lstStyle/>
          <a:p>
            <a:pPr eaLnBrk="1" fontAlgn="auto" hangingPunct="1">
              <a:lnSpc>
                <a:spcPct val="90000"/>
              </a:lnSpc>
              <a:spcAft>
                <a:spcPts val="0"/>
              </a:spcAft>
              <a:buFont typeface="Times" pitchFamily="-65" charset="0"/>
              <a:buChar char="•"/>
              <a:defRPr/>
            </a:pPr>
            <a:r>
              <a:rPr lang="en-US" sz="1800" dirty="0" smtClean="0">
                <a:cs typeface="+mn-cs"/>
              </a:rPr>
              <a:t> </a:t>
            </a:r>
            <a:r>
              <a:rPr lang="en-US" sz="2800" dirty="0">
                <a:cs typeface="+mn-cs"/>
              </a:rPr>
              <a:t>ALMA improves </a:t>
            </a:r>
            <a:endParaRPr lang="en-US" sz="2800" dirty="0" smtClean="0">
              <a:cs typeface="+mn-cs"/>
            </a:endParaRPr>
          </a:p>
          <a:p>
            <a:pPr lvl="1" eaLnBrk="1" fontAlgn="auto" hangingPunct="1">
              <a:lnSpc>
                <a:spcPct val="90000"/>
              </a:lnSpc>
              <a:spcAft>
                <a:spcPts val="0"/>
              </a:spcAft>
              <a:buFont typeface="Times" pitchFamily="-65" charset="0"/>
              <a:buChar char="•"/>
              <a:defRPr/>
            </a:pPr>
            <a:r>
              <a:rPr lang="en-US" sz="2400" dirty="0" smtClean="0"/>
              <a:t>Sensitivity: 100x</a:t>
            </a:r>
          </a:p>
          <a:p>
            <a:pPr lvl="1" eaLnBrk="1" fontAlgn="auto" hangingPunct="1">
              <a:lnSpc>
                <a:spcPct val="90000"/>
              </a:lnSpc>
              <a:spcAft>
                <a:spcPts val="0"/>
              </a:spcAft>
              <a:buFont typeface="Times" pitchFamily="-65" charset="0"/>
              <a:buChar char="•"/>
              <a:defRPr/>
            </a:pPr>
            <a:r>
              <a:rPr lang="en-US" sz="2400" dirty="0" smtClean="0"/>
              <a:t>Spatial Resolution: up to 100x</a:t>
            </a:r>
          </a:p>
          <a:p>
            <a:pPr lvl="1" eaLnBrk="1" fontAlgn="auto" hangingPunct="1">
              <a:lnSpc>
                <a:spcPct val="90000"/>
              </a:lnSpc>
              <a:spcAft>
                <a:spcPts val="0"/>
              </a:spcAft>
              <a:buFont typeface="Times" pitchFamily="-65" charset="0"/>
              <a:buChar char="•"/>
              <a:defRPr/>
            </a:pPr>
            <a:r>
              <a:rPr lang="en-US" sz="2400" dirty="0" smtClean="0"/>
              <a:t>Wavelength Coverage: ~2x</a:t>
            </a:r>
          </a:p>
          <a:p>
            <a:pPr lvl="1" eaLnBrk="1" fontAlgn="auto" hangingPunct="1">
              <a:lnSpc>
                <a:spcPct val="90000"/>
              </a:lnSpc>
              <a:spcAft>
                <a:spcPts val="0"/>
              </a:spcAft>
              <a:buFont typeface="Times" pitchFamily="-65" charset="0"/>
              <a:buChar char="•"/>
              <a:defRPr/>
            </a:pPr>
            <a:r>
              <a:rPr lang="en-US" sz="2400" dirty="0" smtClean="0"/>
              <a:t>Bandwidth: ~2x</a:t>
            </a:r>
          </a:p>
          <a:p>
            <a:pPr lvl="2" eaLnBrk="1" fontAlgn="auto" hangingPunct="1">
              <a:lnSpc>
                <a:spcPct val="90000"/>
              </a:lnSpc>
              <a:spcAft>
                <a:spcPts val="0"/>
              </a:spcAft>
              <a:buFont typeface="Times" pitchFamily="-65" charset="0"/>
              <a:buChar char="•"/>
              <a:defRPr/>
            </a:pPr>
            <a:r>
              <a:rPr lang="en-US" sz="1800" dirty="0" smtClean="0"/>
              <a:t>Scientific </a:t>
            </a:r>
            <a:r>
              <a:rPr lang="en-US" sz="1800" dirty="0"/>
              <a:t>discovery parameter space is greatly expanded</a:t>
            </a:r>
            <a:r>
              <a:rPr lang="en-US" sz="1800" dirty="0" smtClean="0"/>
              <a:t>!	</a:t>
            </a:r>
          </a:p>
          <a:p>
            <a:pPr eaLnBrk="1" fontAlgn="auto" hangingPunct="1">
              <a:lnSpc>
                <a:spcPct val="90000"/>
              </a:lnSpc>
              <a:spcAft>
                <a:spcPts val="0"/>
              </a:spcAft>
              <a:buFont typeface="Times" pitchFamily="-65" charset="0"/>
              <a:buChar char="•"/>
              <a:defRPr/>
            </a:pPr>
            <a:r>
              <a:rPr lang="en-US" sz="2800" b="1" i="1" dirty="0" smtClean="0">
                <a:cs typeface="+mn-cs"/>
              </a:rPr>
              <a:t>ALMA Early Science </a:t>
            </a:r>
            <a:r>
              <a:rPr lang="en-US" sz="2800" dirty="0" smtClean="0">
                <a:cs typeface="+mn-cs"/>
              </a:rPr>
              <a:t>begins the transformation</a:t>
            </a:r>
          </a:p>
          <a:p>
            <a:pPr lvl="1" eaLnBrk="1" fontAlgn="auto" hangingPunct="1">
              <a:lnSpc>
                <a:spcPct val="90000"/>
              </a:lnSpc>
              <a:spcAft>
                <a:spcPts val="0"/>
              </a:spcAft>
              <a:buFont typeface="Times" pitchFamily="-65" charset="0"/>
              <a:buChar char="•"/>
              <a:defRPr/>
            </a:pPr>
            <a:r>
              <a:rPr lang="en-US" dirty="0" smtClean="0"/>
              <a:t>Sensitivity: ~10% full ALMA</a:t>
            </a:r>
          </a:p>
          <a:p>
            <a:pPr lvl="1" eaLnBrk="1" fontAlgn="auto" hangingPunct="1">
              <a:lnSpc>
                <a:spcPct val="90000"/>
              </a:lnSpc>
              <a:spcAft>
                <a:spcPts val="0"/>
              </a:spcAft>
              <a:buFont typeface="Times" pitchFamily="-65" charset="0"/>
              <a:buChar char="•"/>
              <a:defRPr/>
            </a:pPr>
            <a:r>
              <a:rPr lang="en-US" dirty="0" smtClean="0"/>
              <a:t>Resolution: up to ~0.4” (0.1” goal)	</a:t>
            </a:r>
          </a:p>
          <a:p>
            <a:pPr lvl="1" eaLnBrk="1" fontAlgn="auto" hangingPunct="1">
              <a:lnSpc>
                <a:spcPct val="90000"/>
              </a:lnSpc>
              <a:spcAft>
                <a:spcPts val="0"/>
              </a:spcAft>
              <a:buFont typeface="Times" pitchFamily="-65" charset="0"/>
              <a:buChar char="•"/>
              <a:defRPr/>
            </a:pPr>
            <a:r>
              <a:rPr lang="en-US" dirty="0" smtClean="0"/>
              <a:t>Wavelength Coverage: 3-4 of final 8 bands (7 goal)</a:t>
            </a:r>
          </a:p>
          <a:p>
            <a:pPr lvl="1" eaLnBrk="1" fontAlgn="auto" hangingPunct="1">
              <a:lnSpc>
                <a:spcPct val="90000"/>
              </a:lnSpc>
              <a:spcAft>
                <a:spcPts val="0"/>
              </a:spcAft>
              <a:buFont typeface="Times" pitchFamily="-65" charset="0"/>
              <a:buChar char="•"/>
              <a:defRPr/>
            </a:pPr>
            <a:r>
              <a:rPr lang="en-US" dirty="0" smtClean="0"/>
              <a:t>Bandwidth:  ~2x improvement</a:t>
            </a:r>
          </a:p>
          <a:p>
            <a:pPr lvl="1" eaLnBrk="1" fontAlgn="auto" hangingPunct="1">
              <a:lnSpc>
                <a:spcPct val="90000"/>
              </a:lnSpc>
              <a:spcAft>
                <a:spcPts val="0"/>
              </a:spcAft>
              <a:buFont typeface="Times" pitchFamily="-65" charset="0"/>
              <a:buChar char="•"/>
              <a:defRPr/>
            </a:pPr>
            <a:r>
              <a:rPr lang="en-US" dirty="0" smtClean="0"/>
              <a:t>Beginning the Discovery Space Expansion</a:t>
            </a:r>
          </a:p>
          <a:p>
            <a:pPr eaLnBrk="1" fontAlgn="auto" hangingPunct="1">
              <a:lnSpc>
                <a:spcPct val="90000"/>
              </a:lnSpc>
              <a:spcAft>
                <a:spcPts val="0"/>
              </a:spcAft>
              <a:buFont typeface="Times" pitchFamily="-65" charset="0"/>
              <a:buChar char="•"/>
              <a:defRPr/>
            </a:pPr>
            <a:endParaRPr lang="en-US" sz="2800" dirty="0" smtClean="0">
              <a:cs typeface="+mn-cs"/>
            </a:endParaRPr>
          </a:p>
          <a:p>
            <a:pPr eaLnBrk="1" fontAlgn="auto" hangingPunct="1">
              <a:lnSpc>
                <a:spcPct val="90000"/>
              </a:lnSpc>
              <a:spcAft>
                <a:spcPts val="0"/>
              </a:spcAft>
              <a:buFont typeface="Times" pitchFamily="-65" charset="0"/>
              <a:buChar char="•"/>
              <a:defRPr/>
            </a:pPr>
            <a:endParaRPr lang="en-US" dirty="0">
              <a:cs typeface="+mn-cs"/>
            </a:endParaRPr>
          </a:p>
        </p:txBody>
      </p:sp>
      <p:sp>
        <p:nvSpPr>
          <p:cNvPr id="74756"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ALMA Science Targets</a:t>
            </a:r>
          </a:p>
        </p:txBody>
      </p:sp>
      <p:sp>
        <p:nvSpPr>
          <p:cNvPr id="76803" name="Content Placeholder 2"/>
          <p:cNvSpPr>
            <a:spLocks noGrp="1"/>
          </p:cNvSpPr>
          <p:nvPr>
            <p:ph idx="1"/>
          </p:nvPr>
        </p:nvSpPr>
        <p:spPr>
          <a:xfrm>
            <a:off x="1122363" y="1228725"/>
            <a:ext cx="7564437" cy="5029200"/>
          </a:xfrm>
        </p:spPr>
        <p:txBody>
          <a:bodyPr/>
          <a:lstStyle/>
          <a:p>
            <a:pPr eaLnBrk="1" hangingPunct="1">
              <a:lnSpc>
                <a:spcPct val="80000"/>
              </a:lnSpc>
            </a:pPr>
            <a:r>
              <a:rPr lang="en-US" sz="1900" smtClean="0">
                <a:ea typeface="ＭＳ Ｐゴシック" charset="-128"/>
                <a:cs typeface="ＭＳ Ｐゴシック" charset="-128"/>
              </a:rPr>
              <a:t>Design Reference Science Plan contains a suite of potential science experiments</a:t>
            </a:r>
          </a:p>
          <a:p>
            <a:pPr eaLnBrk="1" hangingPunct="1">
              <a:lnSpc>
                <a:spcPct val="80000"/>
              </a:lnSpc>
            </a:pPr>
            <a:r>
              <a:rPr lang="en-US" sz="1900" smtClean="0">
                <a:ea typeface="ＭＳ Ｐゴシック" charset="-128"/>
                <a:cs typeface="ＭＳ Ｐゴシック" charset="-128"/>
              </a:rPr>
              <a:t>Cosmic Dawn</a:t>
            </a:r>
          </a:p>
          <a:p>
            <a:pPr lvl="1" eaLnBrk="1" hangingPunct="1">
              <a:lnSpc>
                <a:spcPct val="80000"/>
              </a:lnSpc>
            </a:pPr>
            <a:r>
              <a:rPr lang="en-US" sz="2600" smtClean="0"/>
              <a:t>First Stars and Galaxies</a:t>
            </a:r>
          </a:p>
          <a:p>
            <a:pPr lvl="1" eaLnBrk="1" hangingPunct="1">
              <a:lnSpc>
                <a:spcPct val="80000"/>
              </a:lnSpc>
            </a:pPr>
            <a:r>
              <a:rPr lang="en-US" sz="2600" smtClean="0"/>
              <a:t>First Star Deaths: Gamma Ray Bursters </a:t>
            </a:r>
          </a:p>
          <a:p>
            <a:pPr eaLnBrk="1" hangingPunct="1">
              <a:lnSpc>
                <a:spcPct val="80000"/>
              </a:lnSpc>
            </a:pPr>
            <a:r>
              <a:rPr lang="en-US" sz="1900" smtClean="0">
                <a:ea typeface="ＭＳ Ｐゴシック" charset="-128"/>
                <a:cs typeface="ＭＳ Ｐゴシック" charset="-128"/>
              </a:rPr>
              <a:t>Nearby Universe</a:t>
            </a:r>
          </a:p>
          <a:p>
            <a:pPr lvl="1" eaLnBrk="1" hangingPunct="1">
              <a:lnSpc>
                <a:spcPct val="80000"/>
              </a:lnSpc>
            </a:pPr>
            <a:r>
              <a:rPr lang="en-US" sz="2600" smtClean="0"/>
              <a:t>Galaxy Clusters </a:t>
            </a:r>
          </a:p>
          <a:p>
            <a:pPr lvl="1" eaLnBrk="1" hangingPunct="1">
              <a:lnSpc>
                <a:spcPct val="80000"/>
              </a:lnSpc>
            </a:pPr>
            <a:r>
              <a:rPr lang="en-US" sz="2600" smtClean="0"/>
              <a:t>Galaxies </a:t>
            </a:r>
          </a:p>
          <a:p>
            <a:pPr eaLnBrk="1" hangingPunct="1">
              <a:lnSpc>
                <a:spcPct val="80000"/>
              </a:lnSpc>
            </a:pPr>
            <a:r>
              <a:rPr lang="en-US" sz="1900" smtClean="0">
                <a:ea typeface="ＭＳ Ｐゴシック" charset="-128"/>
                <a:cs typeface="ＭＳ Ｐゴシック" charset="-128"/>
              </a:rPr>
              <a:t>Star Formation</a:t>
            </a:r>
          </a:p>
          <a:p>
            <a:pPr lvl="1" eaLnBrk="1" hangingPunct="1">
              <a:lnSpc>
                <a:spcPct val="80000"/>
              </a:lnSpc>
            </a:pPr>
            <a:r>
              <a:rPr lang="en-US" sz="2600" smtClean="0"/>
              <a:t>Massive Stars </a:t>
            </a:r>
          </a:p>
          <a:p>
            <a:pPr lvl="1" eaLnBrk="1" hangingPunct="1">
              <a:lnSpc>
                <a:spcPct val="80000"/>
              </a:lnSpc>
            </a:pPr>
            <a:r>
              <a:rPr lang="en-US" sz="2600" smtClean="0"/>
              <a:t>Normal Stars and Planets</a:t>
            </a:r>
          </a:p>
          <a:p>
            <a:pPr eaLnBrk="1" hangingPunct="1">
              <a:lnSpc>
                <a:spcPct val="80000"/>
              </a:lnSpc>
            </a:pPr>
            <a:r>
              <a:rPr lang="en-US" sz="1900" smtClean="0">
                <a:ea typeface="ＭＳ Ｐゴシック" charset="-128"/>
                <a:cs typeface="ＭＳ Ｐゴシック" charset="-128"/>
              </a:rPr>
              <a:t>Stellar Systems</a:t>
            </a:r>
          </a:p>
          <a:p>
            <a:pPr lvl="1" eaLnBrk="1" hangingPunct="1">
              <a:lnSpc>
                <a:spcPct val="80000"/>
              </a:lnSpc>
            </a:pPr>
            <a:r>
              <a:rPr lang="en-US" sz="2600" smtClean="0"/>
              <a:t>Sun </a:t>
            </a:r>
          </a:p>
          <a:p>
            <a:pPr lvl="1" eaLnBrk="1" hangingPunct="1">
              <a:lnSpc>
                <a:spcPct val="80000"/>
              </a:lnSpc>
            </a:pPr>
            <a:r>
              <a:rPr lang="en-US" sz="2600" smtClean="0"/>
              <a:t>Planets and Small Bodies</a:t>
            </a:r>
          </a:p>
        </p:txBody>
      </p:sp>
      <p:pic>
        <p:nvPicPr>
          <p:cNvPr id="5" name="Picture 4" descr="101080_7yrFullSky_WMAP_1024W.png"/>
          <p:cNvPicPr>
            <a:picLocks noChangeAspect="1"/>
          </p:cNvPicPr>
          <p:nvPr/>
        </p:nvPicPr>
        <p:blipFill>
          <a:blip r:embed="rId3"/>
          <a:srcRect/>
          <a:stretch>
            <a:fillRect/>
          </a:stretch>
        </p:blipFill>
        <p:spPr bwMode="auto">
          <a:xfrm>
            <a:off x="0" y="1143000"/>
            <a:ext cx="9144000" cy="4572000"/>
          </a:xfrm>
          <a:prstGeom prst="rect">
            <a:avLst/>
          </a:prstGeom>
          <a:noFill/>
          <a:ln w="9525">
            <a:noFill/>
            <a:miter lim="800000"/>
            <a:headEnd/>
            <a:tailEnd/>
          </a:ln>
        </p:spPr>
      </p:pic>
      <p:sp>
        <p:nvSpPr>
          <p:cNvPr id="76805"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      </a:t>
            </a:r>
            <a:r>
              <a:rPr lang="en-US" sz="2800" smtClean="0">
                <a:solidFill>
                  <a:srgbClr val="953735"/>
                </a:solidFill>
                <a:ea typeface="ＭＳ Ｐゴシック" charset="-128"/>
                <a:cs typeface="ＭＳ Ｐゴシック" charset="-128"/>
              </a:rPr>
              <a:t>Opening Up the Dark Side of Reionization</a:t>
            </a:r>
          </a:p>
        </p:txBody>
      </p:sp>
      <p:pic>
        <p:nvPicPr>
          <p:cNvPr id="78851" name="Picture 4" descr="CosmicEvolutionTimeline.tiff"/>
          <p:cNvPicPr>
            <a:picLocks noChangeAspect="1"/>
          </p:cNvPicPr>
          <p:nvPr/>
        </p:nvPicPr>
        <p:blipFill>
          <a:blip r:embed="rId3"/>
          <a:srcRect/>
          <a:stretch>
            <a:fillRect/>
          </a:stretch>
        </p:blipFill>
        <p:spPr bwMode="auto">
          <a:xfrm>
            <a:off x="2057400" y="1447800"/>
            <a:ext cx="5562600" cy="3163888"/>
          </a:xfrm>
          <a:prstGeom prst="rect">
            <a:avLst/>
          </a:prstGeom>
          <a:noFill/>
          <a:ln w="9525">
            <a:noFill/>
            <a:miter lim="800000"/>
            <a:headEnd/>
            <a:tailEnd/>
          </a:ln>
        </p:spPr>
      </p:pic>
      <p:sp>
        <p:nvSpPr>
          <p:cNvPr id="78852" name="TextBox 3"/>
          <p:cNvSpPr txBox="1">
            <a:spLocks noChangeArrowheads="1"/>
          </p:cNvSpPr>
          <p:nvPr/>
        </p:nvSpPr>
        <p:spPr bwMode="auto">
          <a:xfrm>
            <a:off x="6934200" y="4724400"/>
            <a:ext cx="1335088" cy="276225"/>
          </a:xfrm>
          <a:prstGeom prst="rect">
            <a:avLst/>
          </a:prstGeom>
          <a:noFill/>
          <a:ln w="9525">
            <a:noFill/>
            <a:miter lim="800000"/>
            <a:headEnd/>
            <a:tailEnd/>
          </a:ln>
        </p:spPr>
        <p:txBody>
          <a:bodyPr wrap="none">
            <a:prstTxWarp prst="textNoShape">
              <a:avLst/>
            </a:prstTxWarp>
            <a:spAutoFit/>
          </a:bodyPr>
          <a:lstStyle/>
          <a:p>
            <a:r>
              <a:rPr lang="en-US" sz="1200"/>
              <a:t>After R. Barkana</a:t>
            </a:r>
          </a:p>
        </p:txBody>
      </p:sp>
      <p:sp>
        <p:nvSpPr>
          <p:cNvPr id="78853"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First Light</a:t>
            </a:r>
          </a:p>
        </p:txBody>
      </p:sp>
      <p:sp>
        <p:nvSpPr>
          <p:cNvPr id="3" name="Content Placeholder 2"/>
          <p:cNvSpPr>
            <a:spLocks noGrp="1"/>
          </p:cNvSpPr>
          <p:nvPr>
            <p:ph idx="1"/>
          </p:nvPr>
        </p:nvSpPr>
        <p:spPr/>
        <p:txBody>
          <a:bodyPr>
            <a:normAutofit lnSpcReduction="10000"/>
          </a:bodyPr>
          <a:lstStyle/>
          <a:p>
            <a:pPr>
              <a:buFont typeface="Arial" pitchFamily="-65" charset="0"/>
              <a:buChar char="•"/>
              <a:defRPr/>
            </a:pPr>
            <a:r>
              <a:rPr lang="en-US" dirty="0" smtClean="0"/>
              <a:t>Dark Matter structures concentrate matter shortly after </a:t>
            </a:r>
            <a:r>
              <a:rPr lang="en-US" dirty="0" err="1" smtClean="0"/>
              <a:t>t</a:t>
            </a:r>
            <a:r>
              <a:rPr lang="en-US" dirty="0" smtClean="0"/>
              <a:t>=0</a:t>
            </a:r>
          </a:p>
          <a:p>
            <a:pPr>
              <a:buFont typeface="Arial" pitchFamily="-65" charset="0"/>
              <a:buChar char="•"/>
              <a:defRPr/>
            </a:pPr>
            <a:r>
              <a:rPr lang="en-US" dirty="0" smtClean="0"/>
              <a:t>Molecular hydrogen (H</a:t>
            </a:r>
            <a:r>
              <a:rPr lang="en-US" baseline="-25000" dirty="0" smtClean="0"/>
              <a:t>2</a:t>
            </a:r>
            <a:r>
              <a:rPr lang="en-US" dirty="0" smtClean="0"/>
              <a:t>, HD) forms from associative detachment</a:t>
            </a:r>
          </a:p>
          <a:p>
            <a:pPr>
              <a:buFont typeface="Arial" pitchFamily="-65" charset="0"/>
              <a:buChar char="•"/>
              <a:defRPr/>
            </a:pPr>
            <a:r>
              <a:rPr lang="en-US" dirty="0" smtClean="0"/>
              <a:t>Cooling of gas allows first stars, expected to be massive, to form</a:t>
            </a:r>
          </a:p>
          <a:p>
            <a:pPr>
              <a:buFont typeface="Arial" pitchFamily="-65" charset="0"/>
              <a:buChar char="•"/>
              <a:defRPr/>
            </a:pPr>
            <a:r>
              <a:rPr lang="en-US" dirty="0" smtClean="0"/>
              <a:t>This cooling via rotational lines of H</a:t>
            </a:r>
            <a:r>
              <a:rPr lang="en-US" baseline="-25000" dirty="0" smtClean="0"/>
              <a:t>2</a:t>
            </a:r>
            <a:r>
              <a:rPr lang="en-US" dirty="0" smtClean="0"/>
              <a:t> produces emission which shifts into ALMA bands at z~10, potentially observable from the first waves of star formation in massive proto-galaxies.</a:t>
            </a:r>
          </a:p>
          <a:p>
            <a:pPr>
              <a:buFont typeface="Arial" pitchFamily="-65" charset="0"/>
              <a:buChar char="•"/>
              <a:defRPr/>
            </a:pPr>
            <a:r>
              <a:rPr lang="en-US" dirty="0" smtClean="0"/>
              <a:t>Massive stars evolve, producing heavier elements, which are distributed throughout the </a:t>
            </a:r>
            <a:r>
              <a:rPr lang="en-US" dirty="0" err="1" smtClean="0"/>
              <a:t>protogalaxies</a:t>
            </a:r>
            <a:r>
              <a:rPr lang="en-US" dirty="0" smtClean="0"/>
              <a:t> via supernovae, which may appear as Gamma Ray Bursts (</a:t>
            </a:r>
            <a:r>
              <a:rPr lang="en-US" dirty="0" err="1" smtClean="0"/>
              <a:t>GRBs</a:t>
            </a:r>
            <a:r>
              <a:rPr lang="en-US" dirty="0" smtClean="0"/>
              <a:t>)</a:t>
            </a:r>
          </a:p>
          <a:p>
            <a:pPr>
              <a:buFont typeface="Arial" pitchFamily="-65" charset="0"/>
              <a:buChar char="•"/>
              <a:defRPr/>
            </a:pPr>
            <a:r>
              <a:rPr lang="en-US" dirty="0" smtClean="0"/>
              <a:t>Cooling then proceeds via the atomic fine-structure lines, which are </a:t>
            </a:r>
            <a:r>
              <a:rPr lang="en-US" dirty="0" err="1" smtClean="0"/>
              <a:t>redshifted</a:t>
            </a:r>
            <a:r>
              <a:rPr lang="en-US" dirty="0" smtClean="0"/>
              <a:t> into the ALMA bands</a:t>
            </a:r>
          </a:p>
          <a:p>
            <a:pPr>
              <a:buFont typeface="Arial" pitchFamily="-65" charset="0"/>
              <a:buChar char="•"/>
              <a:defRPr/>
            </a:pPr>
            <a:r>
              <a:rPr lang="en-US" dirty="0" smtClean="0"/>
              <a:t>ALMA should be able to observe</a:t>
            </a:r>
          </a:p>
          <a:p>
            <a:pPr lvl="1">
              <a:buFont typeface="Arial" pitchFamily="-65" charset="0"/>
              <a:buChar char="–"/>
              <a:defRPr/>
            </a:pPr>
            <a:r>
              <a:rPr lang="en-US" sz="1600" dirty="0" smtClean="0">
                <a:solidFill>
                  <a:srgbClr val="800000"/>
                </a:solidFill>
              </a:rPr>
              <a:t>Rotational lines of H</a:t>
            </a:r>
            <a:r>
              <a:rPr lang="en-US" sz="1600" baseline="-25000" dirty="0" smtClean="0">
                <a:solidFill>
                  <a:srgbClr val="800000"/>
                </a:solidFill>
              </a:rPr>
              <a:t>2</a:t>
            </a:r>
            <a:r>
              <a:rPr lang="en-US" sz="1600" dirty="0" smtClean="0">
                <a:solidFill>
                  <a:srgbClr val="800000"/>
                </a:solidFill>
              </a:rPr>
              <a:t> from large mass accumulations forming the first stars</a:t>
            </a:r>
            <a:endParaRPr lang="en-US" dirty="0" smtClean="0"/>
          </a:p>
          <a:p>
            <a:pPr lvl="1">
              <a:buFont typeface="Arial" pitchFamily="-65" charset="0"/>
              <a:buChar char="–"/>
              <a:defRPr/>
            </a:pPr>
            <a:r>
              <a:rPr lang="en-US" sz="1600" dirty="0" smtClean="0">
                <a:solidFill>
                  <a:srgbClr val="800000"/>
                </a:solidFill>
              </a:rPr>
              <a:t>Emission from </a:t>
            </a:r>
            <a:r>
              <a:rPr lang="en-US" sz="1600" dirty="0" err="1" smtClean="0">
                <a:solidFill>
                  <a:srgbClr val="800000"/>
                </a:solidFill>
              </a:rPr>
              <a:t>GRBs</a:t>
            </a:r>
            <a:r>
              <a:rPr lang="en-US" sz="1600" dirty="0" smtClean="0">
                <a:solidFill>
                  <a:srgbClr val="800000"/>
                </a:solidFill>
              </a:rPr>
              <a:t>, probing the demise of those first stars</a:t>
            </a:r>
          </a:p>
          <a:p>
            <a:pPr lvl="1">
              <a:buFont typeface="Arial" pitchFamily="-65" charset="0"/>
              <a:buChar char="–"/>
              <a:defRPr/>
            </a:pPr>
            <a:r>
              <a:rPr lang="en-US" sz="1600" dirty="0" smtClean="0">
                <a:solidFill>
                  <a:srgbClr val="800000"/>
                </a:solidFill>
              </a:rPr>
              <a:t>Emission from fine-structure lines as the first galaxies evolve</a:t>
            </a:r>
          </a:p>
        </p:txBody>
      </p:sp>
      <p:pic>
        <p:nvPicPr>
          <p:cNvPr id="80900" name="Picture 4" descr="primordial_galsciv329i5987p45F1.png"/>
          <p:cNvPicPr>
            <a:picLocks noChangeAspect="1"/>
          </p:cNvPicPr>
          <p:nvPr/>
        </p:nvPicPr>
        <p:blipFill>
          <a:blip r:embed="rId3"/>
          <a:srcRect/>
          <a:stretch>
            <a:fillRect/>
          </a:stretch>
        </p:blipFill>
        <p:spPr bwMode="auto">
          <a:xfrm>
            <a:off x="5257800" y="0"/>
            <a:ext cx="1630363" cy="1384300"/>
          </a:xfrm>
          <a:prstGeom prst="rect">
            <a:avLst/>
          </a:prstGeom>
          <a:noFill/>
          <a:ln w="9525">
            <a:noFill/>
            <a:miter lim="800000"/>
            <a:headEnd/>
            <a:tailEnd/>
          </a:ln>
        </p:spPr>
      </p:pic>
      <p:sp>
        <p:nvSpPr>
          <p:cNvPr id="80901"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The Birth of Chemical Complexity</a:t>
            </a:r>
          </a:p>
        </p:txBody>
      </p:sp>
      <p:pic>
        <p:nvPicPr>
          <p:cNvPr id="5" name="Picture 4" descr="CosmoPeriodicTable.jpg"/>
          <p:cNvPicPr>
            <a:picLocks noChangeAspect="1"/>
          </p:cNvPicPr>
          <p:nvPr/>
        </p:nvPicPr>
        <p:blipFill>
          <a:blip r:embed="rId2"/>
          <a:srcRect/>
          <a:stretch>
            <a:fillRect/>
          </a:stretch>
        </p:blipFill>
        <p:spPr bwMode="auto">
          <a:xfrm>
            <a:off x="457200" y="1295400"/>
            <a:ext cx="4187825" cy="4598988"/>
          </a:xfrm>
          <a:prstGeom prst="rect">
            <a:avLst/>
          </a:prstGeom>
          <a:noFill/>
          <a:ln w="9525">
            <a:noFill/>
            <a:miter lim="800000"/>
            <a:headEnd/>
            <a:tailEnd/>
          </a:ln>
        </p:spPr>
      </p:pic>
      <p:pic>
        <p:nvPicPr>
          <p:cNvPr id="7" name="Picture 6" descr="AstPeriodicTable.jpg"/>
          <p:cNvPicPr>
            <a:picLocks noChangeAspect="1"/>
          </p:cNvPicPr>
          <p:nvPr/>
        </p:nvPicPr>
        <p:blipFill>
          <a:blip r:embed="rId3"/>
          <a:srcRect/>
          <a:stretch>
            <a:fillRect/>
          </a:stretch>
        </p:blipFill>
        <p:spPr bwMode="auto">
          <a:xfrm>
            <a:off x="457200" y="1295400"/>
            <a:ext cx="4187825" cy="4598988"/>
          </a:xfrm>
          <a:prstGeom prst="rect">
            <a:avLst/>
          </a:prstGeom>
          <a:noFill/>
          <a:ln w="9525">
            <a:noFill/>
            <a:miter lim="800000"/>
            <a:headEnd/>
            <a:tailEnd/>
          </a:ln>
        </p:spPr>
      </p:pic>
      <p:sp>
        <p:nvSpPr>
          <p:cNvPr id="8" name="TextBox 7"/>
          <p:cNvSpPr txBox="1"/>
          <p:nvPr/>
        </p:nvSpPr>
        <p:spPr>
          <a:xfrm>
            <a:off x="5029200" y="1676400"/>
            <a:ext cx="3886200" cy="2586038"/>
          </a:xfrm>
          <a:prstGeom prst="rect">
            <a:avLst/>
          </a:prstGeom>
          <a:noFill/>
        </p:spPr>
        <p:txBody>
          <a:bodyPr>
            <a:spAutoFit/>
          </a:bodyPr>
          <a:lstStyle/>
          <a:p>
            <a:pPr marL="342900" indent="-342900" eaLnBrk="0" hangingPunct="0">
              <a:spcBef>
                <a:spcPct val="20000"/>
              </a:spcBef>
              <a:defRPr/>
            </a:pPr>
            <a:r>
              <a:rPr lang="en-US" sz="1800" dirty="0">
                <a:solidFill>
                  <a:schemeClr val="accent2"/>
                </a:solidFill>
                <a:latin typeface="Gill Sans MT" pitchFamily="34" charset="0"/>
                <a:ea typeface="ＭＳ Ｐゴシック" pitchFamily="-65" charset="-128"/>
                <a:cs typeface="Gill Sans" pitchFamily="17" charset="0"/>
              </a:rPr>
              <a:t>When chemistry got interesting</a:t>
            </a:r>
          </a:p>
          <a:p>
            <a:pPr marL="342900" indent="-342900" eaLnBrk="0" hangingPunct="0">
              <a:spcBef>
                <a:spcPct val="20000"/>
              </a:spcBef>
              <a:defRPr/>
            </a:pPr>
            <a:r>
              <a:rPr lang="en-US" sz="1800" dirty="0">
                <a:solidFill>
                  <a:schemeClr val="accent2"/>
                </a:solidFill>
                <a:latin typeface="Gill Sans MT" pitchFamily="34" charset="0"/>
                <a:ea typeface="ＭＳ Ｐゴシック" pitchFamily="-65" charset="-128"/>
                <a:cs typeface="Gill Sans" pitchFamily="17" charset="0"/>
              </a:rPr>
              <a:t>(H</a:t>
            </a:r>
            <a:r>
              <a:rPr lang="en-US" sz="1800" baseline="-25000" dirty="0">
                <a:solidFill>
                  <a:schemeClr val="accent2"/>
                </a:solidFill>
                <a:latin typeface="Gill Sans MT" pitchFamily="34" charset="0"/>
                <a:ea typeface="ＭＳ Ｐゴシック" pitchFamily="-65" charset="-128"/>
                <a:cs typeface="Gill Sans" pitchFamily="17" charset="0"/>
              </a:rPr>
              <a:t>3</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 H</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D</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 H</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 HD notwithstanding)</a:t>
            </a:r>
          </a:p>
          <a:p>
            <a:pPr marL="342900" indent="-342900" eaLnBrk="0" hangingPunct="0">
              <a:spcBef>
                <a:spcPct val="20000"/>
              </a:spcBef>
              <a:defRPr/>
            </a:pPr>
            <a:r>
              <a:rPr lang="en-US" sz="1800" dirty="0">
                <a:solidFill>
                  <a:schemeClr val="accent2"/>
                </a:solidFill>
                <a:latin typeface="Gill Sans MT" pitchFamily="34" charset="0"/>
                <a:ea typeface="ＭＳ Ｐゴシック" pitchFamily="-65" charset="-128"/>
                <a:cs typeface="Gill Sans" pitchFamily="17" charset="0"/>
              </a:rPr>
              <a:t>ALMA should be able to monitor the creation of</a:t>
            </a:r>
          </a:p>
          <a:p>
            <a:pPr marL="342900" indent="-342900" eaLnBrk="0" hangingPunct="0">
              <a:spcBef>
                <a:spcPct val="20000"/>
              </a:spcBef>
              <a:buFont typeface="Arial"/>
              <a:buChar char="•"/>
              <a:defRPr/>
            </a:pPr>
            <a:r>
              <a:rPr lang="en-US" sz="1800" dirty="0">
                <a:solidFill>
                  <a:schemeClr val="accent2"/>
                </a:solidFill>
                <a:latin typeface="Gill Sans MT" pitchFamily="34" charset="0"/>
                <a:ea typeface="ＭＳ Ｐゴシック" pitchFamily="-65" charset="-128"/>
                <a:cs typeface="Gill Sans" pitchFamily="17" charset="0"/>
              </a:rPr>
              <a:t>O ([O I], [O III], OH, H</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O)</a:t>
            </a:r>
          </a:p>
          <a:p>
            <a:pPr marL="342900" indent="-342900" eaLnBrk="0" hangingPunct="0">
              <a:spcBef>
                <a:spcPct val="20000"/>
              </a:spcBef>
              <a:buFont typeface="Arial"/>
              <a:buChar char="•"/>
              <a:defRPr/>
            </a:pPr>
            <a:r>
              <a:rPr lang="en-US" sz="1800" dirty="0">
                <a:solidFill>
                  <a:schemeClr val="accent2"/>
                </a:solidFill>
                <a:latin typeface="Gill Sans MT" pitchFamily="34" charset="0"/>
                <a:ea typeface="ＭＳ Ｐゴシック" pitchFamily="-65" charset="-128"/>
                <a:cs typeface="Gill Sans" pitchFamily="17" charset="0"/>
              </a:rPr>
              <a:t>C ([C I], [C II], CO, CH, CH</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a:t>
            </a:r>
            <a:r>
              <a:rPr lang="en-US" sz="1800" baseline="30000" dirty="0">
                <a:solidFill>
                  <a:schemeClr val="accent2"/>
                </a:solidFill>
                <a:latin typeface="Gill Sans MT" pitchFamily="34" charset="0"/>
                <a:ea typeface="ＭＳ Ｐゴシック" pitchFamily="-65" charset="-128"/>
                <a:cs typeface="Gill Sans" pitchFamily="17" charset="0"/>
              </a:rPr>
              <a:t>13</a:t>
            </a:r>
            <a:r>
              <a:rPr lang="en-US" sz="1800" dirty="0">
                <a:solidFill>
                  <a:schemeClr val="accent2"/>
                </a:solidFill>
                <a:latin typeface="Gill Sans MT" pitchFamily="34" charset="0"/>
                <a:ea typeface="ＭＳ Ｐゴシック" pitchFamily="-65" charset="-128"/>
                <a:cs typeface="Gill Sans" pitchFamily="17" charset="0"/>
              </a:rPr>
              <a:t>C)</a:t>
            </a:r>
            <a:endParaRPr lang="en-US" sz="1800" baseline="30000" dirty="0">
              <a:solidFill>
                <a:schemeClr val="accent2"/>
              </a:solidFill>
              <a:latin typeface="Gill Sans MT" pitchFamily="34" charset="0"/>
              <a:ea typeface="ＭＳ Ｐゴシック" pitchFamily="-65" charset="-128"/>
              <a:cs typeface="Gill Sans" pitchFamily="17" charset="0"/>
            </a:endParaRPr>
          </a:p>
          <a:p>
            <a:pPr marL="342900" indent="-342900" eaLnBrk="0" hangingPunct="0">
              <a:spcBef>
                <a:spcPct val="20000"/>
              </a:spcBef>
              <a:buFont typeface="Arial"/>
              <a:buChar char="•"/>
              <a:defRPr/>
            </a:pPr>
            <a:r>
              <a:rPr lang="en-US" sz="1800" dirty="0">
                <a:solidFill>
                  <a:schemeClr val="accent2"/>
                </a:solidFill>
                <a:latin typeface="Gill Sans MT" pitchFamily="34" charset="0"/>
                <a:ea typeface="ＭＳ Ｐゴシック" pitchFamily="-65" charset="-128"/>
                <a:cs typeface="Gill Sans" pitchFamily="17" charset="0"/>
              </a:rPr>
              <a:t>N ([N II], NH, N</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H</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a:t>
            </a:r>
            <a:endParaRPr lang="en-US" sz="1800" baseline="30000" dirty="0">
              <a:solidFill>
                <a:schemeClr val="accent2"/>
              </a:solidFill>
              <a:latin typeface="Gill Sans MT" pitchFamily="34" charset="0"/>
              <a:ea typeface="ＭＳ Ｐゴシック" pitchFamily="-65" charset="-128"/>
              <a:cs typeface="Gill Sans" pitchFamily="17" charset="0"/>
            </a:endParaRPr>
          </a:p>
          <a:p>
            <a:pPr>
              <a:defRPr/>
            </a:pPr>
            <a:endParaRPr lang="en-US" sz="1800" dirty="0">
              <a:latin typeface="Arial" pitchFamily="-65" charset="0"/>
              <a:ea typeface="ＭＳ Ｐゴシック" pitchFamily="-65" charset="-128"/>
              <a:cs typeface="ＭＳ Ｐゴシック" pitchFamily="-65" charset="-128"/>
            </a:endParaRPr>
          </a:p>
        </p:txBody>
      </p:sp>
      <p:sp>
        <p:nvSpPr>
          <p:cNvPr id="82950" name="Footer Placeholder 8"/>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Gamma Ray Bursts and First Stars</a:t>
            </a:r>
          </a:p>
        </p:txBody>
      </p:sp>
      <p:sp>
        <p:nvSpPr>
          <p:cNvPr id="83971" name="Content Placeholder 2"/>
          <p:cNvSpPr>
            <a:spLocks noGrp="1"/>
          </p:cNvSpPr>
          <p:nvPr>
            <p:ph idx="1"/>
          </p:nvPr>
        </p:nvSpPr>
        <p:spPr/>
        <p:txBody>
          <a:bodyPr/>
          <a:lstStyle/>
          <a:p>
            <a:pPr eaLnBrk="1" hangingPunct="1">
              <a:lnSpc>
                <a:spcPct val="90000"/>
              </a:lnSpc>
            </a:pPr>
            <a:r>
              <a:rPr lang="en-US" sz="1900" smtClean="0">
                <a:ea typeface="ＭＳ Ｐゴシック" charset="-128"/>
                <a:cs typeface="ＭＳ Ｐゴシック" charset="-128"/>
              </a:rPr>
              <a:t>Long duration GRBs are though to be related to the death of massive stars which give rise to bright, long-lived afterglow emission that allow them to be observed to great distances.</a:t>
            </a:r>
          </a:p>
          <a:p>
            <a:pPr lvl="1" eaLnBrk="1" hangingPunct="1">
              <a:lnSpc>
                <a:spcPct val="90000"/>
              </a:lnSpc>
            </a:pPr>
            <a:r>
              <a:rPr lang="en-US" sz="1800" smtClean="0"/>
              <a:t>They probe the epoch from the formation of the first stars (z~30) through to that of reionization (z~11)</a:t>
            </a:r>
          </a:p>
          <a:p>
            <a:pPr lvl="1" eaLnBrk="1" hangingPunct="1">
              <a:lnSpc>
                <a:spcPct val="90000"/>
              </a:lnSpc>
            </a:pPr>
            <a:r>
              <a:rPr lang="en-US" sz="1800" smtClean="0"/>
              <a:t>Form a distant background against which to view nearer stuff</a:t>
            </a:r>
          </a:p>
          <a:p>
            <a:pPr lvl="1" eaLnBrk="1" hangingPunct="1">
              <a:lnSpc>
                <a:spcPct val="90000"/>
              </a:lnSpc>
            </a:pPr>
            <a:r>
              <a:rPr lang="en-US" sz="1800" smtClean="0"/>
              <a:t>GRB 090423 (z~8.3) measured at PdBI at ~0.2mJy at 3mm, detectable with ALMA to 5</a:t>
            </a:r>
            <a:r>
              <a:rPr lang="en-US" sz="1800" smtClean="0">
                <a:latin typeface="Lucida Grande" charset="0"/>
                <a:ea typeface="Lucida Grande" charset="0"/>
                <a:cs typeface="Lucida Grande" charset="0"/>
              </a:rPr>
              <a:t>σ</a:t>
            </a:r>
            <a:r>
              <a:rPr lang="en-US" sz="1800" smtClean="0"/>
              <a:t> in 2 minutes</a:t>
            </a:r>
          </a:p>
          <a:p>
            <a:pPr lvl="1" eaLnBrk="1" hangingPunct="1">
              <a:lnSpc>
                <a:spcPct val="90000"/>
              </a:lnSpc>
            </a:pPr>
            <a:r>
              <a:rPr lang="en-US" sz="1800" smtClean="0"/>
              <a:t>Excellent time resolution (emission thought caused by a reverse shock propagating inward; a short-lived phenomenon and probe of structure)</a:t>
            </a:r>
          </a:p>
          <a:p>
            <a:pPr lvl="1" eaLnBrk="1" hangingPunct="1">
              <a:lnSpc>
                <a:spcPct val="90000"/>
              </a:lnSpc>
            </a:pPr>
            <a:r>
              <a:rPr lang="en-US" sz="1800" smtClean="0"/>
              <a:t>Seeded the embryonic Universe with ‘metals’</a:t>
            </a:r>
          </a:p>
        </p:txBody>
      </p:sp>
      <p:pic>
        <p:nvPicPr>
          <p:cNvPr id="83972" name="Picture 4" descr="PSI25-gamma-ray-burst.jpg"/>
          <p:cNvPicPr>
            <a:picLocks noChangeAspect="1"/>
          </p:cNvPicPr>
          <p:nvPr/>
        </p:nvPicPr>
        <p:blipFill>
          <a:blip r:embed="rId3"/>
          <a:srcRect/>
          <a:stretch>
            <a:fillRect/>
          </a:stretch>
        </p:blipFill>
        <p:spPr bwMode="auto">
          <a:xfrm>
            <a:off x="5791200" y="4114800"/>
            <a:ext cx="2971800" cy="2006600"/>
          </a:xfrm>
          <a:prstGeom prst="rect">
            <a:avLst/>
          </a:prstGeom>
          <a:noFill/>
          <a:ln w="9525">
            <a:noFill/>
            <a:miter lim="800000"/>
            <a:headEnd/>
            <a:tailEnd/>
          </a:ln>
        </p:spPr>
      </p:pic>
      <p:sp>
        <p:nvSpPr>
          <p:cNvPr id="83973"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dirty="0" smtClean="0">
                <a:solidFill>
                  <a:srgbClr val="800000"/>
                </a:solidFill>
                <a:ea typeface="+mj-ea"/>
                <a:cs typeface="Gill Sans MT"/>
              </a:rPr>
              <a:t>Distant Galaxies and the </a:t>
            </a:r>
            <a:br>
              <a:rPr lang="en-US" sz="3600" dirty="0" smtClean="0">
                <a:solidFill>
                  <a:srgbClr val="800000"/>
                </a:solidFill>
                <a:ea typeface="+mj-ea"/>
                <a:cs typeface="Gill Sans MT"/>
              </a:rPr>
            </a:br>
            <a:r>
              <a:rPr lang="en-US" sz="3600" dirty="0" smtClean="0">
                <a:solidFill>
                  <a:srgbClr val="800000"/>
                </a:solidFill>
                <a:ea typeface="+mj-ea"/>
                <a:cs typeface="Gill Sans MT"/>
              </a:rPr>
              <a:t>Inverse K-correction--advantage: </a:t>
            </a:r>
            <a:r>
              <a:rPr lang="en-US" sz="3600" dirty="0" err="1" smtClean="0">
                <a:solidFill>
                  <a:srgbClr val="800000"/>
                </a:solidFill>
                <a:ea typeface="+mj-ea"/>
                <a:cs typeface="Gill Sans MT"/>
              </a:rPr>
              <a:t>submm</a:t>
            </a:r>
            <a:r>
              <a:rPr lang="en-US" sz="3600" dirty="0" smtClean="0">
                <a:solidFill>
                  <a:srgbClr val="800000"/>
                </a:solidFill>
                <a:ea typeface="+mj-ea"/>
                <a:cs typeface="Gill Sans MT"/>
              </a:rPr>
              <a:t> </a:t>
            </a:r>
            <a:br>
              <a:rPr lang="en-US" sz="3600" dirty="0" smtClean="0">
                <a:solidFill>
                  <a:srgbClr val="800000"/>
                </a:solidFill>
                <a:ea typeface="+mj-ea"/>
                <a:cs typeface="Gill Sans MT"/>
              </a:rPr>
            </a:br>
            <a:endParaRPr lang="en-US" dirty="0">
              <a:ea typeface="+mj-ea"/>
              <a:cs typeface="+mj-cs"/>
            </a:endParaRPr>
          </a:p>
        </p:txBody>
      </p:sp>
      <p:sp>
        <p:nvSpPr>
          <p:cNvPr id="86019" name="Rectangle 4"/>
          <p:cNvSpPr>
            <a:spLocks noChangeArrowheads="1"/>
          </p:cNvSpPr>
          <p:nvPr/>
        </p:nvSpPr>
        <p:spPr bwMode="auto">
          <a:xfrm>
            <a:off x="457200" y="1295400"/>
            <a:ext cx="2286000" cy="4640263"/>
          </a:xfrm>
          <a:prstGeom prst="rect">
            <a:avLst/>
          </a:prstGeom>
          <a:noFill/>
          <a:ln w="9525">
            <a:noFill/>
            <a:miter lim="800000"/>
            <a:headEnd/>
            <a:tailEnd/>
          </a:ln>
        </p:spPr>
        <p:txBody>
          <a:bodyPr>
            <a:prstTxWarp prst="textNoShape">
              <a:avLst/>
            </a:prstTxWarp>
            <a:spAutoFit/>
          </a:bodyPr>
          <a:lstStyle/>
          <a:p>
            <a:pPr>
              <a:lnSpc>
                <a:spcPct val="150000"/>
              </a:lnSpc>
              <a:buClr>
                <a:schemeClr val="tx2"/>
              </a:buClr>
              <a:buSzPct val="75000"/>
            </a:pPr>
            <a:r>
              <a:rPr lang="en-US" altLang="ko-KR" sz="1800">
                <a:latin typeface="Gill Sans MT" charset="-18"/>
                <a:ea typeface="Gill Sans MT" charset="-18"/>
                <a:cs typeface="Gill Sans MT" charset="-18"/>
              </a:rPr>
              <a:t>As galaxies get redshifted into the ALMA bands, dimming due to distance is offset by the brighter part of the spectrum being redshifted in.  Hence, galaxies remain at relatively similar brightness out to high distances.</a:t>
            </a:r>
          </a:p>
        </p:txBody>
      </p:sp>
      <p:pic>
        <p:nvPicPr>
          <p:cNvPr id="86020" name="Picture 3" descr="Bande1"/>
          <p:cNvPicPr>
            <a:picLocks noChangeAspect="1" noChangeArrowheads="1"/>
          </p:cNvPicPr>
          <p:nvPr/>
        </p:nvPicPr>
        <p:blipFill>
          <a:blip r:embed="rId3"/>
          <a:srcRect/>
          <a:stretch>
            <a:fillRect/>
          </a:stretch>
        </p:blipFill>
        <p:spPr bwMode="auto">
          <a:xfrm>
            <a:off x="2895600" y="1169988"/>
            <a:ext cx="6248400" cy="4827587"/>
          </a:xfrm>
          <a:prstGeom prst="rect">
            <a:avLst/>
          </a:prstGeom>
          <a:noFill/>
          <a:ln w="9525">
            <a:noFill/>
            <a:miter lim="800000"/>
            <a:headEnd/>
            <a:tailEnd/>
          </a:ln>
        </p:spPr>
      </p:pic>
      <p:sp>
        <p:nvSpPr>
          <p:cNvPr id="86021" name="Rectangle 6"/>
          <p:cNvSpPr>
            <a:spLocks noChangeArrowheads="1"/>
          </p:cNvSpPr>
          <p:nvPr/>
        </p:nvSpPr>
        <p:spPr bwMode="auto">
          <a:xfrm>
            <a:off x="3581400" y="1219200"/>
            <a:ext cx="1400175" cy="369888"/>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800">
                <a:solidFill>
                  <a:srgbClr val="000099"/>
                </a:solidFill>
                <a:latin typeface="Gill Sans MT" charset="-18"/>
                <a:ea typeface="Gill Sans" charset="0"/>
                <a:cs typeface="Gill Sans" charset="0"/>
              </a:rPr>
              <a:t>ALMA Bands</a:t>
            </a:r>
          </a:p>
        </p:txBody>
      </p:sp>
      <p:sp>
        <p:nvSpPr>
          <p:cNvPr id="86022" name="TextBox 6"/>
          <p:cNvSpPr txBox="1">
            <a:spLocks noChangeArrowheads="1"/>
          </p:cNvSpPr>
          <p:nvPr/>
        </p:nvSpPr>
        <p:spPr bwMode="auto">
          <a:xfrm>
            <a:off x="5486400" y="1219200"/>
            <a:ext cx="2705100" cy="338138"/>
          </a:xfrm>
          <a:prstGeom prst="rect">
            <a:avLst/>
          </a:prstGeom>
          <a:noFill/>
          <a:ln w="9525">
            <a:noFill/>
            <a:miter lim="800000"/>
            <a:headEnd/>
            <a:tailEnd/>
          </a:ln>
        </p:spPr>
        <p:txBody>
          <a:bodyPr wrap="none">
            <a:prstTxWarp prst="textNoShape">
              <a:avLst/>
            </a:prstTxWarp>
            <a:spAutoFit/>
          </a:bodyPr>
          <a:lstStyle/>
          <a:p>
            <a:r>
              <a:rPr lang="en-US" sz="1600">
                <a:solidFill>
                  <a:srgbClr val="0000FF"/>
                </a:solidFill>
              </a:rPr>
              <a:t>Atomic Fine Structure Lines</a:t>
            </a:r>
          </a:p>
        </p:txBody>
      </p:sp>
      <p:cxnSp>
        <p:nvCxnSpPr>
          <p:cNvPr id="9" name="Straight Arrow Connector 8"/>
          <p:cNvCxnSpPr/>
          <p:nvPr/>
        </p:nvCxnSpPr>
        <p:spPr>
          <a:xfrm rot="5400000">
            <a:off x="5753100" y="1562100"/>
            <a:ext cx="304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6019800" y="1524000"/>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6025" name="Footer Placeholder 1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1938" y="222250"/>
            <a:ext cx="8229600" cy="960438"/>
          </a:xfrm>
        </p:spPr>
        <p:txBody>
          <a:bodyPr rtlCol="0">
            <a:normAutofit fontScale="90000"/>
          </a:bodyPr>
          <a:lstStyle/>
          <a:p>
            <a:pPr eaLnBrk="1" fontAlgn="auto" hangingPunct="1">
              <a:spcAft>
                <a:spcPts val="0"/>
              </a:spcAft>
              <a:defRPr/>
            </a:pPr>
            <a:r>
              <a:rPr lang="en-US" sz="3600" kern="0" dirty="0" smtClean="0">
                <a:latin typeface="Arial" charset="0"/>
                <a:ea typeface="+mj-ea"/>
                <a:cs typeface="+mj-cs"/>
              </a:rPr>
              <a:t>The mm/</a:t>
            </a:r>
            <a:r>
              <a:rPr lang="en-US" sz="3600" kern="0" dirty="0" err="1" smtClean="0">
                <a:latin typeface="Arial" charset="0"/>
                <a:ea typeface="+mj-ea"/>
                <a:cs typeface="+mj-cs"/>
              </a:rPr>
              <a:t>submm</a:t>
            </a:r>
            <a:r>
              <a:rPr lang="en-US" sz="3600" kern="0" dirty="0" smtClean="0">
                <a:latin typeface="Arial" charset="0"/>
                <a:ea typeface="+mj-ea"/>
                <a:cs typeface="+mj-cs"/>
              </a:rPr>
              <a:t> Spectrum:</a:t>
            </a:r>
            <a:br>
              <a:rPr lang="en-US" sz="3600" kern="0" dirty="0" smtClean="0">
                <a:latin typeface="Arial" charset="0"/>
                <a:ea typeface="+mj-ea"/>
                <a:cs typeface="+mj-cs"/>
              </a:rPr>
            </a:br>
            <a:r>
              <a:rPr lang="en-US" sz="3600" kern="0" dirty="0" smtClean="0">
                <a:latin typeface="Arial" charset="0"/>
                <a:ea typeface="+mj-ea"/>
                <a:cs typeface="+mj-cs"/>
              </a:rPr>
              <a:t>Focus of ALMA</a:t>
            </a:r>
            <a:r>
              <a:rPr lang="en-US" sz="4000" kern="0" dirty="0" smtClean="0">
                <a:ea typeface="+mj-ea"/>
                <a:cs typeface="+mj-cs"/>
              </a:rPr>
              <a:t/>
            </a:r>
            <a:br>
              <a:rPr lang="en-US" sz="4000" kern="0" dirty="0" smtClean="0">
                <a:ea typeface="+mj-ea"/>
                <a:cs typeface="+mj-cs"/>
              </a:rPr>
            </a:br>
            <a:endParaRPr lang="en-US" dirty="0">
              <a:ea typeface="+mj-ea"/>
              <a:cs typeface="+mj-cs"/>
            </a:endParaRPr>
          </a:p>
        </p:txBody>
      </p:sp>
      <p:sp>
        <p:nvSpPr>
          <p:cNvPr id="40963" name="Content Placeholder 2"/>
          <p:cNvSpPr>
            <a:spLocks noGrp="1"/>
          </p:cNvSpPr>
          <p:nvPr>
            <p:ph idx="1"/>
          </p:nvPr>
        </p:nvSpPr>
        <p:spPr>
          <a:xfrm>
            <a:off x="679450" y="3886200"/>
            <a:ext cx="8229600" cy="1849438"/>
          </a:xfrm>
        </p:spPr>
        <p:txBody>
          <a:bodyPr rtlCol="0">
            <a:normAutofit fontScale="92500" lnSpcReduction="10000"/>
          </a:bodyPr>
          <a:lstStyle/>
          <a:p>
            <a:pPr eaLnBrk="1" fontAlgn="auto" hangingPunct="1">
              <a:lnSpc>
                <a:spcPct val="90000"/>
              </a:lnSpc>
              <a:spcAft>
                <a:spcPts val="0"/>
              </a:spcAft>
              <a:buClr>
                <a:schemeClr val="tx2"/>
              </a:buClr>
              <a:buSzPct val="75000"/>
              <a:buFont typeface="Wingdings" pitchFamily="-65" charset="2"/>
              <a:buChar char="§"/>
              <a:defRPr/>
            </a:pPr>
            <a:r>
              <a:rPr lang="en-US" dirty="0" smtClean="0">
                <a:solidFill>
                  <a:srgbClr val="000090"/>
                </a:solidFill>
                <a:ea typeface="Arial Unicode MS" pitchFamily="-65" charset="0"/>
                <a:cs typeface="Gill Sans MT"/>
              </a:rPr>
              <a:t>Millimeter/submillimeter photons are the most abundant photons in the cosmic background, and in the spectrum of the Milky Way and most spiral galaxies. </a:t>
            </a:r>
          </a:p>
          <a:p>
            <a:pPr eaLnBrk="1" fontAlgn="auto" hangingPunct="1">
              <a:lnSpc>
                <a:spcPct val="90000"/>
              </a:lnSpc>
              <a:spcAft>
                <a:spcPts val="0"/>
              </a:spcAft>
              <a:buClr>
                <a:schemeClr val="tx2"/>
              </a:buClr>
              <a:buSzPct val="75000"/>
              <a:buFont typeface="Wingdings" pitchFamily="-65" charset="2"/>
              <a:buChar char="§"/>
              <a:defRPr/>
            </a:pPr>
            <a:r>
              <a:rPr lang="en-US" dirty="0" smtClean="0">
                <a:solidFill>
                  <a:srgbClr val="000090"/>
                </a:solidFill>
                <a:ea typeface="Arial Unicode MS" pitchFamily="-65" charset="0"/>
                <a:cs typeface="Gill Sans MT"/>
              </a:rPr>
              <a:t>A probe of tremendous ancient galaxy-building star formation episodes, the FIR/</a:t>
            </a:r>
            <a:r>
              <a:rPr lang="en-US" dirty="0" err="1" smtClean="0">
                <a:solidFill>
                  <a:srgbClr val="000090"/>
                </a:solidFill>
                <a:ea typeface="Arial Unicode MS" pitchFamily="-65" charset="0"/>
                <a:cs typeface="Gill Sans MT"/>
              </a:rPr>
              <a:t>submm</a:t>
            </a:r>
            <a:r>
              <a:rPr lang="en-US" dirty="0" smtClean="0">
                <a:solidFill>
                  <a:srgbClr val="000090"/>
                </a:solidFill>
                <a:ea typeface="Arial Unicode MS" pitchFamily="-65" charset="0"/>
                <a:cs typeface="Gill Sans MT"/>
              </a:rPr>
              <a:t>/mm is a focus of missions from Spitzer/Herschel to SOFIA</a:t>
            </a:r>
          </a:p>
          <a:p>
            <a:pPr eaLnBrk="1" fontAlgn="auto" hangingPunct="1">
              <a:lnSpc>
                <a:spcPct val="90000"/>
              </a:lnSpc>
              <a:spcAft>
                <a:spcPts val="0"/>
              </a:spcAft>
              <a:buClr>
                <a:schemeClr val="tx2"/>
              </a:buClr>
              <a:buSzPct val="75000"/>
              <a:buFont typeface="Wingdings" pitchFamily="-65" charset="2"/>
              <a:buChar char="§"/>
              <a:defRPr/>
            </a:pPr>
            <a:r>
              <a:rPr lang="en-US" dirty="0" smtClean="0">
                <a:solidFill>
                  <a:srgbClr val="000090"/>
                </a:solidFill>
                <a:ea typeface="Arial Unicode MS" pitchFamily="-65" charset="0"/>
                <a:cs typeface="Gill Sans MT"/>
              </a:rPr>
              <a:t>ALMA range--wavelengths from 1cm to ~0.3 mm, covers both components to the extent the atmosphere of the Earth allows.</a:t>
            </a:r>
          </a:p>
        </p:txBody>
      </p:sp>
      <p:pic>
        <p:nvPicPr>
          <p:cNvPr id="55300" name="Picture 8" descr="SEDUniverseDoletal06.jpg"/>
          <p:cNvPicPr>
            <a:picLocks noChangeAspect="1"/>
          </p:cNvPicPr>
          <p:nvPr/>
        </p:nvPicPr>
        <p:blipFill>
          <a:blip r:embed="rId3"/>
          <a:srcRect/>
          <a:stretch>
            <a:fillRect/>
          </a:stretch>
        </p:blipFill>
        <p:spPr bwMode="auto">
          <a:xfrm>
            <a:off x="914400" y="1057275"/>
            <a:ext cx="7848600" cy="2660650"/>
          </a:xfrm>
          <a:prstGeom prst="rect">
            <a:avLst/>
          </a:prstGeom>
          <a:noFill/>
          <a:ln w="9525">
            <a:noFill/>
            <a:miter lim="800000"/>
            <a:headEnd/>
            <a:tailEnd/>
          </a:ln>
        </p:spPr>
      </p:pic>
      <p:sp>
        <p:nvSpPr>
          <p:cNvPr id="6" name="Freeform 10"/>
          <p:cNvSpPr>
            <a:spLocks noChangeArrowheads="1"/>
          </p:cNvSpPr>
          <p:nvPr/>
        </p:nvSpPr>
        <p:spPr bwMode="auto">
          <a:xfrm>
            <a:off x="5334000" y="1524000"/>
            <a:ext cx="1828800" cy="2057400"/>
          </a:xfrm>
          <a:custGeom>
            <a:avLst/>
            <a:gdLst>
              <a:gd name="T0" fmla="*/ 0 w 1828800"/>
              <a:gd name="T1" fmla="*/ 0 h 2057400"/>
              <a:gd name="T2" fmla="*/ 1828800 w 1828800"/>
              <a:gd name="T3" fmla="*/ 0 h 2057400"/>
              <a:gd name="T4" fmla="*/ 1828800 w 1828800"/>
              <a:gd name="T5" fmla="*/ 2057400 h 2057400"/>
              <a:gd name="T6" fmla="*/ 0 w 1828800"/>
              <a:gd name="T7" fmla="*/ 2057400 h 2057400"/>
              <a:gd name="T8" fmla="*/ 0 w 1828800"/>
              <a:gd name="T9" fmla="*/ 0 h 2057400"/>
              <a:gd name="T10" fmla="*/ 228600 w 1828800"/>
              <a:gd name="T11" fmla="*/ 228600 h 2057400"/>
              <a:gd name="T12" fmla="*/ 228600 w 1828800"/>
              <a:gd name="T13" fmla="*/ 1828800 h 2057400"/>
              <a:gd name="T14" fmla="*/ 1600200 w 1828800"/>
              <a:gd name="T15" fmla="*/ 1828800 h 2057400"/>
              <a:gd name="T16" fmla="*/ 1600200 w 1828800"/>
              <a:gd name="T17" fmla="*/ 228600 h 2057400"/>
              <a:gd name="T18" fmla="*/ 228600 w 1828800"/>
              <a:gd name="T19" fmla="*/ 228600 h 2057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8800"/>
              <a:gd name="T31" fmla="*/ 0 h 2057400"/>
              <a:gd name="T32" fmla="*/ 1828800 w 1828800"/>
              <a:gd name="T33" fmla="*/ 2057400 h 2057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8800" h="2057400">
                <a:moveTo>
                  <a:pt x="0" y="0"/>
                </a:moveTo>
                <a:lnTo>
                  <a:pt x="1828800" y="0"/>
                </a:lnTo>
                <a:lnTo>
                  <a:pt x="1828800" y="2057400"/>
                </a:lnTo>
                <a:lnTo>
                  <a:pt x="0" y="2057400"/>
                </a:lnTo>
                <a:lnTo>
                  <a:pt x="0" y="0"/>
                </a:lnTo>
                <a:close/>
                <a:moveTo>
                  <a:pt x="228600" y="228600"/>
                </a:moveTo>
                <a:lnTo>
                  <a:pt x="228600" y="1828800"/>
                </a:lnTo>
                <a:lnTo>
                  <a:pt x="1600200" y="1828800"/>
                </a:lnTo>
                <a:lnTo>
                  <a:pt x="1600200" y="228600"/>
                </a:lnTo>
                <a:lnTo>
                  <a:pt x="228600" y="228600"/>
                </a:lnTo>
                <a:close/>
              </a:path>
            </a:pathLst>
          </a:custGeom>
          <a:solidFill>
            <a:schemeClr val="accent6">
              <a:lumMod val="60000"/>
              <a:lumOff val="40000"/>
              <a:alpha val="31000"/>
            </a:schemeClr>
          </a:solidFill>
          <a:ln w="9525">
            <a:solidFill>
              <a:schemeClr val="tx1"/>
            </a:solidFill>
            <a:round/>
            <a:headEnd/>
            <a:tailEnd/>
          </a:ln>
        </p:spPr>
        <p:txBody>
          <a:bodyPr>
            <a:prstTxWarp prst="textNoShape">
              <a:avLst/>
            </a:prstTxWarp>
          </a:bodyPr>
          <a:lstStyle/>
          <a:p>
            <a:pPr eaLnBrk="0" fontAlgn="auto" hangingPunct="0">
              <a:spcBef>
                <a:spcPts val="0"/>
              </a:spcBef>
              <a:spcAft>
                <a:spcPts val="0"/>
              </a:spcAft>
              <a:defRPr/>
            </a:pPr>
            <a:endParaRPr lang="en-US" sz="1800">
              <a:latin typeface="Arial" pitchFamily="-112" charset="0"/>
              <a:ea typeface="ＭＳ Ｐゴシック" pitchFamily="-112" charset="-128"/>
              <a:cs typeface="ＭＳ Ｐゴシック" pitchFamily="-112" charset="-128"/>
            </a:endParaRPr>
          </a:p>
        </p:txBody>
      </p:sp>
      <p:sp>
        <p:nvSpPr>
          <p:cNvPr id="55302" name="Footer Placeholder 6"/>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09600"/>
          </a:xfrm>
        </p:spPr>
        <p:txBody>
          <a:bodyPr rtlCol="0">
            <a:normAutofit fontScale="90000"/>
          </a:bodyPr>
          <a:lstStyle/>
          <a:p>
            <a:pPr eaLnBrk="1" fontAlgn="auto" hangingPunct="1">
              <a:spcAft>
                <a:spcPts val="0"/>
              </a:spcAft>
              <a:defRPr/>
            </a:pPr>
            <a:r>
              <a:rPr lang="en-US" altLang="ko-KR" sz="4800" dirty="0" smtClean="0">
                <a:ea typeface="굴림" pitchFamily="-65" charset="-127"/>
                <a:cs typeface="굴림" pitchFamily="-65" charset="-127"/>
              </a:rPr>
              <a:t>Hubble Deep Field (HDF)</a:t>
            </a:r>
            <a:r>
              <a:rPr lang="en-US" altLang="ko-KR" sz="3600" dirty="0" smtClean="0">
                <a:ea typeface="굴림" pitchFamily="-65" charset="-127"/>
                <a:cs typeface="굴림" pitchFamily="-65" charset="-127"/>
              </a:rPr>
              <a:t/>
            </a:r>
            <a:br>
              <a:rPr lang="en-US" altLang="ko-KR" sz="3600" dirty="0" smtClean="0">
                <a:ea typeface="굴림" pitchFamily="-65" charset="-127"/>
                <a:cs typeface="굴림" pitchFamily="-65" charset="-127"/>
              </a:rPr>
            </a:br>
            <a:r>
              <a:rPr lang="en-US" altLang="ko-KR" sz="3600" dirty="0" smtClean="0">
                <a:ea typeface="굴림" pitchFamily="-65" charset="-127"/>
                <a:cs typeface="굴림" pitchFamily="-65" charset="-127"/>
              </a:rPr>
              <a:t>Rich in Nearby Galaxies, </a:t>
            </a:r>
            <a:br>
              <a:rPr lang="en-US" altLang="ko-KR" sz="3600" dirty="0" smtClean="0">
                <a:ea typeface="굴림" pitchFamily="-65" charset="-127"/>
                <a:cs typeface="굴림" pitchFamily="-65" charset="-127"/>
              </a:rPr>
            </a:br>
            <a:r>
              <a:rPr lang="en-US" altLang="ko-KR" sz="3600" dirty="0" smtClean="0">
                <a:ea typeface="굴림" pitchFamily="-65" charset="-127"/>
                <a:cs typeface="굴림" pitchFamily="-65" charset="-127"/>
              </a:rPr>
              <a:t>Poor in Distant Galaxies</a:t>
            </a:r>
            <a:endParaRPr lang="en-US" dirty="0">
              <a:ea typeface="+mj-ea"/>
              <a:cs typeface="+mj-cs"/>
            </a:endParaRPr>
          </a:p>
        </p:txBody>
      </p:sp>
      <p:pic>
        <p:nvPicPr>
          <p:cNvPr id="88067" name="Picture 3" descr="HDFLOZ"/>
          <p:cNvPicPr>
            <a:picLocks noGrp="1" noChangeAspect="1" noChangeArrowheads="1"/>
          </p:cNvPicPr>
          <p:nvPr>
            <p:ph sz="half" idx="1"/>
          </p:nvPr>
        </p:nvPicPr>
        <p:blipFill>
          <a:blip r:embed="rId3"/>
          <a:srcRect/>
          <a:stretch>
            <a:fillRect/>
          </a:stretch>
        </p:blipFill>
        <p:spPr>
          <a:xfrm>
            <a:off x="481013" y="1770063"/>
            <a:ext cx="4014787" cy="4027487"/>
          </a:xfrm>
        </p:spPr>
      </p:pic>
      <p:pic>
        <p:nvPicPr>
          <p:cNvPr id="88068" name="Picture 4" descr="HDFHIZ"/>
          <p:cNvPicPr>
            <a:picLocks noChangeAspect="1" noChangeArrowheads="1"/>
          </p:cNvPicPr>
          <p:nvPr/>
        </p:nvPicPr>
        <p:blipFill>
          <a:blip r:embed="rId4"/>
          <a:srcRect/>
          <a:stretch>
            <a:fillRect/>
          </a:stretch>
        </p:blipFill>
        <p:spPr bwMode="auto">
          <a:xfrm>
            <a:off x="4648200" y="1758950"/>
            <a:ext cx="4038600" cy="4038600"/>
          </a:xfrm>
          <a:prstGeom prst="rect">
            <a:avLst/>
          </a:prstGeom>
          <a:noFill/>
          <a:ln w="9525">
            <a:noFill/>
            <a:miter lim="800000"/>
            <a:headEnd/>
            <a:tailEnd/>
          </a:ln>
        </p:spPr>
      </p:pic>
      <p:sp>
        <p:nvSpPr>
          <p:cNvPr id="88069" name="Rectangle 6"/>
          <p:cNvSpPr>
            <a:spLocks noChangeArrowheads="1"/>
          </p:cNvSpPr>
          <p:nvPr/>
        </p:nvSpPr>
        <p:spPr bwMode="auto">
          <a:xfrm>
            <a:off x="6629400" y="1447800"/>
            <a:ext cx="2000250" cy="276225"/>
          </a:xfrm>
          <a:prstGeom prst="rect">
            <a:avLst/>
          </a:prstGeom>
          <a:noFill/>
          <a:ln w="9525">
            <a:noFill/>
            <a:miter lim="800000"/>
            <a:headEnd/>
            <a:tailEnd/>
          </a:ln>
        </p:spPr>
        <p:txBody>
          <a:bodyPr wrap="none">
            <a:prstTxWarp prst="textNoShape">
              <a:avLst/>
            </a:prstTxWarp>
            <a:spAutoFit/>
          </a:bodyPr>
          <a:lstStyle/>
          <a:p>
            <a:pPr algn="ctr"/>
            <a:r>
              <a:rPr kumimoji="1" lang="en-US" altLang="ko-KR" sz="1200">
                <a:solidFill>
                  <a:srgbClr val="FF3300"/>
                </a:solidFill>
                <a:latin typeface="Gill Sans MT" charset="-18"/>
                <a:ea typeface="Gill Sans MT" charset="-18"/>
                <a:cs typeface="Gill Sans MT" charset="-18"/>
              </a:rPr>
              <a:t>Source: K. Lanzetta, SUNY-SB</a:t>
            </a:r>
          </a:p>
        </p:txBody>
      </p:sp>
      <p:sp>
        <p:nvSpPr>
          <p:cNvPr id="88070" name="Rectangle 7"/>
          <p:cNvSpPr>
            <a:spLocks noChangeArrowheads="1"/>
          </p:cNvSpPr>
          <p:nvPr/>
        </p:nvSpPr>
        <p:spPr bwMode="auto">
          <a:xfrm>
            <a:off x="1295400" y="5791200"/>
            <a:ext cx="2398713" cy="369888"/>
          </a:xfrm>
          <a:prstGeom prst="rect">
            <a:avLst/>
          </a:prstGeom>
          <a:noFill/>
          <a:ln w="9525">
            <a:noFill/>
            <a:miter lim="800000"/>
            <a:headEnd/>
            <a:tailEnd/>
          </a:ln>
        </p:spPr>
        <p:txBody>
          <a:bodyPr wrap="none">
            <a:prstTxWarp prst="textNoShape">
              <a:avLst/>
            </a:prstTxWarp>
            <a:spAutoFit/>
          </a:bodyPr>
          <a:lstStyle/>
          <a:p>
            <a:pPr algn="ctr"/>
            <a:r>
              <a:rPr kumimoji="1" lang="en-US" altLang="ko-KR" sz="1800">
                <a:latin typeface="Gill Sans MT" charset="-18"/>
                <a:ea typeface="Gill Sans MT" charset="-18"/>
                <a:cs typeface="Gill Sans MT" charset="-18"/>
              </a:rPr>
              <a:t>Nearby galaxies in HDF</a:t>
            </a:r>
          </a:p>
        </p:txBody>
      </p:sp>
      <p:sp>
        <p:nvSpPr>
          <p:cNvPr id="88071" name="Rectangle 8"/>
          <p:cNvSpPr>
            <a:spLocks noChangeArrowheads="1"/>
          </p:cNvSpPr>
          <p:nvPr/>
        </p:nvSpPr>
        <p:spPr bwMode="auto">
          <a:xfrm>
            <a:off x="5562600" y="5791200"/>
            <a:ext cx="2384425" cy="369888"/>
          </a:xfrm>
          <a:prstGeom prst="rect">
            <a:avLst/>
          </a:prstGeom>
          <a:noFill/>
          <a:ln w="9525">
            <a:noFill/>
            <a:miter lim="800000"/>
            <a:headEnd/>
            <a:tailEnd/>
          </a:ln>
        </p:spPr>
        <p:txBody>
          <a:bodyPr wrap="none">
            <a:prstTxWarp prst="textNoShape">
              <a:avLst/>
            </a:prstTxWarp>
            <a:spAutoFit/>
          </a:bodyPr>
          <a:lstStyle/>
          <a:p>
            <a:pPr algn="ctr"/>
            <a:r>
              <a:rPr kumimoji="1" lang="en-US" altLang="ko-KR" sz="1800">
                <a:latin typeface="Gill Sans MT" charset="-18"/>
                <a:ea typeface="Gill Sans MT" charset="-18"/>
                <a:cs typeface="Gill Sans MT" charset="-18"/>
              </a:rPr>
              <a:t>Distant galaxies in HDF</a:t>
            </a:r>
          </a:p>
        </p:txBody>
      </p:sp>
      <p:sp>
        <p:nvSpPr>
          <p:cNvPr id="88072" name="Footer Placeholder 8"/>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228600" y="0"/>
            <a:ext cx="5060950" cy="1160463"/>
          </a:xfrm>
        </p:spPr>
        <p:txBody>
          <a:bodyPr rtlCol="0"/>
          <a:lstStyle/>
          <a:p>
            <a:pPr eaLnBrk="1" fontAlgn="auto" hangingPunct="1">
              <a:spcAft>
                <a:spcPts val="0"/>
              </a:spcAft>
              <a:defRPr/>
            </a:pPr>
            <a:r>
              <a:rPr lang="en-US" sz="3200" dirty="0" err="1" smtClean="0">
                <a:ea typeface="+mj-ea"/>
                <a:cs typeface="+mj-cs"/>
              </a:rPr>
              <a:t>Submm</a:t>
            </a:r>
            <a:r>
              <a:rPr lang="en-US" sz="3200" dirty="0" smtClean="0">
                <a:ea typeface="+mj-ea"/>
                <a:cs typeface="+mj-cs"/>
              </a:rPr>
              <a:t> Sources</a:t>
            </a:r>
            <a:br>
              <a:rPr lang="en-US" sz="3200" dirty="0" smtClean="0">
                <a:ea typeface="+mj-ea"/>
                <a:cs typeface="+mj-cs"/>
              </a:rPr>
            </a:br>
            <a:r>
              <a:rPr lang="en-US" sz="3200" dirty="0" smtClean="0">
                <a:ea typeface="+mj-ea"/>
                <a:cs typeface="+mj-cs"/>
              </a:rPr>
              <a:t>High and Low </a:t>
            </a:r>
            <a:r>
              <a:rPr lang="en-US" sz="3200" dirty="0" err="1" smtClean="0">
                <a:ea typeface="+mj-ea"/>
                <a:cs typeface="+mj-cs"/>
              </a:rPr>
              <a:t>z</a:t>
            </a:r>
            <a:endParaRPr lang="en-US" sz="3200" dirty="0" smtClean="0">
              <a:ea typeface="+mj-ea"/>
              <a:cs typeface="+mj-cs"/>
            </a:endParaRPr>
          </a:p>
        </p:txBody>
      </p:sp>
      <p:pic>
        <p:nvPicPr>
          <p:cNvPr id="93189" name="Picture 5"/>
          <p:cNvPicPr>
            <a:picLocks noChangeArrowheads="1"/>
          </p:cNvPicPr>
          <p:nvPr/>
        </p:nvPicPr>
        <p:blipFill>
          <a:blip r:embed="rId2"/>
          <a:srcRect/>
          <a:stretch>
            <a:fillRect/>
          </a:stretch>
        </p:blipFill>
        <p:spPr bwMode="auto">
          <a:xfrm>
            <a:off x="1214438" y="1500188"/>
            <a:ext cx="7062787" cy="3463925"/>
          </a:xfrm>
          <a:prstGeom prst="rect">
            <a:avLst/>
          </a:prstGeom>
          <a:noFill/>
          <a:ln w="12700">
            <a:noFill/>
            <a:miter lim="800000"/>
            <a:headEnd/>
            <a:tailEnd/>
          </a:ln>
          <a:effectLst>
            <a:outerShdw blurRad="76200" dist="139699" dir="2700000" algn="ctr" rotWithShape="0">
              <a:srgbClr val="A7A7A7">
                <a:alpha val="39999"/>
              </a:srgbClr>
            </a:outerShdw>
          </a:effectLst>
        </p:spPr>
      </p:pic>
      <p:sp>
        <p:nvSpPr>
          <p:cNvPr id="90116" name="Rectangle 6"/>
          <p:cNvSpPr>
            <a:spLocks/>
          </p:cNvSpPr>
          <p:nvPr/>
        </p:nvSpPr>
        <p:spPr bwMode="auto">
          <a:xfrm>
            <a:off x="1252538" y="5053013"/>
            <a:ext cx="7151687" cy="1196975"/>
          </a:xfrm>
          <a:prstGeom prst="rect">
            <a:avLst/>
          </a:prstGeom>
          <a:noFill/>
          <a:ln w="12700">
            <a:noFill/>
            <a:miter lim="800000"/>
            <a:headEnd/>
            <a:tailEnd/>
          </a:ln>
        </p:spPr>
        <p:txBody>
          <a:bodyPr lIns="0" tIns="0" rIns="0" bIns="0" anchor="ctr">
            <a:prstTxWarp prst="textNoShape">
              <a:avLst/>
            </a:prstTxWarp>
          </a:bodyPr>
          <a:lstStyle/>
          <a:p>
            <a:r>
              <a:rPr lang="en-US" sz="1800">
                <a:solidFill>
                  <a:srgbClr val="000099"/>
                </a:solidFill>
                <a:latin typeface="Gill Sans" charset="0"/>
                <a:ea typeface="Gill Sans" charset="0"/>
                <a:cs typeface="Gill Sans" charset="0"/>
                <a:sym typeface="Gill Sans" charset="0"/>
              </a:rPr>
              <a:t>Simulation based on: </a:t>
            </a:r>
          </a:p>
          <a:p>
            <a:r>
              <a:rPr lang="en-US" sz="1800">
                <a:solidFill>
                  <a:srgbClr val="000099"/>
                </a:solidFill>
                <a:latin typeface="Gill Sans" charset="0"/>
                <a:ea typeface="Gill Sans" charset="0"/>
                <a:cs typeface="Gill Sans" charset="0"/>
                <a:sym typeface="Gill Sans" charset="0"/>
              </a:rPr>
              <a:t>(1) blank-field bright-end number counts (Wang, Cowie, Barger 2004)</a:t>
            </a:r>
          </a:p>
          <a:p>
            <a:r>
              <a:rPr lang="en-US" sz="1800">
                <a:solidFill>
                  <a:srgbClr val="000099"/>
                </a:solidFill>
                <a:latin typeface="Gill Sans" charset="0"/>
                <a:ea typeface="Gill Sans" charset="0"/>
                <a:cs typeface="Gill Sans" charset="0"/>
                <a:sym typeface="Gill Sans" charset="0"/>
              </a:rPr>
              <a:t>(2) lensing cluster faint-end number counts (Cowie, Barger, Kneib 2002)</a:t>
            </a:r>
          </a:p>
          <a:p>
            <a:r>
              <a:rPr lang="en-US" sz="1800">
                <a:solidFill>
                  <a:srgbClr val="000099"/>
                </a:solidFill>
                <a:latin typeface="Gill Sans" charset="0"/>
                <a:ea typeface="Gill Sans" charset="0"/>
                <a:cs typeface="Gill Sans" charset="0"/>
                <a:sym typeface="Gill Sans" charset="0"/>
              </a:rPr>
              <a:t>(3) redshift distribution of the submm EBL (Wang, Cowie, Barger 2004)</a:t>
            </a:r>
          </a:p>
        </p:txBody>
      </p:sp>
      <p:sp>
        <p:nvSpPr>
          <p:cNvPr id="90117" name="Rectangle 7"/>
          <p:cNvSpPr>
            <a:spLocks/>
          </p:cNvSpPr>
          <p:nvPr/>
        </p:nvSpPr>
        <p:spPr bwMode="auto">
          <a:xfrm>
            <a:off x="7048500" y="1185863"/>
            <a:ext cx="2847975" cy="307975"/>
          </a:xfrm>
          <a:prstGeom prst="rect">
            <a:avLst/>
          </a:prstGeom>
          <a:noFill/>
          <a:ln w="12700">
            <a:noFill/>
            <a:miter lim="800000"/>
            <a:headEnd/>
            <a:tailEnd/>
          </a:ln>
        </p:spPr>
        <p:txBody>
          <a:bodyPr lIns="0" tIns="0" rIns="0" bIns="0" anchor="ctr">
            <a:prstTxWarp prst="textNoShape">
              <a:avLst/>
            </a:prstTxWarp>
            <a:spAutoFit/>
          </a:bodyPr>
          <a:lstStyle/>
          <a:p>
            <a:r>
              <a:rPr lang="en-US" sz="2000">
                <a:latin typeface="Gill Sans MT" charset="-18"/>
                <a:ea typeface="Gill Sans" charset="0"/>
                <a:cs typeface="Gill Sans" charset="0"/>
                <a:sym typeface="Gill Sans" charset="0"/>
              </a:rPr>
              <a:t>Wang 2008</a:t>
            </a:r>
          </a:p>
        </p:txBody>
      </p:sp>
      <p:pic>
        <p:nvPicPr>
          <p:cNvPr id="7" name="Picture 6" descr="HerschelHizSky.tiff"/>
          <p:cNvPicPr>
            <a:picLocks noChangeAspect="1"/>
          </p:cNvPicPr>
          <p:nvPr/>
        </p:nvPicPr>
        <p:blipFill>
          <a:blip r:embed="rId3"/>
          <a:srcRect/>
          <a:stretch>
            <a:fillRect/>
          </a:stretch>
        </p:blipFill>
        <p:spPr bwMode="auto">
          <a:xfrm>
            <a:off x="1252538" y="1004888"/>
            <a:ext cx="6596062" cy="4956175"/>
          </a:xfrm>
          <a:prstGeom prst="rect">
            <a:avLst/>
          </a:prstGeom>
          <a:noFill/>
          <a:ln w="9525">
            <a:noFill/>
            <a:miter lim="800000"/>
            <a:headEnd/>
            <a:tailEnd/>
          </a:ln>
        </p:spPr>
      </p:pic>
      <p:sp>
        <p:nvSpPr>
          <p:cNvPr id="8" name="TextBox 7"/>
          <p:cNvSpPr txBox="1"/>
          <p:nvPr/>
        </p:nvSpPr>
        <p:spPr>
          <a:xfrm>
            <a:off x="4406900" y="4964113"/>
            <a:ext cx="3532188"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ALMA knows no confusion limit</a:t>
            </a:r>
          </a:p>
        </p:txBody>
      </p:sp>
      <p:sp>
        <p:nvSpPr>
          <p:cNvPr id="90120" name="Footer Placeholder 8"/>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93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293688"/>
            <a:ext cx="8229600" cy="960437"/>
          </a:xfrm>
        </p:spPr>
        <p:txBody>
          <a:bodyPr>
            <a:normAutofit fontScale="90000"/>
          </a:bodyPr>
          <a:lstStyle/>
          <a:p>
            <a:pPr eaLnBrk="1" hangingPunct="1">
              <a:defRPr/>
            </a:pPr>
            <a:r>
              <a:rPr lang="en-US" dirty="0" smtClean="0">
                <a:solidFill>
                  <a:srgbClr val="953735"/>
                </a:solidFill>
              </a:rPr>
              <a:t>Galaxy Clusters: </a:t>
            </a:r>
            <a:r>
              <a:rPr lang="en-US" dirty="0" err="1" smtClean="0">
                <a:solidFill>
                  <a:srgbClr val="953735"/>
                </a:solidFill>
              </a:rPr>
              <a:t>Sunyaev-Zel’dovich</a:t>
            </a:r>
            <a:r>
              <a:rPr lang="en-US" dirty="0" smtClean="0">
                <a:solidFill>
                  <a:srgbClr val="953735"/>
                </a:solidFill>
              </a:rPr>
              <a:t> Effect</a:t>
            </a:r>
          </a:p>
        </p:txBody>
      </p:sp>
      <p:sp>
        <p:nvSpPr>
          <p:cNvPr id="91139" name="Content Placeholder 2"/>
          <p:cNvSpPr>
            <a:spLocks noGrp="1"/>
          </p:cNvSpPr>
          <p:nvPr>
            <p:ph idx="1"/>
          </p:nvPr>
        </p:nvSpPr>
        <p:spPr>
          <a:xfrm>
            <a:off x="457200" y="1096963"/>
            <a:ext cx="8229600" cy="4525962"/>
          </a:xfrm>
        </p:spPr>
        <p:txBody>
          <a:bodyPr/>
          <a:lstStyle/>
          <a:p>
            <a:pPr eaLnBrk="1" hangingPunct="1"/>
            <a:r>
              <a:rPr lang="en-US" sz="1600" smtClean="0">
                <a:ea typeface="ＭＳ Ｐゴシック" charset="-128"/>
                <a:cs typeface="ＭＳ Ｐゴシック" charset="-128"/>
              </a:rPr>
              <a:t>‘Hole’ in CMB where background photons scatter off hot plasma in galaxy clusters to higher energy (at ~3-7mm).  </a:t>
            </a:r>
          </a:p>
          <a:p>
            <a:pPr eaLnBrk="1" hangingPunct="1"/>
            <a:r>
              <a:rPr lang="en-US" sz="1600" smtClean="0">
                <a:ea typeface="ＭＳ Ｐゴシック" charset="-128"/>
                <a:cs typeface="ＭＳ Ｐゴシック" charset="-128"/>
              </a:rPr>
              <a:t>7mm capability a development item, future implementation,</a:t>
            </a:r>
          </a:p>
          <a:p>
            <a:pPr eaLnBrk="1" hangingPunct="1"/>
            <a:r>
              <a:rPr lang="en-US" sz="1600" smtClean="0">
                <a:ea typeface="ＭＳ Ｐゴシック" charset="-128"/>
                <a:cs typeface="ＭＳ Ｐゴシック" charset="-128"/>
              </a:rPr>
              <a:t>Combined with a luminosity indicator, such as cluster Xray brightness, a distance may be determined.</a:t>
            </a:r>
          </a:p>
          <a:p>
            <a:pPr eaLnBrk="1" hangingPunct="1"/>
            <a:r>
              <a:rPr lang="en-US" sz="1600" smtClean="0">
                <a:ea typeface="ＭＳ Ｐゴシック" charset="-128"/>
                <a:cs typeface="ＭＳ Ｐゴシック" charset="-128"/>
              </a:rPr>
              <a:t>Substructures at shock fronts, other interaction regions.</a:t>
            </a:r>
          </a:p>
          <a:p>
            <a:pPr eaLnBrk="1" hangingPunct="1"/>
            <a:endParaRPr lang="en-US" sz="1600" smtClean="0">
              <a:ea typeface="ＭＳ Ｐゴシック" charset="-128"/>
              <a:cs typeface="ＭＳ Ｐゴシック" charset="-128"/>
            </a:endParaRPr>
          </a:p>
        </p:txBody>
      </p:sp>
      <p:pic>
        <p:nvPicPr>
          <p:cNvPr id="91140" name="Picture 4" descr="JCarlstromSim.tiff"/>
          <p:cNvPicPr>
            <a:picLocks noChangeAspect="1"/>
          </p:cNvPicPr>
          <p:nvPr/>
        </p:nvPicPr>
        <p:blipFill>
          <a:blip r:embed="rId3"/>
          <a:srcRect/>
          <a:stretch>
            <a:fillRect/>
          </a:stretch>
        </p:blipFill>
        <p:spPr bwMode="auto">
          <a:xfrm>
            <a:off x="0" y="2903538"/>
            <a:ext cx="9144000" cy="3222625"/>
          </a:xfrm>
          <a:prstGeom prst="rect">
            <a:avLst/>
          </a:prstGeom>
          <a:noFill/>
          <a:ln w="9525">
            <a:noFill/>
            <a:miter lim="800000"/>
            <a:headEnd/>
            <a:tailEnd/>
          </a:ln>
        </p:spPr>
      </p:pic>
      <p:sp>
        <p:nvSpPr>
          <p:cNvPr id="91141" name="TextBox 5"/>
          <p:cNvSpPr txBox="1">
            <a:spLocks noChangeArrowheads="1"/>
          </p:cNvSpPr>
          <p:nvPr/>
        </p:nvSpPr>
        <p:spPr bwMode="auto">
          <a:xfrm>
            <a:off x="6103938" y="6048375"/>
            <a:ext cx="2727325" cy="307975"/>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400">
                <a:solidFill>
                  <a:srgbClr val="000099"/>
                </a:solidFill>
                <a:latin typeface="Gill Sans MT" charset="-18"/>
                <a:ea typeface="Gill Sans" charset="0"/>
                <a:cs typeface="Gill Sans" charset="0"/>
              </a:rPr>
              <a:t>Simulation: 34 GHz, by J. Carlstrom</a:t>
            </a:r>
          </a:p>
        </p:txBody>
      </p:sp>
      <p:sp>
        <p:nvSpPr>
          <p:cNvPr id="7" name="TextBox 6"/>
          <p:cNvSpPr txBox="1"/>
          <p:nvPr/>
        </p:nvSpPr>
        <p:spPr>
          <a:xfrm>
            <a:off x="457200" y="3159125"/>
            <a:ext cx="836613"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Model</a:t>
            </a:r>
          </a:p>
        </p:txBody>
      </p:sp>
      <p:sp>
        <p:nvSpPr>
          <p:cNvPr id="8" name="TextBox 7"/>
          <p:cNvSpPr txBox="1"/>
          <p:nvPr/>
        </p:nvSpPr>
        <p:spPr>
          <a:xfrm>
            <a:off x="3124200" y="3159125"/>
            <a:ext cx="1998663"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ALMA Simulation</a:t>
            </a:r>
          </a:p>
        </p:txBody>
      </p:sp>
      <p:sp>
        <p:nvSpPr>
          <p:cNvPr id="9" name="TextBox 8"/>
          <p:cNvSpPr txBox="1"/>
          <p:nvPr/>
        </p:nvSpPr>
        <p:spPr>
          <a:xfrm>
            <a:off x="6103938" y="3159125"/>
            <a:ext cx="1014412"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Tapered</a:t>
            </a:r>
          </a:p>
        </p:txBody>
      </p:sp>
      <p:pic>
        <p:nvPicPr>
          <p:cNvPr id="10" name="Picture 9" descr="SPT-SZClustersapj295321f1_hr.jpg"/>
          <p:cNvPicPr>
            <a:picLocks noChangeAspect="1"/>
          </p:cNvPicPr>
          <p:nvPr/>
        </p:nvPicPr>
        <p:blipFill>
          <a:blip r:embed="rId4"/>
          <a:srcRect/>
          <a:stretch>
            <a:fillRect/>
          </a:stretch>
        </p:blipFill>
        <p:spPr bwMode="auto">
          <a:xfrm>
            <a:off x="2514600" y="838200"/>
            <a:ext cx="4484688" cy="3903663"/>
          </a:xfrm>
          <a:prstGeom prst="rect">
            <a:avLst/>
          </a:prstGeom>
          <a:noFill/>
          <a:ln w="9525">
            <a:noFill/>
            <a:miter lim="800000"/>
            <a:headEnd/>
            <a:tailEnd/>
          </a:ln>
        </p:spPr>
      </p:pic>
      <p:sp>
        <p:nvSpPr>
          <p:cNvPr id="91146" name="Footer Placeholder 10"/>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RXJ1347-1145 (z=0.45)</a:t>
            </a:r>
          </a:p>
        </p:txBody>
      </p:sp>
      <p:sp>
        <p:nvSpPr>
          <p:cNvPr id="93187" name="TextBox 6"/>
          <p:cNvSpPr txBox="1">
            <a:spLocks noChangeArrowheads="1"/>
          </p:cNvSpPr>
          <p:nvPr/>
        </p:nvSpPr>
        <p:spPr bwMode="auto">
          <a:xfrm>
            <a:off x="457200" y="1279525"/>
            <a:ext cx="4013200" cy="3416300"/>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Shock-heated gas revealed in GBT image at 3mm</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Suggests merger of two massive clusters </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Possible illustration of how clusters get their hots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Fine scale structure an important guide to the interpretation of SZ observations</a:t>
            </a:r>
          </a:p>
          <a:p>
            <a:pPr marL="342900" indent="-342900" eaLnBrk="0" hangingPunct="0">
              <a:spcBef>
                <a:spcPct val="20000"/>
              </a:spcBef>
              <a:buFont typeface="Arial" charset="0"/>
              <a:buChar char="•"/>
            </a:pPr>
            <a:endParaRPr lang="en-US" sz="2000">
              <a:solidFill>
                <a:srgbClr val="000099"/>
              </a:solidFill>
              <a:latin typeface="Gill Sans MT" charset="-18"/>
              <a:ea typeface="Gill Sans" charset="0"/>
              <a:cs typeface="Gill Sans" charset="0"/>
            </a:endParaRPr>
          </a:p>
        </p:txBody>
      </p:sp>
      <p:pic>
        <p:nvPicPr>
          <p:cNvPr id="93188" name="Picture 7" descr="RXJ1347_Composite.jpg"/>
          <p:cNvPicPr>
            <a:picLocks noChangeAspect="1"/>
          </p:cNvPicPr>
          <p:nvPr/>
        </p:nvPicPr>
        <p:blipFill>
          <a:blip r:embed="rId3"/>
          <a:srcRect/>
          <a:stretch>
            <a:fillRect/>
          </a:stretch>
        </p:blipFill>
        <p:spPr bwMode="auto">
          <a:xfrm>
            <a:off x="4470400" y="1279525"/>
            <a:ext cx="4529138" cy="4148138"/>
          </a:xfrm>
          <a:prstGeom prst="rect">
            <a:avLst/>
          </a:prstGeom>
          <a:noFill/>
          <a:ln w="9525">
            <a:noFill/>
            <a:miter lim="800000"/>
            <a:headEnd/>
            <a:tailEnd/>
          </a:ln>
        </p:spPr>
      </p:pic>
      <p:pic>
        <p:nvPicPr>
          <p:cNvPr id="93189" name="Picture 9" descr="RXJ1347_rot.jpg"/>
          <p:cNvPicPr>
            <a:picLocks noChangeAspect="1"/>
          </p:cNvPicPr>
          <p:nvPr/>
        </p:nvPicPr>
        <p:blipFill>
          <a:blip r:embed="rId4"/>
          <a:srcRect/>
          <a:stretch>
            <a:fillRect/>
          </a:stretch>
        </p:blipFill>
        <p:spPr bwMode="auto">
          <a:xfrm>
            <a:off x="1293813" y="4213225"/>
            <a:ext cx="2120900" cy="2079625"/>
          </a:xfrm>
          <a:prstGeom prst="rect">
            <a:avLst/>
          </a:prstGeom>
          <a:noFill/>
          <a:ln w="9525">
            <a:noFill/>
            <a:miter lim="800000"/>
            <a:headEnd/>
            <a:tailEnd/>
          </a:ln>
        </p:spPr>
      </p:pic>
      <p:sp>
        <p:nvSpPr>
          <p:cNvPr id="93190" name="TextBox 10"/>
          <p:cNvSpPr txBox="1">
            <a:spLocks noChangeArrowheads="1"/>
          </p:cNvSpPr>
          <p:nvPr/>
        </p:nvSpPr>
        <p:spPr bwMode="auto">
          <a:xfrm>
            <a:off x="5053013" y="5510213"/>
            <a:ext cx="3416300"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2000">
                <a:solidFill>
                  <a:srgbClr val="000099"/>
                </a:solidFill>
                <a:latin typeface="Gill Sans MT" charset="-18"/>
                <a:ea typeface="Gill Sans" charset="0"/>
                <a:cs typeface="Gill Sans" charset="0"/>
              </a:rPr>
              <a:t>Highest current resolution (8”)</a:t>
            </a:r>
          </a:p>
        </p:txBody>
      </p:sp>
      <p:sp>
        <p:nvSpPr>
          <p:cNvPr id="93191" name="Footer Placeholder 7"/>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Galaxy Assembly Continues</a:t>
            </a:r>
          </a:p>
        </p:txBody>
      </p:sp>
      <p:sp>
        <p:nvSpPr>
          <p:cNvPr id="95235" name="Footer Placeholder 3"/>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pic>
        <p:nvPicPr>
          <p:cNvPr id="95236" name="Picture 4" descr="Colliding-gals-hs-2008-16-a-web_print.jpg"/>
          <p:cNvPicPr>
            <a:picLocks noChangeAspect="1"/>
          </p:cNvPicPr>
          <p:nvPr/>
        </p:nvPicPr>
        <p:blipFill>
          <a:blip r:embed="rId3"/>
          <a:srcRect/>
          <a:stretch>
            <a:fillRect/>
          </a:stretch>
        </p:blipFill>
        <p:spPr bwMode="auto">
          <a:xfrm>
            <a:off x="2743200" y="1143000"/>
            <a:ext cx="6115050" cy="4892675"/>
          </a:xfrm>
          <a:prstGeom prst="rect">
            <a:avLst/>
          </a:prstGeom>
          <a:noFill/>
          <a:ln w="9525">
            <a:noFill/>
            <a:miter lim="800000"/>
            <a:headEnd/>
            <a:tailEnd/>
          </a:ln>
        </p:spPr>
      </p:pic>
      <p:sp>
        <p:nvSpPr>
          <p:cNvPr id="95237" name="TextBox 5"/>
          <p:cNvSpPr txBox="1">
            <a:spLocks noChangeArrowheads="1"/>
          </p:cNvSpPr>
          <p:nvPr/>
        </p:nvSpPr>
        <p:spPr bwMode="auto">
          <a:xfrm>
            <a:off x="152400" y="1295400"/>
            <a:ext cx="2438400" cy="4524375"/>
          </a:xfrm>
          <a:prstGeom prst="rect">
            <a:avLst/>
          </a:prstGeom>
          <a:noFill/>
          <a:ln w="9525">
            <a:noFill/>
            <a:miter lim="800000"/>
            <a:headEnd/>
            <a:tailEnd/>
          </a:ln>
        </p:spPr>
        <p:txBody>
          <a:bodyPr>
            <a:prstTxWarp prst="textNoShape">
              <a:avLst/>
            </a:prstTxWarp>
            <a:spAutoFit/>
          </a:bodyPr>
          <a:lstStyle/>
          <a:p>
            <a:r>
              <a:rPr lang="en-US" sz="1800"/>
              <a:t>Galaxies collide; stars passing through while gas clouds collide and shock, forming new stars from the joint molecular reservoirs.</a:t>
            </a:r>
          </a:p>
          <a:p>
            <a:endParaRPr lang="en-US" sz="1800"/>
          </a:p>
          <a:p>
            <a:r>
              <a:rPr lang="en-US" sz="1800"/>
              <a:t>A relatively nearby example is Arp220, 76 Mpc (250Mlyrs) distant.  Current instruments reveal a chemically complex spectrum but cannot image the spatial components.</a:t>
            </a:r>
          </a:p>
        </p:txBody>
      </p:sp>
      <p:pic>
        <p:nvPicPr>
          <p:cNvPr id="7" name="Picture 6" descr="Arp220-hs-2008-16-aq-large_web.jpg"/>
          <p:cNvPicPr>
            <a:picLocks noChangeAspect="1"/>
          </p:cNvPicPr>
          <p:nvPr/>
        </p:nvPicPr>
        <p:blipFill>
          <a:blip r:embed="rId4"/>
          <a:srcRect/>
          <a:stretch>
            <a:fillRect/>
          </a:stretch>
        </p:blipFill>
        <p:spPr bwMode="auto">
          <a:xfrm>
            <a:off x="2209800" y="533400"/>
            <a:ext cx="5562600" cy="5562600"/>
          </a:xfrm>
          <a:prstGeom prst="rect">
            <a:avLst/>
          </a:prstGeom>
          <a:noFill/>
          <a:ln w="9525">
            <a:noFill/>
            <a:miter lim="800000"/>
            <a:headEnd/>
            <a:tailEnd/>
          </a:ln>
        </p:spPr>
      </p:pic>
      <p:sp>
        <p:nvSpPr>
          <p:cNvPr id="8" name="TextBox 7"/>
          <p:cNvSpPr txBox="1"/>
          <p:nvPr/>
        </p:nvSpPr>
        <p:spPr>
          <a:xfrm>
            <a:off x="3048000" y="1447800"/>
            <a:ext cx="1006475" cy="369888"/>
          </a:xfrm>
          <a:prstGeom prst="rect">
            <a:avLst/>
          </a:prstGeom>
          <a:noFill/>
        </p:spPr>
        <p:txBody>
          <a:bodyPr wrap="none">
            <a:prstTxWarp prst="textNoShape">
              <a:avLst/>
            </a:prstTxWarp>
            <a:spAutoFit/>
          </a:bodyPr>
          <a:lstStyle/>
          <a:p>
            <a:r>
              <a:rPr lang="en-US" sz="1800">
                <a:solidFill>
                  <a:srgbClr val="FAC090"/>
                </a:solidFill>
              </a:rPr>
              <a:t>Arp 220</a:t>
            </a:r>
          </a:p>
        </p:txBody>
      </p:sp>
      <p:pic>
        <p:nvPicPr>
          <p:cNvPr id="10" name="Picture 9" descr="Martin_Arp220.tiff"/>
          <p:cNvPicPr>
            <a:picLocks noChangeAspect="1"/>
          </p:cNvPicPr>
          <p:nvPr/>
        </p:nvPicPr>
        <p:blipFill>
          <a:blip r:embed="rId5"/>
          <a:srcRect/>
          <a:stretch>
            <a:fillRect/>
          </a:stretch>
        </p:blipFill>
        <p:spPr bwMode="auto">
          <a:xfrm>
            <a:off x="1671638" y="0"/>
            <a:ext cx="5800725" cy="6858000"/>
          </a:xfrm>
          <a:prstGeom prst="rect">
            <a:avLst/>
          </a:prstGeom>
          <a:noFill/>
          <a:ln w="9525">
            <a:noFill/>
            <a:miter lim="800000"/>
            <a:headEnd/>
            <a:tailEnd/>
          </a:ln>
        </p:spPr>
      </p:pic>
      <p:sp>
        <p:nvSpPr>
          <p:cNvPr id="95241" name="TextBox 10"/>
          <p:cNvSpPr txBox="1">
            <a:spLocks noChangeArrowheads="1"/>
          </p:cNvSpPr>
          <p:nvPr/>
        </p:nvSpPr>
        <p:spPr bwMode="auto">
          <a:xfrm>
            <a:off x="1981200" y="5715000"/>
            <a:ext cx="1724025" cy="369888"/>
          </a:xfrm>
          <a:prstGeom prst="rect">
            <a:avLst/>
          </a:prstGeom>
          <a:noFill/>
          <a:ln w="9525">
            <a:noFill/>
            <a:miter lim="800000"/>
            <a:headEnd/>
            <a:tailEnd/>
          </a:ln>
        </p:spPr>
        <p:txBody>
          <a:bodyPr wrap="none">
            <a:prstTxWarp prst="textNoShape">
              <a:avLst/>
            </a:prstTxWarp>
            <a:spAutoFit/>
          </a:bodyPr>
          <a:lstStyle/>
          <a:p>
            <a:r>
              <a:rPr lang="en-US" sz="1800"/>
              <a:t>Martin, in prep.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Complexity of Molecule Distributions</a:t>
            </a:r>
          </a:p>
        </p:txBody>
      </p:sp>
      <p:sp>
        <p:nvSpPr>
          <p:cNvPr id="97283" name="Footer Placeholder 3"/>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
        <p:nvSpPr>
          <p:cNvPr id="97284" name="TextBox 5"/>
          <p:cNvSpPr txBox="1">
            <a:spLocks noChangeArrowheads="1"/>
          </p:cNvSpPr>
          <p:nvPr/>
        </p:nvSpPr>
        <p:spPr bwMode="auto">
          <a:xfrm>
            <a:off x="457200" y="1752600"/>
            <a:ext cx="8305800" cy="3694113"/>
          </a:xfrm>
          <a:prstGeom prst="rect">
            <a:avLst/>
          </a:prstGeom>
          <a:noFill/>
          <a:ln w="9525">
            <a:noFill/>
            <a:miter lim="800000"/>
            <a:headEnd/>
            <a:tailEnd/>
          </a:ln>
        </p:spPr>
        <p:txBody>
          <a:bodyPr>
            <a:prstTxWarp prst="textNoShape">
              <a:avLst/>
            </a:prstTxWarp>
            <a:spAutoFit/>
          </a:bodyPr>
          <a:lstStyle/>
          <a:p>
            <a:r>
              <a:rPr lang="en-US" sz="1800"/>
              <a:t>Different molecules trace different environments in nearby galaxies, lending insight into their physics and providing a basis for interpretation of unresolved line emission from more distant galaxies.</a:t>
            </a:r>
          </a:p>
          <a:p>
            <a:pPr>
              <a:buFont typeface="Arial" charset="0"/>
              <a:buChar char="•"/>
            </a:pPr>
            <a:r>
              <a:rPr lang="en-US" sz="1800"/>
              <a:t>Excellent tracers of gas mass: CO, C</a:t>
            </a:r>
            <a:r>
              <a:rPr lang="en-US" sz="1800" baseline="30000"/>
              <a:t>18</a:t>
            </a:r>
            <a:r>
              <a:rPr lang="en-US" sz="1800"/>
              <a:t>O, N</a:t>
            </a:r>
            <a:r>
              <a:rPr lang="en-US" sz="1800" baseline="-25000"/>
              <a:t>2</a:t>
            </a:r>
            <a:r>
              <a:rPr lang="en-US" sz="1800"/>
              <a:t>H</a:t>
            </a:r>
            <a:r>
              <a:rPr lang="en-US" sz="1800" baseline="30000"/>
              <a:t>+</a:t>
            </a:r>
            <a:r>
              <a:rPr lang="en-US" sz="1800"/>
              <a:t>, HNC</a:t>
            </a:r>
          </a:p>
          <a:p>
            <a:pPr>
              <a:buFont typeface="Arial" charset="0"/>
              <a:buChar char="•"/>
            </a:pPr>
            <a:r>
              <a:rPr lang="en-US" sz="1800"/>
              <a:t>Luminosity/nuclear mass tracers: HCN, HNC, continuum</a:t>
            </a:r>
          </a:p>
          <a:p>
            <a:pPr>
              <a:buFont typeface="Arial" charset="0"/>
              <a:buChar char="•"/>
            </a:pPr>
            <a:r>
              <a:rPr lang="en-US" sz="1800"/>
              <a:t>Spiral arm tracers:  CH</a:t>
            </a:r>
            <a:r>
              <a:rPr lang="en-US" sz="1800" baseline="-25000"/>
              <a:t>3</a:t>
            </a:r>
            <a:r>
              <a:rPr lang="en-US" sz="1800"/>
              <a:t>OH, HNCO (shocked gas)</a:t>
            </a:r>
          </a:p>
          <a:p>
            <a:pPr>
              <a:buFont typeface="Arial" charset="0"/>
              <a:buChar char="•"/>
            </a:pPr>
            <a:r>
              <a:rPr lang="en-US" sz="1800"/>
              <a:t>Photodissociation region tracers: C</a:t>
            </a:r>
            <a:r>
              <a:rPr lang="en-US" sz="1800" baseline="-25000"/>
              <a:t>2</a:t>
            </a:r>
            <a:r>
              <a:rPr lang="en-US" sz="1800"/>
              <a:t>H, C</a:t>
            </a:r>
            <a:r>
              <a:rPr lang="en-US" sz="1800" baseline="30000"/>
              <a:t>34</a:t>
            </a:r>
            <a:r>
              <a:rPr lang="en-US" sz="1800"/>
              <a:t>S, CN </a:t>
            </a:r>
          </a:p>
          <a:p>
            <a:r>
              <a:rPr lang="en-US" sz="1800"/>
              <a:t>ALMA will enable</a:t>
            </a:r>
          </a:p>
          <a:p>
            <a:pPr>
              <a:buFont typeface="Arial" charset="0"/>
              <a:buChar char="•"/>
            </a:pPr>
            <a:r>
              <a:rPr lang="en-US" sz="1800"/>
              <a:t>Higher resolution on nearby galaxies</a:t>
            </a:r>
          </a:p>
          <a:p>
            <a:pPr>
              <a:buFont typeface="Arial" charset="0"/>
              <a:buChar char="•"/>
            </a:pPr>
            <a:r>
              <a:rPr lang="en-US" sz="1800"/>
              <a:t>More sensitivity, allowing imaging of additional species</a:t>
            </a:r>
          </a:p>
          <a:p>
            <a:r>
              <a:rPr lang="en-US" sz="1800"/>
              <a:t>Therefore providing a basis for interpretation of spectra of more distant objects, at a time when star formation in the Universe was more rampant and galaxies were obtaining their presently-observed characters.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9330" name="Picture 2" descr="ic342siark"/>
          <p:cNvPicPr>
            <a:picLocks noChangeAspect="1" noChangeArrowheads="1"/>
          </p:cNvPicPr>
          <p:nvPr/>
        </p:nvPicPr>
        <p:blipFill>
          <a:blip r:embed="rId3"/>
          <a:srcRect/>
          <a:stretch>
            <a:fillRect/>
          </a:stretch>
        </p:blipFill>
        <p:spPr bwMode="auto">
          <a:xfrm>
            <a:off x="304800" y="228600"/>
            <a:ext cx="5334000" cy="3611563"/>
          </a:xfrm>
          <a:prstGeom prst="rect">
            <a:avLst/>
          </a:prstGeom>
          <a:noFill/>
          <a:ln w="9525">
            <a:noFill/>
            <a:miter lim="800000"/>
            <a:headEnd/>
            <a:tailEnd/>
          </a:ln>
        </p:spPr>
      </p:pic>
      <p:pic>
        <p:nvPicPr>
          <p:cNvPr id="99331" name="Picture 3"/>
          <p:cNvPicPr>
            <a:picLocks noChangeAspect="1" noChangeArrowheads="1"/>
          </p:cNvPicPr>
          <p:nvPr/>
        </p:nvPicPr>
        <p:blipFill>
          <a:blip r:embed="rId4"/>
          <a:srcRect/>
          <a:stretch>
            <a:fillRect/>
          </a:stretch>
        </p:blipFill>
        <p:spPr bwMode="auto">
          <a:xfrm>
            <a:off x="5638800" y="2590800"/>
            <a:ext cx="3295650" cy="3673475"/>
          </a:xfrm>
          <a:prstGeom prst="rect">
            <a:avLst/>
          </a:prstGeom>
          <a:noFill/>
          <a:ln w="9525">
            <a:noFill/>
            <a:miter lim="800000"/>
            <a:headEnd/>
            <a:tailEnd/>
          </a:ln>
        </p:spPr>
      </p:pic>
      <p:sp>
        <p:nvSpPr>
          <p:cNvPr id="99332" name="Text Box 4"/>
          <p:cNvSpPr txBox="1">
            <a:spLocks noChangeArrowheads="1"/>
          </p:cNvSpPr>
          <p:nvPr/>
        </p:nvSpPr>
        <p:spPr bwMode="auto">
          <a:xfrm>
            <a:off x="457200" y="3581400"/>
            <a:ext cx="1143000" cy="152400"/>
          </a:xfrm>
          <a:prstGeom prst="rect">
            <a:avLst/>
          </a:prstGeom>
          <a:noFill/>
          <a:ln w="9525">
            <a:noFill/>
            <a:miter lim="800000"/>
            <a:headEnd/>
            <a:tailEnd/>
          </a:ln>
        </p:spPr>
        <p:txBody>
          <a:bodyPr lIns="0" tIns="0" rIns="0" bIns="0">
            <a:prstTxWarp prst="textNoShape">
              <a:avLst/>
            </a:prstTxWarp>
            <a:spAutoFit/>
          </a:bodyPr>
          <a:lstStyle/>
          <a:p>
            <a:pPr>
              <a:buClr>
                <a:srgbClr val="000000"/>
              </a:buClr>
              <a:buSzPct val="108000"/>
              <a:buFont typeface="StarBats" charset="0"/>
              <a:buNone/>
              <a:tabLst>
                <a:tab pos="723900" algn="l"/>
                <a:tab pos="1447800" algn="l"/>
                <a:tab pos="2171700" algn="l"/>
              </a:tabLst>
            </a:pPr>
            <a:r>
              <a:rPr lang="en-GB" sz="1000">
                <a:solidFill>
                  <a:srgbClr val="F2FF30"/>
                </a:solidFill>
                <a:latin typeface="Times New Roman" charset="0"/>
              </a:rPr>
              <a:t>NOAO -- Siarkiewicz</a:t>
            </a:r>
          </a:p>
        </p:txBody>
      </p:sp>
      <p:sp>
        <p:nvSpPr>
          <p:cNvPr id="99333" name="Text Box 5"/>
          <p:cNvSpPr txBox="1">
            <a:spLocks noChangeArrowheads="1"/>
          </p:cNvSpPr>
          <p:nvPr/>
        </p:nvSpPr>
        <p:spPr bwMode="auto">
          <a:xfrm>
            <a:off x="6019800" y="5943600"/>
            <a:ext cx="896938" cy="152400"/>
          </a:xfrm>
          <a:prstGeom prst="rect">
            <a:avLst/>
          </a:prstGeom>
          <a:noFill/>
          <a:ln w="9525">
            <a:noFill/>
            <a:miter lim="800000"/>
            <a:headEnd/>
            <a:tailEnd/>
          </a:ln>
        </p:spPr>
        <p:txBody>
          <a:bodyPr wrap="none" lIns="0" tIns="0" rIns="0" bIns="0">
            <a:prstTxWarp prst="textNoShape">
              <a:avLst/>
            </a:prstTxWarp>
            <a:spAutoFit/>
          </a:bodyPr>
          <a:lstStyle/>
          <a:p>
            <a:pPr>
              <a:buClr>
                <a:srgbClr val="000000"/>
              </a:buClr>
              <a:buSzPct val="108000"/>
              <a:buFont typeface="StarBats" charset="0"/>
              <a:buNone/>
              <a:tabLst>
                <a:tab pos="723900" algn="l"/>
              </a:tabLst>
            </a:pPr>
            <a:r>
              <a:rPr lang="en-GB" sz="1000">
                <a:solidFill>
                  <a:srgbClr val="FF3333"/>
                </a:solidFill>
                <a:latin typeface="Times New Roman" charset="0"/>
              </a:rPr>
              <a:t>R. Hurt - 2MASS</a:t>
            </a:r>
          </a:p>
        </p:txBody>
      </p:sp>
      <p:sp>
        <p:nvSpPr>
          <p:cNvPr id="99334" name="Text Box 6"/>
          <p:cNvSpPr txBox="1">
            <a:spLocks noChangeArrowheads="1"/>
          </p:cNvSpPr>
          <p:nvPr/>
        </p:nvSpPr>
        <p:spPr bwMode="auto">
          <a:xfrm>
            <a:off x="1203325" y="3929063"/>
            <a:ext cx="1082675" cy="457200"/>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IC 342</a:t>
            </a:r>
          </a:p>
        </p:txBody>
      </p:sp>
      <p:sp>
        <p:nvSpPr>
          <p:cNvPr id="99335" name="Text Box 7"/>
          <p:cNvSpPr txBox="1">
            <a:spLocks noChangeArrowheads="1"/>
          </p:cNvSpPr>
          <p:nvPr/>
        </p:nvSpPr>
        <p:spPr bwMode="auto">
          <a:xfrm>
            <a:off x="6765925" y="2057400"/>
            <a:ext cx="1555750" cy="457200"/>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MAFFEI 2</a:t>
            </a:r>
          </a:p>
        </p:txBody>
      </p:sp>
      <p:sp>
        <p:nvSpPr>
          <p:cNvPr id="8" name="Frame 7"/>
          <p:cNvSpPr/>
          <p:nvPr/>
        </p:nvSpPr>
        <p:spPr>
          <a:xfrm>
            <a:off x="2590800" y="1524000"/>
            <a:ext cx="762000" cy="914400"/>
          </a:xfrm>
          <a:prstGeom prst="frame">
            <a:avLst/>
          </a:prstGeom>
          <a:solidFill>
            <a:schemeClr val="bg1"/>
          </a:solidFill>
          <a:ln w="3175" cmpd="sng">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solidFill>
            </a:endParaRPr>
          </a:p>
        </p:txBody>
      </p:sp>
      <p:pic>
        <p:nvPicPr>
          <p:cNvPr id="10" name="Picture 9" descr="Meier_Turner_IC342.tiff"/>
          <p:cNvPicPr>
            <a:picLocks noChangeAspect="1"/>
          </p:cNvPicPr>
          <p:nvPr/>
        </p:nvPicPr>
        <p:blipFill>
          <a:blip r:embed="rId5"/>
          <a:srcRect/>
          <a:stretch>
            <a:fillRect/>
          </a:stretch>
        </p:blipFill>
        <p:spPr bwMode="auto">
          <a:xfrm>
            <a:off x="4763" y="0"/>
            <a:ext cx="9134475" cy="6858000"/>
          </a:xfrm>
          <a:prstGeom prst="rect">
            <a:avLst/>
          </a:prstGeom>
          <a:noFill/>
          <a:ln w="9525">
            <a:noFill/>
            <a:miter lim="800000"/>
            <a:headEnd/>
            <a:tailEnd/>
          </a:ln>
        </p:spPr>
      </p:pic>
      <p:pic>
        <p:nvPicPr>
          <p:cNvPr id="12" name="Picture 11" descr="Meier_Turner_Maffei2.tiff"/>
          <p:cNvPicPr>
            <a:picLocks noChangeAspect="1"/>
          </p:cNvPicPr>
          <p:nvPr/>
        </p:nvPicPr>
        <p:blipFill>
          <a:blip r:embed="rId6"/>
          <a:srcRect/>
          <a:stretch>
            <a:fillRect/>
          </a:stretch>
        </p:blipFill>
        <p:spPr bwMode="auto">
          <a:xfrm>
            <a:off x="12700" y="6350"/>
            <a:ext cx="9118600" cy="6845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Imaging the Violent Hearts of Galaxies</a:t>
            </a:r>
          </a:p>
        </p:txBody>
      </p:sp>
      <p:sp>
        <p:nvSpPr>
          <p:cNvPr id="101379" name="Rectangle 5"/>
          <p:cNvSpPr>
            <a:spLocks noChangeArrowheads="1"/>
          </p:cNvSpPr>
          <p:nvPr/>
        </p:nvSpPr>
        <p:spPr bwMode="auto">
          <a:xfrm>
            <a:off x="609600" y="1676400"/>
            <a:ext cx="4572000" cy="292417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Very Long Baseline Interferometry</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Not in the construction plan</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ALMA Development upgrade</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Enable imaging of Sgr A* Black Hole</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Model at right at 345 GHz </a:t>
            </a:r>
          </a:p>
          <a:p>
            <a:pPr marL="1257300" lvl="2"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ALMA as an element of a worldwide array</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M87 BH also usefully imaged</a:t>
            </a:r>
          </a:p>
        </p:txBody>
      </p:sp>
      <p:pic>
        <p:nvPicPr>
          <p:cNvPr id="101380" name="Picture 6" descr="SgrA*ModB_230GHz.tiff"/>
          <p:cNvPicPr>
            <a:picLocks noChangeAspect="1"/>
          </p:cNvPicPr>
          <p:nvPr/>
        </p:nvPicPr>
        <p:blipFill>
          <a:blip r:embed="rId2"/>
          <a:srcRect/>
          <a:stretch>
            <a:fillRect/>
          </a:stretch>
        </p:blipFill>
        <p:spPr bwMode="auto">
          <a:xfrm>
            <a:off x="5334000" y="1676400"/>
            <a:ext cx="1803400" cy="3467100"/>
          </a:xfrm>
          <a:prstGeom prst="rect">
            <a:avLst/>
          </a:prstGeom>
          <a:noFill/>
          <a:ln w="9525">
            <a:noFill/>
            <a:miter lim="800000"/>
            <a:headEnd/>
            <a:tailEnd/>
          </a:ln>
        </p:spPr>
      </p:pic>
      <p:sp>
        <p:nvSpPr>
          <p:cNvPr id="101381" name="TextBox 8"/>
          <p:cNvSpPr txBox="1">
            <a:spLocks noChangeArrowheads="1"/>
          </p:cNvSpPr>
          <p:nvPr/>
        </p:nvSpPr>
        <p:spPr bwMode="auto">
          <a:xfrm>
            <a:off x="6096000" y="1219200"/>
            <a:ext cx="966788" cy="369888"/>
          </a:xfrm>
          <a:prstGeom prst="rect">
            <a:avLst/>
          </a:prstGeom>
          <a:noFill/>
          <a:ln w="9525">
            <a:noFill/>
            <a:miter lim="800000"/>
            <a:headEnd/>
            <a:tailEnd/>
          </a:ln>
        </p:spPr>
        <p:txBody>
          <a:bodyPr wrap="none">
            <a:prstTxWarp prst="textNoShape">
              <a:avLst/>
            </a:prstTxWarp>
            <a:spAutoFit/>
          </a:bodyPr>
          <a:lstStyle/>
          <a:p>
            <a:r>
              <a:rPr lang="en-US" sz="1800">
                <a:latin typeface="Gill Sans MT" charset="-18"/>
              </a:rPr>
              <a:t>230GHz</a:t>
            </a:r>
          </a:p>
        </p:txBody>
      </p:sp>
      <p:pic>
        <p:nvPicPr>
          <p:cNvPr id="101382" name="Picture 9" descr="SgrA*ModB_345GHz.tiff"/>
          <p:cNvPicPr>
            <a:picLocks noChangeAspect="1"/>
          </p:cNvPicPr>
          <p:nvPr/>
        </p:nvPicPr>
        <p:blipFill>
          <a:blip r:embed="rId3"/>
          <a:srcRect/>
          <a:stretch>
            <a:fillRect/>
          </a:stretch>
        </p:blipFill>
        <p:spPr bwMode="auto">
          <a:xfrm>
            <a:off x="7340600" y="1752600"/>
            <a:ext cx="1803400" cy="3454400"/>
          </a:xfrm>
          <a:prstGeom prst="rect">
            <a:avLst/>
          </a:prstGeom>
          <a:noFill/>
          <a:ln w="9525">
            <a:noFill/>
            <a:miter lim="800000"/>
            <a:headEnd/>
            <a:tailEnd/>
          </a:ln>
        </p:spPr>
      </p:pic>
      <p:sp>
        <p:nvSpPr>
          <p:cNvPr id="101383" name="TextBox 10"/>
          <p:cNvSpPr txBox="1">
            <a:spLocks noChangeArrowheads="1"/>
          </p:cNvSpPr>
          <p:nvPr/>
        </p:nvSpPr>
        <p:spPr bwMode="auto">
          <a:xfrm>
            <a:off x="8113713" y="1295400"/>
            <a:ext cx="1030287" cy="369888"/>
          </a:xfrm>
          <a:prstGeom prst="rect">
            <a:avLst/>
          </a:prstGeom>
          <a:noFill/>
          <a:ln w="9525">
            <a:noFill/>
            <a:miter lim="800000"/>
            <a:headEnd/>
            <a:tailEnd/>
          </a:ln>
        </p:spPr>
        <p:txBody>
          <a:bodyPr wrap="none">
            <a:prstTxWarp prst="textNoShape">
              <a:avLst/>
            </a:prstTxWarp>
            <a:spAutoFit/>
          </a:bodyPr>
          <a:lstStyle/>
          <a:p>
            <a:r>
              <a:rPr lang="en-US" sz="1800">
                <a:latin typeface="Gill Sans MT" charset="-18"/>
              </a:rPr>
              <a:t>345 GHz</a:t>
            </a:r>
          </a:p>
        </p:txBody>
      </p:sp>
      <p:sp>
        <p:nvSpPr>
          <p:cNvPr id="101384" name="Footer Placeholder 8"/>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Birth of Stars and Planets</a:t>
            </a:r>
          </a:p>
        </p:txBody>
      </p:sp>
      <p:sp>
        <p:nvSpPr>
          <p:cNvPr id="102403" name="Text Box 4"/>
          <p:cNvSpPr txBox="1">
            <a:spLocks noChangeArrowheads="1"/>
          </p:cNvSpPr>
          <p:nvPr/>
        </p:nvSpPr>
        <p:spPr bwMode="auto">
          <a:xfrm>
            <a:off x="1508125" y="1108075"/>
            <a:ext cx="184150" cy="457200"/>
          </a:xfrm>
          <a:prstGeom prst="rect">
            <a:avLst/>
          </a:prstGeom>
          <a:noFill/>
          <a:ln w="12700">
            <a:noFill/>
            <a:miter lim="800000"/>
            <a:headEnd/>
            <a:tailEnd/>
          </a:ln>
        </p:spPr>
        <p:txBody>
          <a:bodyPr wrap="none">
            <a:prstTxWarp prst="textNoShape">
              <a:avLst/>
            </a:prstTxWarp>
            <a:spAutoFit/>
          </a:bodyPr>
          <a:lstStyle/>
          <a:p>
            <a:endParaRPr lang="en-US" sz="1800">
              <a:latin typeface="Times New Roman" charset="0"/>
            </a:endParaRPr>
          </a:p>
        </p:txBody>
      </p:sp>
      <p:sp>
        <p:nvSpPr>
          <p:cNvPr id="102404" name="Text Box 5"/>
          <p:cNvSpPr txBox="1">
            <a:spLocks noChangeArrowheads="1"/>
          </p:cNvSpPr>
          <p:nvPr/>
        </p:nvSpPr>
        <p:spPr bwMode="auto">
          <a:xfrm>
            <a:off x="649288" y="1447800"/>
            <a:ext cx="8494712" cy="5091113"/>
          </a:xfrm>
          <a:prstGeom prst="rect">
            <a:avLst/>
          </a:prstGeom>
          <a:noFill/>
          <a:ln w="9525">
            <a:noFill/>
            <a:miter lim="800000"/>
            <a:headEnd/>
            <a:tailEnd/>
          </a:ln>
        </p:spPr>
        <p:txBody>
          <a:bodyPr wrap="none">
            <a:prstTxWarp prst="textNoShape">
              <a:avLst/>
            </a:prstTxWarp>
            <a:spAutoFit/>
          </a:bodyPr>
          <a:lstStyle/>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fundamental objects in the Universe</a:t>
            </a:r>
          </a:p>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nearest Star Formation regions: ~100 pc from the Sun</a:t>
            </a:r>
          </a:p>
          <a:p>
            <a:pPr lvl="1">
              <a:spcBef>
                <a:spcPct val="20000"/>
              </a:spcBef>
              <a:buClr>
                <a:schemeClr val="tx2"/>
              </a:buClr>
              <a:buSzPct val="75000"/>
              <a:buFont typeface="Wingdings" charset="2"/>
              <a:buChar char="§"/>
            </a:pPr>
            <a:r>
              <a:rPr lang="en-US" sz="1800">
                <a:latin typeface="Arial Unicode MS" charset="0"/>
                <a:ea typeface="Arial Unicode MS" charset="0"/>
                <a:cs typeface="Arial Unicode MS" charset="0"/>
              </a:rPr>
              <a:t>ALMA Beam at 300 GHz (100 pc): 1.5 AU</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L1457 was once reported to lie at ~80 pc but now seems to be beyond 300 pc.</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B68 lies at 95 pc (Langer et al.)</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Rho Oph has parts as close as 120 pc out to 160 pc</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Taurus  has parts as close as 125 pc out to 140 pc</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Coal Sack and Chameleon and Lupus are about the same. </a:t>
            </a:r>
          </a:p>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nearest protoplanetary regions lie at ~20 pc from the Sun</a:t>
            </a:r>
          </a:p>
          <a:p>
            <a:pPr lvl="1">
              <a:spcBef>
                <a:spcPct val="20000"/>
              </a:spcBef>
              <a:buClr>
                <a:schemeClr val="tx2"/>
              </a:buClr>
              <a:buSzPct val="75000"/>
              <a:buFont typeface="Wingdings" charset="2"/>
              <a:buChar char="§"/>
            </a:pPr>
            <a:r>
              <a:rPr lang="en-US" sz="1800">
                <a:latin typeface="Arial Unicode MS" charset="0"/>
                <a:ea typeface="Arial Unicode MS" charset="0"/>
                <a:cs typeface="Arial Unicode MS" charset="0"/>
              </a:rPr>
              <a:t>ALMA Beam at 300 GHz (20 pc): 0.3 AU</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TW Hya at 56 pc, TW Hya assn is 10 Myr old,  not likely to be forming many planets.</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AU Microscopium, about 14 Myr old, lies only 10 pc from the Sun. </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Beta Pictoris, 20 Myr old, lies at 17 pc</a:t>
            </a:r>
          </a:p>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nearest debris disks are even closer—around ~10% of nearby stars.</a:t>
            </a:r>
          </a:p>
          <a:p>
            <a:pPr lvl="1">
              <a:spcBef>
                <a:spcPct val="20000"/>
              </a:spcBef>
              <a:buClr>
                <a:schemeClr val="tx2"/>
              </a:buClr>
              <a:buSzPct val="75000"/>
              <a:buFont typeface="Wingdings" charset="2"/>
              <a:buChar char="§"/>
            </a:pPr>
            <a:r>
              <a:rPr lang="en-US" sz="1800">
                <a:latin typeface="Arial Unicode MS" charset="0"/>
                <a:ea typeface="Arial Unicode MS" charset="0"/>
                <a:cs typeface="Arial Unicode MS" charset="0"/>
              </a:rPr>
              <a:t>ALMA Beam at 300 GHz (3 pc): 0.05 AU</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Epsilon Eridani lies a little over 3 pc from the Sun</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Fomalhaut: 7.7 pc</a:t>
            </a:r>
          </a:p>
          <a:p>
            <a:endParaRPr lang="en-US" sz="1800">
              <a:latin typeface="Gill Sans MT" charset="-18"/>
            </a:endParaRPr>
          </a:p>
        </p:txBody>
      </p:sp>
      <p:sp>
        <p:nvSpPr>
          <p:cNvPr id="102405"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Star Formation Stages</a:t>
            </a:r>
          </a:p>
        </p:txBody>
      </p:sp>
      <p:pic>
        <p:nvPicPr>
          <p:cNvPr id="104451" name="Table Placeholder 3" descr="LosMassSf.tiff"/>
          <p:cNvPicPr>
            <a:picLocks noChangeAspect="1"/>
          </p:cNvPicPr>
          <p:nvPr/>
        </p:nvPicPr>
        <p:blipFill>
          <a:blip r:embed="rId2"/>
          <a:srcRect l="-15503" r="-15503"/>
          <a:stretch>
            <a:fillRect/>
          </a:stretch>
        </p:blipFill>
        <p:spPr bwMode="auto">
          <a:xfrm>
            <a:off x="642938" y="1203325"/>
            <a:ext cx="8043862" cy="4525963"/>
          </a:xfrm>
          <a:prstGeom prst="rect">
            <a:avLst/>
          </a:prstGeom>
          <a:noFill/>
          <a:ln w="9525">
            <a:noFill/>
            <a:miter lim="800000"/>
            <a:headEnd/>
            <a:tailEnd/>
          </a:ln>
        </p:spPr>
      </p:pic>
      <p:sp>
        <p:nvSpPr>
          <p:cNvPr id="104452"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latin typeface="Gill Sans MT" charset="-18"/>
                <a:ea typeface="ＭＳ Ｐゴシック" charset="-128"/>
              </a:rPr>
              <a:t>The Final Frontier</a:t>
            </a:r>
          </a:p>
        </p:txBody>
      </p:sp>
      <p:pic>
        <p:nvPicPr>
          <p:cNvPr id="6" name="Picture 5" descr="herschel.jpg"/>
          <p:cNvPicPr>
            <a:picLocks noChangeAspect="1"/>
          </p:cNvPicPr>
          <p:nvPr/>
        </p:nvPicPr>
        <p:blipFill>
          <a:blip r:embed="rId4"/>
          <a:srcRect/>
          <a:stretch>
            <a:fillRect/>
          </a:stretch>
        </p:blipFill>
        <p:spPr bwMode="auto">
          <a:xfrm>
            <a:off x="2438400" y="1219200"/>
            <a:ext cx="3594100" cy="5080000"/>
          </a:xfrm>
          <a:prstGeom prst="rect">
            <a:avLst/>
          </a:prstGeom>
          <a:noFill/>
          <a:ln w="9525">
            <a:noFill/>
            <a:miter lim="800000"/>
            <a:headEnd/>
            <a:tailEnd/>
          </a:ln>
        </p:spPr>
      </p:pic>
      <p:pic>
        <p:nvPicPr>
          <p:cNvPr id="7" name="Picture 6" descr="SOFIA.tiff"/>
          <p:cNvPicPr>
            <a:picLocks noChangeAspect="1"/>
          </p:cNvPicPr>
          <p:nvPr/>
        </p:nvPicPr>
        <p:blipFill>
          <a:blip r:embed="rId5"/>
          <a:srcRect/>
          <a:stretch>
            <a:fillRect/>
          </a:stretch>
        </p:blipFill>
        <p:spPr bwMode="auto">
          <a:xfrm>
            <a:off x="304800" y="1371600"/>
            <a:ext cx="9144000" cy="4730750"/>
          </a:xfrm>
          <a:prstGeom prst="rect">
            <a:avLst/>
          </a:prstGeom>
          <a:noFill/>
          <a:ln w="9525">
            <a:noFill/>
            <a:miter lim="800000"/>
            <a:headEnd/>
            <a:tailEnd/>
          </a:ln>
        </p:spPr>
      </p:pic>
      <p:pic>
        <p:nvPicPr>
          <p:cNvPr id="57349" name="Picture 5" descr="/Users/awootten/Movies/almaanimation1.mov">
            <a:hlinkClick r:id="" action="ppaction://media"/>
          </p:cNvPr>
          <p:cNvPicPr/>
          <p:nvPr>
            <a:videoFile r:link="rId1"/>
          </p:nvPr>
        </p:nvPicPr>
        <p:blipFill>
          <a:blip r:embed="rId6"/>
          <a:srcRect/>
          <a:stretch>
            <a:fillRect/>
          </a:stretch>
        </p:blipFill>
        <p:spPr bwMode="auto">
          <a:xfrm>
            <a:off x="685800" y="1066800"/>
            <a:ext cx="8128000" cy="4572000"/>
          </a:xfrm>
          <a:prstGeom prst="rect">
            <a:avLst/>
          </a:prstGeom>
          <a:noFill/>
          <a:ln w="9525">
            <a:noFill/>
            <a:miter lim="800000"/>
            <a:headEnd/>
            <a:tailEnd/>
          </a:ln>
        </p:spPr>
      </p:pic>
      <p:sp>
        <p:nvSpPr>
          <p:cNvPr id="57350" name="TextBox 7"/>
          <p:cNvSpPr txBox="1">
            <a:spLocks noChangeArrowheads="1"/>
          </p:cNvSpPr>
          <p:nvPr/>
        </p:nvSpPr>
        <p:spPr bwMode="auto">
          <a:xfrm>
            <a:off x="1295400" y="5943600"/>
            <a:ext cx="7240588"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2000">
                <a:solidFill>
                  <a:srgbClr val="000099"/>
                </a:solidFill>
                <a:latin typeface="Gill Sans MT" charset="-18"/>
                <a:ea typeface="Gill Sans" charset="0"/>
                <a:cs typeface="Gill Sans" charset="0"/>
              </a:rPr>
              <a:t>PLANCK Image Galactic dust: 100, 350 and 550 microns wavelength </a:t>
            </a:r>
          </a:p>
        </p:txBody>
      </p:sp>
      <p:sp>
        <p:nvSpPr>
          <p:cNvPr id="9" name="TextBox 8"/>
          <p:cNvSpPr txBox="1"/>
          <p:nvPr/>
        </p:nvSpPr>
        <p:spPr>
          <a:xfrm>
            <a:off x="2590800" y="5486400"/>
            <a:ext cx="1114425" cy="400050"/>
          </a:xfrm>
          <a:prstGeom prst="rect">
            <a:avLst/>
          </a:prstGeom>
          <a:noFill/>
        </p:spPr>
        <p:txBody>
          <a:bodyPr wrap="none">
            <a:spAutoFit/>
          </a:bodyPr>
          <a:lstStyle/>
          <a:p>
            <a:pPr marL="342900" indent="-342900" eaLnBrk="0" hangingPunct="0">
              <a:spcBef>
                <a:spcPct val="20000"/>
              </a:spcBef>
              <a:defRPr/>
            </a:pPr>
            <a:r>
              <a:rPr lang="en-US" sz="2000" dirty="0">
                <a:solidFill>
                  <a:schemeClr val="accent2">
                    <a:lumMod val="20000"/>
                    <a:lumOff val="80000"/>
                  </a:schemeClr>
                </a:solidFill>
                <a:latin typeface="Gill Sans MT" pitchFamily="34" charset="0"/>
                <a:ea typeface="ＭＳ Ｐゴシック" pitchFamily="-65" charset="-128"/>
                <a:cs typeface="Gill Sans" pitchFamily="17" charset="0"/>
              </a:rPr>
              <a:t>Herschel</a:t>
            </a:r>
          </a:p>
        </p:txBody>
      </p:sp>
      <p:sp>
        <p:nvSpPr>
          <p:cNvPr id="57352" name="TextBox 9"/>
          <p:cNvSpPr txBox="1">
            <a:spLocks noChangeArrowheads="1"/>
          </p:cNvSpPr>
          <p:nvPr/>
        </p:nvSpPr>
        <p:spPr bwMode="auto">
          <a:xfrm>
            <a:off x="990600" y="4724400"/>
            <a:ext cx="852488"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2000">
                <a:solidFill>
                  <a:srgbClr val="000099"/>
                </a:solidFill>
                <a:latin typeface="Gill Sans MT" charset="-18"/>
                <a:ea typeface="Gill Sans" charset="0"/>
                <a:cs typeface="Gill Sans" charset="0"/>
              </a:rPr>
              <a:t>ALMA</a:t>
            </a:r>
          </a:p>
        </p:txBody>
      </p:sp>
      <p:sp>
        <p:nvSpPr>
          <p:cNvPr id="12" name="TextBox 11"/>
          <p:cNvSpPr txBox="1"/>
          <p:nvPr/>
        </p:nvSpPr>
        <p:spPr>
          <a:xfrm>
            <a:off x="457200" y="5257800"/>
            <a:ext cx="868363" cy="400050"/>
          </a:xfrm>
          <a:prstGeom prst="rect">
            <a:avLst/>
          </a:prstGeom>
          <a:noFill/>
        </p:spPr>
        <p:txBody>
          <a:bodyPr wrap="none">
            <a:spAutoFit/>
          </a:bodyPr>
          <a:lstStyle/>
          <a:p>
            <a:pPr marL="342900" indent="-342900" eaLnBrk="0" hangingPunct="0">
              <a:spcBef>
                <a:spcPct val="20000"/>
              </a:spcBef>
              <a:defRPr/>
            </a:pPr>
            <a:r>
              <a:rPr lang="en-US" sz="2000" dirty="0">
                <a:solidFill>
                  <a:schemeClr val="accent2">
                    <a:lumMod val="60000"/>
                    <a:lumOff val="40000"/>
                  </a:schemeClr>
                </a:solidFill>
                <a:latin typeface="Gill Sans MT" pitchFamily="34" charset="0"/>
                <a:ea typeface="ＭＳ Ｐゴシック" pitchFamily="-65" charset="-128"/>
                <a:cs typeface="Gill Sans" pitchFamily="17" charset="0"/>
              </a:rPr>
              <a:t>SOFIA</a:t>
            </a:r>
          </a:p>
        </p:txBody>
      </p:sp>
      <p:sp>
        <p:nvSpPr>
          <p:cNvPr id="57354" name="Footer Placeholder 12"/>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734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7349"/>
                                        </p:tgtEl>
                                      </p:cBhvr>
                                    </p:cmd>
                                  </p:childTnLst>
                                </p:cTn>
                              </p:par>
                            </p:childTnLst>
                          </p:cTn>
                        </p:par>
                      </p:childTnLst>
                    </p:cTn>
                  </p:par>
                </p:childTnLst>
              </p:cTn>
              <p:nextCondLst>
                <p:cond evt="onClick" delay="0">
                  <p:tgtEl>
                    <p:spTgt spid="57349"/>
                  </p:tgtEl>
                </p:cond>
              </p:nextCondLst>
            </p:seq>
            <p:video>
              <p:cMediaNode>
                <p:cTn id="26" fill="hold" display="0">
                  <p:stCondLst>
                    <p:cond delay="indefinite"/>
                  </p:stCondLst>
                  <p:endCondLst>
                    <p:cond evt="onNext" delay="0">
                      <p:tgtEl>
                        <p:sldTgt/>
                      </p:tgtEl>
                    </p:cond>
                    <p:cond evt="onPrev" delay="0">
                      <p:tgtEl>
                        <p:sldTgt/>
                      </p:tgtEl>
                    </p:cond>
                  </p:endCondLst>
                </p:cTn>
                <p:tgtEl>
                  <p:spTgt spid="57349"/>
                </p:tgtEl>
              </p:cMediaNode>
            </p:video>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Star Spill in the Gulf</a:t>
            </a:r>
          </a:p>
        </p:txBody>
      </p:sp>
      <p:sp>
        <p:nvSpPr>
          <p:cNvPr id="105475" name="Rectangle 4"/>
          <p:cNvSpPr>
            <a:spLocks noChangeArrowheads="1"/>
          </p:cNvSpPr>
          <p:nvPr/>
        </p:nvSpPr>
        <p:spPr bwMode="auto">
          <a:xfrm>
            <a:off x="304800" y="1905000"/>
            <a:ext cx="2514600" cy="1754188"/>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1800">
                <a:solidFill>
                  <a:srgbClr val="000099"/>
                </a:solidFill>
                <a:latin typeface="Gill Sans MT" charset="-18"/>
                <a:ea typeface="Gill Sans" charset="0"/>
                <a:cs typeface="Gill Sans" charset="0"/>
              </a:rPr>
              <a:t>ALMA: Sensitive high resolution unobscured imaging of confused fields over modestly large areas.</a:t>
            </a:r>
          </a:p>
        </p:txBody>
      </p:sp>
      <p:pic>
        <p:nvPicPr>
          <p:cNvPr id="105476" name="Table Placeholder 3" descr="NANebula_Cole.tiff"/>
          <p:cNvPicPr>
            <a:picLocks noChangeAspect="1"/>
          </p:cNvPicPr>
          <p:nvPr/>
        </p:nvPicPr>
        <p:blipFill>
          <a:blip r:embed="rId2"/>
          <a:srcRect l="-18353" r="-18353"/>
          <a:stretch>
            <a:fillRect/>
          </a:stretch>
        </p:blipFill>
        <p:spPr bwMode="auto">
          <a:xfrm>
            <a:off x="1925638" y="1392238"/>
            <a:ext cx="8229600" cy="4525962"/>
          </a:xfrm>
          <a:prstGeom prst="rect">
            <a:avLst/>
          </a:prstGeom>
          <a:noFill/>
          <a:ln w="9525">
            <a:noFill/>
            <a:miter lim="800000"/>
            <a:headEnd/>
            <a:tailEnd/>
          </a:ln>
        </p:spPr>
      </p:pic>
      <p:pic>
        <p:nvPicPr>
          <p:cNvPr id="7" name="Picture 6" descr="NANebulaSF_Cole.tiff"/>
          <p:cNvPicPr>
            <a:picLocks noChangeAspect="1"/>
          </p:cNvPicPr>
          <p:nvPr/>
        </p:nvPicPr>
        <p:blipFill>
          <a:blip r:embed="rId3"/>
          <a:srcRect/>
          <a:stretch>
            <a:fillRect/>
          </a:stretch>
        </p:blipFill>
        <p:spPr bwMode="auto">
          <a:xfrm>
            <a:off x="2795588" y="1219200"/>
            <a:ext cx="6348412" cy="4733925"/>
          </a:xfrm>
          <a:prstGeom prst="rect">
            <a:avLst/>
          </a:prstGeom>
          <a:noFill/>
          <a:ln w="9525">
            <a:noFill/>
            <a:miter lim="800000"/>
            <a:headEnd/>
            <a:tailEnd/>
          </a:ln>
        </p:spPr>
      </p:pic>
      <p:sp>
        <p:nvSpPr>
          <p:cNvPr id="105478" name="Rectangle 7"/>
          <p:cNvSpPr>
            <a:spLocks noChangeArrowheads="1"/>
          </p:cNvSpPr>
          <p:nvPr/>
        </p:nvSpPr>
        <p:spPr bwMode="auto">
          <a:xfrm>
            <a:off x="8369300" y="838200"/>
            <a:ext cx="774700" cy="369888"/>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800">
                <a:solidFill>
                  <a:srgbClr val="000099"/>
                </a:solidFill>
                <a:latin typeface="Gill Sans MT" charset="-18"/>
                <a:ea typeface="Gill Sans" charset="0"/>
                <a:cs typeface="Gill Sans" charset="0"/>
              </a:rPr>
              <a:t>J. Bally</a:t>
            </a:r>
          </a:p>
        </p:txBody>
      </p:sp>
      <p:sp>
        <p:nvSpPr>
          <p:cNvPr id="105479" name="Footer Placeholder 7"/>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Massive Stars</a:t>
            </a:r>
          </a:p>
        </p:txBody>
      </p:sp>
      <p:sp>
        <p:nvSpPr>
          <p:cNvPr id="106499" name="Rectangle 4"/>
          <p:cNvSpPr>
            <a:spLocks noChangeArrowheads="1"/>
          </p:cNvSpPr>
          <p:nvPr/>
        </p:nvSpPr>
        <p:spPr bwMode="auto">
          <a:xfrm>
            <a:off x="152400" y="1143000"/>
            <a:ext cx="5105400" cy="4954588"/>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Multiplicity high</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Tend to favor massive clusters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Accretion goes quickly in massive cloud cores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Favor central regions of giant molecular clouds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Form via isolated collapse?  Competitive accretion?</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ALMA brings </a:t>
            </a:r>
            <a:r>
              <a:rPr lang="en-US" sz="2000" b="1" i="1">
                <a:solidFill>
                  <a:srgbClr val="000099"/>
                </a:solidFill>
                <a:latin typeface="Gill Sans MT" charset="-18"/>
                <a:ea typeface="Gill Sans" charset="0"/>
                <a:cs typeface="Gill Sans" charset="0"/>
              </a:rPr>
              <a:t>resolution</a:t>
            </a:r>
            <a:r>
              <a:rPr lang="en-US" sz="2000">
                <a:solidFill>
                  <a:srgbClr val="000099"/>
                </a:solidFill>
                <a:latin typeface="Gill Sans MT" charset="-18"/>
                <a:ea typeface="Gill Sans" charset="0"/>
                <a:cs typeface="Gill Sans" charset="0"/>
              </a:rPr>
              <a:t> and </a:t>
            </a:r>
            <a:r>
              <a:rPr lang="en-US" sz="2000" b="1" i="1">
                <a:solidFill>
                  <a:srgbClr val="000099"/>
                </a:solidFill>
                <a:latin typeface="Gill Sans MT" charset="-18"/>
                <a:ea typeface="Gill Sans" charset="0"/>
                <a:cs typeface="Gill Sans" charset="0"/>
              </a:rPr>
              <a:t>sensitivity</a:t>
            </a:r>
            <a:r>
              <a:rPr lang="en-US" sz="2000">
                <a:solidFill>
                  <a:srgbClr val="000099"/>
                </a:solidFill>
                <a:latin typeface="Gill Sans MT" charset="-18"/>
                <a:ea typeface="Gill Sans" charset="0"/>
                <a:cs typeface="Gill Sans" charset="0"/>
              </a:rPr>
              <a:t> </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Disentangle complex morphology</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Probe rarer high mass star forming regions at greater distances</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Southern hemisphere location</a:t>
            </a:r>
          </a:p>
          <a:p>
            <a:pPr marL="800100" lvl="1" indent="-342900" eaLnBrk="0" hangingPunct="0">
              <a:spcBef>
                <a:spcPct val="20000"/>
              </a:spcBef>
            </a:pPr>
            <a:r>
              <a:rPr lang="en-US" sz="2000">
                <a:solidFill>
                  <a:srgbClr val="000099"/>
                </a:solidFill>
                <a:latin typeface="Gill Sans MT" charset="-18"/>
                <a:ea typeface="Gill Sans" charset="0"/>
                <a:cs typeface="Gill Sans" charset="0"/>
              </a:rPr>
              <a:t> </a:t>
            </a:r>
          </a:p>
        </p:txBody>
      </p:sp>
      <p:pic>
        <p:nvPicPr>
          <p:cNvPr id="106500" name="Picture 5" descr="OMC1_fingers.tiff"/>
          <p:cNvPicPr>
            <a:picLocks noChangeAspect="1"/>
          </p:cNvPicPr>
          <p:nvPr/>
        </p:nvPicPr>
        <p:blipFill>
          <a:blip r:embed="rId2"/>
          <a:srcRect/>
          <a:stretch>
            <a:fillRect/>
          </a:stretch>
        </p:blipFill>
        <p:spPr bwMode="auto">
          <a:xfrm>
            <a:off x="6276975" y="947738"/>
            <a:ext cx="2714625" cy="5003800"/>
          </a:xfrm>
          <a:prstGeom prst="rect">
            <a:avLst/>
          </a:prstGeom>
          <a:noFill/>
          <a:ln w="9525">
            <a:noFill/>
            <a:miter lim="800000"/>
            <a:headEnd/>
            <a:tailEnd/>
          </a:ln>
        </p:spPr>
      </p:pic>
      <p:sp>
        <p:nvSpPr>
          <p:cNvPr id="106501" name="Rectangle 6"/>
          <p:cNvSpPr>
            <a:spLocks noChangeArrowheads="1"/>
          </p:cNvSpPr>
          <p:nvPr/>
        </p:nvSpPr>
        <p:spPr bwMode="auto">
          <a:xfrm>
            <a:off x="5878187" y="5867400"/>
            <a:ext cx="3265813" cy="276999"/>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200" dirty="0" smtClean="0">
                <a:solidFill>
                  <a:srgbClr val="000099"/>
                </a:solidFill>
                <a:latin typeface="Gill Sans MT" charset="-18"/>
                <a:ea typeface="Gill Sans" charset="0"/>
                <a:cs typeface="Gill Sans" charset="0"/>
              </a:rPr>
              <a:t>OMC1 in H</a:t>
            </a:r>
            <a:r>
              <a:rPr lang="en-US" sz="1200" baseline="-25000" dirty="0" smtClean="0">
                <a:solidFill>
                  <a:srgbClr val="000099"/>
                </a:solidFill>
                <a:latin typeface="Gill Sans MT" charset="-18"/>
                <a:ea typeface="Gill Sans" charset="0"/>
                <a:cs typeface="Gill Sans" charset="0"/>
              </a:rPr>
              <a:t>2</a:t>
            </a:r>
            <a:r>
              <a:rPr lang="en-US" sz="1200" dirty="0" smtClean="0">
                <a:solidFill>
                  <a:srgbClr val="000099"/>
                </a:solidFill>
                <a:latin typeface="Gill Sans MT" charset="-18"/>
                <a:ea typeface="Gill Sans" charset="0"/>
                <a:cs typeface="Gill Sans" charset="0"/>
              </a:rPr>
              <a:t>: </a:t>
            </a:r>
            <a:r>
              <a:rPr lang="en-US" sz="1200" dirty="0">
                <a:solidFill>
                  <a:srgbClr val="000099"/>
                </a:solidFill>
                <a:latin typeface="Gill Sans MT" charset="-18"/>
                <a:ea typeface="Gill Sans" charset="0"/>
                <a:cs typeface="Gill Sans" charset="0"/>
              </a:rPr>
              <a:t>Smith et al 2005; Cunningham 2008</a:t>
            </a:r>
          </a:p>
        </p:txBody>
      </p:sp>
      <p:sp>
        <p:nvSpPr>
          <p:cNvPr id="106502" name="Rectangle 7"/>
          <p:cNvSpPr>
            <a:spLocks noChangeArrowheads="1"/>
          </p:cNvSpPr>
          <p:nvPr/>
        </p:nvSpPr>
        <p:spPr bwMode="auto">
          <a:xfrm>
            <a:off x="8305800" y="762000"/>
            <a:ext cx="582613" cy="276225"/>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200">
                <a:solidFill>
                  <a:srgbClr val="000099"/>
                </a:solidFill>
                <a:latin typeface="Gill Sans MT" charset="-18"/>
                <a:ea typeface="Gill Sans" charset="0"/>
                <a:cs typeface="Gill Sans" charset="0"/>
              </a:rPr>
              <a:t>J. Bally</a:t>
            </a:r>
          </a:p>
        </p:txBody>
      </p:sp>
      <p:sp>
        <p:nvSpPr>
          <p:cNvPr id="106503" name="Footer Placeholder 7"/>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57200" y="152400"/>
            <a:ext cx="7772400" cy="685800"/>
          </a:xfrm>
        </p:spPr>
        <p:txBody>
          <a:bodyPr/>
          <a:lstStyle/>
          <a:p>
            <a:r>
              <a:rPr lang="en-US" smtClean="0">
                <a:ea typeface="ＭＳ Ｐゴシック" charset="-128"/>
                <a:cs typeface="ＭＳ Ｐゴシック" charset="-128"/>
              </a:rPr>
              <a:t>Chemical Complexity of Molecular Clouds</a:t>
            </a:r>
          </a:p>
        </p:txBody>
      </p:sp>
      <p:sp>
        <p:nvSpPr>
          <p:cNvPr id="5" name="Slide Number Placeholder 4"/>
          <p:cNvSpPr>
            <a:spLocks noGrp="1"/>
          </p:cNvSpPr>
          <p:nvPr>
            <p:ph type="sldNum" sz="quarter" idx="12"/>
          </p:nvPr>
        </p:nvSpPr>
        <p:spPr/>
        <p:txBody>
          <a:bodyPr/>
          <a:lstStyle/>
          <a:p>
            <a:pPr>
              <a:defRPr/>
            </a:pPr>
            <a:fld id="{DF75BCC8-F6C4-3844-B238-CADCE97A9405}" type="slidenum">
              <a:rPr lang="en-US" smtClean="0"/>
              <a:pPr>
                <a:defRPr/>
              </a:pPr>
              <a:t>32</a:t>
            </a:fld>
            <a:endParaRPr lang="en-US"/>
          </a:p>
        </p:txBody>
      </p:sp>
      <p:pic>
        <p:nvPicPr>
          <p:cNvPr id="107524" name="Picture 6"/>
          <p:cNvPicPr>
            <a:picLocks noChangeAspect="1"/>
          </p:cNvPicPr>
          <p:nvPr/>
        </p:nvPicPr>
        <p:blipFill>
          <a:blip r:embed="rId3"/>
          <a:srcRect l="7576" t="7843" r="3789" b="8824"/>
          <a:stretch>
            <a:fillRect/>
          </a:stretch>
        </p:blipFill>
        <p:spPr bwMode="auto">
          <a:xfrm>
            <a:off x="4343400" y="3425825"/>
            <a:ext cx="4724400" cy="3432175"/>
          </a:xfrm>
          <a:prstGeom prst="rect">
            <a:avLst/>
          </a:prstGeom>
          <a:noFill/>
          <a:ln w="9525">
            <a:noFill/>
            <a:miter lim="800000"/>
            <a:headEnd/>
            <a:tailEnd/>
          </a:ln>
        </p:spPr>
      </p:pic>
      <p:pic>
        <p:nvPicPr>
          <p:cNvPr id="107525" name="Picture 11"/>
          <p:cNvPicPr>
            <a:picLocks noChangeAspect="1" noChangeArrowheads="1"/>
          </p:cNvPicPr>
          <p:nvPr/>
        </p:nvPicPr>
        <p:blipFill>
          <a:blip r:embed="rId4"/>
          <a:srcRect l="34218" t="16144" r="5084" b="13637"/>
          <a:stretch>
            <a:fillRect/>
          </a:stretch>
        </p:blipFill>
        <p:spPr bwMode="auto">
          <a:xfrm>
            <a:off x="1276350" y="3886200"/>
            <a:ext cx="2381250" cy="2667000"/>
          </a:xfrm>
          <a:prstGeom prst="rect">
            <a:avLst/>
          </a:prstGeom>
          <a:noFill/>
          <a:ln w="38100">
            <a:solidFill>
              <a:schemeClr val="accent1"/>
            </a:solidFill>
            <a:miter lim="800000"/>
            <a:headEnd/>
            <a:tailEnd/>
          </a:ln>
        </p:spPr>
      </p:pic>
      <p:sp>
        <p:nvSpPr>
          <p:cNvPr id="107526" name="TextBox 12"/>
          <p:cNvSpPr txBox="1">
            <a:spLocks noChangeArrowheads="1"/>
          </p:cNvSpPr>
          <p:nvPr/>
        </p:nvSpPr>
        <p:spPr bwMode="auto">
          <a:xfrm flipH="1">
            <a:off x="304800" y="4419600"/>
            <a:ext cx="609600" cy="461963"/>
          </a:xfrm>
          <a:prstGeom prst="rect">
            <a:avLst/>
          </a:prstGeom>
          <a:noFill/>
          <a:ln w="9525">
            <a:noFill/>
            <a:miter lim="800000"/>
            <a:headEnd/>
            <a:tailEnd/>
          </a:ln>
        </p:spPr>
        <p:txBody>
          <a:bodyPr>
            <a:prstTxWarp prst="textNoShape">
              <a:avLst/>
            </a:prstTxWarp>
            <a:spAutoFit/>
          </a:bodyPr>
          <a:lstStyle/>
          <a:p>
            <a:r>
              <a:rPr lang="en-US"/>
              <a:t>I</a:t>
            </a:r>
          </a:p>
        </p:txBody>
      </p:sp>
      <p:sp>
        <p:nvSpPr>
          <p:cNvPr id="107527" name="Oval 18"/>
          <p:cNvSpPr>
            <a:spLocks noChangeArrowheads="1"/>
          </p:cNvSpPr>
          <p:nvPr/>
        </p:nvSpPr>
        <p:spPr bwMode="auto">
          <a:xfrm>
            <a:off x="1981200" y="3962400"/>
            <a:ext cx="914400" cy="838200"/>
          </a:xfrm>
          <a:prstGeom prst="ellipse">
            <a:avLst/>
          </a:prstGeom>
          <a:noFill/>
          <a:ln w="57150">
            <a:solidFill>
              <a:srgbClr val="0000FF"/>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28" name="Oval 20"/>
          <p:cNvSpPr>
            <a:spLocks noChangeArrowheads="1"/>
          </p:cNvSpPr>
          <p:nvPr/>
        </p:nvSpPr>
        <p:spPr bwMode="auto">
          <a:xfrm>
            <a:off x="2819400" y="4495800"/>
            <a:ext cx="685800" cy="609600"/>
          </a:xfrm>
          <a:prstGeom prst="ellipse">
            <a:avLst/>
          </a:prstGeom>
          <a:noFill/>
          <a:ln w="57150">
            <a:solidFill>
              <a:srgbClr val="FF00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29" name="Oval 21"/>
          <p:cNvSpPr>
            <a:spLocks noChangeArrowheads="1"/>
          </p:cNvSpPr>
          <p:nvPr/>
        </p:nvSpPr>
        <p:spPr bwMode="auto">
          <a:xfrm>
            <a:off x="3048000" y="5486400"/>
            <a:ext cx="609600" cy="533400"/>
          </a:xfrm>
          <a:prstGeom prst="ellipse">
            <a:avLst/>
          </a:prstGeom>
          <a:noFill/>
          <a:ln w="57150">
            <a:solidFill>
              <a:srgbClr val="00FF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grpSp>
        <p:nvGrpSpPr>
          <p:cNvPr id="3" name="Group 31"/>
          <p:cNvGrpSpPr>
            <a:grpSpLocks/>
          </p:cNvGrpSpPr>
          <p:nvPr/>
        </p:nvGrpSpPr>
        <p:grpSpPr bwMode="auto">
          <a:xfrm>
            <a:off x="228600" y="0"/>
            <a:ext cx="8839200" cy="3429000"/>
            <a:chOff x="228600" y="0"/>
            <a:chExt cx="8839200" cy="3429000"/>
          </a:xfrm>
        </p:grpSpPr>
        <p:pic>
          <p:nvPicPr>
            <p:cNvPr id="107533" name="Picture 5"/>
            <p:cNvPicPr>
              <a:picLocks noChangeAspect="1"/>
            </p:cNvPicPr>
            <p:nvPr/>
          </p:nvPicPr>
          <p:blipFill>
            <a:blip r:embed="rId5"/>
            <a:srcRect l="6818" t="7843" r="3789" b="9804"/>
            <a:stretch>
              <a:fillRect/>
            </a:stretch>
          </p:blipFill>
          <p:spPr bwMode="auto">
            <a:xfrm>
              <a:off x="4366479" y="0"/>
              <a:ext cx="4701321" cy="3346704"/>
            </a:xfrm>
            <a:prstGeom prst="rect">
              <a:avLst/>
            </a:prstGeom>
            <a:noFill/>
            <a:ln w="9525">
              <a:noFill/>
              <a:miter lim="800000"/>
              <a:headEnd/>
              <a:tailEnd/>
            </a:ln>
          </p:spPr>
        </p:pic>
        <p:sp>
          <p:nvSpPr>
            <p:cNvPr id="107534" name="TextBox 13"/>
            <p:cNvSpPr txBox="1">
              <a:spLocks noChangeArrowheads="1"/>
            </p:cNvSpPr>
            <p:nvPr/>
          </p:nvSpPr>
          <p:spPr bwMode="auto">
            <a:xfrm>
              <a:off x="228600" y="1219200"/>
              <a:ext cx="838200" cy="461665"/>
            </a:xfrm>
            <a:prstGeom prst="rect">
              <a:avLst/>
            </a:prstGeom>
            <a:noFill/>
            <a:ln w="9525">
              <a:noFill/>
              <a:miter lim="800000"/>
              <a:headEnd/>
              <a:tailEnd/>
            </a:ln>
          </p:spPr>
          <p:txBody>
            <a:bodyPr>
              <a:prstTxWarp prst="textNoShape">
                <a:avLst/>
              </a:prstTxWarp>
              <a:spAutoFit/>
            </a:bodyPr>
            <a:lstStyle/>
            <a:p>
              <a:r>
                <a:rPr lang="en-US"/>
                <a:t>I(N)</a:t>
              </a:r>
            </a:p>
          </p:txBody>
        </p:sp>
        <p:grpSp>
          <p:nvGrpSpPr>
            <p:cNvPr id="107535" name="Group 24"/>
            <p:cNvGrpSpPr>
              <a:grpSpLocks/>
            </p:cNvGrpSpPr>
            <p:nvPr/>
          </p:nvGrpSpPr>
          <p:grpSpPr bwMode="auto">
            <a:xfrm>
              <a:off x="1137713" y="152400"/>
              <a:ext cx="2519887" cy="3276600"/>
              <a:chOff x="1137713" y="152400"/>
              <a:chExt cx="2519887" cy="3276600"/>
            </a:xfrm>
          </p:grpSpPr>
          <p:pic>
            <p:nvPicPr>
              <p:cNvPr id="107536" name="Picture 8"/>
              <p:cNvPicPr>
                <a:picLocks noChangeAspect="1"/>
              </p:cNvPicPr>
              <p:nvPr/>
            </p:nvPicPr>
            <p:blipFill>
              <a:blip r:embed="rId6"/>
              <a:srcRect l="22308" t="9187" b="13651"/>
              <a:stretch>
                <a:fillRect/>
              </a:stretch>
            </p:blipFill>
            <p:spPr bwMode="auto">
              <a:xfrm>
                <a:off x="1137713" y="152400"/>
                <a:ext cx="2519887" cy="3276600"/>
              </a:xfrm>
              <a:prstGeom prst="rect">
                <a:avLst/>
              </a:prstGeom>
              <a:noFill/>
              <a:ln w="38100">
                <a:solidFill>
                  <a:schemeClr val="accent1"/>
                </a:solidFill>
                <a:miter lim="800000"/>
                <a:headEnd/>
                <a:tailEnd/>
              </a:ln>
            </p:spPr>
          </p:pic>
          <p:sp>
            <p:nvSpPr>
              <p:cNvPr id="107537" name="Oval 19"/>
              <p:cNvSpPr>
                <a:spLocks noChangeArrowheads="1"/>
              </p:cNvSpPr>
              <p:nvPr/>
            </p:nvSpPr>
            <p:spPr bwMode="auto">
              <a:xfrm>
                <a:off x="2209800" y="1219200"/>
                <a:ext cx="609600" cy="533400"/>
              </a:xfrm>
              <a:prstGeom prst="ellipse">
                <a:avLst/>
              </a:prstGeom>
              <a:noFill/>
              <a:ln w="57150">
                <a:solidFill>
                  <a:srgbClr val="0000FF"/>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38" name="Oval 22"/>
              <p:cNvSpPr>
                <a:spLocks noChangeArrowheads="1"/>
              </p:cNvSpPr>
              <p:nvPr/>
            </p:nvSpPr>
            <p:spPr bwMode="auto">
              <a:xfrm>
                <a:off x="1676400" y="838200"/>
                <a:ext cx="609600" cy="533400"/>
              </a:xfrm>
              <a:prstGeom prst="ellipse">
                <a:avLst/>
              </a:prstGeom>
              <a:noFill/>
              <a:ln w="57150">
                <a:solidFill>
                  <a:srgbClr val="FF00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39" name="Oval 23"/>
              <p:cNvSpPr>
                <a:spLocks noChangeArrowheads="1"/>
              </p:cNvSpPr>
              <p:nvPr/>
            </p:nvSpPr>
            <p:spPr bwMode="auto">
              <a:xfrm>
                <a:off x="2667000" y="1600200"/>
                <a:ext cx="609600" cy="533400"/>
              </a:xfrm>
              <a:prstGeom prst="ellipse">
                <a:avLst/>
              </a:prstGeom>
              <a:noFill/>
              <a:ln w="57150">
                <a:solidFill>
                  <a:srgbClr val="00FF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grpSp>
      </p:grpSp>
      <p:sp>
        <p:nvSpPr>
          <p:cNvPr id="15" name="Text Box 8"/>
          <p:cNvSpPr txBox="1">
            <a:spLocks noChangeArrowheads="1"/>
          </p:cNvSpPr>
          <p:nvPr/>
        </p:nvSpPr>
        <p:spPr bwMode="auto">
          <a:xfrm>
            <a:off x="152400" y="2590800"/>
            <a:ext cx="4114800" cy="2308225"/>
          </a:xfrm>
          <a:prstGeom prst="rect">
            <a:avLst/>
          </a:prstGeom>
          <a:solidFill>
            <a:srgbClr val="0033CC"/>
          </a:solidFill>
          <a:ln w="38100">
            <a:noFill/>
            <a:miter lim="800000"/>
            <a:headEnd/>
            <a:tailEnd/>
          </a:ln>
        </p:spPr>
        <p:txBody>
          <a:bodyPr>
            <a:prstTxWarp prst="textNoShape">
              <a:avLst/>
            </a:prstTxWarp>
            <a:spAutoFit/>
          </a:bodyPr>
          <a:lstStyle/>
          <a:p>
            <a:pPr marL="227013" indent="-227013">
              <a:buFontTx/>
              <a:buChar char="•"/>
            </a:pPr>
            <a:r>
              <a:rPr lang="en-US" sz="1800"/>
              <a:t>A total of 6 line sources in I(N) and 3 in source I</a:t>
            </a:r>
          </a:p>
          <a:p>
            <a:pPr marL="227013" indent="-227013">
              <a:buFontTx/>
              <a:buChar char="•"/>
            </a:pPr>
            <a:r>
              <a:rPr lang="en-US" sz="1800"/>
              <a:t>Remarkable chemical variation between sources as little as 4000 AU apart </a:t>
            </a:r>
          </a:p>
          <a:p>
            <a:pPr marL="227013" indent="-227013">
              <a:buFontTx/>
              <a:buChar char="•"/>
            </a:pPr>
            <a:r>
              <a:rPr lang="en-US" sz="1800"/>
              <a:t>The 1-d radial velocity dispersion is ~2 km s</a:t>
            </a:r>
            <a:r>
              <a:rPr lang="en-US" sz="1800" baseline="30000"/>
              <a:t>-1 </a:t>
            </a:r>
            <a:r>
              <a:rPr lang="en-US" sz="1800"/>
              <a:t>for both protoclusters</a:t>
            </a:r>
          </a:p>
        </p:txBody>
      </p:sp>
      <p:sp>
        <p:nvSpPr>
          <p:cNvPr id="107532" name="TextBox 41"/>
          <p:cNvSpPr txBox="1">
            <a:spLocks noChangeArrowheads="1"/>
          </p:cNvSpPr>
          <p:nvPr/>
        </p:nvSpPr>
        <p:spPr bwMode="auto">
          <a:xfrm>
            <a:off x="152400" y="6019800"/>
            <a:ext cx="928688" cy="369888"/>
          </a:xfrm>
          <a:prstGeom prst="rect">
            <a:avLst/>
          </a:prstGeom>
          <a:noFill/>
          <a:ln w="9525">
            <a:noFill/>
            <a:miter lim="800000"/>
            <a:headEnd/>
            <a:tailEnd/>
          </a:ln>
        </p:spPr>
        <p:txBody>
          <a:bodyPr wrap="none">
            <a:prstTxWarp prst="textNoShape">
              <a:avLst/>
            </a:prstTxWarp>
            <a:spAutoFit/>
          </a:bodyPr>
          <a:lstStyle/>
          <a:p>
            <a:r>
              <a:rPr lang="en-US" sz="1800"/>
              <a:t>Brogan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Orion Cloud Methyl </a:t>
            </a:r>
            <a:r>
              <a:rPr lang="en-US" dirty="0" err="1" smtClean="0"/>
              <a:t>Formate</a:t>
            </a:r>
            <a:endParaRPr lang="en-US" dirty="0"/>
          </a:p>
        </p:txBody>
      </p:sp>
      <p:sp>
        <p:nvSpPr>
          <p:cNvPr id="4" name="Footer Placeholder 3"/>
          <p:cNvSpPr>
            <a:spLocks noGrp="1"/>
          </p:cNvSpPr>
          <p:nvPr>
            <p:ph type="ftr" sz="quarter" idx="10"/>
          </p:nvPr>
        </p:nvSpPr>
        <p:spPr/>
        <p:txBody>
          <a:bodyPr/>
          <a:lstStyle/>
          <a:p>
            <a:r>
              <a:rPr lang="en-US" smtClean="0"/>
              <a:t>ACS 240: Physical Chemistry of Spectrochemical Analysis</a:t>
            </a:r>
            <a:endParaRPr lang="en-US"/>
          </a:p>
        </p:txBody>
      </p:sp>
      <p:pic>
        <p:nvPicPr>
          <p:cNvPr id="5" name="Picture 4" descr="MFClumps.tiff"/>
          <p:cNvPicPr>
            <a:picLocks noChangeAspect="1"/>
          </p:cNvPicPr>
          <p:nvPr/>
        </p:nvPicPr>
        <p:blipFill>
          <a:blip r:embed="rId2"/>
          <a:stretch>
            <a:fillRect/>
          </a:stretch>
        </p:blipFill>
        <p:spPr>
          <a:xfrm>
            <a:off x="6096000" y="1073354"/>
            <a:ext cx="3048000" cy="5022645"/>
          </a:xfrm>
          <a:prstGeom prst="rect">
            <a:avLst/>
          </a:prstGeom>
        </p:spPr>
      </p:pic>
      <p:sp>
        <p:nvSpPr>
          <p:cNvPr id="6" name="TextBox 5"/>
          <p:cNvSpPr txBox="1"/>
          <p:nvPr/>
        </p:nvSpPr>
        <p:spPr>
          <a:xfrm>
            <a:off x="228600" y="1371600"/>
            <a:ext cx="5334000" cy="5119350"/>
          </a:xfrm>
          <a:prstGeom prst="rect">
            <a:avLst/>
          </a:prstGeom>
          <a:noFill/>
        </p:spPr>
        <p:txBody>
          <a:bodyPr wrap="square" rtlCol="0">
            <a:spAutoFit/>
          </a:bodyPr>
          <a:lstStyle/>
          <a:p>
            <a:r>
              <a:rPr lang="en-US" sz="2000" dirty="0" smtClean="0"/>
              <a:t>Many clumps were detected in multiple transitions in this much more sensitive study of the nearer Orion Molecular Cloud.  Excellent correlation of the spatial distribution with that of </a:t>
            </a:r>
            <a:r>
              <a:rPr lang="en-US" sz="2000" dirty="0" err="1" smtClean="0"/>
              <a:t>vibrationally</a:t>
            </a:r>
            <a:r>
              <a:rPr lang="en-US" sz="2000" dirty="0" smtClean="0"/>
              <a:t> excited H</a:t>
            </a:r>
            <a:r>
              <a:rPr lang="en-US" sz="2000" baseline="-25000" dirty="0" smtClean="0"/>
              <a:t>2 </a:t>
            </a:r>
            <a:r>
              <a:rPr lang="en-US" sz="2000" dirty="0" smtClean="0"/>
              <a:t>suggests a shock origin for these clumps. This is consistent with a picture in which methyl </a:t>
            </a:r>
            <a:r>
              <a:rPr lang="en-US" sz="2000" dirty="0" err="1" smtClean="0"/>
              <a:t>formate</a:t>
            </a:r>
            <a:r>
              <a:rPr lang="en-US" sz="2000" dirty="0" smtClean="0"/>
              <a:t> is released from the icy mantles of the grains, where presumably it formed.  In that sense, the clumps show some similarities to comets in our own Solar System.  </a:t>
            </a:r>
          </a:p>
          <a:p>
            <a:endParaRPr lang="en-US" sz="2000" dirty="0"/>
          </a:p>
          <a:p>
            <a:r>
              <a:rPr lang="en-US" sz="2000" dirty="0" smtClean="0"/>
              <a:t>ALMA will bring much improved sensitivity and resolution to the study of many more regions.</a:t>
            </a:r>
          </a:p>
          <a:p>
            <a:endParaRPr lang="en-US" sz="2000" baseline="-25000" dirty="0" smtClean="0"/>
          </a:p>
          <a:p>
            <a:endParaRPr lang="en-US" sz="2000" baseline="-25000" dirty="0"/>
          </a:p>
        </p:txBody>
      </p:sp>
      <p:pic>
        <p:nvPicPr>
          <p:cNvPr id="7" name="Picture 6" descr="MF_Dust.tiff"/>
          <p:cNvPicPr>
            <a:picLocks noChangeAspect="1"/>
          </p:cNvPicPr>
          <p:nvPr/>
        </p:nvPicPr>
        <p:blipFill>
          <a:blip r:embed="rId3"/>
          <a:stretch>
            <a:fillRect/>
          </a:stretch>
        </p:blipFill>
        <p:spPr>
          <a:xfrm>
            <a:off x="3352800" y="1828800"/>
            <a:ext cx="3467100" cy="2983319"/>
          </a:xfrm>
          <a:prstGeom prst="rect">
            <a:avLst/>
          </a:prstGeom>
        </p:spPr>
      </p:pic>
      <p:pic>
        <p:nvPicPr>
          <p:cNvPr id="8" name="Picture 7" descr="MFsubaruNamesDark.eps"/>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2743200" y="1143000"/>
            <a:ext cx="5039448" cy="4615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Formation of Planetary Systems</a:t>
            </a:r>
          </a:p>
        </p:txBody>
      </p:sp>
      <p:pic>
        <p:nvPicPr>
          <p:cNvPr id="122883" name="Picture 3" descr="orionsys_hst_big"/>
          <p:cNvPicPr>
            <a:picLocks noChangeAspect="1" noChangeArrowheads="1"/>
          </p:cNvPicPr>
          <p:nvPr/>
        </p:nvPicPr>
        <p:blipFill>
          <a:blip r:embed="rId2"/>
          <a:srcRect/>
          <a:stretch>
            <a:fillRect/>
          </a:stretch>
        </p:blipFill>
        <p:spPr bwMode="auto">
          <a:xfrm>
            <a:off x="0" y="1371600"/>
            <a:ext cx="5767388" cy="4483100"/>
          </a:xfrm>
          <a:prstGeom prst="rect">
            <a:avLst/>
          </a:prstGeom>
          <a:noFill/>
          <a:ln w="9525">
            <a:noFill/>
            <a:miter lim="800000"/>
            <a:headEnd/>
            <a:tailEnd/>
          </a:ln>
        </p:spPr>
      </p:pic>
      <p:pic>
        <p:nvPicPr>
          <p:cNvPr id="122884" name="Picture 4" descr="330mu_50pc-a"/>
          <p:cNvPicPr>
            <a:picLocks noChangeAspect="1" noChangeArrowheads="1"/>
          </p:cNvPicPr>
          <p:nvPr/>
        </p:nvPicPr>
        <p:blipFill>
          <a:blip r:embed="rId3"/>
          <a:srcRect/>
          <a:stretch>
            <a:fillRect/>
          </a:stretch>
        </p:blipFill>
        <p:spPr bwMode="auto">
          <a:xfrm>
            <a:off x="6096000" y="1524000"/>
            <a:ext cx="2743200" cy="2743200"/>
          </a:xfrm>
          <a:prstGeom prst="rect">
            <a:avLst/>
          </a:prstGeom>
          <a:noFill/>
          <a:ln w="9525">
            <a:noFill/>
            <a:miter lim="800000"/>
            <a:headEnd/>
            <a:tailEnd/>
          </a:ln>
        </p:spPr>
      </p:pic>
      <p:sp>
        <p:nvSpPr>
          <p:cNvPr id="122885" name="Rectangle 6"/>
          <p:cNvSpPr>
            <a:spLocks noChangeArrowheads="1"/>
          </p:cNvSpPr>
          <p:nvPr/>
        </p:nvSpPr>
        <p:spPr bwMode="auto">
          <a:xfrm>
            <a:off x="7315200" y="1295400"/>
            <a:ext cx="1489075" cy="246063"/>
          </a:xfrm>
          <a:prstGeom prst="rect">
            <a:avLst/>
          </a:prstGeom>
          <a:noFill/>
          <a:ln w="9525">
            <a:noFill/>
            <a:miter lim="800000"/>
            <a:headEnd/>
            <a:tailEnd/>
          </a:ln>
        </p:spPr>
        <p:txBody>
          <a:bodyPr wrap="none">
            <a:prstTxWarp prst="textNoShape">
              <a:avLst/>
            </a:prstTxWarp>
            <a:spAutoFit/>
          </a:bodyPr>
          <a:lstStyle/>
          <a:p>
            <a:r>
              <a:rPr lang="en-US" sz="1000">
                <a:latin typeface="Times New Roman" charset="0"/>
              </a:rPr>
              <a:t>Wolf and D’Angelo 2005</a:t>
            </a:r>
          </a:p>
        </p:txBody>
      </p:sp>
      <p:sp>
        <p:nvSpPr>
          <p:cNvPr id="122886" name="Rectangle 7"/>
          <p:cNvSpPr>
            <a:spLocks noChangeArrowheads="1"/>
          </p:cNvSpPr>
          <p:nvPr/>
        </p:nvSpPr>
        <p:spPr bwMode="auto">
          <a:xfrm>
            <a:off x="5943600" y="4267200"/>
            <a:ext cx="3048000" cy="1754188"/>
          </a:xfrm>
          <a:prstGeom prst="rect">
            <a:avLst/>
          </a:prstGeom>
          <a:noFill/>
          <a:ln w="9525">
            <a:noFill/>
            <a:miter lim="800000"/>
            <a:headEnd/>
            <a:tailEnd/>
          </a:ln>
        </p:spPr>
        <p:txBody>
          <a:bodyPr>
            <a:prstTxWarp prst="textNoShape">
              <a:avLst/>
            </a:prstTxWarp>
            <a:spAutoFit/>
          </a:bodyPr>
          <a:lstStyle/>
          <a:p>
            <a:r>
              <a:rPr lang="en-US" sz="1800">
                <a:latin typeface="Times New Roman" charset="0"/>
              </a:rPr>
              <a:t>HST view (left) sees opaque dust projected upon a bright background (if persent).  In the ALMA view (above, the dust and the protoplanetary region appear bright.</a:t>
            </a:r>
          </a:p>
        </p:txBody>
      </p:sp>
      <p:sp>
        <p:nvSpPr>
          <p:cNvPr id="122887" name="Footer Placeholder 7"/>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rtlCol="0"/>
          <a:lstStyle/>
          <a:p>
            <a:pPr eaLnBrk="1" fontAlgn="auto" hangingPunct="1">
              <a:spcAft>
                <a:spcPts val="0"/>
              </a:spcAft>
              <a:defRPr/>
            </a:pPr>
            <a:r>
              <a:rPr lang="en-US" smtClean="0">
                <a:ea typeface="+mj-ea"/>
                <a:cs typeface="+mj-cs"/>
              </a:rPr>
              <a:t>Birth of Stars and Planets</a:t>
            </a:r>
          </a:p>
        </p:txBody>
      </p:sp>
      <p:sp>
        <p:nvSpPr>
          <p:cNvPr id="109571" name="Text Box 3"/>
          <p:cNvSpPr txBox="1">
            <a:spLocks noChangeArrowheads="1"/>
          </p:cNvSpPr>
          <p:nvPr/>
        </p:nvSpPr>
        <p:spPr bwMode="auto">
          <a:xfrm>
            <a:off x="2514600" y="1066800"/>
            <a:ext cx="5919788" cy="1570038"/>
          </a:xfrm>
          <a:prstGeom prst="rect">
            <a:avLst/>
          </a:prstGeom>
          <a:noFill/>
          <a:ln w="12700">
            <a:noFill/>
            <a:miter lim="800000"/>
            <a:headEnd/>
            <a:tailEnd/>
          </a:ln>
        </p:spPr>
        <p:txBody>
          <a:bodyPr wrap="none">
            <a:prstTxWarp prst="textNoShape">
              <a:avLst/>
            </a:prstTxWarp>
            <a:spAutoFit/>
          </a:bodyPr>
          <a:lstStyle/>
          <a:p>
            <a:r>
              <a:rPr lang="en-US" sz="1800">
                <a:latin typeface="Times New Roman" charset="0"/>
                <a:ea typeface="Arial Unicode MS" charset="0"/>
                <a:cs typeface="Arial Unicode MS" charset="0"/>
              </a:rPr>
              <a:t>Evolutionary Sequence </a:t>
            </a:r>
            <a:r>
              <a:rPr lang="en-US" sz="1800" b="1" i="1">
                <a:solidFill>
                  <a:srgbClr val="FFFF00"/>
                </a:solidFill>
                <a:latin typeface="Times New Roman" charset="0"/>
                <a:ea typeface="Arial Unicode MS" charset="0"/>
                <a:cs typeface="Arial Unicode MS" charset="0"/>
              </a:rPr>
              <a:t>Observations</a:t>
            </a:r>
            <a:r>
              <a:rPr lang="en-US" sz="1800">
                <a:latin typeface="Times New Roman" charset="0"/>
                <a:ea typeface="Arial Unicode MS" charset="0"/>
                <a:cs typeface="Arial Unicode MS" charset="0"/>
              </a:rPr>
              <a:t>—</a:t>
            </a:r>
          </a:p>
          <a:p>
            <a:r>
              <a:rPr lang="en-US" sz="1800">
                <a:latin typeface="Times New Roman" charset="0"/>
                <a:ea typeface="Arial Unicode MS" charset="0"/>
                <a:cs typeface="Arial Unicode MS" charset="0"/>
              </a:rPr>
              <a:t>Molecular Cloud Core to Protostar (10</a:t>
            </a:r>
            <a:r>
              <a:rPr lang="en-US" sz="1800" baseline="30000">
                <a:latin typeface="Times New Roman" charset="0"/>
                <a:ea typeface="Arial Unicode MS" charset="0"/>
                <a:cs typeface="Arial Unicode MS" charset="0"/>
              </a:rPr>
              <a:t>4</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Protoplanetary Disk (to ~10</a:t>
            </a:r>
            <a:r>
              <a:rPr lang="en-US" sz="1800" baseline="30000">
                <a:latin typeface="Times New Roman" charset="0"/>
                <a:ea typeface="Arial Unicode MS" charset="0"/>
                <a:cs typeface="Arial Unicode MS" charset="0"/>
              </a:rPr>
              <a:t>6</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Debris Disk (to 10</a:t>
            </a:r>
            <a:r>
              <a:rPr lang="en-US" sz="1800" baseline="30000">
                <a:latin typeface="Times New Roman" charset="0"/>
                <a:ea typeface="Arial Unicode MS" charset="0"/>
                <a:cs typeface="Arial Unicode MS" charset="0"/>
              </a:rPr>
              <a:t>9</a:t>
            </a:r>
            <a:r>
              <a:rPr lang="en-US" sz="1800">
                <a:latin typeface="Times New Roman" charset="0"/>
                <a:ea typeface="Arial Unicode MS" charset="0"/>
                <a:cs typeface="Arial Unicode MS" charset="0"/>
              </a:rPr>
              <a:t> yrs)</a:t>
            </a:r>
          </a:p>
        </p:txBody>
      </p:sp>
      <p:sp>
        <p:nvSpPr>
          <p:cNvPr id="109572" name="Text Box 5"/>
          <p:cNvSpPr txBox="1">
            <a:spLocks noChangeArrowheads="1"/>
          </p:cNvSpPr>
          <p:nvPr/>
        </p:nvSpPr>
        <p:spPr bwMode="auto">
          <a:xfrm>
            <a:off x="1676400" y="2667000"/>
            <a:ext cx="1073150" cy="215900"/>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Guilloteau et al  2008</a:t>
            </a:r>
          </a:p>
        </p:txBody>
      </p:sp>
      <p:sp>
        <p:nvSpPr>
          <p:cNvPr id="109573" name="Text Box 7"/>
          <p:cNvSpPr txBox="1">
            <a:spLocks noChangeArrowheads="1"/>
          </p:cNvSpPr>
          <p:nvPr/>
        </p:nvSpPr>
        <p:spPr bwMode="auto">
          <a:xfrm>
            <a:off x="4495800" y="2667000"/>
            <a:ext cx="1298575" cy="214313"/>
          </a:xfrm>
          <a:prstGeom prst="rect">
            <a:avLst/>
          </a:prstGeom>
          <a:noFill/>
          <a:ln w="12700">
            <a:noFill/>
            <a:miter lim="800000"/>
            <a:headEnd/>
            <a:tailEnd/>
          </a:ln>
        </p:spPr>
        <p:txBody>
          <a:bodyPr>
            <a:prstTxWarp prst="textNoShape">
              <a:avLst/>
            </a:prstTxWarp>
            <a:spAutoFit/>
          </a:bodyPr>
          <a:lstStyle/>
          <a:p>
            <a:r>
              <a:rPr lang="en-US" sz="800">
                <a:latin typeface="Times New Roman" charset="0"/>
                <a:ea typeface="Arial Unicode MS" charset="0"/>
                <a:cs typeface="Arial Unicode MS" charset="0"/>
              </a:rPr>
              <a:t>Eisner et al 2008 </a:t>
            </a:r>
          </a:p>
        </p:txBody>
      </p:sp>
      <p:sp>
        <p:nvSpPr>
          <p:cNvPr id="109574" name="Line 8"/>
          <p:cNvSpPr>
            <a:spLocks noChangeShapeType="1"/>
          </p:cNvSpPr>
          <p:nvPr/>
        </p:nvSpPr>
        <p:spPr bwMode="auto">
          <a:xfrm flipH="1">
            <a:off x="2209800" y="1600200"/>
            <a:ext cx="533400" cy="22098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09575" name="Line 9"/>
          <p:cNvSpPr>
            <a:spLocks noChangeShapeType="1"/>
          </p:cNvSpPr>
          <p:nvPr/>
        </p:nvSpPr>
        <p:spPr bwMode="auto">
          <a:xfrm flipH="1" flipV="1">
            <a:off x="4191000" y="1981200"/>
            <a:ext cx="609600" cy="1905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09576" name="Line 11"/>
          <p:cNvSpPr>
            <a:spLocks noChangeShapeType="1"/>
          </p:cNvSpPr>
          <p:nvPr/>
        </p:nvSpPr>
        <p:spPr bwMode="auto">
          <a:xfrm flipH="1" flipV="1">
            <a:off x="4876800" y="2286000"/>
            <a:ext cx="1752600" cy="1143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09577" name="Text Box 12"/>
          <p:cNvSpPr txBox="1">
            <a:spLocks noChangeArrowheads="1"/>
          </p:cNvSpPr>
          <p:nvPr/>
        </p:nvSpPr>
        <p:spPr bwMode="auto">
          <a:xfrm>
            <a:off x="7467600" y="2667000"/>
            <a:ext cx="895350" cy="215900"/>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Wilner et al 2002</a:t>
            </a:r>
          </a:p>
        </p:txBody>
      </p:sp>
      <p:sp>
        <p:nvSpPr>
          <p:cNvPr id="109578" name="TextBox 19"/>
          <p:cNvSpPr txBox="1">
            <a:spLocks noChangeArrowheads="1"/>
          </p:cNvSpPr>
          <p:nvPr/>
        </p:nvSpPr>
        <p:spPr bwMode="auto">
          <a:xfrm>
            <a:off x="6324600" y="6172200"/>
            <a:ext cx="1774825" cy="369888"/>
          </a:xfrm>
          <a:prstGeom prst="rect">
            <a:avLst/>
          </a:prstGeom>
          <a:noFill/>
          <a:ln w="9525">
            <a:noFill/>
            <a:miter lim="800000"/>
            <a:headEnd/>
            <a:tailEnd/>
          </a:ln>
        </p:spPr>
        <p:txBody>
          <a:bodyPr wrap="none">
            <a:prstTxWarp prst="textNoShape">
              <a:avLst/>
            </a:prstTxWarp>
            <a:spAutoFit/>
          </a:bodyPr>
          <a:lstStyle/>
          <a:p>
            <a:r>
              <a:rPr lang="en-US" sz="1800">
                <a:latin typeface="Arial Unicode MS" charset="0"/>
                <a:ea typeface="Arial Unicode MS" charset="0"/>
                <a:cs typeface="Arial Unicode MS" charset="0"/>
              </a:rPr>
              <a:t>Vega Dust Disk</a:t>
            </a:r>
          </a:p>
        </p:txBody>
      </p:sp>
      <p:pic>
        <p:nvPicPr>
          <p:cNvPr id="109579" name="Picture 19" descr="HH30disk.gif"/>
          <p:cNvPicPr>
            <a:picLocks noChangeAspect="1"/>
          </p:cNvPicPr>
          <p:nvPr/>
        </p:nvPicPr>
        <p:blipFill>
          <a:blip r:embed="rId3"/>
          <a:srcRect/>
          <a:stretch>
            <a:fillRect/>
          </a:stretch>
        </p:blipFill>
        <p:spPr bwMode="auto">
          <a:xfrm>
            <a:off x="685800" y="3124200"/>
            <a:ext cx="2133600" cy="2559050"/>
          </a:xfrm>
          <a:prstGeom prst="rect">
            <a:avLst/>
          </a:prstGeom>
          <a:noFill/>
          <a:ln w="9525">
            <a:noFill/>
            <a:miter lim="800000"/>
            <a:headEnd/>
            <a:tailEnd/>
          </a:ln>
        </p:spPr>
      </p:pic>
      <p:pic>
        <p:nvPicPr>
          <p:cNvPr id="109580" name="Picture 20" descr="CARMAproplyd.jpg"/>
          <p:cNvPicPr>
            <a:picLocks noChangeAspect="1"/>
          </p:cNvPicPr>
          <p:nvPr/>
        </p:nvPicPr>
        <p:blipFill>
          <a:blip r:embed="rId4"/>
          <a:srcRect/>
          <a:stretch>
            <a:fillRect/>
          </a:stretch>
        </p:blipFill>
        <p:spPr bwMode="auto">
          <a:xfrm>
            <a:off x="3733800" y="3124200"/>
            <a:ext cx="2667000" cy="2613025"/>
          </a:xfrm>
          <a:prstGeom prst="rect">
            <a:avLst/>
          </a:prstGeom>
          <a:noFill/>
          <a:ln w="9525">
            <a:noFill/>
            <a:miter lim="800000"/>
            <a:headEnd/>
            <a:tailEnd/>
          </a:ln>
        </p:spPr>
      </p:pic>
      <p:pic>
        <p:nvPicPr>
          <p:cNvPr id="109581" name="Picture 21" descr="VEGADEBRISDISK_IRAM.tiff"/>
          <p:cNvPicPr>
            <a:picLocks noChangeAspect="1"/>
          </p:cNvPicPr>
          <p:nvPr/>
        </p:nvPicPr>
        <p:blipFill>
          <a:blip r:embed="rId5"/>
          <a:srcRect/>
          <a:stretch>
            <a:fillRect/>
          </a:stretch>
        </p:blipFill>
        <p:spPr bwMode="auto">
          <a:xfrm>
            <a:off x="6629400" y="2971800"/>
            <a:ext cx="2514600" cy="2565400"/>
          </a:xfrm>
          <a:prstGeom prst="rect">
            <a:avLst/>
          </a:prstGeom>
          <a:noFill/>
          <a:ln w="9525">
            <a:noFill/>
            <a:miter lim="800000"/>
            <a:headEnd/>
            <a:tailEnd/>
          </a:ln>
        </p:spPr>
      </p:pic>
      <p:sp>
        <p:nvSpPr>
          <p:cNvPr id="109582" name="Footer Placeholder 1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Birth of Stars and Planets</a:t>
            </a:r>
          </a:p>
        </p:txBody>
      </p:sp>
      <p:sp>
        <p:nvSpPr>
          <p:cNvPr id="111619" name="Text Box 3"/>
          <p:cNvSpPr txBox="1">
            <a:spLocks noChangeArrowheads="1"/>
          </p:cNvSpPr>
          <p:nvPr/>
        </p:nvSpPr>
        <p:spPr bwMode="auto">
          <a:xfrm>
            <a:off x="2514600" y="1066800"/>
            <a:ext cx="5940425" cy="1552575"/>
          </a:xfrm>
          <a:prstGeom prst="rect">
            <a:avLst/>
          </a:prstGeom>
          <a:noFill/>
          <a:ln w="12700">
            <a:noFill/>
            <a:miter lim="800000"/>
            <a:headEnd/>
            <a:tailEnd/>
          </a:ln>
        </p:spPr>
        <p:txBody>
          <a:bodyPr wrap="none">
            <a:prstTxWarp prst="textNoShape">
              <a:avLst/>
            </a:prstTxWarp>
            <a:spAutoFit/>
          </a:bodyPr>
          <a:lstStyle/>
          <a:p>
            <a:r>
              <a:rPr lang="en-US" sz="1800">
                <a:latin typeface="Times New Roman" charset="0"/>
                <a:ea typeface="Arial Unicode MS" charset="0"/>
                <a:cs typeface="Arial Unicode MS" charset="0"/>
              </a:rPr>
              <a:t>Evolutionary Sequence—</a:t>
            </a:r>
          </a:p>
          <a:p>
            <a:r>
              <a:rPr lang="en-US" sz="1800">
                <a:latin typeface="Times New Roman" charset="0"/>
                <a:ea typeface="Arial Unicode MS" charset="0"/>
                <a:cs typeface="Arial Unicode MS" charset="0"/>
              </a:rPr>
              <a:t>Molecular Cloud Core to Protostar (10</a:t>
            </a:r>
            <a:r>
              <a:rPr lang="en-US" sz="1800" baseline="30000">
                <a:latin typeface="Times New Roman" charset="0"/>
                <a:ea typeface="Arial Unicode MS" charset="0"/>
                <a:cs typeface="Arial Unicode MS" charset="0"/>
              </a:rPr>
              <a:t>4</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Protoplanetary Disk (to ~10</a:t>
            </a:r>
            <a:r>
              <a:rPr lang="en-US" sz="1800" baseline="30000">
                <a:latin typeface="Times New Roman" charset="0"/>
                <a:ea typeface="Arial Unicode MS" charset="0"/>
                <a:cs typeface="Arial Unicode MS" charset="0"/>
              </a:rPr>
              <a:t>6</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Debris Disk (to 10</a:t>
            </a:r>
            <a:r>
              <a:rPr lang="en-US" sz="1800" baseline="30000">
                <a:latin typeface="Times New Roman" charset="0"/>
                <a:ea typeface="Arial Unicode MS" charset="0"/>
                <a:cs typeface="Arial Unicode MS" charset="0"/>
              </a:rPr>
              <a:t>9</a:t>
            </a:r>
            <a:r>
              <a:rPr lang="en-US" sz="1800">
                <a:latin typeface="Times New Roman" charset="0"/>
                <a:ea typeface="Arial Unicode MS" charset="0"/>
                <a:cs typeface="Arial Unicode MS" charset="0"/>
              </a:rPr>
              <a:t> yrs)</a:t>
            </a:r>
          </a:p>
        </p:txBody>
      </p:sp>
      <p:pic>
        <p:nvPicPr>
          <p:cNvPr id="111620" name="Picture 4" descr="DISKSN4"/>
          <p:cNvPicPr>
            <a:picLocks noChangeAspect="1" noChangeArrowheads="1"/>
          </p:cNvPicPr>
          <p:nvPr/>
        </p:nvPicPr>
        <p:blipFill>
          <a:blip r:embed="rId3"/>
          <a:srcRect/>
          <a:stretch>
            <a:fillRect/>
          </a:stretch>
        </p:blipFill>
        <p:spPr bwMode="auto">
          <a:xfrm>
            <a:off x="152400" y="4038600"/>
            <a:ext cx="2508250" cy="2503488"/>
          </a:xfrm>
          <a:prstGeom prst="rect">
            <a:avLst/>
          </a:prstGeom>
          <a:noFill/>
          <a:ln w="9525">
            <a:noFill/>
            <a:miter lim="800000"/>
            <a:headEnd/>
            <a:tailEnd/>
          </a:ln>
        </p:spPr>
      </p:pic>
      <p:sp>
        <p:nvSpPr>
          <p:cNvPr id="111621" name="Text Box 5"/>
          <p:cNvSpPr txBox="1">
            <a:spLocks noChangeArrowheads="1"/>
          </p:cNvSpPr>
          <p:nvPr/>
        </p:nvSpPr>
        <p:spPr bwMode="auto">
          <a:xfrm>
            <a:off x="1524000" y="3810000"/>
            <a:ext cx="1084263" cy="214313"/>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Lodato and Rice 2005</a:t>
            </a:r>
          </a:p>
        </p:txBody>
      </p:sp>
      <p:pic>
        <p:nvPicPr>
          <p:cNvPr id="111622" name="Picture 6" descr="Wolf1"/>
          <p:cNvPicPr>
            <a:picLocks noChangeAspect="1" noChangeArrowheads="1"/>
          </p:cNvPicPr>
          <p:nvPr/>
        </p:nvPicPr>
        <p:blipFill>
          <a:blip r:embed="rId4"/>
          <a:srcRect/>
          <a:stretch>
            <a:fillRect/>
          </a:stretch>
        </p:blipFill>
        <p:spPr bwMode="auto">
          <a:xfrm>
            <a:off x="2819400" y="3954463"/>
            <a:ext cx="2954338" cy="2903537"/>
          </a:xfrm>
          <a:prstGeom prst="rect">
            <a:avLst/>
          </a:prstGeom>
          <a:noFill/>
          <a:ln w="9525">
            <a:noFill/>
            <a:miter lim="800000"/>
            <a:headEnd/>
            <a:tailEnd/>
          </a:ln>
        </p:spPr>
      </p:pic>
      <p:sp>
        <p:nvSpPr>
          <p:cNvPr id="111623" name="Text Box 7"/>
          <p:cNvSpPr txBox="1">
            <a:spLocks noChangeArrowheads="1"/>
          </p:cNvSpPr>
          <p:nvPr/>
        </p:nvSpPr>
        <p:spPr bwMode="auto">
          <a:xfrm>
            <a:off x="4572000" y="3733800"/>
            <a:ext cx="1298575" cy="214313"/>
          </a:xfrm>
          <a:prstGeom prst="rect">
            <a:avLst/>
          </a:prstGeom>
          <a:noFill/>
          <a:ln w="12700">
            <a:noFill/>
            <a:miter lim="800000"/>
            <a:headEnd/>
            <a:tailEnd/>
          </a:ln>
        </p:spPr>
        <p:txBody>
          <a:bodyPr>
            <a:prstTxWarp prst="textNoShape">
              <a:avLst/>
            </a:prstTxWarp>
            <a:spAutoFit/>
          </a:bodyPr>
          <a:lstStyle/>
          <a:p>
            <a:r>
              <a:rPr lang="en-US" sz="800">
                <a:latin typeface="Times New Roman" charset="0"/>
                <a:ea typeface="Arial Unicode MS" charset="0"/>
                <a:cs typeface="Arial Unicode MS" charset="0"/>
              </a:rPr>
              <a:t>Wolf and D’Angelo 2005 </a:t>
            </a:r>
          </a:p>
        </p:txBody>
      </p:sp>
      <p:sp>
        <p:nvSpPr>
          <p:cNvPr id="111624" name="Line 8"/>
          <p:cNvSpPr>
            <a:spLocks noChangeShapeType="1"/>
          </p:cNvSpPr>
          <p:nvPr/>
        </p:nvSpPr>
        <p:spPr bwMode="auto">
          <a:xfrm flipH="1">
            <a:off x="1219200" y="1600200"/>
            <a:ext cx="1447800" cy="23622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11625" name="Line 9"/>
          <p:cNvSpPr>
            <a:spLocks noChangeShapeType="1"/>
          </p:cNvSpPr>
          <p:nvPr/>
        </p:nvSpPr>
        <p:spPr bwMode="auto">
          <a:xfrm flipH="1" flipV="1">
            <a:off x="2971800" y="1981200"/>
            <a:ext cx="609600" cy="1905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11626" name="Line 11"/>
          <p:cNvSpPr>
            <a:spLocks noChangeShapeType="1"/>
          </p:cNvSpPr>
          <p:nvPr/>
        </p:nvSpPr>
        <p:spPr bwMode="auto">
          <a:xfrm flipH="1" flipV="1">
            <a:off x="4572000" y="2514600"/>
            <a:ext cx="1752600" cy="1143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11627" name="Text Box 12"/>
          <p:cNvSpPr txBox="1">
            <a:spLocks noChangeArrowheads="1"/>
          </p:cNvSpPr>
          <p:nvPr/>
        </p:nvSpPr>
        <p:spPr bwMode="auto">
          <a:xfrm>
            <a:off x="7516813" y="3732213"/>
            <a:ext cx="938212" cy="215900"/>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M. Wyatt; R. Reid</a:t>
            </a:r>
          </a:p>
        </p:txBody>
      </p:sp>
      <p:sp>
        <p:nvSpPr>
          <p:cNvPr id="111628" name="Line 13"/>
          <p:cNvSpPr>
            <a:spLocks noChangeShapeType="1"/>
          </p:cNvSpPr>
          <p:nvPr/>
        </p:nvSpPr>
        <p:spPr bwMode="auto">
          <a:xfrm>
            <a:off x="152400" y="4343400"/>
            <a:ext cx="1295400" cy="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111629" name="Text Box 14"/>
          <p:cNvSpPr txBox="1">
            <a:spLocks noChangeArrowheads="1"/>
          </p:cNvSpPr>
          <p:nvPr/>
        </p:nvSpPr>
        <p:spPr bwMode="auto">
          <a:xfrm>
            <a:off x="288925" y="4098925"/>
            <a:ext cx="495300" cy="244475"/>
          </a:xfrm>
          <a:prstGeom prst="rect">
            <a:avLst/>
          </a:prstGeom>
          <a:noFill/>
          <a:ln w="12700">
            <a:noFill/>
            <a:miter lim="800000"/>
            <a:headEnd/>
            <a:tailEnd/>
          </a:ln>
        </p:spPr>
        <p:txBody>
          <a:bodyPr wrap="none">
            <a:prstTxWarp prst="textNoShape">
              <a:avLst/>
            </a:prstTxWarp>
            <a:spAutoFit/>
          </a:bodyPr>
          <a:lstStyle/>
          <a:p>
            <a:r>
              <a:rPr lang="en-US" sz="1000">
                <a:latin typeface="Times New Roman" charset="0"/>
                <a:ea typeface="Arial Unicode MS" charset="0"/>
                <a:cs typeface="Arial Unicode MS" charset="0"/>
              </a:rPr>
              <a:t>25AU</a:t>
            </a:r>
          </a:p>
        </p:txBody>
      </p:sp>
      <p:sp>
        <p:nvSpPr>
          <p:cNvPr id="111630" name="Line 15"/>
          <p:cNvSpPr>
            <a:spLocks noChangeShapeType="1"/>
          </p:cNvSpPr>
          <p:nvPr/>
        </p:nvSpPr>
        <p:spPr bwMode="auto">
          <a:xfrm>
            <a:off x="3352800" y="4572000"/>
            <a:ext cx="0" cy="68580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111631" name="Text Box 16"/>
          <p:cNvSpPr txBox="1">
            <a:spLocks noChangeArrowheads="1"/>
          </p:cNvSpPr>
          <p:nvPr/>
        </p:nvSpPr>
        <p:spPr bwMode="auto">
          <a:xfrm>
            <a:off x="3382963" y="4754563"/>
            <a:ext cx="336550" cy="339725"/>
          </a:xfrm>
          <a:prstGeom prst="rect">
            <a:avLst/>
          </a:prstGeom>
          <a:noFill/>
          <a:ln w="12700">
            <a:noFill/>
            <a:miter lim="800000"/>
            <a:headEnd/>
            <a:tailEnd/>
          </a:ln>
        </p:spPr>
        <p:txBody>
          <a:bodyPr vert="eaVert" wrap="none">
            <a:prstTxWarp prst="textNoShape">
              <a:avLst/>
            </a:prstTxWarp>
            <a:spAutoFit/>
          </a:bodyPr>
          <a:lstStyle/>
          <a:p>
            <a:r>
              <a:rPr lang="en-US" sz="1000">
                <a:latin typeface="Times New Roman" charset="0"/>
                <a:ea typeface="Arial Unicode MS" charset="0"/>
                <a:cs typeface="Arial Unicode MS" charset="0"/>
              </a:rPr>
              <a:t>5AU</a:t>
            </a:r>
          </a:p>
        </p:txBody>
      </p:sp>
      <p:sp>
        <p:nvSpPr>
          <p:cNvPr id="111632" name="Line 17"/>
          <p:cNvSpPr>
            <a:spLocks noChangeShapeType="1"/>
          </p:cNvSpPr>
          <p:nvPr/>
        </p:nvSpPr>
        <p:spPr bwMode="auto">
          <a:xfrm>
            <a:off x="8839200" y="4572000"/>
            <a:ext cx="0" cy="114300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111633" name="Text Box 18"/>
          <p:cNvSpPr txBox="1">
            <a:spLocks noChangeArrowheads="1"/>
          </p:cNvSpPr>
          <p:nvPr/>
        </p:nvSpPr>
        <p:spPr bwMode="auto">
          <a:xfrm>
            <a:off x="8502650" y="4876800"/>
            <a:ext cx="336550" cy="498475"/>
          </a:xfrm>
          <a:prstGeom prst="rect">
            <a:avLst/>
          </a:prstGeom>
          <a:noFill/>
          <a:ln w="12700">
            <a:noFill/>
            <a:miter lim="800000"/>
            <a:headEnd/>
            <a:tailEnd/>
          </a:ln>
        </p:spPr>
        <p:txBody>
          <a:bodyPr vert="eaVert" wrap="none">
            <a:prstTxWarp prst="textNoShape">
              <a:avLst/>
            </a:prstTxWarp>
            <a:spAutoFit/>
          </a:bodyPr>
          <a:lstStyle/>
          <a:p>
            <a:r>
              <a:rPr lang="en-US" sz="1000">
                <a:latin typeface="Times New Roman" charset="0"/>
                <a:ea typeface="Arial Unicode MS" charset="0"/>
                <a:cs typeface="Arial Unicode MS" charset="0"/>
              </a:rPr>
              <a:t>160 AU</a:t>
            </a:r>
          </a:p>
        </p:txBody>
      </p:sp>
      <p:pic>
        <p:nvPicPr>
          <p:cNvPr id="111634" name="Picture 18" descr="vega_pr2_rms12_0.36deg_concat_tap.png"/>
          <p:cNvPicPr>
            <a:picLocks noChangeAspect="1"/>
          </p:cNvPicPr>
          <p:nvPr/>
        </p:nvPicPr>
        <p:blipFill>
          <a:blip r:embed="rId5"/>
          <a:srcRect/>
          <a:stretch>
            <a:fillRect/>
          </a:stretch>
        </p:blipFill>
        <p:spPr bwMode="auto">
          <a:xfrm>
            <a:off x="5870575" y="4038600"/>
            <a:ext cx="2608263" cy="2047875"/>
          </a:xfrm>
          <a:prstGeom prst="rect">
            <a:avLst/>
          </a:prstGeom>
          <a:noFill/>
          <a:ln w="9525">
            <a:noFill/>
            <a:miter lim="800000"/>
            <a:headEnd/>
            <a:tailEnd/>
          </a:ln>
        </p:spPr>
      </p:pic>
      <p:sp>
        <p:nvSpPr>
          <p:cNvPr id="111635" name="TextBox 19"/>
          <p:cNvSpPr txBox="1">
            <a:spLocks noChangeArrowheads="1"/>
          </p:cNvSpPr>
          <p:nvPr/>
        </p:nvSpPr>
        <p:spPr bwMode="auto">
          <a:xfrm>
            <a:off x="6324600" y="5986463"/>
            <a:ext cx="1774825" cy="371475"/>
          </a:xfrm>
          <a:prstGeom prst="rect">
            <a:avLst/>
          </a:prstGeom>
          <a:noFill/>
          <a:ln w="9525">
            <a:noFill/>
            <a:miter lim="800000"/>
            <a:headEnd/>
            <a:tailEnd/>
          </a:ln>
        </p:spPr>
        <p:txBody>
          <a:bodyPr wrap="none">
            <a:prstTxWarp prst="textNoShape">
              <a:avLst/>
            </a:prstTxWarp>
            <a:spAutoFit/>
          </a:bodyPr>
          <a:lstStyle/>
          <a:p>
            <a:r>
              <a:rPr lang="en-US" sz="1800">
                <a:latin typeface="Arial Unicode MS" charset="0"/>
                <a:ea typeface="Arial Unicode MS" charset="0"/>
                <a:cs typeface="Arial Unicode MS" charset="0"/>
              </a:rPr>
              <a:t>Vega Dust Disk</a:t>
            </a:r>
          </a:p>
        </p:txBody>
      </p:sp>
      <p:pic>
        <p:nvPicPr>
          <p:cNvPr id="21" name="Picture 20" descr="ThreeVegas.tiff"/>
          <p:cNvPicPr>
            <a:picLocks noChangeAspect="1"/>
          </p:cNvPicPr>
          <p:nvPr/>
        </p:nvPicPr>
        <p:blipFill>
          <a:blip r:embed="rId6"/>
          <a:srcRect/>
          <a:stretch>
            <a:fillRect/>
          </a:stretch>
        </p:blipFill>
        <p:spPr bwMode="auto">
          <a:xfrm>
            <a:off x="0" y="2797175"/>
            <a:ext cx="9144000" cy="2917825"/>
          </a:xfrm>
          <a:prstGeom prst="rect">
            <a:avLst/>
          </a:prstGeom>
          <a:noFill/>
          <a:ln w="9525">
            <a:noFill/>
            <a:miter lim="800000"/>
            <a:headEnd/>
            <a:tailEnd/>
          </a:ln>
        </p:spPr>
      </p:pic>
      <p:pic>
        <p:nvPicPr>
          <p:cNvPr id="22" name="Picture 21" descr="Wolf_Comparison.tiff"/>
          <p:cNvPicPr>
            <a:picLocks noChangeAspect="1"/>
          </p:cNvPicPr>
          <p:nvPr/>
        </p:nvPicPr>
        <p:blipFill>
          <a:blip r:embed="rId7"/>
          <a:srcRect/>
          <a:stretch>
            <a:fillRect/>
          </a:stretch>
        </p:blipFill>
        <p:spPr bwMode="auto">
          <a:xfrm>
            <a:off x="-650875" y="381000"/>
            <a:ext cx="9105900" cy="3505200"/>
          </a:xfrm>
          <a:prstGeom prst="rect">
            <a:avLst/>
          </a:prstGeom>
          <a:noFill/>
          <a:ln w="9525">
            <a:noFill/>
            <a:miter lim="800000"/>
            <a:headEnd/>
            <a:tailEnd/>
          </a:ln>
        </p:spPr>
      </p:pic>
      <p:sp>
        <p:nvSpPr>
          <p:cNvPr id="111638" name="Footer Placeholder 22"/>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Forming Other Planetary Systems</a:t>
            </a:r>
          </a:p>
        </p:txBody>
      </p:sp>
      <p:sp>
        <p:nvSpPr>
          <p:cNvPr id="116739" name="Rectangle 3"/>
          <p:cNvSpPr>
            <a:spLocks noGrp="1" noChangeArrowheads="1"/>
          </p:cNvSpPr>
          <p:nvPr>
            <p:ph type="body" idx="1"/>
          </p:nvPr>
        </p:nvSpPr>
        <p:spPr>
          <a:xfrm>
            <a:off x="457200" y="1447800"/>
            <a:ext cx="7162800" cy="4114800"/>
          </a:xfrm>
        </p:spPr>
        <p:txBody>
          <a:bodyPr/>
          <a:lstStyle/>
          <a:p>
            <a:pPr eaLnBrk="1" hangingPunct="1">
              <a:lnSpc>
                <a:spcPct val="70000"/>
              </a:lnSpc>
            </a:pPr>
            <a:r>
              <a:rPr lang="en-US" sz="1900" smtClean="0">
                <a:ea typeface="ＭＳ Ｐゴシック" charset="-128"/>
                <a:cs typeface="ＭＳ Ｐゴシック" charset="-128"/>
              </a:rPr>
              <a:t>ALMA Advantage: Resolution</a:t>
            </a:r>
          </a:p>
          <a:p>
            <a:pPr lvl="1" eaLnBrk="1" hangingPunct="1">
              <a:lnSpc>
                <a:spcPct val="70000"/>
              </a:lnSpc>
            </a:pPr>
            <a:r>
              <a:rPr lang="en-US" sz="2600" smtClean="0"/>
              <a:t>Disks are small, &lt;900 AU, requiring high angular resolution (1”~140 AU in nearest star-forming regions)</a:t>
            </a:r>
          </a:p>
          <a:p>
            <a:pPr eaLnBrk="1" hangingPunct="1">
              <a:lnSpc>
                <a:spcPct val="70000"/>
              </a:lnSpc>
            </a:pPr>
            <a:r>
              <a:rPr lang="en-US" sz="1900" smtClean="0">
                <a:ea typeface="ＭＳ Ｐゴシック" charset="-128"/>
                <a:cs typeface="ＭＳ Ｐゴシック" charset="-128"/>
              </a:rPr>
              <a:t>ALMA Advantage: Sensitivity</a:t>
            </a:r>
          </a:p>
          <a:p>
            <a:pPr lvl="1" eaLnBrk="1" hangingPunct="1">
              <a:lnSpc>
                <a:spcPct val="70000"/>
              </a:lnSpc>
            </a:pPr>
            <a:r>
              <a:rPr lang="en-US" sz="2600" smtClean="0"/>
              <a:t>Except for the innermost regions, disks are cold (10-30K at R&gt;100 AU) requiring high sensitivity</a:t>
            </a:r>
          </a:p>
          <a:p>
            <a:pPr eaLnBrk="1" hangingPunct="1">
              <a:lnSpc>
                <a:spcPct val="70000"/>
              </a:lnSpc>
            </a:pPr>
            <a:r>
              <a:rPr lang="en-US" sz="1900" smtClean="0">
                <a:ea typeface="ＭＳ Ｐゴシック" charset="-128"/>
                <a:cs typeface="ＭＳ Ｐゴシック" charset="-128"/>
              </a:rPr>
              <a:t>ALMA Advantage: High spectral resolution</a:t>
            </a:r>
          </a:p>
          <a:p>
            <a:pPr lvl="1" eaLnBrk="1" hangingPunct="1">
              <a:lnSpc>
                <a:spcPct val="70000"/>
              </a:lnSpc>
            </a:pPr>
            <a:r>
              <a:rPr lang="en-US" sz="2600" smtClean="0"/>
              <a:t>Solar-mass stars will have rotation velocities around 2 km/s, turbulence around .2 km/s, requiring high spectral resolution.</a:t>
            </a:r>
          </a:p>
          <a:p>
            <a:pPr eaLnBrk="1" hangingPunct="1">
              <a:lnSpc>
                <a:spcPct val="70000"/>
              </a:lnSpc>
            </a:pPr>
            <a:r>
              <a:rPr lang="en-US" sz="1900" smtClean="0">
                <a:ea typeface="ＭＳ Ｐゴシック" charset="-128"/>
                <a:cs typeface="ＭＳ Ｐゴシック" charset="-128"/>
              </a:rPr>
              <a:t>The only way to provide high spatial and spectral resolution AND high sensitivity is with large collecting area.  ALMA.</a:t>
            </a:r>
          </a:p>
        </p:txBody>
      </p:sp>
      <p:pic>
        <p:nvPicPr>
          <p:cNvPr id="116740" name="Picture 4" descr="hh30co"/>
          <p:cNvPicPr>
            <a:picLocks noChangeAspect="1" noChangeArrowheads="1"/>
          </p:cNvPicPr>
          <p:nvPr/>
        </p:nvPicPr>
        <p:blipFill>
          <a:blip r:embed="rId3"/>
          <a:srcRect/>
          <a:stretch>
            <a:fillRect/>
          </a:stretch>
        </p:blipFill>
        <p:spPr bwMode="auto">
          <a:xfrm>
            <a:off x="7583488" y="2209800"/>
            <a:ext cx="1560512" cy="1828800"/>
          </a:xfrm>
          <a:prstGeom prst="rect">
            <a:avLst/>
          </a:prstGeom>
          <a:noFill/>
          <a:ln w="9525">
            <a:noFill/>
            <a:miter lim="800000"/>
            <a:headEnd/>
            <a:tailEnd/>
          </a:ln>
        </p:spPr>
      </p:pic>
      <p:sp>
        <p:nvSpPr>
          <p:cNvPr id="116741"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06375"/>
            <a:ext cx="8229600" cy="960438"/>
          </a:xfrm>
        </p:spPr>
        <p:txBody>
          <a:bodyPr rtlCol="0"/>
          <a:lstStyle/>
          <a:p>
            <a:pPr eaLnBrk="1" fontAlgn="auto" hangingPunct="1">
              <a:spcAft>
                <a:spcPts val="0"/>
              </a:spcAft>
              <a:defRPr/>
            </a:pPr>
            <a:r>
              <a:rPr lang="en-US" dirty="0">
                <a:ea typeface="+mj-ea"/>
                <a:cs typeface="+mj-cs"/>
              </a:rPr>
              <a:t>Nearby Planets</a:t>
            </a:r>
          </a:p>
        </p:txBody>
      </p:sp>
      <p:sp>
        <p:nvSpPr>
          <p:cNvPr id="123907" name="Rectangle 3"/>
          <p:cNvSpPr>
            <a:spLocks noGrp="1" noChangeArrowheads="1"/>
          </p:cNvSpPr>
          <p:nvPr>
            <p:ph type="body" idx="1"/>
          </p:nvPr>
        </p:nvSpPr>
        <p:spPr>
          <a:xfrm>
            <a:off x="990600" y="990600"/>
            <a:ext cx="7772400" cy="1371600"/>
          </a:xfrm>
        </p:spPr>
        <p:txBody>
          <a:bodyPr/>
          <a:lstStyle/>
          <a:p>
            <a:pPr lvl="1" eaLnBrk="1" hangingPunct="1">
              <a:lnSpc>
                <a:spcPct val="90000"/>
              </a:lnSpc>
              <a:buFont typeface="Arial" charset="0"/>
              <a:buNone/>
            </a:pPr>
            <a:r>
              <a:rPr lang="en-US" sz="2000" smtClean="0">
                <a:latin typeface="Helvetica" charset="0"/>
              </a:rPr>
              <a:t>(3) ALMA will be able to directly detect very young giant planets in the nearest star forming regions. Integration times in days for several cases:</a:t>
            </a:r>
          </a:p>
          <a:p>
            <a:pPr eaLnBrk="1" hangingPunct="1">
              <a:lnSpc>
                <a:spcPct val="90000"/>
              </a:lnSpc>
            </a:pPr>
            <a:endParaRPr lang="en-US" sz="2400" smtClean="0">
              <a:ea typeface="ＭＳ Ｐゴシック" charset="-128"/>
              <a:cs typeface="ＭＳ Ｐゴシック" charset="-128"/>
            </a:endParaRPr>
          </a:p>
        </p:txBody>
      </p:sp>
      <p:graphicFrame>
        <p:nvGraphicFramePr>
          <p:cNvPr id="15402" name="Group 42"/>
          <p:cNvGraphicFramePr>
            <a:graphicFrameLocks noGrp="1"/>
          </p:cNvGraphicFramePr>
          <p:nvPr/>
        </p:nvGraphicFramePr>
        <p:xfrm>
          <a:off x="1954213" y="2201863"/>
          <a:ext cx="5825736" cy="4011127"/>
        </p:xfrm>
        <a:graphic>
          <a:graphicData uri="http://schemas.openxmlformats.org/drawingml/2006/table">
            <a:tbl>
              <a:tblPr/>
              <a:tblGrid>
                <a:gridCol w="1456434"/>
                <a:gridCol w="1456434"/>
                <a:gridCol w="1456434"/>
                <a:gridCol w="1456434"/>
              </a:tblGrid>
              <a:tr h="819362">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dirty="0">
                          <a:ln>
                            <a:noFill/>
                          </a:ln>
                          <a:solidFill>
                            <a:schemeClr val="tx1"/>
                          </a:solidFill>
                          <a:effectLst/>
                          <a:latin typeface="Arial Unicode MS" charset="0"/>
                          <a:ea typeface="Arial Unicode MS" charset="0"/>
                          <a:cs typeface="Arial Unicode MS" charset="0"/>
                        </a:rPr>
                        <a:t>Distance</a:t>
                      </a:r>
                    </a:p>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dirty="0">
                          <a:ln>
                            <a:noFill/>
                          </a:ln>
                          <a:solidFill>
                            <a:schemeClr val="tx1"/>
                          </a:solidFill>
                          <a:effectLst/>
                          <a:latin typeface="Arial Unicode MS" charset="0"/>
                          <a:ea typeface="Arial Unicode MS" charset="0"/>
                          <a:cs typeface="Arial Unicode MS" charset="0"/>
                        </a:rPr>
                        <a:t>(pc)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Jupiter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Gl229B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Proto-Jupiter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701">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&lt;1hr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701">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5.7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&gt;1yr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&lt;1hr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9362">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&gt;1yr</a:t>
                      </a:r>
                    </a:p>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endParaRPr kumimoji="0" lang="en-US" sz="2400" b="0" i="0" u="none" strike="noStrike" cap="none" normalizeH="0" baseline="0">
                        <a:ln>
                          <a:noFill/>
                        </a:ln>
                        <a:solidFill>
                          <a:schemeClr val="tx1"/>
                        </a:solidFill>
                        <a:effectLst/>
                        <a:latin typeface="Arial Unicode MS" charset="0"/>
                        <a:ea typeface="Arial Unicode MS" charset="0"/>
                        <a:cs typeface="Arial Unicode MS"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&lt;1hr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701">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120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&gt;1yr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a:ln>
                            <a:noFill/>
                          </a:ln>
                          <a:solidFill>
                            <a:schemeClr val="tx1"/>
                          </a:solidFill>
                          <a:effectLst/>
                          <a:latin typeface="Arial Unicode MS" charset="0"/>
                          <a:ea typeface="Arial Unicode MS" charset="0"/>
                          <a:cs typeface="Arial Unicode MS" charset="0"/>
                        </a:rPr>
                        <a:t>&gt;1yr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charset="2"/>
                        <a:buNone/>
                        <a:tabLst/>
                      </a:pPr>
                      <a:r>
                        <a:rPr kumimoji="0" lang="en-US" sz="2400" b="0" i="0" u="none" strike="noStrike" cap="none" normalizeH="0" baseline="0" dirty="0">
                          <a:ln>
                            <a:noFill/>
                          </a:ln>
                          <a:solidFill>
                            <a:schemeClr val="tx1"/>
                          </a:solidFill>
                          <a:effectLst/>
                          <a:latin typeface="Arial Unicode MS" charset="0"/>
                          <a:ea typeface="Arial Unicode MS" charset="0"/>
                          <a:cs typeface="Arial Unicode MS" charset="0"/>
                        </a:rPr>
                        <a:t>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940"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87363"/>
            <a:ext cx="5621338" cy="960437"/>
          </a:xfrm>
        </p:spPr>
        <p:txBody>
          <a:bodyPr rtlCol="0">
            <a:normAutofit fontScale="90000"/>
          </a:bodyPr>
          <a:lstStyle/>
          <a:p>
            <a:pPr eaLnBrk="1" fontAlgn="auto" hangingPunct="1">
              <a:spcAft>
                <a:spcPts val="0"/>
              </a:spcAft>
              <a:defRPr/>
            </a:pPr>
            <a:r>
              <a:rPr lang="en-US" dirty="0">
                <a:ea typeface="+mj-ea"/>
                <a:cs typeface="+mj-cs"/>
              </a:rPr>
              <a:t>Indirect Detection of Mature Planetary Systems</a:t>
            </a:r>
          </a:p>
        </p:txBody>
      </p:sp>
      <p:sp>
        <p:nvSpPr>
          <p:cNvPr id="125955" name="Rectangle 3"/>
          <p:cNvSpPr>
            <a:spLocks noGrp="1" noChangeArrowheads="1"/>
          </p:cNvSpPr>
          <p:nvPr>
            <p:ph type="body" idx="1"/>
          </p:nvPr>
        </p:nvSpPr>
        <p:spPr>
          <a:xfrm>
            <a:off x="0" y="1447800"/>
            <a:ext cx="4572000" cy="5181600"/>
          </a:xfrm>
        </p:spPr>
        <p:txBody>
          <a:bodyPr/>
          <a:lstStyle/>
          <a:p>
            <a:pPr eaLnBrk="1" hangingPunct="1">
              <a:lnSpc>
                <a:spcPct val="90000"/>
              </a:lnSpc>
            </a:pPr>
            <a:r>
              <a:rPr lang="en-US" sz="1600">
                <a:latin typeface="Helvetica" charset="0"/>
                <a:ea typeface="ＭＳ Ｐゴシック" charset="-128"/>
                <a:cs typeface="ＭＳ Ｐゴシック" charset="-128"/>
              </a:rPr>
              <a:t>(4) Adult - ALMA will</a:t>
            </a:r>
            <a:r>
              <a:rPr lang="en-US" sz="1600" smtClean="0">
                <a:latin typeface="Helvetica" charset="0"/>
                <a:ea typeface="ＭＳ Ｐゴシック" charset="-128"/>
                <a:cs typeface="ＭＳ Ｐゴシック" charset="-128"/>
              </a:rPr>
              <a:t> indirectly </a:t>
            </a:r>
            <a:r>
              <a:rPr lang="en-US" sz="1600">
                <a:latin typeface="Helvetica" charset="0"/>
                <a:ea typeface="ＭＳ Ｐゴシック" charset="-128"/>
                <a:cs typeface="ＭＳ Ｐゴシック" charset="-128"/>
              </a:rPr>
              <a:t>detect the presence of giant planets around nearby stars through the use of astrometry.</a:t>
            </a:r>
            <a:r>
              <a:rPr lang="en-US" sz="1600" smtClean="0">
                <a:latin typeface="Helvetica" charset="0"/>
                <a:ea typeface="ＭＳ Ｐゴシック" charset="-128"/>
                <a:cs typeface="ＭＳ Ｐゴシック" charset="-128"/>
              </a:rPr>
              <a:t> </a:t>
            </a:r>
            <a:endParaRPr lang="en-US" sz="2400" smtClean="0">
              <a:latin typeface="Helvetica" charset="0"/>
              <a:ea typeface="ＭＳ Ｐゴシック" charset="-128"/>
              <a:cs typeface="ＭＳ Ｐゴシック" charset="-128"/>
            </a:endParaRPr>
          </a:p>
          <a:p>
            <a:pPr lvl="1" eaLnBrk="1" hangingPunct="1">
              <a:lnSpc>
                <a:spcPct val="90000"/>
              </a:lnSpc>
            </a:pPr>
            <a:r>
              <a:rPr lang="en-US" sz="1600"/>
              <a:t>A planet orbiting its central star causes the star to undergo reflexive motion about the barycenter</a:t>
            </a:r>
          </a:p>
          <a:p>
            <a:pPr lvl="1" eaLnBrk="1" hangingPunct="1">
              <a:lnSpc>
                <a:spcPct val="90000"/>
              </a:lnSpc>
            </a:pPr>
            <a:r>
              <a:rPr lang="en-US" sz="1600"/>
              <a:t>ALMA would measure this motion accurately in its long configuration at submm wavelengths.</a:t>
            </a:r>
          </a:p>
          <a:p>
            <a:pPr lvl="1" eaLnBrk="1" hangingPunct="1">
              <a:lnSpc>
                <a:spcPct val="90000"/>
              </a:lnSpc>
            </a:pPr>
            <a:r>
              <a:rPr lang="en-US" sz="1600"/>
              <a:t>ALMA could detect photospheres of e.g. 1000 stars well enough to detect a 5Jovian mass planet at 5AU.  (10 minute integration).</a:t>
            </a:r>
          </a:p>
          <a:p>
            <a:pPr lvl="1" eaLnBrk="1" hangingPunct="1">
              <a:lnSpc>
                <a:spcPct val="90000"/>
              </a:lnSpc>
            </a:pPr>
            <a:r>
              <a:rPr lang="en-US" sz="1600"/>
              <a:t>Inclination ambiguities for companions now known could be resolved.</a:t>
            </a:r>
          </a:p>
          <a:p>
            <a:pPr eaLnBrk="1" hangingPunct="1">
              <a:lnSpc>
                <a:spcPct val="90000"/>
              </a:lnSpc>
              <a:buFont typeface="Wingdings" charset="2"/>
              <a:buNone/>
            </a:pPr>
            <a:endParaRPr lang="en-US" sz="2400">
              <a:latin typeface="Helvetica" charset="0"/>
              <a:ea typeface="ＭＳ Ｐゴシック" charset="-128"/>
              <a:cs typeface="ＭＳ Ｐゴシック" charset="-128"/>
            </a:endParaRPr>
          </a:p>
          <a:p>
            <a:pPr eaLnBrk="1" hangingPunct="1">
              <a:lnSpc>
                <a:spcPct val="90000"/>
              </a:lnSpc>
            </a:pPr>
            <a:endParaRPr lang="en-US" sz="2400">
              <a:ea typeface="ＭＳ Ｐゴシック" charset="-128"/>
              <a:cs typeface="ＭＳ Ｐゴシック" charset="-128"/>
            </a:endParaRPr>
          </a:p>
        </p:txBody>
      </p:sp>
      <p:pic>
        <p:nvPicPr>
          <p:cNvPr id="125956" name="Picture 4" descr="astrometryfig"/>
          <p:cNvPicPr>
            <a:picLocks noChangeAspect="1" noChangeArrowheads="1"/>
          </p:cNvPicPr>
          <p:nvPr/>
        </p:nvPicPr>
        <p:blipFill>
          <a:blip r:embed="rId3"/>
          <a:srcRect/>
          <a:stretch>
            <a:fillRect/>
          </a:stretch>
        </p:blipFill>
        <p:spPr bwMode="auto">
          <a:xfrm>
            <a:off x="4572000" y="1752600"/>
            <a:ext cx="4305300" cy="3797300"/>
          </a:xfrm>
          <a:prstGeom prst="rect">
            <a:avLst/>
          </a:prstGeom>
          <a:noFill/>
          <a:ln w="9525">
            <a:noFill/>
            <a:miter lim="800000"/>
            <a:headEnd/>
            <a:tailEnd/>
          </a:ln>
        </p:spPr>
      </p:pic>
      <p:sp>
        <p:nvSpPr>
          <p:cNvPr id="125957"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368300" y="0"/>
            <a:ext cx="5924550" cy="1143000"/>
          </a:xfrm>
        </p:spPr>
        <p:txBody>
          <a:bodyPr rtlCol="0"/>
          <a:lstStyle/>
          <a:p>
            <a:pPr eaLnBrk="1" fontAlgn="auto" hangingPunct="1">
              <a:spcAft>
                <a:spcPts val="0"/>
              </a:spcAft>
              <a:defRPr/>
            </a:pPr>
            <a:r>
              <a:rPr lang="en-US" dirty="0">
                <a:ea typeface="+mj-ea"/>
                <a:cs typeface="+mj-cs"/>
              </a:rPr>
              <a:t>Contributors to the Millimeter Spectrum</a:t>
            </a:r>
          </a:p>
        </p:txBody>
      </p:sp>
      <p:sp>
        <p:nvSpPr>
          <p:cNvPr id="58371" name="Rectangle 3"/>
          <p:cNvSpPr>
            <a:spLocks noGrp="1" noChangeArrowheads="1"/>
          </p:cNvSpPr>
          <p:nvPr>
            <p:ph type="body" idx="1"/>
          </p:nvPr>
        </p:nvSpPr>
        <p:spPr>
          <a:xfrm>
            <a:off x="3810000" y="3429000"/>
            <a:ext cx="5334000" cy="3429000"/>
          </a:xfrm>
        </p:spPr>
        <p:txBody>
          <a:bodyPr/>
          <a:lstStyle/>
          <a:p>
            <a:pPr eaLnBrk="1" hangingPunct="1">
              <a:lnSpc>
                <a:spcPct val="90000"/>
              </a:lnSpc>
            </a:pPr>
            <a:r>
              <a:rPr lang="en-US" sz="1300" smtClean="0">
                <a:latin typeface="Arial" charset="0"/>
                <a:ea typeface="ＭＳ Ｐゴシック" charset="-128"/>
                <a:cs typeface="ＭＳ Ｐゴシック" charset="-128"/>
              </a:rPr>
              <a:t>Spectral lines contribute significant flux to the overall spectrum.</a:t>
            </a:r>
          </a:p>
          <a:p>
            <a:pPr eaLnBrk="1" hangingPunct="1">
              <a:lnSpc>
                <a:spcPct val="90000"/>
              </a:lnSpc>
            </a:pPr>
            <a:r>
              <a:rPr lang="en-US" sz="1300" smtClean="0">
                <a:latin typeface="Arial" charset="0"/>
                <a:ea typeface="ＭＳ Ｐゴシック" charset="-128"/>
                <a:cs typeface="ＭＳ Ｐゴシック" charset="-128"/>
              </a:rPr>
              <a:t>In dense regions, line may contribute a large fraction of the total emission</a:t>
            </a:r>
          </a:p>
          <a:p>
            <a:pPr lvl="1" eaLnBrk="1" hangingPunct="1">
              <a:lnSpc>
                <a:spcPct val="90000"/>
              </a:lnSpc>
            </a:pPr>
            <a:r>
              <a:rPr lang="en-US" sz="1300" smtClean="0">
                <a:latin typeface="Arial" charset="0"/>
              </a:rPr>
              <a:t>Here thousands of lines are seen in a portion of the Orion core spectrum at 2mm.</a:t>
            </a:r>
          </a:p>
          <a:p>
            <a:pPr lvl="1" eaLnBrk="1" hangingPunct="1">
              <a:lnSpc>
                <a:spcPct val="90000"/>
              </a:lnSpc>
            </a:pPr>
            <a:r>
              <a:rPr lang="en-US" sz="1300" smtClean="0">
                <a:latin typeface="Arial" charset="0"/>
              </a:rPr>
              <a:t>Earth’s atmospheric lines block access to some spectral regions except at Earth’s highest dryest site.</a:t>
            </a:r>
          </a:p>
          <a:p>
            <a:pPr eaLnBrk="1" hangingPunct="1">
              <a:lnSpc>
                <a:spcPct val="90000"/>
              </a:lnSpc>
            </a:pPr>
            <a:r>
              <a:rPr lang="en-US" sz="1300" smtClean="0">
                <a:latin typeface="Arial" charset="0"/>
                <a:ea typeface="ＭＳ Ｐゴシック" charset="-128"/>
                <a:cs typeface="ＭＳ Ｐゴシック" charset="-128"/>
              </a:rPr>
              <a:t>ALMA’s 16500’ altitude site affords excellent spectral access.</a:t>
            </a:r>
          </a:p>
          <a:p>
            <a:pPr eaLnBrk="1" hangingPunct="1">
              <a:lnSpc>
                <a:spcPct val="90000"/>
              </a:lnSpc>
            </a:pPr>
            <a:r>
              <a:rPr lang="en-US" sz="1300" smtClean="0">
                <a:latin typeface="Arial" charset="0"/>
                <a:ea typeface="ＭＳ Ｐゴシック" charset="-128"/>
                <a:cs typeface="ＭＳ Ｐゴシック" charset="-128"/>
              </a:rPr>
              <a:t>ALMA’s spectral reach enables study of the Universe in all mm/submm windows for which transmission is better than 50%.</a:t>
            </a:r>
          </a:p>
        </p:txBody>
      </p:sp>
      <p:pic>
        <p:nvPicPr>
          <p:cNvPr id="58372" name="Picture 4" descr="2mmsurveyori"/>
          <p:cNvPicPr>
            <a:picLocks noChangeAspect="1" noChangeArrowheads="1"/>
          </p:cNvPicPr>
          <p:nvPr/>
        </p:nvPicPr>
        <p:blipFill>
          <a:blip r:embed="rId3"/>
          <a:srcRect/>
          <a:stretch>
            <a:fillRect/>
          </a:stretch>
        </p:blipFill>
        <p:spPr bwMode="auto">
          <a:xfrm>
            <a:off x="3810000" y="1273175"/>
            <a:ext cx="5334000" cy="2155825"/>
          </a:xfrm>
          <a:prstGeom prst="rect">
            <a:avLst/>
          </a:prstGeom>
          <a:noFill/>
          <a:ln w="9525">
            <a:noFill/>
            <a:miter lim="800000"/>
            <a:headEnd/>
            <a:tailEnd/>
          </a:ln>
        </p:spPr>
      </p:pic>
      <p:pic>
        <p:nvPicPr>
          <p:cNvPr id="58373" name="Picture 5" descr="Orion_300"/>
          <p:cNvPicPr>
            <a:picLocks noChangeAspect="1" noChangeArrowheads="1"/>
          </p:cNvPicPr>
          <p:nvPr/>
        </p:nvPicPr>
        <p:blipFill>
          <a:blip r:embed="rId4"/>
          <a:srcRect/>
          <a:stretch>
            <a:fillRect/>
          </a:stretch>
        </p:blipFill>
        <p:spPr bwMode="auto">
          <a:xfrm>
            <a:off x="0" y="1295400"/>
            <a:ext cx="3611563" cy="4716463"/>
          </a:xfrm>
          <a:prstGeom prst="rect">
            <a:avLst/>
          </a:prstGeom>
          <a:noFill/>
          <a:ln w="9525">
            <a:noFill/>
            <a:miter lim="800000"/>
            <a:headEnd/>
            <a:tailEnd/>
          </a:ln>
        </p:spPr>
      </p:pic>
      <p:sp>
        <p:nvSpPr>
          <p:cNvPr id="58374" name="Rectangle 7"/>
          <p:cNvSpPr>
            <a:spLocks noChangeArrowheads="1"/>
          </p:cNvSpPr>
          <p:nvPr/>
        </p:nvSpPr>
        <p:spPr bwMode="auto">
          <a:xfrm>
            <a:off x="7378700" y="1066800"/>
            <a:ext cx="1770063" cy="214313"/>
          </a:xfrm>
          <a:prstGeom prst="rect">
            <a:avLst/>
          </a:prstGeom>
          <a:noFill/>
          <a:ln w="9525">
            <a:noFill/>
            <a:miter lim="800000"/>
            <a:headEnd/>
            <a:tailEnd/>
          </a:ln>
        </p:spPr>
        <p:txBody>
          <a:bodyPr wrap="none">
            <a:prstTxWarp prst="textNoShape">
              <a:avLst/>
            </a:prstTxWarp>
            <a:spAutoFit/>
          </a:bodyPr>
          <a:lstStyle/>
          <a:p>
            <a:r>
              <a:rPr lang="en-US" sz="800">
                <a:latin typeface="Gill Sans MT" charset="-18"/>
              </a:rPr>
              <a:t>Spectrum courtesy B. Turner  (NRAO)</a:t>
            </a:r>
          </a:p>
        </p:txBody>
      </p:sp>
      <p:sp>
        <p:nvSpPr>
          <p:cNvPr id="58375" name="Footer Placeholder 7"/>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52413"/>
            <a:ext cx="8229600" cy="960437"/>
          </a:xfrm>
        </p:spPr>
        <p:txBody>
          <a:bodyPr rtlCol="0">
            <a:normAutofit fontScale="90000"/>
          </a:bodyPr>
          <a:lstStyle/>
          <a:p>
            <a:pPr marL="24161750" indent="-24161750" eaLnBrk="1" fontAlgn="auto" hangingPunct="1">
              <a:spcAft>
                <a:spcPts val="0"/>
              </a:spcAft>
              <a:defRPr/>
            </a:pPr>
            <a:r>
              <a:rPr lang="en-US" smtClean="0">
                <a:cs typeface="+mj-cs"/>
              </a:rPr>
              <a:t>ALMA Early Science: </a:t>
            </a:r>
            <a:br>
              <a:rPr lang="en-US" smtClean="0">
                <a:cs typeface="+mj-cs"/>
              </a:rPr>
            </a:br>
            <a:r>
              <a:rPr lang="en-US" smtClean="0">
                <a:cs typeface="+mj-cs"/>
              </a:rPr>
              <a:t>Beginning the </a:t>
            </a:r>
            <a:r>
              <a:rPr lang="en-US" sz="2800" smtClean="0">
                <a:cs typeface="+mj-cs"/>
              </a:rPr>
              <a:t>Discovery Space Expansion</a:t>
            </a:r>
            <a:br>
              <a:rPr lang="en-US" sz="2800" smtClean="0">
                <a:cs typeface="+mj-cs"/>
              </a:rPr>
            </a:br>
            <a:endParaRPr lang="en-US" smtClean="0">
              <a:cs typeface="+mj-cs"/>
            </a:endParaRPr>
          </a:p>
        </p:txBody>
      </p:sp>
      <p:sp>
        <p:nvSpPr>
          <p:cNvPr id="58371" name="Content Placeholder 2"/>
          <p:cNvSpPr>
            <a:spLocks noGrp="1"/>
          </p:cNvSpPr>
          <p:nvPr>
            <p:ph idx="1"/>
          </p:nvPr>
        </p:nvSpPr>
        <p:spPr>
          <a:xfrm>
            <a:off x="457200" y="1212850"/>
            <a:ext cx="8229600" cy="4525963"/>
          </a:xfrm>
        </p:spPr>
        <p:txBody>
          <a:bodyPr rtlCol="0">
            <a:normAutofit fontScale="92500" lnSpcReduction="20000"/>
          </a:bodyPr>
          <a:lstStyle/>
          <a:p>
            <a:pPr eaLnBrk="1" fontAlgn="auto" hangingPunct="1">
              <a:lnSpc>
                <a:spcPct val="90000"/>
              </a:lnSpc>
              <a:spcBef>
                <a:spcPts val="2472"/>
              </a:spcBef>
              <a:spcAft>
                <a:spcPts val="0"/>
              </a:spcAft>
              <a:buFont typeface="Times" pitchFamily="-65" charset="0"/>
              <a:buChar char="•"/>
              <a:defRPr/>
            </a:pPr>
            <a:r>
              <a:rPr lang="en-US" sz="2800" b="1" i="1" dirty="0" smtClean="0">
                <a:solidFill>
                  <a:srgbClr val="800000"/>
                </a:solidFill>
                <a:cs typeface="+mn-cs"/>
              </a:rPr>
              <a:t>ALMA Early Science</a:t>
            </a:r>
            <a:r>
              <a:rPr lang="en-US" sz="2800" b="1" i="1" dirty="0" smtClean="0">
                <a:cs typeface="+mn-cs"/>
              </a:rPr>
              <a:t> </a:t>
            </a:r>
            <a:r>
              <a:rPr lang="en-US" sz="2800" dirty="0" smtClean="0">
                <a:cs typeface="+mn-cs"/>
              </a:rPr>
              <a:t>initiates the transformation</a:t>
            </a:r>
          </a:p>
          <a:p>
            <a:pPr lvl="1" eaLnBrk="1" fontAlgn="auto" hangingPunct="1">
              <a:lnSpc>
                <a:spcPct val="90000"/>
              </a:lnSpc>
              <a:spcBef>
                <a:spcPts val="2472"/>
              </a:spcBef>
              <a:spcAft>
                <a:spcPts val="0"/>
              </a:spcAft>
              <a:buFont typeface="Lucida Grande"/>
              <a:buChar char="-"/>
              <a:defRPr/>
            </a:pPr>
            <a:r>
              <a:rPr lang="en-US" dirty="0" smtClean="0"/>
              <a:t>Sensitivity: ~10% full ALMA</a:t>
            </a:r>
          </a:p>
          <a:p>
            <a:pPr lvl="1" eaLnBrk="1" fontAlgn="auto" hangingPunct="1">
              <a:lnSpc>
                <a:spcPct val="90000"/>
              </a:lnSpc>
              <a:spcBef>
                <a:spcPts val="2472"/>
              </a:spcBef>
              <a:spcAft>
                <a:spcPts val="0"/>
              </a:spcAft>
              <a:buFont typeface="Lucida Grande"/>
              <a:buChar char="-"/>
              <a:defRPr/>
            </a:pPr>
            <a:r>
              <a:rPr lang="en-US" dirty="0" smtClean="0"/>
              <a:t>Resolution: up to ~0.4” (0.1” goal)	</a:t>
            </a:r>
          </a:p>
          <a:p>
            <a:pPr lvl="1" eaLnBrk="1" fontAlgn="auto" hangingPunct="1">
              <a:lnSpc>
                <a:spcPct val="90000"/>
              </a:lnSpc>
              <a:spcBef>
                <a:spcPts val="2472"/>
              </a:spcBef>
              <a:spcAft>
                <a:spcPts val="0"/>
              </a:spcAft>
              <a:buFont typeface="Lucida Grande"/>
              <a:buChar char="-"/>
              <a:defRPr/>
            </a:pPr>
            <a:r>
              <a:rPr lang="en-US" dirty="0" smtClean="0"/>
              <a:t>Wavelength Coverage: 3-4 of final 8 bands (7 goal)</a:t>
            </a:r>
          </a:p>
          <a:p>
            <a:pPr lvl="1" eaLnBrk="1" fontAlgn="auto" hangingPunct="1">
              <a:lnSpc>
                <a:spcPct val="90000"/>
              </a:lnSpc>
              <a:spcBef>
                <a:spcPts val="2472"/>
              </a:spcBef>
              <a:spcAft>
                <a:spcPts val="0"/>
              </a:spcAft>
              <a:buFont typeface="Lucida Grande"/>
              <a:buChar char="-"/>
              <a:defRPr/>
            </a:pPr>
            <a:r>
              <a:rPr lang="en-US" dirty="0" smtClean="0"/>
              <a:t>Bandwidth:  ~2x improvement</a:t>
            </a:r>
          </a:p>
          <a:p>
            <a:pPr eaLnBrk="1" fontAlgn="auto" hangingPunct="1">
              <a:lnSpc>
                <a:spcPct val="90000"/>
              </a:lnSpc>
              <a:spcBef>
                <a:spcPts val="2472"/>
              </a:spcBef>
              <a:spcAft>
                <a:spcPts val="0"/>
              </a:spcAft>
              <a:buFont typeface="Times" pitchFamily="-65" charset="0"/>
              <a:buChar char="•"/>
              <a:defRPr/>
            </a:pPr>
            <a:r>
              <a:rPr lang="en-US" sz="2800" b="1" i="1" dirty="0" smtClean="0">
                <a:solidFill>
                  <a:srgbClr val="800000"/>
                </a:solidFill>
                <a:cs typeface="+mn-cs"/>
              </a:rPr>
              <a:t>Begins next year</a:t>
            </a:r>
          </a:p>
          <a:p>
            <a:pPr eaLnBrk="1" fontAlgn="auto" hangingPunct="1">
              <a:lnSpc>
                <a:spcPct val="90000"/>
              </a:lnSpc>
              <a:spcBef>
                <a:spcPts val="2472"/>
              </a:spcBef>
              <a:spcAft>
                <a:spcPts val="0"/>
              </a:spcAft>
              <a:buFont typeface="Times" pitchFamily="-65" charset="0"/>
              <a:buChar char="•"/>
              <a:defRPr/>
            </a:pPr>
            <a:r>
              <a:rPr lang="en-US" sz="2800" b="1" i="1" dirty="0" smtClean="0">
                <a:solidFill>
                  <a:srgbClr val="800000"/>
                </a:solidFill>
                <a:cs typeface="+mn-cs"/>
              </a:rPr>
              <a:t>ALMA Development </a:t>
            </a:r>
            <a:r>
              <a:rPr lang="en-US" sz="2800" dirty="0" smtClean="0">
                <a:solidFill>
                  <a:srgbClr val="000090"/>
                </a:solidFill>
                <a:cs typeface="+mn-cs"/>
              </a:rPr>
              <a:t>ensures the transformation continues</a:t>
            </a:r>
          </a:p>
        </p:txBody>
      </p:sp>
      <p:sp>
        <p:nvSpPr>
          <p:cNvPr id="128004"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6" name="Picture 4" descr="alma_logo"/>
          <p:cNvPicPr>
            <a:picLocks noChangeAspect="1" noChangeArrowheads="1"/>
          </p:cNvPicPr>
          <p:nvPr/>
        </p:nvPicPr>
        <p:blipFill>
          <a:blip r:embed="rId2"/>
          <a:srcRect/>
          <a:stretch>
            <a:fillRect/>
          </a:stretch>
        </p:blipFill>
        <p:spPr bwMode="auto">
          <a:xfrm>
            <a:off x="3527425" y="693738"/>
            <a:ext cx="2052638" cy="3095625"/>
          </a:xfrm>
          <a:prstGeom prst="rect">
            <a:avLst/>
          </a:prstGeom>
          <a:noFill/>
          <a:ln w="9525">
            <a:noFill/>
            <a:miter lim="800000"/>
            <a:headEnd/>
            <a:tailEnd/>
          </a:ln>
        </p:spPr>
      </p:pic>
      <p:sp>
        <p:nvSpPr>
          <p:cNvPr id="6" name="Rectangle 5"/>
          <p:cNvSpPr/>
          <p:nvPr/>
        </p:nvSpPr>
        <p:spPr>
          <a:xfrm>
            <a:off x="533400" y="812800"/>
            <a:ext cx="8077200" cy="5743575"/>
          </a:xfrm>
          <a:prstGeom prst="rect">
            <a:avLst/>
          </a:prstGeom>
        </p:spPr>
        <p:txBody>
          <a:bodyPr>
            <a:spAutoFit/>
          </a:bodyPr>
          <a:lstStyle/>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r>
              <a:rPr lang="en-US" sz="3600" b="1" i="1" dirty="0">
                <a:latin typeface="+mn-lt"/>
                <a:ea typeface="ＭＳ Ｐゴシック" pitchFamily="-65" charset="-128"/>
                <a:cs typeface="Gill Sans MT"/>
                <a:hlinkClick r:id="rId3"/>
              </a:rPr>
              <a:t>www.almaobservatory.org</a:t>
            </a:r>
            <a:endParaRPr lang="en-US" sz="3600" b="1" i="1" dirty="0">
              <a:latin typeface="+mn-lt"/>
              <a:ea typeface="ＭＳ Ｐゴシック" pitchFamily="-65" charset="-128"/>
              <a:cs typeface="Gill Sans MT"/>
            </a:endParaRPr>
          </a:p>
          <a:p>
            <a:pPr algn="just" fontAlgn="auto">
              <a:lnSpc>
                <a:spcPct val="80000"/>
              </a:lnSpc>
              <a:spcAft>
                <a:spcPts val="0"/>
              </a:spcAft>
              <a:defRPr/>
            </a:pPr>
            <a:r>
              <a:rPr lang="en-US" sz="1600" i="1" dirty="0">
                <a:latin typeface="+mn-lt"/>
                <a:ea typeface="ＭＳ Ｐゴシック" pitchFamily="-65" charset="-128"/>
                <a:cs typeface="Gill Sans MT"/>
              </a:rPr>
              <a:t>The Atacama Large Millimeter/</a:t>
            </a:r>
            <a:r>
              <a:rPr lang="en-US" sz="1600" i="1" dirty="0" err="1">
                <a:latin typeface="+mn-lt"/>
                <a:ea typeface="ＭＳ Ｐゴシック" pitchFamily="-65" charset="-128"/>
                <a:cs typeface="Gill Sans MT"/>
              </a:rPr>
              <a:t>submillimeter</a:t>
            </a:r>
            <a:r>
              <a:rPr lang="en-US" sz="1600" i="1" dirty="0">
                <a:latin typeface="+mn-lt"/>
                <a:ea typeface="ＭＳ Ｐゴシック" pitchFamily="-65" charset="-128"/>
                <a:cs typeface="Gill Sans MT"/>
              </a:rPr>
              <a:t> Array (ALMA), an international astronomy facility, is a partnership among Europe, Japan and North America, in cooperation with the Republic of Chile. ALMA is funded in Europe by the European Organization for Astronomical Research in the Southern Hemisphere, in Japan by the National Institutes of Natural Sciences (NINS) in cooperation with the Academia </a:t>
            </a:r>
            <a:r>
              <a:rPr lang="en-US" sz="1600" i="1" dirty="0" err="1">
                <a:latin typeface="+mn-lt"/>
                <a:ea typeface="ＭＳ Ｐゴシック" pitchFamily="-65" charset="-128"/>
                <a:cs typeface="Gill Sans MT"/>
              </a:rPr>
              <a:t>Sinica</a:t>
            </a:r>
            <a:r>
              <a:rPr lang="en-US" sz="1600" i="1" dirty="0">
                <a:latin typeface="+mn-lt"/>
                <a:ea typeface="ＭＳ Ｐゴシック" pitchFamily="-65" charset="-128"/>
                <a:cs typeface="Gill Sans MT"/>
              </a:rPr>
              <a:t> in Taiwan and in North America by the U.S. National Science Foundation (NSF) in cooperation with the National Research Council of Canada (NRC). ALMA construction and operations are led on behalf of Europe by ESO, on behalf of Japan by the National Astronomical Observatory of Japan (NAOJ) and on behalf of North America by the National Radio Astronomy Observatory (NRAO), which is managed by Associated Universities, Inc. (AUI). </a:t>
            </a:r>
            <a:endParaRPr lang="en-US" sz="1600" dirty="0">
              <a:latin typeface="+mn-lt"/>
              <a:ea typeface="ＭＳ Ｐゴシック" pitchFamily="-65" charset="-128"/>
              <a:cs typeface="Gill Sans MT"/>
            </a:endParaRPr>
          </a:p>
          <a:p>
            <a:pPr algn="just" fontAlgn="auto">
              <a:lnSpc>
                <a:spcPct val="80000"/>
              </a:lnSpc>
              <a:spcAft>
                <a:spcPts val="0"/>
              </a:spcAft>
              <a:defRPr/>
            </a:pPr>
            <a:r>
              <a:rPr lang="en-US" sz="1600" i="1" dirty="0">
                <a:latin typeface="+mn-lt"/>
                <a:ea typeface="ＭＳ Ｐゴシック" pitchFamily="-65" charset="-128"/>
                <a:cs typeface="Gill Sans MT"/>
              </a:rPr>
              <a:t> </a:t>
            </a:r>
            <a:endParaRPr lang="en-US" sz="1600" dirty="0">
              <a:latin typeface="+mn-lt"/>
              <a:ea typeface="ＭＳ Ｐゴシック" pitchFamily="-65" charset="-128"/>
              <a:cs typeface="Gill Sans MT"/>
            </a:endParaRPr>
          </a:p>
          <a:p>
            <a:pPr algn="just" fontAlgn="auto">
              <a:lnSpc>
                <a:spcPct val="80000"/>
              </a:lnSpc>
              <a:spcBef>
                <a:spcPts val="0"/>
              </a:spcBef>
              <a:spcAft>
                <a:spcPts val="0"/>
              </a:spcAft>
              <a:defRPr/>
            </a:pPr>
            <a:endParaRPr lang="en-US" sz="1050" dirty="0">
              <a:latin typeface="Gill Sans MT" pitchFamily="-65" charset="-18"/>
              <a:ea typeface="ＭＳ Ｐゴシック" pitchFamily="-65" charset="-128"/>
              <a:cs typeface="+mn-cs"/>
            </a:endParaRPr>
          </a:p>
        </p:txBody>
      </p:sp>
      <p:sp>
        <p:nvSpPr>
          <p:cNvPr id="129028"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2" descr="AppletonDarkSide.tiff"/>
          <p:cNvPicPr>
            <a:picLocks noChangeAspect="1"/>
          </p:cNvPicPr>
          <p:nvPr/>
        </p:nvPicPr>
        <p:blipFill>
          <a:blip r:embed="rId3"/>
          <a:srcRect/>
          <a:stretch>
            <a:fillRect/>
          </a:stretch>
        </p:blipFill>
        <p:spPr bwMode="auto">
          <a:xfrm>
            <a:off x="2895600" y="1600200"/>
            <a:ext cx="5995988" cy="4152900"/>
          </a:xfrm>
          <a:prstGeom prst="rect">
            <a:avLst/>
          </a:prstGeom>
          <a:noFill/>
          <a:ln w="9525">
            <a:solidFill>
              <a:srgbClr val="FF0000"/>
            </a:solidFill>
            <a:miter lim="800000"/>
            <a:headEnd/>
            <a:tailEnd/>
          </a:ln>
        </p:spPr>
      </p:pic>
      <p:sp>
        <p:nvSpPr>
          <p:cNvPr id="130051" name="TextBox 3"/>
          <p:cNvSpPr txBox="1">
            <a:spLocks noChangeArrowheads="1"/>
          </p:cNvSpPr>
          <p:nvPr/>
        </p:nvSpPr>
        <p:spPr bwMode="auto">
          <a:xfrm>
            <a:off x="1295400" y="533400"/>
            <a:ext cx="3657600" cy="461963"/>
          </a:xfrm>
          <a:prstGeom prst="rect">
            <a:avLst/>
          </a:prstGeom>
          <a:noFill/>
          <a:ln w="9525">
            <a:noFill/>
            <a:miter lim="800000"/>
            <a:headEnd/>
            <a:tailEnd/>
          </a:ln>
        </p:spPr>
        <p:txBody>
          <a:bodyPr wrap="none">
            <a:prstTxWarp prst="textNoShape">
              <a:avLst/>
            </a:prstTxWarp>
            <a:spAutoFit/>
          </a:bodyPr>
          <a:lstStyle/>
          <a:p>
            <a:r>
              <a:rPr lang="en-US"/>
              <a:t>Dark Side of Reionization</a:t>
            </a:r>
          </a:p>
        </p:txBody>
      </p:sp>
      <p:sp>
        <p:nvSpPr>
          <p:cNvPr id="130052" name="TextBox 4"/>
          <p:cNvSpPr txBox="1">
            <a:spLocks noChangeArrowheads="1"/>
          </p:cNvSpPr>
          <p:nvPr/>
        </p:nvSpPr>
        <p:spPr bwMode="auto">
          <a:xfrm>
            <a:off x="0" y="1828800"/>
            <a:ext cx="2979738" cy="1200150"/>
          </a:xfrm>
          <a:prstGeom prst="rect">
            <a:avLst/>
          </a:prstGeom>
          <a:noFill/>
          <a:ln w="9525">
            <a:noFill/>
            <a:miter lim="800000"/>
            <a:headEnd/>
            <a:tailEnd/>
          </a:ln>
        </p:spPr>
        <p:txBody>
          <a:bodyPr wrap="none">
            <a:prstTxWarp prst="textNoShape">
              <a:avLst/>
            </a:prstTxWarp>
            <a:spAutoFit/>
          </a:bodyPr>
          <a:lstStyle/>
          <a:p>
            <a:r>
              <a:rPr lang="en-US" sz="1800"/>
              <a:t>ALMA 1 hr, 5σ, 300 km/s</a:t>
            </a:r>
          </a:p>
          <a:p>
            <a:r>
              <a:rPr lang="en-US" sz="1800"/>
              <a:t>Single to score of clouds of</a:t>
            </a:r>
          </a:p>
          <a:p>
            <a:r>
              <a:rPr lang="en-US" sz="1800" b="1" i="1"/>
              <a:t>10</a:t>
            </a:r>
            <a:r>
              <a:rPr lang="en-US" sz="1800" b="1" i="1" baseline="30000"/>
              <a:t>8</a:t>
            </a:r>
            <a:r>
              <a:rPr lang="en-US" sz="1800" b="1" i="1"/>
              <a:t>M</a:t>
            </a:r>
            <a:r>
              <a:rPr lang="en-US" sz="1800" b="1" i="1" baseline="-25000"/>
              <a:t>sun</a:t>
            </a:r>
            <a:r>
              <a:rPr lang="en-US" sz="1800" b="1" i="1"/>
              <a:t> </a:t>
            </a:r>
            <a:r>
              <a:rPr lang="en-US" sz="1800"/>
              <a:t> </a:t>
            </a:r>
          </a:p>
          <a:p>
            <a:endParaRPr lang="en-US" sz="1800"/>
          </a:p>
        </p:txBody>
      </p:sp>
      <p:cxnSp>
        <p:nvCxnSpPr>
          <p:cNvPr id="130053" name="Straight Connector 6"/>
          <p:cNvCxnSpPr>
            <a:cxnSpLocks noChangeShapeType="1"/>
          </p:cNvCxnSpPr>
          <p:nvPr/>
        </p:nvCxnSpPr>
        <p:spPr bwMode="auto">
          <a:xfrm>
            <a:off x="7467600" y="2668588"/>
            <a:ext cx="457200" cy="1587"/>
          </a:xfrm>
          <a:prstGeom prst="line">
            <a:avLst/>
          </a:prstGeom>
          <a:noFill/>
          <a:ln w="9525">
            <a:solidFill>
              <a:srgbClr val="FF0000"/>
            </a:solidFill>
            <a:round/>
            <a:headEnd/>
            <a:tailEnd/>
          </a:ln>
        </p:spPr>
      </p:cxnSp>
      <p:cxnSp>
        <p:nvCxnSpPr>
          <p:cNvPr id="130054" name="Straight Connector 10"/>
          <p:cNvCxnSpPr>
            <a:cxnSpLocks noChangeShapeType="1"/>
          </p:cNvCxnSpPr>
          <p:nvPr/>
        </p:nvCxnSpPr>
        <p:spPr bwMode="auto">
          <a:xfrm>
            <a:off x="4724400" y="2438400"/>
            <a:ext cx="685800" cy="1588"/>
          </a:xfrm>
          <a:prstGeom prst="line">
            <a:avLst/>
          </a:prstGeom>
          <a:noFill/>
          <a:ln w="9525">
            <a:solidFill>
              <a:srgbClr val="FF0000"/>
            </a:solidFill>
            <a:round/>
            <a:headEnd/>
            <a:tailEnd/>
          </a:ln>
        </p:spPr>
      </p:cxnSp>
      <p:sp>
        <p:nvSpPr>
          <p:cNvPr id="130055" name="TextBox 15"/>
          <p:cNvSpPr txBox="1">
            <a:spLocks noChangeArrowheads="1"/>
          </p:cNvSpPr>
          <p:nvPr/>
        </p:nvSpPr>
        <p:spPr bwMode="auto">
          <a:xfrm>
            <a:off x="4724400" y="2012950"/>
            <a:ext cx="577850" cy="369888"/>
          </a:xfrm>
          <a:prstGeom prst="rect">
            <a:avLst/>
          </a:prstGeom>
          <a:noFill/>
          <a:ln w="9525">
            <a:noFill/>
            <a:miter lim="800000"/>
            <a:headEnd/>
            <a:tailEnd/>
          </a:ln>
        </p:spPr>
        <p:txBody>
          <a:bodyPr wrap="none">
            <a:prstTxWarp prst="textNoShape">
              <a:avLst/>
            </a:prstTxWarp>
            <a:spAutoFit/>
          </a:bodyPr>
          <a:lstStyle/>
          <a:p>
            <a:r>
              <a:rPr lang="en-US" sz="1800">
                <a:solidFill>
                  <a:srgbClr val="FF0000"/>
                </a:solidFill>
              </a:rPr>
              <a:t>B11</a:t>
            </a:r>
          </a:p>
        </p:txBody>
      </p:sp>
      <p:sp>
        <p:nvSpPr>
          <p:cNvPr id="130056" name="TextBox 16"/>
          <p:cNvSpPr txBox="1">
            <a:spLocks noChangeArrowheads="1"/>
          </p:cNvSpPr>
          <p:nvPr/>
        </p:nvSpPr>
        <p:spPr bwMode="auto">
          <a:xfrm>
            <a:off x="7329488" y="2254250"/>
            <a:ext cx="595312" cy="368300"/>
          </a:xfrm>
          <a:prstGeom prst="rect">
            <a:avLst/>
          </a:prstGeom>
          <a:noFill/>
          <a:ln w="9525">
            <a:noFill/>
            <a:miter lim="800000"/>
            <a:headEnd/>
            <a:tailEnd/>
          </a:ln>
        </p:spPr>
        <p:txBody>
          <a:bodyPr wrap="none">
            <a:prstTxWarp prst="textNoShape">
              <a:avLst/>
            </a:prstTxWarp>
            <a:spAutoFit/>
          </a:bodyPr>
          <a:lstStyle/>
          <a:p>
            <a:r>
              <a:rPr lang="en-US" sz="1800">
                <a:solidFill>
                  <a:srgbClr val="FF0000"/>
                </a:solidFill>
              </a:rPr>
              <a:t>B10</a:t>
            </a:r>
          </a:p>
        </p:txBody>
      </p:sp>
      <p:sp>
        <p:nvSpPr>
          <p:cNvPr id="130057" name="TextBox 8"/>
          <p:cNvSpPr txBox="1">
            <a:spLocks noChangeArrowheads="1"/>
          </p:cNvSpPr>
          <p:nvPr/>
        </p:nvSpPr>
        <p:spPr bwMode="auto">
          <a:xfrm>
            <a:off x="7008813" y="5753100"/>
            <a:ext cx="1882775" cy="276225"/>
          </a:xfrm>
          <a:prstGeom prst="rect">
            <a:avLst/>
          </a:prstGeom>
          <a:noFill/>
          <a:ln w="9525">
            <a:noFill/>
            <a:miter lim="800000"/>
            <a:headEnd/>
            <a:tailEnd/>
          </a:ln>
        </p:spPr>
        <p:txBody>
          <a:bodyPr wrap="none">
            <a:prstTxWarp prst="textNoShape">
              <a:avLst/>
            </a:prstTxWarp>
            <a:spAutoFit/>
          </a:bodyPr>
          <a:lstStyle/>
          <a:p>
            <a:r>
              <a:rPr lang="en-US" sz="1200"/>
              <a:t>After Appleton et al 2009</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a:xfrm>
            <a:off x="304800" y="152400"/>
            <a:ext cx="6629400" cy="609600"/>
          </a:xfrm>
        </p:spPr>
        <p:txBody>
          <a:bodyPr>
            <a:normAutofit fontScale="90000"/>
          </a:bodyPr>
          <a:lstStyle/>
          <a:p>
            <a:pPr eaLnBrk="1" hangingPunct="1">
              <a:defRPr/>
            </a:pPr>
            <a:r>
              <a:rPr lang="en-US" sz="3000" smtClean="0">
                <a:solidFill>
                  <a:srgbClr val="953735"/>
                </a:solidFill>
              </a:rPr>
              <a:t>Science Goal I: Detect CO or C+ in MWG</a:t>
            </a:r>
          </a:p>
        </p:txBody>
      </p:sp>
      <p:sp>
        <p:nvSpPr>
          <p:cNvPr id="132099" name="Rectangle 4"/>
          <p:cNvSpPr>
            <a:spLocks noChangeArrowheads="1"/>
          </p:cNvSpPr>
          <p:nvPr/>
        </p:nvSpPr>
        <p:spPr bwMode="auto">
          <a:xfrm>
            <a:off x="228600" y="1676400"/>
            <a:ext cx="2667000" cy="286226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800">
                <a:latin typeface="Arial Unicode MS" charset="0"/>
                <a:ea typeface="Arial Unicode MS" charset="0"/>
                <a:cs typeface="Arial Unicode MS" charset="0"/>
              </a:rPr>
              <a:t>Lines provide</a:t>
            </a:r>
          </a:p>
          <a:p>
            <a:pPr lvl="1">
              <a:buFont typeface="Arial" charset="0"/>
              <a:buChar char="•"/>
            </a:pPr>
            <a:r>
              <a:rPr lang="en-US" sz="1800">
                <a:latin typeface="Arial Unicode MS" charset="0"/>
                <a:ea typeface="Arial Unicode MS" charset="0"/>
                <a:cs typeface="Arial Unicode MS" charset="0"/>
              </a:rPr>
              <a:t>Distance</a:t>
            </a:r>
          </a:p>
          <a:p>
            <a:pPr lvl="1">
              <a:buFont typeface="Arial" charset="0"/>
              <a:buChar char="•"/>
            </a:pPr>
            <a:r>
              <a:rPr lang="en-US" sz="1800">
                <a:latin typeface="Arial Unicode MS" charset="0"/>
                <a:ea typeface="Arial Unicode MS" charset="0"/>
                <a:cs typeface="Arial Unicode MS" charset="0"/>
              </a:rPr>
              <a:t>Virial Mass</a:t>
            </a:r>
          </a:p>
          <a:p>
            <a:pPr lvl="1">
              <a:buFont typeface="Arial" charset="0"/>
              <a:buChar char="•"/>
            </a:pPr>
            <a:r>
              <a:rPr lang="en-US" sz="1800">
                <a:latin typeface="Arial Unicode MS" charset="0"/>
                <a:ea typeface="Arial Unicode MS" charset="0"/>
                <a:cs typeface="Arial Unicode MS" charset="0"/>
              </a:rPr>
              <a:t>Elemental Probe</a:t>
            </a:r>
          </a:p>
          <a:p>
            <a:pPr lvl="1">
              <a:buFont typeface="Arial" charset="0"/>
              <a:buChar char="•"/>
            </a:pPr>
            <a:r>
              <a:rPr lang="en-US" sz="1800">
                <a:latin typeface="Arial Unicode MS" charset="0"/>
                <a:ea typeface="Arial Unicode MS" charset="0"/>
                <a:cs typeface="Arial Unicode MS" charset="0"/>
              </a:rPr>
              <a:t>CO=&gt;H</a:t>
            </a:r>
            <a:r>
              <a:rPr lang="en-US" sz="1800" baseline="-25000">
                <a:latin typeface="Arial Unicode MS" charset="0"/>
                <a:ea typeface="Arial Unicode MS" charset="0"/>
                <a:cs typeface="Arial Unicode MS" charset="0"/>
              </a:rPr>
              <a:t>2</a:t>
            </a:r>
          </a:p>
          <a:p>
            <a:pPr>
              <a:buFont typeface="Arial" charset="0"/>
              <a:buChar char="•"/>
            </a:pPr>
            <a:r>
              <a:rPr lang="en-US" sz="1800">
                <a:latin typeface="Arial Unicode MS" charset="0"/>
                <a:ea typeface="Arial Unicode MS" charset="0"/>
                <a:cs typeface="Arial Unicode MS" charset="0"/>
              </a:rPr>
              <a:t>At z=2: Both lines</a:t>
            </a:r>
          </a:p>
          <a:p>
            <a:pPr>
              <a:buFont typeface="Arial" charset="0"/>
              <a:buChar char="•"/>
            </a:pPr>
            <a:r>
              <a:rPr lang="en-US" sz="1800">
                <a:latin typeface="Arial Unicode MS" charset="0"/>
                <a:ea typeface="Arial Unicode MS" charset="0"/>
                <a:cs typeface="Arial Unicode MS" charset="0"/>
              </a:rPr>
              <a:t>At z=3: CO hard</a:t>
            </a:r>
          </a:p>
          <a:p>
            <a:pPr>
              <a:buFont typeface="Arial" charset="0"/>
              <a:buChar char="•"/>
            </a:pPr>
            <a:r>
              <a:rPr lang="en-US" sz="1800">
                <a:latin typeface="Arial Unicode MS" charset="0"/>
                <a:ea typeface="Arial Unicode MS" charset="0"/>
                <a:cs typeface="Arial Unicode MS" charset="0"/>
              </a:rPr>
              <a:t>Atomic lines, redshifted, probe to great distances</a:t>
            </a:r>
            <a:endParaRPr lang="en-US" sz="1800" baseline="30000">
              <a:latin typeface="Arial Unicode MS" charset="0"/>
              <a:ea typeface="Arial Unicode MS" charset="0"/>
              <a:cs typeface="Arial Unicode MS" charset="0"/>
            </a:endParaRPr>
          </a:p>
        </p:txBody>
      </p:sp>
      <p:pic>
        <p:nvPicPr>
          <p:cNvPr id="132100" name="Picture 3" descr="Combes.jpg"/>
          <p:cNvPicPr>
            <a:picLocks noChangeAspect="1"/>
          </p:cNvPicPr>
          <p:nvPr/>
        </p:nvPicPr>
        <p:blipFill>
          <a:blip r:embed="rId2"/>
          <a:srcRect/>
          <a:stretch>
            <a:fillRect/>
          </a:stretch>
        </p:blipFill>
        <p:spPr bwMode="auto">
          <a:xfrm>
            <a:off x="2971800" y="990600"/>
            <a:ext cx="5486400" cy="4535488"/>
          </a:xfrm>
          <a:prstGeom prst="rect">
            <a:avLst/>
          </a:prstGeom>
          <a:noFill/>
          <a:ln w="9525">
            <a:noFill/>
            <a:miter lim="800000"/>
            <a:headEnd/>
            <a:tailEnd/>
          </a:ln>
        </p:spPr>
      </p:pic>
      <p:sp>
        <p:nvSpPr>
          <p:cNvPr id="132101"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C+ the Cosmic Candle</a:t>
            </a:r>
          </a:p>
        </p:txBody>
      </p:sp>
      <p:sp>
        <p:nvSpPr>
          <p:cNvPr id="133123" name="Rectangle 4"/>
          <p:cNvSpPr>
            <a:spLocks noChangeArrowheads="1"/>
          </p:cNvSpPr>
          <p:nvPr/>
        </p:nvSpPr>
        <p:spPr bwMode="auto">
          <a:xfrm>
            <a:off x="457200" y="1828800"/>
            <a:ext cx="2362200" cy="2973388"/>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1800">
                <a:solidFill>
                  <a:srgbClr val="000099"/>
                </a:solidFill>
                <a:latin typeface="Gill Sans MT" charset="-18"/>
                <a:ea typeface="Gill Sans" charset="0"/>
                <a:cs typeface="Gill Sans" charset="0"/>
              </a:rPr>
              <a:t>Detectable from ULIRGs to z~8 or more</a:t>
            </a:r>
          </a:p>
          <a:p>
            <a:pPr marL="342900" indent="-342900" eaLnBrk="0" hangingPunct="0">
              <a:spcBef>
                <a:spcPct val="20000"/>
              </a:spcBef>
              <a:buFont typeface="Arial" charset="0"/>
              <a:buChar char="•"/>
            </a:pPr>
            <a:r>
              <a:rPr lang="en-US" sz="1800">
                <a:solidFill>
                  <a:srgbClr val="000099"/>
                </a:solidFill>
                <a:latin typeface="Gill Sans MT" charset="-18"/>
                <a:ea typeface="Gill Sans" charset="0"/>
                <a:cs typeface="Gill Sans" charset="0"/>
              </a:rPr>
              <a:t>Here, sensitivity in 4 hours to e.g. [CII], [OI] &amp; [NII] is shown</a:t>
            </a:r>
          </a:p>
          <a:p>
            <a:pPr marL="342900" indent="-342900" eaLnBrk="0" hangingPunct="0">
              <a:spcBef>
                <a:spcPct val="20000"/>
              </a:spcBef>
              <a:buFont typeface="Arial" charset="0"/>
              <a:buChar char="•"/>
            </a:pPr>
            <a:r>
              <a:rPr lang="en-US" sz="1800">
                <a:solidFill>
                  <a:srgbClr val="000099"/>
                </a:solidFill>
                <a:latin typeface="Gill Sans MT" charset="-18"/>
                <a:ea typeface="Gill Sans" charset="0"/>
                <a:cs typeface="Gill Sans" charset="0"/>
              </a:rPr>
              <a:t>Milky Way type galaxy detectable to z&gt;3 in 24 hrs.</a:t>
            </a:r>
          </a:p>
        </p:txBody>
      </p:sp>
      <p:pic>
        <p:nvPicPr>
          <p:cNvPr id="133124" name="Picture 3" descr="f_atom_b8_AAER.tiff"/>
          <p:cNvPicPr>
            <a:picLocks noChangeAspect="1"/>
          </p:cNvPicPr>
          <p:nvPr/>
        </p:nvPicPr>
        <p:blipFill>
          <a:blip r:embed="rId2"/>
          <a:srcRect/>
          <a:stretch>
            <a:fillRect/>
          </a:stretch>
        </p:blipFill>
        <p:spPr bwMode="auto">
          <a:xfrm>
            <a:off x="3505200" y="1120775"/>
            <a:ext cx="5424488" cy="5035550"/>
          </a:xfrm>
          <a:prstGeom prst="rect">
            <a:avLst/>
          </a:prstGeom>
          <a:noFill/>
          <a:ln w="9525">
            <a:noFill/>
            <a:miter lim="800000"/>
            <a:headEnd/>
            <a:tailEnd/>
          </a:ln>
        </p:spPr>
      </p:pic>
      <p:sp>
        <p:nvSpPr>
          <p:cNvPr id="133125"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Star Formation History</a:t>
            </a:r>
          </a:p>
        </p:txBody>
      </p:sp>
      <p:sp>
        <p:nvSpPr>
          <p:cNvPr id="134147" name="Rectangle 4"/>
          <p:cNvSpPr>
            <a:spLocks noChangeArrowheads="1"/>
          </p:cNvSpPr>
          <p:nvPr/>
        </p:nvSpPr>
        <p:spPr bwMode="auto">
          <a:xfrm>
            <a:off x="914400" y="5105400"/>
            <a:ext cx="7620000" cy="979488"/>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1800">
                <a:solidFill>
                  <a:srgbClr val="000099"/>
                </a:solidFill>
                <a:latin typeface="Gill Sans MT" charset="-18"/>
                <a:ea typeface="Gill Sans" charset="0"/>
                <a:cs typeface="Gill Sans" charset="0"/>
              </a:rPr>
              <a:t>M51 is a well-known nearby galaxy, more luminous than our own</a:t>
            </a:r>
          </a:p>
          <a:p>
            <a:pPr marL="342900" indent="-342900" eaLnBrk="0" hangingPunct="0">
              <a:spcBef>
                <a:spcPct val="20000"/>
              </a:spcBef>
              <a:buFont typeface="Arial" charset="0"/>
              <a:buChar char="•"/>
            </a:pPr>
            <a:r>
              <a:rPr lang="en-US" sz="1800">
                <a:solidFill>
                  <a:srgbClr val="000099"/>
                </a:solidFill>
                <a:latin typeface="Gill Sans MT" charset="-18"/>
                <a:ea typeface="Gill Sans" charset="0"/>
                <a:cs typeface="Gill Sans" charset="0"/>
              </a:rPr>
              <a:t>Current CARMA image, above, can be moved to higher z in a simulation by Gallimore (2010) using CASA</a:t>
            </a:r>
          </a:p>
        </p:txBody>
      </p:sp>
      <p:pic>
        <p:nvPicPr>
          <p:cNvPr id="134148" name="Picture 5" descr="800px-M51sim-5and6.png"/>
          <p:cNvPicPr>
            <a:picLocks noChangeAspect="1"/>
          </p:cNvPicPr>
          <p:nvPr/>
        </p:nvPicPr>
        <p:blipFill>
          <a:blip r:embed="rId3"/>
          <a:srcRect/>
          <a:stretch>
            <a:fillRect/>
          </a:stretch>
        </p:blipFill>
        <p:spPr bwMode="auto">
          <a:xfrm>
            <a:off x="838200" y="1295400"/>
            <a:ext cx="7316788" cy="3786188"/>
          </a:xfrm>
          <a:prstGeom prst="rect">
            <a:avLst/>
          </a:prstGeom>
          <a:noFill/>
          <a:ln w="9525">
            <a:noFill/>
            <a:miter lim="800000"/>
            <a:headEnd/>
            <a:tailEnd/>
          </a:ln>
        </p:spPr>
      </p:pic>
      <p:sp>
        <p:nvSpPr>
          <p:cNvPr id="134149" name="Rectangle 6"/>
          <p:cNvSpPr>
            <a:spLocks noChangeArrowheads="1"/>
          </p:cNvSpPr>
          <p:nvPr/>
        </p:nvSpPr>
        <p:spPr bwMode="auto">
          <a:xfrm>
            <a:off x="6324600" y="1066800"/>
            <a:ext cx="1847850" cy="276225"/>
          </a:xfrm>
          <a:prstGeom prst="rect">
            <a:avLst/>
          </a:prstGeom>
          <a:noFill/>
          <a:ln w="9525">
            <a:noFill/>
            <a:miter lim="800000"/>
            <a:headEnd/>
            <a:tailEnd/>
          </a:ln>
        </p:spPr>
        <p:txBody>
          <a:bodyPr wrap="none">
            <a:prstTxWarp prst="textNoShape">
              <a:avLst/>
            </a:prstTxWarp>
            <a:spAutoFit/>
          </a:bodyPr>
          <a:lstStyle/>
          <a:p>
            <a:r>
              <a:rPr lang="en-US" sz="1200">
                <a:solidFill>
                  <a:srgbClr val="000099"/>
                </a:solidFill>
                <a:latin typeface="Gill Sans MT" charset="-18"/>
                <a:ea typeface="Gill Sans" charset="0"/>
                <a:cs typeface="Gill Sans" charset="0"/>
              </a:rPr>
              <a:t>BIMASONG (Helfer 2003)</a:t>
            </a:r>
            <a:endParaRPr lang="en-US" sz="1200">
              <a:latin typeface="Gill Sans MT" charset="-18"/>
            </a:endParaRPr>
          </a:p>
        </p:txBody>
      </p:sp>
      <p:sp>
        <p:nvSpPr>
          <p:cNvPr id="134150" name="Footer Placeholder 6"/>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M51 through time</a:t>
            </a:r>
          </a:p>
        </p:txBody>
      </p:sp>
      <p:pic>
        <p:nvPicPr>
          <p:cNvPr id="136195" name="Picture 4" descr="800px-M51simnewz.1.png"/>
          <p:cNvPicPr>
            <a:picLocks noChangeAspect="1"/>
          </p:cNvPicPr>
          <p:nvPr/>
        </p:nvPicPr>
        <p:blipFill>
          <a:blip r:embed="rId3"/>
          <a:srcRect/>
          <a:stretch>
            <a:fillRect/>
          </a:stretch>
        </p:blipFill>
        <p:spPr bwMode="auto">
          <a:xfrm>
            <a:off x="4354513" y="1168400"/>
            <a:ext cx="4789487" cy="2598738"/>
          </a:xfrm>
          <a:prstGeom prst="rect">
            <a:avLst/>
          </a:prstGeom>
          <a:noFill/>
          <a:ln w="9525">
            <a:noFill/>
            <a:miter lim="800000"/>
            <a:headEnd/>
            <a:tailEnd/>
          </a:ln>
        </p:spPr>
      </p:pic>
      <p:pic>
        <p:nvPicPr>
          <p:cNvPr id="136196" name="Picture 5" descr="800px-M51sim78z.3.png"/>
          <p:cNvPicPr>
            <a:picLocks noChangeAspect="1"/>
          </p:cNvPicPr>
          <p:nvPr/>
        </p:nvPicPr>
        <p:blipFill>
          <a:blip r:embed="rId4"/>
          <a:srcRect/>
          <a:stretch>
            <a:fillRect/>
          </a:stretch>
        </p:blipFill>
        <p:spPr bwMode="auto">
          <a:xfrm>
            <a:off x="4354513" y="3721100"/>
            <a:ext cx="4789487" cy="2598738"/>
          </a:xfrm>
          <a:prstGeom prst="rect">
            <a:avLst/>
          </a:prstGeom>
          <a:noFill/>
          <a:ln w="9525">
            <a:noFill/>
            <a:miter lim="800000"/>
            <a:headEnd/>
            <a:tailEnd/>
          </a:ln>
        </p:spPr>
      </p:pic>
      <p:sp>
        <p:nvSpPr>
          <p:cNvPr id="136197" name="Rectangle 6"/>
          <p:cNvSpPr>
            <a:spLocks noChangeArrowheads="1"/>
          </p:cNvSpPr>
          <p:nvPr/>
        </p:nvSpPr>
        <p:spPr bwMode="auto">
          <a:xfrm>
            <a:off x="228600" y="1219200"/>
            <a:ext cx="3962400" cy="249237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z=0.1: </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Scale 1.8 kpc/”</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Look-back time 1.3 Gyr</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Spiral structure, grand design apparent</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Rotation discernible, hence mass measurable</a:t>
            </a:r>
          </a:p>
        </p:txBody>
      </p:sp>
      <p:sp>
        <p:nvSpPr>
          <p:cNvPr id="136198" name="Rectangle 7"/>
          <p:cNvSpPr>
            <a:spLocks noChangeArrowheads="1"/>
          </p:cNvSpPr>
          <p:nvPr/>
        </p:nvSpPr>
        <p:spPr bwMode="auto">
          <a:xfrm>
            <a:off x="0" y="3886200"/>
            <a:ext cx="4343400" cy="2185988"/>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z=0.3: </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Scale 4.4 kpc/”</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Look-back time 3.4 Gyr</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Little structure</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Rotation discernible, hence mass measurable</a:t>
            </a:r>
          </a:p>
        </p:txBody>
      </p:sp>
      <p:sp>
        <p:nvSpPr>
          <p:cNvPr id="136199" name="Footer Placeholder 7"/>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Numerology</a:t>
            </a:r>
          </a:p>
        </p:txBody>
      </p:sp>
      <p:sp>
        <p:nvSpPr>
          <p:cNvPr id="138243" name="Rectangle 3"/>
          <p:cNvSpPr>
            <a:spLocks noGrp="1" noChangeArrowheads="1"/>
          </p:cNvSpPr>
          <p:nvPr>
            <p:ph type="body" idx="1"/>
          </p:nvPr>
        </p:nvSpPr>
        <p:spPr>
          <a:xfrm>
            <a:off x="685800" y="1981200"/>
            <a:ext cx="7772400" cy="4114800"/>
          </a:xfrm>
        </p:spPr>
        <p:txBody>
          <a:bodyPr/>
          <a:lstStyle/>
          <a:p>
            <a:pPr eaLnBrk="1" hangingPunct="1">
              <a:lnSpc>
                <a:spcPct val="90000"/>
              </a:lnSpc>
            </a:pPr>
            <a:r>
              <a:rPr lang="en-US" sz="2400">
                <a:ea typeface="ＭＳ Ｐゴシック" charset="-128"/>
                <a:cs typeface="ＭＳ Ｐゴシック" charset="-128"/>
              </a:rPr>
              <a:t>Assume: 5AU orbit</a:t>
            </a:r>
          </a:p>
          <a:p>
            <a:pPr eaLnBrk="1" hangingPunct="1">
              <a:lnSpc>
                <a:spcPct val="90000"/>
              </a:lnSpc>
            </a:pPr>
            <a:r>
              <a:rPr lang="en-US" sz="2400">
                <a:ea typeface="ＭＳ Ｐゴシック" charset="-128"/>
                <a:cs typeface="ＭＳ Ｐゴシック" charset="-128"/>
              </a:rPr>
              <a:t>Three mass ranges:  </a:t>
            </a:r>
            <a:r>
              <a:rPr lang="en-US" sz="2400">
                <a:solidFill>
                  <a:schemeClr val="hlink"/>
                </a:solidFill>
                <a:latin typeface="Arial" charset="0"/>
                <a:ea typeface="ＭＳ Ｐゴシック" charset="-128"/>
                <a:cs typeface="ＭＳ Ｐゴシック" charset="-128"/>
              </a:rPr>
              <a:t>5 Jovian</a:t>
            </a:r>
            <a:r>
              <a:rPr lang="en-US" sz="2400">
                <a:ea typeface="ＭＳ Ｐゴシック" charset="-128"/>
                <a:cs typeface="ＭＳ Ｐゴシック" charset="-128"/>
              </a:rPr>
              <a:t>, </a:t>
            </a:r>
            <a:r>
              <a:rPr lang="en-US" sz="2400">
                <a:solidFill>
                  <a:schemeClr val="accent1"/>
                </a:solidFill>
                <a:latin typeface="Arial" charset="0"/>
                <a:ea typeface="ＭＳ Ｐゴシック" charset="-128"/>
                <a:cs typeface="ＭＳ Ｐゴシック" charset="-128"/>
              </a:rPr>
              <a:t>Jovian</a:t>
            </a:r>
            <a:r>
              <a:rPr lang="en-US" sz="2400">
                <a:ea typeface="ＭＳ Ｐゴシック" charset="-128"/>
                <a:cs typeface="ＭＳ Ｐゴシック" charset="-128"/>
              </a:rPr>
              <a:t>, </a:t>
            </a:r>
            <a:r>
              <a:rPr lang="en-US" sz="2400">
                <a:solidFill>
                  <a:srgbClr val="008000"/>
                </a:solidFill>
                <a:latin typeface="Arial" charset="0"/>
                <a:ea typeface="ＭＳ Ｐゴシック" charset="-128"/>
                <a:cs typeface="ＭＳ Ｐゴシック" charset="-128"/>
              </a:rPr>
              <a:t>Neptunian</a:t>
            </a:r>
          </a:p>
          <a:p>
            <a:pPr eaLnBrk="1" hangingPunct="1">
              <a:lnSpc>
                <a:spcPct val="90000"/>
              </a:lnSpc>
            </a:pPr>
            <a:r>
              <a:rPr lang="en-US" sz="2400">
                <a:ea typeface="ＭＳ Ｐゴシック" charset="-128"/>
                <a:cs typeface="ＭＳ Ｐゴシック" charset="-128"/>
              </a:rPr>
              <a:t>10 minute integrations, 345 GHz, 1.5mm H</a:t>
            </a:r>
            <a:r>
              <a:rPr lang="en-US" sz="2400" baseline="-25000">
                <a:latin typeface="Arial" charset="0"/>
                <a:ea typeface="ＭＳ Ｐゴシック" charset="-128"/>
                <a:cs typeface="ＭＳ Ｐゴシック" charset="-128"/>
              </a:rPr>
              <a:t>2</a:t>
            </a:r>
            <a:r>
              <a:rPr lang="en-US" sz="2400">
                <a:ea typeface="ＭＳ Ｐゴシック" charset="-128"/>
                <a:cs typeface="ＭＳ Ｐゴシック" charset="-128"/>
              </a:rPr>
              <a:t>O</a:t>
            </a:r>
          </a:p>
          <a:p>
            <a:pPr eaLnBrk="1" hangingPunct="1">
              <a:lnSpc>
                <a:spcPct val="90000"/>
              </a:lnSpc>
              <a:buFont typeface="Wingdings" charset="2"/>
              <a:buNone/>
            </a:pPr>
            <a:r>
              <a:rPr lang="en-US" sz="2400">
                <a:ea typeface="ＭＳ Ｐゴシック" charset="-128"/>
                <a:cs typeface="ＭＳ Ｐゴシック" charset="-128"/>
              </a:rPr>
              <a:t>Then:</a:t>
            </a:r>
          </a:p>
          <a:p>
            <a:pPr eaLnBrk="1" hangingPunct="1">
              <a:lnSpc>
                <a:spcPct val="90000"/>
              </a:lnSpc>
            </a:pPr>
            <a:r>
              <a:rPr lang="en-US" sz="2400">
                <a:solidFill>
                  <a:schemeClr val="hlink"/>
                </a:solidFill>
                <a:latin typeface="Arial" charset="0"/>
                <a:ea typeface="ＭＳ Ｐゴシック" charset="-128"/>
                <a:cs typeface="ＭＳ Ｐゴシック" charset="-128"/>
              </a:rPr>
              <a:t>800</a:t>
            </a:r>
            <a:r>
              <a:rPr lang="en-US" sz="2400">
                <a:ea typeface="ＭＳ Ｐゴシック" charset="-128"/>
                <a:cs typeface="ＭＳ Ｐゴシック" charset="-128"/>
              </a:rPr>
              <a:t>, </a:t>
            </a:r>
            <a:r>
              <a:rPr lang="en-US" sz="2400">
                <a:solidFill>
                  <a:schemeClr val="accent1"/>
                </a:solidFill>
                <a:latin typeface="Arial" charset="0"/>
                <a:ea typeface="ＭＳ Ｐゴシック" charset="-128"/>
                <a:cs typeface="ＭＳ Ｐゴシック" charset="-128"/>
              </a:rPr>
              <a:t>180</a:t>
            </a:r>
            <a:r>
              <a:rPr lang="en-US" sz="2400">
                <a:ea typeface="ＭＳ Ｐゴシック" charset="-128"/>
                <a:cs typeface="ＭＳ Ｐゴシック" charset="-128"/>
              </a:rPr>
              <a:t>, </a:t>
            </a:r>
            <a:r>
              <a:rPr lang="en-US" sz="2400">
                <a:solidFill>
                  <a:srgbClr val="008000"/>
                </a:solidFill>
                <a:latin typeface="Arial" charset="0"/>
                <a:ea typeface="ＭＳ Ｐゴシック" charset="-128"/>
                <a:cs typeface="ＭＳ Ｐゴシック" charset="-128"/>
              </a:rPr>
              <a:t>0</a:t>
            </a:r>
            <a:r>
              <a:rPr lang="en-US" sz="2400">
                <a:ea typeface="ＭＳ Ｐゴシック" charset="-128"/>
                <a:cs typeface="ＭＳ Ｐゴシック" charset="-128"/>
              </a:rPr>
              <a:t> Hipparcos stars about which a companion might be detected, virtually none solar type.</a:t>
            </a:r>
          </a:p>
          <a:p>
            <a:pPr eaLnBrk="1" hangingPunct="1">
              <a:lnSpc>
                <a:spcPct val="90000"/>
              </a:lnSpc>
            </a:pPr>
            <a:r>
              <a:rPr lang="en-US" sz="2400">
                <a:solidFill>
                  <a:schemeClr val="hlink"/>
                </a:solidFill>
                <a:latin typeface="Arial" charset="0"/>
                <a:ea typeface="ＭＳ Ｐゴシック" charset="-128"/>
                <a:cs typeface="ＭＳ Ｐゴシック" charset="-128"/>
              </a:rPr>
              <a:t>200</a:t>
            </a:r>
            <a:r>
              <a:rPr lang="en-US" sz="2400">
                <a:ea typeface="ＭＳ Ｐゴシック" charset="-128"/>
                <a:cs typeface="ＭＳ Ｐゴシック" charset="-128"/>
              </a:rPr>
              <a:t>, </a:t>
            </a:r>
            <a:r>
              <a:rPr lang="en-US" sz="2400">
                <a:solidFill>
                  <a:schemeClr val="accent1"/>
                </a:solidFill>
                <a:latin typeface="Arial" charset="0"/>
                <a:ea typeface="ＭＳ Ｐゴシック" charset="-128"/>
                <a:cs typeface="ＭＳ Ｐゴシック" charset="-128"/>
              </a:rPr>
              <a:t>120</a:t>
            </a:r>
            <a:r>
              <a:rPr lang="en-US" sz="2400">
                <a:ea typeface="ＭＳ Ｐゴシック" charset="-128"/>
                <a:cs typeface="ＭＳ Ｐゴシック" charset="-128"/>
              </a:rPr>
              <a:t>, </a:t>
            </a:r>
            <a:r>
              <a:rPr lang="en-US" sz="2400">
                <a:solidFill>
                  <a:srgbClr val="008000"/>
                </a:solidFill>
                <a:latin typeface="Arial" charset="0"/>
                <a:ea typeface="ＭＳ Ｐゴシック" charset="-128"/>
                <a:cs typeface="ＭＳ Ｐゴシック" charset="-128"/>
              </a:rPr>
              <a:t>30</a:t>
            </a:r>
            <a:r>
              <a:rPr lang="en-US" sz="2400">
                <a:ea typeface="ＭＳ Ｐゴシック" charset="-128"/>
                <a:cs typeface="ＭＳ Ｐゴシック" charset="-128"/>
              </a:rPr>
              <a:t> Gliese stars (d&lt;25pc) about which a companion might be detected.</a:t>
            </a:r>
          </a:p>
          <a:p>
            <a:pPr lvl="1" eaLnBrk="1" hangingPunct="1">
              <a:lnSpc>
                <a:spcPct val="90000"/>
              </a:lnSpc>
            </a:pPr>
            <a:r>
              <a:rPr lang="en-US" sz="2000">
                <a:solidFill>
                  <a:schemeClr val="hlink"/>
                </a:solidFill>
                <a:latin typeface="Arial" charset="0"/>
              </a:rPr>
              <a:t>100</a:t>
            </a:r>
            <a:r>
              <a:rPr lang="en-US" sz="2000"/>
              <a:t>, </a:t>
            </a:r>
            <a:r>
              <a:rPr lang="en-US" sz="2000">
                <a:solidFill>
                  <a:schemeClr val="accent1"/>
                </a:solidFill>
                <a:latin typeface="Arial" charset="0"/>
              </a:rPr>
              <a:t>30</a:t>
            </a:r>
            <a:r>
              <a:rPr lang="en-US" sz="2000"/>
              <a:t>, </a:t>
            </a:r>
            <a:r>
              <a:rPr lang="en-US" sz="2000">
                <a:solidFill>
                  <a:srgbClr val="008000"/>
                </a:solidFill>
                <a:latin typeface="Arial" charset="0"/>
              </a:rPr>
              <a:t>0</a:t>
            </a:r>
            <a:r>
              <a:rPr lang="en-US" sz="2000">
                <a:solidFill>
                  <a:srgbClr val="008000"/>
                </a:solidFill>
              </a:rPr>
              <a:t> </a:t>
            </a:r>
            <a:r>
              <a:rPr lang="en-US" sz="2000"/>
              <a:t>of these are solar type stars.</a:t>
            </a:r>
          </a:p>
          <a:p>
            <a:pPr eaLnBrk="1" hangingPunct="1">
              <a:lnSpc>
                <a:spcPct val="90000"/>
              </a:lnSpc>
            </a:pPr>
            <a:endParaRPr lang="en-US" sz="2400">
              <a:ea typeface="ＭＳ Ｐゴシック" charset="-128"/>
              <a:cs typeface="ＭＳ Ｐゴシック" charset="-128"/>
            </a:endParaRPr>
          </a:p>
        </p:txBody>
      </p:sp>
      <p:sp>
        <p:nvSpPr>
          <p:cNvPr id="138244"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Specific Example</a:t>
            </a:r>
          </a:p>
        </p:txBody>
      </p:sp>
      <p:sp>
        <p:nvSpPr>
          <p:cNvPr id="140291" name="TextBox 3"/>
          <p:cNvSpPr txBox="1">
            <a:spLocks noChangeArrowheads="1"/>
          </p:cNvSpPr>
          <p:nvPr/>
        </p:nvSpPr>
        <p:spPr bwMode="auto">
          <a:xfrm>
            <a:off x="609600" y="1428750"/>
            <a:ext cx="8123238" cy="369411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1800">
                <a:latin typeface="Gill Sans MT" charset="-18"/>
              </a:rPr>
              <a:t>M dwarfs in solar neighborhood</a:t>
            </a:r>
          </a:p>
          <a:p>
            <a:pPr lvl="1">
              <a:buFont typeface="Arial" charset="0"/>
              <a:buChar char="•"/>
            </a:pPr>
            <a:r>
              <a:rPr lang="en-US" sz="1800">
                <a:latin typeface="Gill Sans MT" charset="-18"/>
              </a:rPr>
              <a:t>There are ~90 M dwarfs within 15 pc of the Sun</a:t>
            </a:r>
          </a:p>
          <a:p>
            <a:pPr lvl="1">
              <a:buFont typeface="Arial" charset="0"/>
              <a:buChar char="•"/>
            </a:pPr>
            <a:r>
              <a:rPr lang="en-US" sz="1800">
                <a:latin typeface="Gill Sans MT" charset="-18"/>
              </a:rPr>
              <a:t>Planets are hard to detect around them through radial velocity measurement of spectral lines owing to spectral crowding</a:t>
            </a:r>
          </a:p>
          <a:p>
            <a:pPr lvl="1">
              <a:buFont typeface="Arial" charset="0"/>
              <a:buChar char="•"/>
            </a:pPr>
            <a:r>
              <a:rPr lang="en-US" sz="1800">
                <a:latin typeface="Gill Sans MT" charset="-18"/>
              </a:rPr>
              <a:t>A team led by Boss seeks planets through astrometry of these stars at Las Campanas</a:t>
            </a:r>
          </a:p>
          <a:p>
            <a:pPr lvl="1">
              <a:buFont typeface="Arial" charset="0"/>
              <a:buChar char="•"/>
            </a:pPr>
            <a:r>
              <a:rPr lang="en-US" sz="1800">
                <a:latin typeface="Gill Sans MT" charset="-18"/>
              </a:rPr>
              <a:t>For ALMA at 870 microns, e.g. the M4V Barnard’s star at 1.8 pc distance would have a flux of about 2 mJy.  At 15 pc, this is reduced to tens of microJy.  Astrometric accuracy of 300mas would require ~20σ measurement, translating to days of integration, unlikely to win the hearts and minds of referees.  For an hour’s integration, an ALMA Mdwarf survey to 5pc would seem most reasonable.</a:t>
            </a:r>
          </a:p>
          <a:p>
            <a:endParaRPr lang="en-US" sz="1800">
              <a:latin typeface="Gill Sans MT" charset="-18"/>
            </a:endParaRPr>
          </a:p>
        </p:txBody>
      </p:sp>
      <p:sp>
        <p:nvSpPr>
          <p:cNvPr id="140292"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rtlCol="0"/>
          <a:lstStyle/>
          <a:p>
            <a:pPr eaLnBrk="1" fontAlgn="auto" hangingPunct="1">
              <a:spcAft>
                <a:spcPts val="0"/>
              </a:spcAft>
              <a:defRPr/>
            </a:pPr>
            <a:r>
              <a:rPr lang="en-US" smtClean="0">
                <a:ea typeface="+mj-ea"/>
                <a:cs typeface="+mj-cs"/>
              </a:rPr>
              <a:t>Summary</a:t>
            </a:r>
          </a:p>
        </p:txBody>
      </p:sp>
      <p:sp>
        <p:nvSpPr>
          <p:cNvPr id="141315" name="Content Placeholder 2"/>
          <p:cNvSpPr>
            <a:spLocks noGrp="1"/>
          </p:cNvSpPr>
          <p:nvPr>
            <p:ph idx="1"/>
          </p:nvPr>
        </p:nvSpPr>
        <p:spPr/>
        <p:txBody>
          <a:bodyPr/>
          <a:lstStyle/>
          <a:p>
            <a:pPr eaLnBrk="1" hangingPunct="1"/>
            <a:r>
              <a:rPr lang="en-US" smtClean="0">
                <a:ea typeface="ＭＳ Ｐゴシック" charset="-128"/>
                <a:cs typeface="ＭＳ Ｐゴシック" charset="-128"/>
              </a:rPr>
              <a:t>ALMA will image dust and gas in planetary systems at high resolution and sensitivity</a:t>
            </a:r>
          </a:p>
          <a:p>
            <a:pPr eaLnBrk="1" hangingPunct="1"/>
            <a:r>
              <a:rPr lang="en-US" smtClean="0">
                <a:ea typeface="ＭＳ Ｐゴシック" charset="-128"/>
                <a:cs typeface="ＭＳ Ｐゴシック" charset="-128"/>
              </a:rPr>
              <a:t>Development program will upgrade receivers, implement new bands and enable techniques not within construction scope</a:t>
            </a:r>
          </a:p>
          <a:p>
            <a:pPr lvl="1" eaLnBrk="1" hangingPunct="1"/>
            <a:r>
              <a:rPr lang="en-US" smtClean="0"/>
              <a:t>Very long baseline interferometry—better astrometric precision</a:t>
            </a:r>
          </a:p>
          <a:p>
            <a:pPr lvl="1" eaLnBrk="1" hangingPunct="1"/>
            <a:r>
              <a:rPr lang="en-US" smtClean="0"/>
              <a:t>SupraTerahertz operation possible</a:t>
            </a:r>
          </a:p>
        </p:txBody>
      </p:sp>
      <p:sp>
        <p:nvSpPr>
          <p:cNvPr id="141316"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3600" dirty="0" smtClean="0"/>
              <a:t>How can I find the ALMA Site?</a:t>
            </a:r>
            <a:endParaRPr lang="en-US" dirty="0"/>
          </a:p>
        </p:txBody>
      </p:sp>
      <p:pic>
        <p:nvPicPr>
          <p:cNvPr id="60419" name="Picture 4" descr="Chile2"/>
          <p:cNvPicPr>
            <a:picLocks noChangeAspect="1" noChangeArrowheads="1"/>
          </p:cNvPicPr>
          <p:nvPr/>
        </p:nvPicPr>
        <p:blipFill>
          <a:blip r:embed="rId2"/>
          <a:srcRect/>
          <a:stretch>
            <a:fillRect/>
          </a:stretch>
        </p:blipFill>
        <p:spPr bwMode="auto">
          <a:xfrm>
            <a:off x="4038600" y="1371600"/>
            <a:ext cx="4876800" cy="4575175"/>
          </a:xfrm>
          <a:prstGeom prst="rect">
            <a:avLst/>
          </a:prstGeom>
          <a:noFill/>
          <a:ln w="9525">
            <a:noFill/>
            <a:miter lim="800000"/>
            <a:headEnd/>
            <a:tailEnd/>
          </a:ln>
        </p:spPr>
      </p:pic>
      <p:pic>
        <p:nvPicPr>
          <p:cNvPr id="60420" name="Picture 3" descr="Chile1"/>
          <p:cNvPicPr>
            <a:picLocks noGrp="1" noChangeAspect="1" noChangeArrowheads="1"/>
          </p:cNvPicPr>
          <p:nvPr>
            <p:ph sz="half" idx="1"/>
          </p:nvPr>
        </p:nvPicPr>
        <p:blipFill>
          <a:blip r:embed="rId3"/>
          <a:srcRect/>
          <a:stretch>
            <a:fillRect/>
          </a:stretch>
        </p:blipFill>
        <p:spPr>
          <a:xfrm>
            <a:off x="457200" y="1371600"/>
            <a:ext cx="2959100" cy="4610100"/>
          </a:xfrm>
        </p:spPr>
      </p:pic>
      <p:sp>
        <p:nvSpPr>
          <p:cNvPr id="60421" name="Text Box 6"/>
          <p:cNvSpPr txBox="1">
            <a:spLocks noChangeArrowheads="1"/>
          </p:cNvSpPr>
          <p:nvPr/>
        </p:nvSpPr>
        <p:spPr bwMode="auto">
          <a:xfrm>
            <a:off x="228600" y="2438400"/>
            <a:ext cx="1066800" cy="346075"/>
          </a:xfrm>
          <a:prstGeom prst="rect">
            <a:avLst/>
          </a:prstGeom>
          <a:solidFill>
            <a:srgbClr val="FF0000"/>
          </a:solidFill>
          <a:ln w="9525">
            <a:solidFill>
              <a:schemeClr val="tx1"/>
            </a:solidFill>
            <a:miter lim="800000"/>
            <a:headEnd/>
            <a:tailEnd/>
          </a:ln>
        </p:spPr>
        <p:txBody>
          <a:bodyPr>
            <a:prstTxWarp prst="textNoShape">
              <a:avLst/>
            </a:prstTxWarp>
            <a:spAutoFit/>
          </a:bodyPr>
          <a:lstStyle/>
          <a:p>
            <a:pPr>
              <a:spcBef>
                <a:spcPct val="50000"/>
              </a:spcBef>
            </a:pPr>
            <a:r>
              <a:rPr lang="en-US" sz="1600" b="1">
                <a:solidFill>
                  <a:schemeClr val="bg1"/>
                </a:solidFill>
              </a:rPr>
              <a:t>Paranal</a:t>
            </a:r>
          </a:p>
        </p:txBody>
      </p:sp>
      <p:sp>
        <p:nvSpPr>
          <p:cNvPr id="60422" name="Text Box 7"/>
          <p:cNvSpPr txBox="1">
            <a:spLocks noChangeArrowheads="1"/>
          </p:cNvSpPr>
          <p:nvPr/>
        </p:nvSpPr>
        <p:spPr bwMode="auto">
          <a:xfrm>
            <a:off x="152400" y="2895600"/>
            <a:ext cx="1295400" cy="336550"/>
          </a:xfrm>
          <a:prstGeom prst="rect">
            <a:avLst/>
          </a:prstGeom>
          <a:solidFill>
            <a:srgbClr val="FF0000"/>
          </a:solidFill>
          <a:ln w="9525">
            <a:noFill/>
            <a:miter lim="800000"/>
            <a:headEnd/>
            <a:tailEnd/>
          </a:ln>
        </p:spPr>
        <p:txBody>
          <a:bodyPr>
            <a:prstTxWarp prst="textNoShape">
              <a:avLst/>
            </a:prstTxWarp>
            <a:spAutoFit/>
          </a:bodyPr>
          <a:lstStyle/>
          <a:p>
            <a:pPr>
              <a:spcBef>
                <a:spcPct val="50000"/>
              </a:spcBef>
            </a:pPr>
            <a:r>
              <a:rPr lang="en-US" sz="1600" b="1">
                <a:solidFill>
                  <a:schemeClr val="bg1"/>
                </a:solidFill>
              </a:rPr>
              <a:t>La Serena</a:t>
            </a:r>
          </a:p>
        </p:txBody>
      </p:sp>
      <p:sp>
        <p:nvSpPr>
          <p:cNvPr id="60423" name="Text Box 5"/>
          <p:cNvSpPr txBox="1">
            <a:spLocks noChangeArrowheads="1"/>
          </p:cNvSpPr>
          <p:nvPr/>
        </p:nvSpPr>
        <p:spPr bwMode="auto">
          <a:xfrm>
            <a:off x="152400" y="3733800"/>
            <a:ext cx="1066800" cy="336550"/>
          </a:xfrm>
          <a:prstGeom prst="rect">
            <a:avLst/>
          </a:prstGeom>
          <a:solidFill>
            <a:srgbClr val="FF0000"/>
          </a:solidFill>
          <a:ln w="9525">
            <a:noFill/>
            <a:miter lim="800000"/>
            <a:headEnd/>
            <a:tailEnd/>
          </a:ln>
        </p:spPr>
        <p:txBody>
          <a:bodyPr>
            <a:prstTxWarp prst="textNoShape">
              <a:avLst/>
            </a:prstTxWarp>
            <a:spAutoFit/>
          </a:bodyPr>
          <a:lstStyle/>
          <a:p>
            <a:pPr>
              <a:spcBef>
                <a:spcPct val="50000"/>
              </a:spcBef>
            </a:pPr>
            <a:r>
              <a:rPr lang="en-US" sz="1600" b="1">
                <a:solidFill>
                  <a:schemeClr val="bg1"/>
                </a:solidFill>
              </a:rPr>
              <a:t>Santiago</a:t>
            </a:r>
          </a:p>
        </p:txBody>
      </p:sp>
      <p:sp>
        <p:nvSpPr>
          <p:cNvPr id="60424" name="AutoShape 10"/>
          <p:cNvSpPr>
            <a:spLocks noChangeArrowheads="1"/>
          </p:cNvSpPr>
          <p:nvPr/>
        </p:nvSpPr>
        <p:spPr bwMode="auto">
          <a:xfrm rot="-1409914">
            <a:off x="1193800" y="3698875"/>
            <a:ext cx="990600" cy="76200"/>
          </a:xfrm>
          <a:prstGeom prst="rightArrow">
            <a:avLst>
              <a:gd name="adj1" fmla="val 50000"/>
              <a:gd name="adj2" fmla="val 32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sz="1800"/>
          </a:p>
        </p:txBody>
      </p:sp>
      <p:sp>
        <p:nvSpPr>
          <p:cNvPr id="60425" name="AutoShape 9"/>
          <p:cNvSpPr>
            <a:spLocks noChangeArrowheads="1"/>
          </p:cNvSpPr>
          <p:nvPr/>
        </p:nvSpPr>
        <p:spPr bwMode="auto">
          <a:xfrm>
            <a:off x="1447800" y="3048000"/>
            <a:ext cx="533400" cy="76200"/>
          </a:xfrm>
          <a:prstGeom prst="rightArrow">
            <a:avLst>
              <a:gd name="adj1" fmla="val 50000"/>
              <a:gd name="adj2" fmla="val 17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sz="1800"/>
          </a:p>
        </p:txBody>
      </p:sp>
      <p:sp>
        <p:nvSpPr>
          <p:cNvPr id="60426" name="AutoShape 8"/>
          <p:cNvSpPr>
            <a:spLocks noChangeArrowheads="1"/>
          </p:cNvSpPr>
          <p:nvPr/>
        </p:nvSpPr>
        <p:spPr bwMode="auto">
          <a:xfrm>
            <a:off x="1295400" y="2667000"/>
            <a:ext cx="838200" cy="76200"/>
          </a:xfrm>
          <a:prstGeom prst="rightArrow">
            <a:avLst>
              <a:gd name="adj1" fmla="val 50000"/>
              <a:gd name="adj2" fmla="val 27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sz="1800"/>
          </a:p>
        </p:txBody>
      </p:sp>
      <p:pic>
        <p:nvPicPr>
          <p:cNvPr id="15" name="Picture 11" descr="ALMA Road"/>
          <p:cNvPicPr>
            <a:picLocks noChangeAspect="1" noChangeArrowheads="1"/>
          </p:cNvPicPr>
          <p:nvPr/>
        </p:nvPicPr>
        <p:blipFill>
          <a:blip r:embed="rId4"/>
          <a:srcRect/>
          <a:stretch>
            <a:fillRect/>
          </a:stretch>
        </p:blipFill>
        <p:spPr bwMode="auto">
          <a:xfrm>
            <a:off x="1589088" y="1600200"/>
            <a:ext cx="7354887" cy="3076575"/>
          </a:xfrm>
          <a:prstGeom prst="rect">
            <a:avLst/>
          </a:prstGeom>
          <a:noFill/>
          <a:ln w="9525">
            <a:noFill/>
            <a:miter lim="800000"/>
            <a:headEnd/>
            <a:tailEnd/>
          </a:ln>
        </p:spPr>
      </p:pic>
      <p:sp>
        <p:nvSpPr>
          <p:cNvPr id="60428" name="Footer Placeholder 12"/>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487363"/>
            <a:ext cx="5773738" cy="960437"/>
          </a:xfrm>
        </p:spPr>
        <p:txBody>
          <a:bodyPr rtlCol="0">
            <a:normAutofit fontScale="90000"/>
          </a:bodyPr>
          <a:lstStyle/>
          <a:p>
            <a:pPr eaLnBrk="1" fontAlgn="auto" hangingPunct="1">
              <a:spcAft>
                <a:spcPts val="0"/>
              </a:spcAft>
              <a:defRPr/>
            </a:pPr>
            <a:r>
              <a:rPr lang="en-US" smtClean="0">
                <a:cs typeface="+mj-cs"/>
              </a:rPr>
              <a:t>Protoplanetary Disks with ALMA Early Science</a:t>
            </a:r>
          </a:p>
        </p:txBody>
      </p:sp>
      <p:sp>
        <p:nvSpPr>
          <p:cNvPr id="57347"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smtClean="0">
                <a:cs typeface="+mn-cs"/>
              </a:rPr>
              <a:t>Continuum Sensitivity excellent: targeted continuum observations will work well</a:t>
            </a:r>
          </a:p>
          <a:p>
            <a:pPr eaLnBrk="1" fontAlgn="auto" hangingPunct="1">
              <a:spcAft>
                <a:spcPts val="0"/>
              </a:spcAft>
              <a:buFont typeface="Arial" pitchFamily="34" charset="0"/>
              <a:buChar char="•"/>
              <a:defRPr/>
            </a:pPr>
            <a:r>
              <a:rPr lang="en-US" smtClean="0">
                <a:cs typeface="+mn-cs"/>
              </a:rPr>
              <a:t>Spectral Sensitivity excellent—multi line surveys an excellent science target</a:t>
            </a:r>
          </a:p>
          <a:p>
            <a:pPr eaLnBrk="1" fontAlgn="auto" hangingPunct="1">
              <a:spcAft>
                <a:spcPts val="0"/>
              </a:spcAft>
              <a:buFont typeface="Arial" pitchFamily="34" charset="0"/>
              <a:buChar char="•"/>
              <a:defRPr/>
            </a:pPr>
            <a:r>
              <a:rPr lang="en-US" smtClean="0">
                <a:cs typeface="+mn-cs"/>
              </a:rPr>
              <a:t>Good imaging performance, but high resolution high fidelity science best with full ALMA</a:t>
            </a:r>
          </a:p>
          <a:p>
            <a:pPr eaLnBrk="1" fontAlgn="auto" hangingPunct="1">
              <a:spcAft>
                <a:spcPts val="0"/>
              </a:spcAft>
              <a:buFont typeface="Arial" pitchFamily="34" charset="0"/>
              <a:buChar char="•"/>
              <a:defRPr/>
            </a:pPr>
            <a:r>
              <a:rPr lang="en-US" smtClean="0">
                <a:cs typeface="+mn-cs"/>
              </a:rPr>
              <a:t>Conclusion: 	</a:t>
            </a:r>
          </a:p>
          <a:p>
            <a:pPr lvl="1" eaLnBrk="1" fontAlgn="auto" hangingPunct="1">
              <a:spcAft>
                <a:spcPts val="0"/>
              </a:spcAft>
              <a:buFont typeface="Arial" pitchFamily="34" charset="0"/>
              <a:buChar char="–"/>
              <a:defRPr/>
            </a:pPr>
            <a:r>
              <a:rPr lang="en-US" smtClean="0"/>
              <a:t>Discovery and characterization of lower mass disks nearby improved</a:t>
            </a:r>
          </a:p>
          <a:p>
            <a:pPr lvl="1" eaLnBrk="1" fontAlgn="auto" hangingPunct="1">
              <a:spcAft>
                <a:spcPts val="0"/>
              </a:spcAft>
              <a:buFont typeface="Arial" pitchFamily="34" charset="0"/>
              <a:buChar char="–"/>
              <a:defRPr/>
            </a:pPr>
            <a:r>
              <a:rPr lang="en-US" smtClean="0"/>
              <a:t>Excellent progress expected on understanding the detailed composition and processes in disks</a:t>
            </a:r>
          </a:p>
          <a:p>
            <a:pPr lvl="1" eaLnBrk="1" fontAlgn="auto" hangingPunct="1">
              <a:spcAft>
                <a:spcPts val="0"/>
              </a:spcAft>
              <a:buFont typeface="Arial" pitchFamily="34" charset="0"/>
              <a:buChar char="–"/>
              <a:defRPr/>
            </a:pPr>
            <a:r>
              <a:rPr lang="en-US" smtClean="0"/>
              <a:t>Edges of explorable space reach to the nearby spiral arms </a:t>
            </a:r>
          </a:p>
          <a:p>
            <a:pPr eaLnBrk="1" fontAlgn="auto" hangingPunct="1">
              <a:spcAft>
                <a:spcPts val="0"/>
              </a:spcAft>
              <a:buFont typeface="Arial" pitchFamily="34" charset="0"/>
              <a:buChar char="•"/>
              <a:defRPr/>
            </a:pPr>
            <a:endParaRPr lang="en-US" smtClean="0">
              <a:cs typeface="+mn-cs"/>
            </a:endParaRPr>
          </a:p>
          <a:p>
            <a:pPr eaLnBrk="1" fontAlgn="auto" hangingPunct="1">
              <a:spcAft>
                <a:spcPts val="0"/>
              </a:spcAft>
              <a:buFont typeface="Arial" pitchFamily="34" charset="0"/>
              <a:buChar char="•"/>
              <a:defRPr/>
            </a:pPr>
            <a:endParaRPr lang="en-US" smtClean="0">
              <a:cs typeface="+mn-cs"/>
            </a:endParaRPr>
          </a:p>
        </p:txBody>
      </p:sp>
      <p:pic>
        <p:nvPicPr>
          <p:cNvPr id="8" name="Picture 7" descr="Disksnow.tiff"/>
          <p:cNvPicPr>
            <a:picLocks noChangeAspect="1"/>
          </p:cNvPicPr>
          <p:nvPr/>
        </p:nvPicPr>
        <p:blipFill>
          <a:blip r:embed="rId2"/>
          <a:srcRect/>
          <a:stretch>
            <a:fillRect/>
          </a:stretch>
        </p:blipFill>
        <p:spPr bwMode="auto">
          <a:xfrm>
            <a:off x="0" y="1790700"/>
            <a:ext cx="9144000" cy="3276600"/>
          </a:xfrm>
          <a:prstGeom prst="rect">
            <a:avLst/>
          </a:prstGeom>
          <a:noFill/>
          <a:ln w="9525">
            <a:noFill/>
            <a:miter lim="800000"/>
            <a:headEnd/>
            <a:tailEnd/>
          </a:ln>
        </p:spPr>
      </p:pic>
      <p:pic>
        <p:nvPicPr>
          <p:cNvPr id="9" name="Picture 8" descr="Wolf_Comparison.tiff"/>
          <p:cNvPicPr>
            <a:picLocks noChangeAspect="1"/>
          </p:cNvPicPr>
          <p:nvPr/>
        </p:nvPicPr>
        <p:blipFill>
          <a:blip r:embed="rId3"/>
          <a:srcRect/>
          <a:stretch>
            <a:fillRect/>
          </a:stretch>
        </p:blipFill>
        <p:spPr bwMode="auto">
          <a:xfrm>
            <a:off x="38100" y="787400"/>
            <a:ext cx="9105900" cy="3505200"/>
          </a:xfrm>
          <a:prstGeom prst="rect">
            <a:avLst/>
          </a:prstGeom>
          <a:noFill/>
          <a:ln w="9525">
            <a:noFill/>
            <a:miter lim="800000"/>
            <a:headEnd/>
            <a:tailEnd/>
          </a:ln>
        </p:spPr>
      </p:pic>
      <p:pic>
        <p:nvPicPr>
          <p:cNvPr id="10" name="Picture 9" descr="ThreeVegas.tiff"/>
          <p:cNvPicPr>
            <a:picLocks noChangeAspect="1"/>
          </p:cNvPicPr>
          <p:nvPr/>
        </p:nvPicPr>
        <p:blipFill>
          <a:blip r:embed="rId4"/>
          <a:srcRect/>
          <a:stretch>
            <a:fillRect/>
          </a:stretch>
        </p:blipFill>
        <p:spPr bwMode="auto">
          <a:xfrm>
            <a:off x="0" y="3803650"/>
            <a:ext cx="9144000" cy="2917825"/>
          </a:xfrm>
          <a:prstGeom prst="rect">
            <a:avLst/>
          </a:prstGeom>
          <a:noFill/>
          <a:ln w="9525">
            <a:noFill/>
            <a:miter lim="800000"/>
            <a:headEnd/>
            <a:tailEnd/>
          </a:ln>
        </p:spPr>
      </p:pic>
      <p:sp>
        <p:nvSpPr>
          <p:cNvPr id="142343" name="Footer Placeholder 10"/>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n-US" sz="3000" smtClean="0">
                <a:solidFill>
                  <a:srgbClr val="953735"/>
                </a:solidFill>
                <a:ea typeface="ＭＳ Ｐゴシック" charset="-128"/>
                <a:cs typeface="ＭＳ Ｐゴシック" charset="-128"/>
              </a:rPr>
              <a:t>ALMA Observes Other Planetary Systems</a:t>
            </a:r>
          </a:p>
        </p:txBody>
      </p:sp>
      <p:sp>
        <p:nvSpPr>
          <p:cNvPr id="113667" name="Rectangle 4"/>
          <p:cNvSpPr>
            <a:spLocks noChangeArrowheads="1"/>
          </p:cNvSpPr>
          <p:nvPr/>
        </p:nvSpPr>
        <p:spPr bwMode="auto">
          <a:xfrm>
            <a:off x="838200" y="2259013"/>
            <a:ext cx="7772400" cy="1592262"/>
          </a:xfrm>
          <a:prstGeom prst="rect">
            <a:avLst/>
          </a:prstGeom>
          <a:noFill/>
          <a:ln w="9525">
            <a:noFill/>
            <a:miter lim="800000"/>
            <a:headEnd/>
            <a:tailEnd/>
          </a:ln>
        </p:spPr>
        <p:txBody>
          <a:bodyPr>
            <a:prstTxWarp prst="textNoShape">
              <a:avLst/>
            </a:prstTxWarp>
            <a:spAutoFit/>
          </a:bodyPr>
          <a:lstStyle/>
          <a:p>
            <a:pPr>
              <a:lnSpc>
                <a:spcPct val="90000"/>
              </a:lnSpc>
              <a:buFont typeface="Arial" charset="0"/>
              <a:buChar char="•"/>
            </a:pPr>
            <a:r>
              <a:rPr lang="en-US" sz="1800">
                <a:latin typeface="Helvetica" charset="0"/>
              </a:rPr>
              <a:t>At a disadvantage on the SED, ALMA nonetheless has a role</a:t>
            </a:r>
          </a:p>
          <a:p>
            <a:pPr>
              <a:lnSpc>
                <a:spcPct val="90000"/>
              </a:lnSpc>
              <a:buFont typeface="Arial" charset="0"/>
              <a:buChar char="•"/>
            </a:pPr>
            <a:r>
              <a:rPr lang="en-US" sz="1800">
                <a:latin typeface="Helvetica" charset="0"/>
              </a:rPr>
              <a:t>ALMA, reaching long FIR wavelengths with great sensitivity and spatial resolution, will image dust and gas in these systems.</a:t>
            </a:r>
          </a:p>
          <a:p>
            <a:pPr>
              <a:lnSpc>
                <a:spcPct val="90000"/>
              </a:lnSpc>
              <a:buFont typeface="Arial" charset="0"/>
              <a:buChar char="•"/>
            </a:pPr>
            <a:r>
              <a:rPr lang="en-US" sz="1800">
                <a:latin typeface="Helvetica" charset="0"/>
              </a:rPr>
              <a:t>We consider the ability of ALMA to observe stars and extrasolar planetary systems in various stages of evolution.</a:t>
            </a:r>
          </a:p>
          <a:p>
            <a:pPr>
              <a:lnSpc>
                <a:spcPct val="90000"/>
              </a:lnSpc>
              <a:buFont typeface="Arial" charset="0"/>
              <a:buChar char="•"/>
            </a:pPr>
            <a:r>
              <a:rPr lang="en-US" sz="1800">
                <a:latin typeface="Helvetica" charset="0"/>
              </a:rPr>
              <a:t>See ALMA Memo 475.</a:t>
            </a:r>
          </a:p>
        </p:txBody>
      </p:sp>
      <p:sp>
        <p:nvSpPr>
          <p:cNvPr id="113668"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Best Frequency for ALMA Continuum?</a:t>
            </a:r>
          </a:p>
        </p:txBody>
      </p:sp>
      <p:sp>
        <p:nvSpPr>
          <p:cNvPr id="114691" name="Rectangle 3"/>
          <p:cNvSpPr>
            <a:spLocks noGrp="1" noChangeArrowheads="1"/>
          </p:cNvSpPr>
          <p:nvPr>
            <p:ph type="body" idx="1"/>
          </p:nvPr>
        </p:nvSpPr>
        <p:spPr>
          <a:xfrm>
            <a:off x="457200" y="1743075"/>
            <a:ext cx="7924800" cy="2438400"/>
          </a:xfrm>
        </p:spPr>
        <p:txBody>
          <a:bodyPr/>
          <a:lstStyle/>
          <a:p>
            <a:pPr eaLnBrk="1" hangingPunct="1">
              <a:lnSpc>
                <a:spcPct val="90000"/>
              </a:lnSpc>
            </a:pPr>
            <a:r>
              <a:rPr lang="en-US">
                <a:ea typeface="ＭＳ Ｐゴシック" charset="-128"/>
                <a:cs typeface="ＭＳ Ｐゴシック" charset="-128"/>
              </a:rPr>
              <a:t>Define a Figure of Merit—best frequency around 300 GHz (1mm)</a:t>
            </a:r>
          </a:p>
        </p:txBody>
      </p:sp>
      <p:graphicFrame>
        <p:nvGraphicFramePr>
          <p:cNvPr id="324612" name="Group 4"/>
          <p:cNvGraphicFramePr>
            <a:graphicFrameLocks noGrp="1"/>
          </p:cNvGraphicFramePr>
          <p:nvPr/>
        </p:nvGraphicFramePr>
        <p:xfrm>
          <a:off x="1019175" y="3463925"/>
          <a:ext cx="6858000" cy="1828800"/>
        </p:xfrm>
        <a:graphic>
          <a:graphicData uri="http://schemas.openxmlformats.org/drawingml/2006/table">
            <a:tbl>
              <a:tblPr/>
              <a:tblGrid>
                <a:gridCol w="2286000"/>
                <a:gridCol w="2286000"/>
                <a:gridCol w="2286000"/>
              </a:tblGrid>
              <a:tr h="3746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dirty="0">
                          <a:ln>
                            <a:noFill/>
                          </a:ln>
                          <a:solidFill>
                            <a:schemeClr val="tx1"/>
                          </a:solidFill>
                          <a:effectLst/>
                          <a:latin typeface="Arial Unicode MS" pitchFamily="-65" charset="0"/>
                          <a:ea typeface="Arial Unicode MS" pitchFamily="-65" charset="0"/>
                          <a:cs typeface="Arial Unicode MS" pitchFamily="-65" charset="0"/>
                        </a:rPr>
                        <a:t>Frequency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Helvetica" pitchFamily="-65" charset="0"/>
                          <a:ea typeface="Arial Unicode MS" pitchFamily="-65" charset="0"/>
                          <a:cs typeface="Arial Unicode MS" pitchFamily="-65" charset="0"/>
                          <a:sym typeface="Symbol" pitchFamily="-65" charset="2"/>
                        </a:rPr>
                        <a:t>S (mJy)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Helvetica" pitchFamily="-65" charset="0"/>
                          <a:ea typeface="Arial Unicode MS" pitchFamily="-65" charset="0"/>
                          <a:cs typeface="Arial Unicode MS" pitchFamily="-65" charset="0"/>
                        </a:rPr>
                        <a:t>X</a:t>
                      </a:r>
                      <a:r>
                        <a:rPr kumimoji="0" lang="en-US" sz="2400" b="0" i="0" u="none" strike="noStrike" cap="none" normalizeH="0" baseline="-25000">
                          <a:ln>
                            <a:noFill/>
                          </a:ln>
                          <a:solidFill>
                            <a:schemeClr val="tx1"/>
                          </a:solidFill>
                          <a:effectLst/>
                          <a:latin typeface="Helvetica" pitchFamily="-65" charset="0"/>
                          <a:ea typeface="Arial Unicode MS" pitchFamily="-65" charset="0"/>
                          <a:cs typeface="Arial Unicode MS" pitchFamily="-65" charset="0"/>
                          <a:sym typeface="Symbol" pitchFamily="-65"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230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76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345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675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65" charset="2"/>
                        <a:buNone/>
                        <a:tabLst/>
                      </a:pPr>
                      <a:r>
                        <a:rPr kumimoji="0" lang="en-US" sz="2400" b="0" i="0" u="none" strike="noStrike" cap="none" normalizeH="0" baseline="0" dirty="0">
                          <a:ln>
                            <a:noFill/>
                          </a:ln>
                          <a:solidFill>
                            <a:schemeClr val="tx1"/>
                          </a:solidFill>
                          <a:effectLst/>
                          <a:latin typeface="Arial Unicode MS" pitchFamily="-65" charset="0"/>
                          <a:ea typeface="Arial Unicode MS" pitchFamily="-65" charset="0"/>
                          <a:cs typeface="Arial Unicode MS" pitchFamily="-65" charset="0"/>
                        </a:rPr>
                        <a:t>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14"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Disk Structures</a:t>
            </a:r>
          </a:p>
        </p:txBody>
      </p:sp>
      <p:sp>
        <p:nvSpPr>
          <p:cNvPr id="118787" name="Rectangle 3"/>
          <p:cNvSpPr>
            <a:spLocks noGrp="1" noChangeArrowheads="1"/>
          </p:cNvSpPr>
          <p:nvPr>
            <p:ph type="body" idx="1"/>
          </p:nvPr>
        </p:nvSpPr>
        <p:spPr>
          <a:xfrm>
            <a:off x="457200" y="1566863"/>
            <a:ext cx="3886200" cy="4114800"/>
          </a:xfrm>
        </p:spPr>
        <p:txBody>
          <a:bodyPr/>
          <a:lstStyle/>
          <a:p>
            <a:pPr eaLnBrk="1" hangingPunct="1">
              <a:lnSpc>
                <a:spcPct val="90000"/>
              </a:lnSpc>
            </a:pPr>
            <a:r>
              <a:rPr lang="en-US" sz="1800" smtClean="0">
                <a:latin typeface="Helvetica" charset="0"/>
                <a:ea typeface="ＭＳ Ｐゴシック" charset="-128"/>
                <a:cs typeface="ＭＳ Ｐゴシック" charset="-128"/>
              </a:rPr>
              <a:t>Inner dense disk probed by dust—ALMA sensitivity extends probe to outer colder regions</a:t>
            </a:r>
          </a:p>
          <a:p>
            <a:pPr eaLnBrk="1" hangingPunct="1">
              <a:lnSpc>
                <a:spcPct val="90000"/>
              </a:lnSpc>
            </a:pPr>
            <a:r>
              <a:rPr lang="en-US" sz="1800" smtClean="0">
                <a:latin typeface="Helvetica" charset="0"/>
                <a:ea typeface="ＭＳ Ｐゴシック" charset="-128"/>
                <a:cs typeface="ＭＳ Ｐゴシック" charset="-128"/>
              </a:rPr>
              <a:t>ALMA allows imaging of a retinue of CO lines into the warmer inner disk.  Hence one can compare both dust and gas in the same regions.</a:t>
            </a:r>
          </a:p>
          <a:p>
            <a:pPr eaLnBrk="1" hangingPunct="1">
              <a:lnSpc>
                <a:spcPct val="90000"/>
              </a:lnSpc>
            </a:pPr>
            <a:r>
              <a:rPr lang="en-US" sz="1800" smtClean="0">
                <a:latin typeface="Helvetica" charset="0"/>
                <a:ea typeface="ＭＳ Ｐゴシック" charset="-128"/>
                <a:cs typeface="ＭＳ Ｐゴシック" charset="-128"/>
              </a:rPr>
              <a:t>ALMA sensitivity allows imaging of optically thin isotopic lines in dense inner regions.</a:t>
            </a:r>
          </a:p>
          <a:p>
            <a:pPr lvl="1" eaLnBrk="1" hangingPunct="1">
              <a:lnSpc>
                <a:spcPct val="90000"/>
              </a:lnSpc>
            </a:pPr>
            <a:r>
              <a:rPr lang="en-US" sz="1800" smtClean="0">
                <a:latin typeface="Helvetica" charset="0"/>
              </a:rPr>
              <a:t>Disk chemistry</a:t>
            </a:r>
          </a:p>
          <a:p>
            <a:pPr lvl="1" eaLnBrk="1" hangingPunct="1">
              <a:lnSpc>
                <a:spcPct val="90000"/>
              </a:lnSpc>
            </a:pPr>
            <a:r>
              <a:rPr lang="en-US" sz="1800" smtClean="0">
                <a:latin typeface="Helvetica" charset="0"/>
              </a:rPr>
              <a:t>Disk structure—protoplanetary clearing</a:t>
            </a:r>
          </a:p>
        </p:txBody>
      </p:sp>
      <p:pic>
        <p:nvPicPr>
          <p:cNvPr id="118788" name="Picture 4" descr="GGTau"/>
          <p:cNvPicPr>
            <a:picLocks noChangeAspect="1" noChangeArrowheads="1"/>
          </p:cNvPicPr>
          <p:nvPr/>
        </p:nvPicPr>
        <p:blipFill>
          <a:blip r:embed="rId3"/>
          <a:srcRect/>
          <a:stretch>
            <a:fillRect/>
          </a:stretch>
        </p:blipFill>
        <p:spPr bwMode="auto">
          <a:xfrm>
            <a:off x="4572000" y="838200"/>
            <a:ext cx="4279900" cy="5119688"/>
          </a:xfrm>
          <a:prstGeom prst="rect">
            <a:avLst/>
          </a:prstGeom>
          <a:noFill/>
          <a:ln w="9525">
            <a:noFill/>
            <a:miter lim="800000"/>
            <a:headEnd/>
            <a:tailEnd/>
          </a:ln>
        </p:spPr>
      </p:pic>
      <p:sp>
        <p:nvSpPr>
          <p:cNvPr id="118789" name="Footer Placeholder 5"/>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Forming Planets</a:t>
            </a:r>
          </a:p>
        </p:txBody>
      </p:sp>
      <p:sp>
        <p:nvSpPr>
          <p:cNvPr id="120835" name="Rectangle 3"/>
          <p:cNvSpPr>
            <a:spLocks noGrp="1" noChangeArrowheads="1"/>
          </p:cNvSpPr>
          <p:nvPr>
            <p:ph type="body" idx="1"/>
          </p:nvPr>
        </p:nvSpPr>
        <p:spPr>
          <a:xfrm>
            <a:off x="982663" y="1447800"/>
            <a:ext cx="7162800" cy="5257800"/>
          </a:xfrm>
        </p:spPr>
        <p:txBody>
          <a:bodyPr/>
          <a:lstStyle/>
          <a:p>
            <a:pPr eaLnBrk="1" hangingPunct="1"/>
            <a:r>
              <a:rPr lang="en-US" smtClean="0">
                <a:latin typeface="Helvetica" charset="0"/>
                <a:ea typeface="ＭＳ Ｐゴシック" charset="-128"/>
                <a:cs typeface="ＭＳ Ｐゴシック" charset="-128"/>
              </a:rPr>
              <a:t>ALMA will be able to directly detect forming giant planets (‘condensations’) in protoplanetary disks, and the gaps created in these disks as the condensations grow.</a:t>
            </a:r>
          </a:p>
          <a:p>
            <a:pPr lvl="1" eaLnBrk="1" hangingPunct="1"/>
            <a:r>
              <a:rPr lang="en-US" smtClean="0">
                <a:latin typeface="Arial" charset="0"/>
              </a:rPr>
              <a:t>‘Theoretical investigations show that the planet-disk interaction causes </a:t>
            </a:r>
            <a:r>
              <a:rPr lang="en-US" b="1" smtClean="0">
                <a:latin typeface="Arial" charset="0"/>
              </a:rPr>
              <a:t>structures</a:t>
            </a:r>
            <a:r>
              <a:rPr lang="en-US" smtClean="0">
                <a:latin typeface="Arial" charset="0"/>
              </a:rPr>
              <a:t> in circumstellar disks, which are usually </a:t>
            </a:r>
            <a:r>
              <a:rPr lang="en-US" b="1" smtClean="0">
                <a:latin typeface="Arial" charset="0"/>
              </a:rPr>
              <a:t>much larger in size than the planet</a:t>
            </a:r>
            <a:r>
              <a:rPr lang="en-US" smtClean="0">
                <a:latin typeface="Arial" charset="0"/>
              </a:rPr>
              <a:t> itself and thus more easily detectable.’ S. Wolf</a:t>
            </a:r>
            <a:endParaRPr lang="en-US" smtClean="0">
              <a:latin typeface="Helvetica" charset="0"/>
            </a:endParaRPr>
          </a:p>
          <a:p>
            <a:pPr eaLnBrk="1" hangingPunct="1"/>
            <a:endParaRPr lang="en-US" smtClean="0">
              <a:ea typeface="ＭＳ Ｐゴシック" charset="-128"/>
              <a:cs typeface="ＭＳ Ｐゴシック" charset="-128"/>
            </a:endParaRPr>
          </a:p>
        </p:txBody>
      </p:sp>
      <p:sp>
        <p:nvSpPr>
          <p:cNvPr id="120836"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14400" y="228600"/>
            <a:ext cx="5360988" cy="838200"/>
          </a:xfrm>
        </p:spPr>
        <p:txBody>
          <a:bodyPr/>
          <a:lstStyle/>
          <a:p>
            <a:r>
              <a:rPr lang="en-US">
                <a:latin typeface="Gill Sans MT" charset="-18"/>
                <a:ea typeface="ＭＳ Ｐゴシック" charset="-128"/>
              </a:rPr>
              <a:t>Operations Support Facility: 9500 ft altitude</a:t>
            </a:r>
            <a:br>
              <a:rPr lang="en-US">
                <a:latin typeface="Gill Sans MT" charset="-18"/>
                <a:ea typeface="ＭＳ Ｐゴシック" charset="-128"/>
              </a:rPr>
            </a:br>
            <a:r>
              <a:rPr lang="en-US" sz="2000">
                <a:latin typeface="Gill Sans MT" charset="-18"/>
                <a:ea typeface="ＭＳ Ｐゴシック" charset="-128"/>
              </a:rPr>
              <a:t>15 km from gate on CH23</a:t>
            </a:r>
            <a:endParaRPr lang="en-US">
              <a:latin typeface="Gill Sans MT" charset="-18"/>
              <a:ea typeface="ＭＳ Ｐゴシック" charset="-128"/>
            </a:endParaRPr>
          </a:p>
        </p:txBody>
      </p:sp>
      <p:pic>
        <p:nvPicPr>
          <p:cNvPr id="61443" name="Picture 3" descr="IMG_0545sm"/>
          <p:cNvPicPr>
            <a:picLocks noChangeAspect="1" noChangeArrowheads="1"/>
          </p:cNvPicPr>
          <p:nvPr/>
        </p:nvPicPr>
        <p:blipFill>
          <a:blip r:embed="rId3"/>
          <a:srcRect/>
          <a:stretch>
            <a:fillRect/>
          </a:stretch>
        </p:blipFill>
        <p:spPr bwMode="auto">
          <a:xfrm>
            <a:off x="228600" y="1905000"/>
            <a:ext cx="5181600" cy="3890963"/>
          </a:xfrm>
          <a:prstGeom prst="rect">
            <a:avLst/>
          </a:prstGeom>
          <a:noFill/>
          <a:ln w="9525">
            <a:noFill/>
            <a:miter lim="800000"/>
            <a:headEnd/>
            <a:tailEnd/>
          </a:ln>
        </p:spPr>
      </p:pic>
      <p:sp>
        <p:nvSpPr>
          <p:cNvPr id="61444" name="Text Box 4"/>
          <p:cNvSpPr txBox="1">
            <a:spLocks noChangeArrowheads="1"/>
          </p:cNvSpPr>
          <p:nvPr/>
        </p:nvSpPr>
        <p:spPr bwMode="auto">
          <a:xfrm>
            <a:off x="5481638" y="1219200"/>
            <a:ext cx="3509962" cy="5203825"/>
          </a:xfrm>
          <a:prstGeom prst="rect">
            <a:avLst/>
          </a:prstGeom>
          <a:noFill/>
          <a:ln w="9525">
            <a:noFill/>
            <a:miter lim="800000"/>
            <a:headEnd/>
            <a:tailEnd/>
          </a:ln>
        </p:spPr>
        <p:txBody>
          <a:bodyPr>
            <a:prstTxWarp prst="textNoShape">
              <a:avLst/>
            </a:prstTxWarp>
            <a:spAutoFit/>
          </a:bodyPr>
          <a:lstStyle/>
          <a:p>
            <a:pPr>
              <a:buFont typeface="Times" charset="0"/>
              <a:buChar char="•"/>
            </a:pPr>
            <a:r>
              <a:rPr lang="en-US"/>
              <a:t>Technical Building</a:t>
            </a:r>
          </a:p>
          <a:p>
            <a:pPr lvl="1">
              <a:buFont typeface="Times" charset="0"/>
              <a:buChar char="•"/>
            </a:pPr>
            <a:r>
              <a:rPr lang="en-US"/>
              <a:t>Completed</a:t>
            </a:r>
          </a:p>
          <a:p>
            <a:pPr lvl="1">
              <a:buFont typeface="Times" charset="0"/>
              <a:buChar char="•"/>
            </a:pPr>
            <a:r>
              <a:rPr lang="en-US"/>
              <a:t>Warehouse</a:t>
            </a:r>
          </a:p>
          <a:p>
            <a:pPr lvl="1">
              <a:buFont typeface="Times" charset="0"/>
              <a:buChar char="•"/>
            </a:pPr>
            <a:r>
              <a:rPr lang="en-US"/>
              <a:t>Shops, offices, antenna area</a:t>
            </a:r>
          </a:p>
          <a:p>
            <a:pPr>
              <a:buFont typeface="Times" charset="0"/>
              <a:buChar char="•"/>
            </a:pPr>
            <a:r>
              <a:rPr lang="en-US"/>
              <a:t>Camps:  House, feed and amuse &gt;500 people</a:t>
            </a:r>
          </a:p>
          <a:p>
            <a:pPr lvl="1">
              <a:buFont typeface="Times" charset="0"/>
              <a:buChar char="•"/>
            </a:pPr>
            <a:r>
              <a:rPr lang="en-US"/>
              <a:t>ALMA</a:t>
            </a:r>
          </a:p>
          <a:p>
            <a:pPr lvl="1">
              <a:buFont typeface="Times" charset="0"/>
              <a:buChar char="•"/>
            </a:pPr>
            <a:r>
              <a:rPr lang="en-US"/>
              <a:t>Contractors</a:t>
            </a:r>
          </a:p>
          <a:p>
            <a:pPr>
              <a:buFont typeface="Times" charset="0"/>
              <a:buChar char="•"/>
            </a:pPr>
            <a:r>
              <a:rPr lang="en-US"/>
              <a:t>Antenna erection areas</a:t>
            </a:r>
          </a:p>
          <a:p>
            <a:pPr lvl="1">
              <a:buFont typeface="Times" charset="0"/>
              <a:buChar char="•"/>
            </a:pPr>
            <a:r>
              <a:rPr lang="en-US"/>
              <a:t>VertexRSI (NA)</a:t>
            </a:r>
          </a:p>
          <a:p>
            <a:pPr lvl="1">
              <a:buFont typeface="Times" charset="0"/>
              <a:buChar char="•"/>
            </a:pPr>
            <a:r>
              <a:rPr lang="en-US"/>
              <a:t>Mitsubishi (JP)</a:t>
            </a:r>
          </a:p>
          <a:p>
            <a:pPr lvl="1">
              <a:buFont typeface="Times" charset="0"/>
              <a:buChar char="•"/>
            </a:pPr>
            <a:r>
              <a:rPr lang="en-US"/>
              <a:t>Alcatel (EU)</a:t>
            </a:r>
          </a:p>
          <a:p>
            <a:pPr>
              <a:buFont typeface="Times" charset="0"/>
              <a:buChar char="•"/>
            </a:pPr>
            <a:r>
              <a:rPr lang="en-US"/>
              <a:t>Temporary Offices</a:t>
            </a:r>
          </a:p>
        </p:txBody>
      </p:sp>
      <p:sp>
        <p:nvSpPr>
          <p:cNvPr id="61445" name="Text Box 5"/>
          <p:cNvSpPr txBox="1">
            <a:spLocks noChangeArrowheads="1"/>
          </p:cNvSpPr>
          <p:nvPr/>
        </p:nvSpPr>
        <p:spPr bwMode="auto">
          <a:xfrm>
            <a:off x="1371600" y="5867400"/>
            <a:ext cx="917575" cy="336550"/>
          </a:xfrm>
          <a:prstGeom prst="rect">
            <a:avLst/>
          </a:prstGeom>
          <a:noFill/>
          <a:ln w="9525">
            <a:noFill/>
            <a:miter lim="800000"/>
            <a:headEnd/>
            <a:tailEnd/>
          </a:ln>
        </p:spPr>
        <p:txBody>
          <a:bodyPr wrap="none">
            <a:prstTxWarp prst="textNoShape">
              <a:avLst/>
            </a:prstTxWarp>
            <a:spAutoFit/>
          </a:bodyPr>
          <a:lstStyle/>
          <a:p>
            <a:r>
              <a:rPr lang="en-US" sz="1600"/>
              <a:t>OSF TB</a:t>
            </a:r>
            <a:endParaRPr lang="en-US"/>
          </a:p>
        </p:txBody>
      </p:sp>
      <p:pic>
        <p:nvPicPr>
          <p:cNvPr id="936966" name="Picture 6" descr="OSFTBCommissioningNight"/>
          <p:cNvPicPr>
            <a:picLocks noChangeAspect="1" noChangeArrowheads="1"/>
          </p:cNvPicPr>
          <p:nvPr/>
        </p:nvPicPr>
        <p:blipFill>
          <a:blip r:embed="rId4"/>
          <a:srcRect/>
          <a:stretch>
            <a:fillRect/>
          </a:stretch>
        </p:blipFill>
        <p:spPr bwMode="auto">
          <a:xfrm>
            <a:off x="869950" y="1727200"/>
            <a:ext cx="7404100" cy="340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6966"/>
                                        </p:tgtEl>
                                        <p:attrNameLst>
                                          <p:attrName>style.visibility</p:attrName>
                                        </p:attrNameLst>
                                      </p:cBhvr>
                                      <p:to>
                                        <p:strVal val="visible"/>
                                      </p:to>
                                    </p:set>
                                    <p:animEffect transition="in" filter="fade">
                                      <p:cBhvr>
                                        <p:cTn id="7" dur="500"/>
                                        <p:tgtEl>
                                          <p:spTgt spid="936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31775" y="228600"/>
            <a:ext cx="5980113" cy="838200"/>
          </a:xfrm>
        </p:spPr>
        <p:txBody>
          <a:bodyPr/>
          <a:lstStyle/>
          <a:p>
            <a:r>
              <a:rPr lang="en-US">
                <a:latin typeface="Gill Sans MT" charset="-18"/>
                <a:ea typeface="ＭＳ Ｐゴシック" charset="-128"/>
              </a:rPr>
              <a:t>Array Operations Site: 16400 feet</a:t>
            </a:r>
            <a:br>
              <a:rPr lang="en-US">
                <a:latin typeface="Gill Sans MT" charset="-18"/>
                <a:ea typeface="ＭＳ Ｐゴシック" charset="-128"/>
              </a:rPr>
            </a:br>
            <a:r>
              <a:rPr lang="en-US" sz="2000">
                <a:latin typeface="Gill Sans MT" charset="-18"/>
                <a:ea typeface="ＭＳ Ｐゴシック" charset="-128"/>
              </a:rPr>
              <a:t>43 km from gate on CH23 on 51ft wide new road</a:t>
            </a:r>
            <a:endParaRPr lang="en-US">
              <a:latin typeface="Gill Sans MT" charset="-18"/>
              <a:ea typeface="ＭＳ Ｐゴシック" charset="-128"/>
            </a:endParaRPr>
          </a:p>
        </p:txBody>
      </p:sp>
      <p:pic>
        <p:nvPicPr>
          <p:cNvPr id="63491" name="Picture 3" descr="ACA2sm"/>
          <p:cNvPicPr>
            <a:picLocks noChangeAspect="1" noChangeArrowheads="1"/>
          </p:cNvPicPr>
          <p:nvPr/>
        </p:nvPicPr>
        <p:blipFill>
          <a:blip r:embed="rId3"/>
          <a:srcRect/>
          <a:stretch>
            <a:fillRect/>
          </a:stretch>
        </p:blipFill>
        <p:spPr bwMode="auto">
          <a:xfrm>
            <a:off x="4876800" y="1371600"/>
            <a:ext cx="4130675" cy="3097213"/>
          </a:xfrm>
          <a:prstGeom prst="rect">
            <a:avLst/>
          </a:prstGeom>
          <a:noFill/>
          <a:ln w="9525">
            <a:noFill/>
            <a:miter lim="800000"/>
            <a:headEnd/>
            <a:tailEnd/>
          </a:ln>
        </p:spPr>
      </p:pic>
      <p:pic>
        <p:nvPicPr>
          <p:cNvPr id="63492" name="Picture 4" descr="AOS TB -1"/>
          <p:cNvPicPr>
            <a:picLocks noChangeAspect="1" noChangeArrowheads="1"/>
          </p:cNvPicPr>
          <p:nvPr/>
        </p:nvPicPr>
        <p:blipFill>
          <a:blip r:embed="rId4"/>
          <a:srcRect/>
          <a:stretch>
            <a:fillRect/>
          </a:stretch>
        </p:blipFill>
        <p:spPr bwMode="auto">
          <a:xfrm>
            <a:off x="381000" y="3810000"/>
            <a:ext cx="4114800" cy="2493963"/>
          </a:xfrm>
          <a:prstGeom prst="rect">
            <a:avLst/>
          </a:prstGeom>
          <a:noFill/>
          <a:ln w="9525">
            <a:noFill/>
            <a:miter lim="800000"/>
            <a:headEnd/>
            <a:tailEnd/>
          </a:ln>
        </p:spPr>
      </p:pic>
      <p:cxnSp>
        <p:nvCxnSpPr>
          <p:cNvPr id="63493" name="AutoShape 5"/>
          <p:cNvCxnSpPr>
            <a:cxnSpLocks noChangeShapeType="1"/>
          </p:cNvCxnSpPr>
          <p:nvPr/>
        </p:nvCxnSpPr>
        <p:spPr bwMode="auto">
          <a:xfrm flipV="1">
            <a:off x="4495800" y="3962400"/>
            <a:ext cx="1219200" cy="1095375"/>
          </a:xfrm>
          <a:prstGeom prst="straightConnector1">
            <a:avLst/>
          </a:prstGeom>
          <a:noFill/>
          <a:ln w="9525">
            <a:solidFill>
              <a:schemeClr val="tx1"/>
            </a:solidFill>
            <a:round/>
            <a:headEnd/>
            <a:tailEnd type="triangle" w="med" len="med"/>
          </a:ln>
        </p:spPr>
      </p:cxnSp>
      <p:sp>
        <p:nvSpPr>
          <p:cNvPr id="63494" name="Text Box 6"/>
          <p:cNvSpPr txBox="1">
            <a:spLocks noChangeArrowheads="1"/>
          </p:cNvSpPr>
          <p:nvPr/>
        </p:nvSpPr>
        <p:spPr bwMode="auto">
          <a:xfrm>
            <a:off x="1044575" y="6373813"/>
            <a:ext cx="3603625" cy="320675"/>
          </a:xfrm>
          <a:prstGeom prst="rect">
            <a:avLst/>
          </a:prstGeom>
          <a:noFill/>
          <a:ln w="9525">
            <a:noFill/>
            <a:miter lim="800000"/>
            <a:headEnd/>
            <a:tailEnd/>
          </a:ln>
        </p:spPr>
        <p:txBody>
          <a:bodyPr wrap="none">
            <a:prstTxWarp prst="textNoShape">
              <a:avLst/>
            </a:prstTxWarp>
            <a:spAutoFit/>
          </a:bodyPr>
          <a:lstStyle/>
          <a:p>
            <a:r>
              <a:rPr lang="en-US" sz="1500"/>
              <a:t>Array Operations Site Technical Building</a:t>
            </a:r>
            <a:endParaRPr lang="en-US"/>
          </a:p>
        </p:txBody>
      </p:sp>
      <p:pic>
        <p:nvPicPr>
          <p:cNvPr id="63495" name="Picture 7" descr="GoogleArray"/>
          <p:cNvPicPr>
            <a:picLocks noChangeAspect="1" noChangeArrowheads="1"/>
          </p:cNvPicPr>
          <p:nvPr/>
        </p:nvPicPr>
        <p:blipFill>
          <a:blip r:embed="rId5"/>
          <a:srcRect/>
          <a:stretch>
            <a:fillRect/>
          </a:stretch>
        </p:blipFill>
        <p:spPr bwMode="auto">
          <a:xfrm>
            <a:off x="685800" y="1447800"/>
            <a:ext cx="3536950" cy="1963738"/>
          </a:xfrm>
          <a:prstGeom prst="rect">
            <a:avLst/>
          </a:prstGeom>
          <a:noFill/>
          <a:ln w="9525">
            <a:noFill/>
            <a:miter lim="800000"/>
            <a:headEnd/>
            <a:tailEnd/>
          </a:ln>
        </p:spPr>
      </p:pic>
      <p:cxnSp>
        <p:nvCxnSpPr>
          <p:cNvPr id="63496" name="AutoShape 8"/>
          <p:cNvCxnSpPr>
            <a:cxnSpLocks noChangeShapeType="1"/>
          </p:cNvCxnSpPr>
          <p:nvPr/>
        </p:nvCxnSpPr>
        <p:spPr bwMode="auto">
          <a:xfrm flipH="1" flipV="1">
            <a:off x="2362200" y="2209800"/>
            <a:ext cx="2514600" cy="711200"/>
          </a:xfrm>
          <a:prstGeom prst="straightConnector1">
            <a:avLst/>
          </a:prstGeom>
          <a:noFill/>
          <a:ln w="9525">
            <a:solidFill>
              <a:schemeClr val="tx1"/>
            </a:solidFill>
            <a:round/>
            <a:headEnd/>
            <a:tailEnd type="triangle" w="med" len="med"/>
          </a:ln>
        </p:spPr>
      </p:cxnSp>
      <p:sp>
        <p:nvSpPr>
          <p:cNvPr id="63497" name="Text Box 9"/>
          <p:cNvSpPr txBox="1">
            <a:spLocks noChangeArrowheads="1"/>
          </p:cNvSpPr>
          <p:nvPr/>
        </p:nvSpPr>
        <p:spPr bwMode="auto">
          <a:xfrm>
            <a:off x="4648200" y="4468813"/>
            <a:ext cx="4457700" cy="2225675"/>
          </a:xfrm>
          <a:prstGeom prst="rect">
            <a:avLst/>
          </a:prstGeom>
          <a:noFill/>
          <a:ln w="9525">
            <a:noFill/>
            <a:miter lim="800000"/>
            <a:headEnd/>
            <a:tailEnd/>
          </a:ln>
        </p:spPr>
        <p:txBody>
          <a:bodyPr wrap="none">
            <a:prstTxWarp prst="textNoShape">
              <a:avLst/>
            </a:prstTxWarp>
            <a:spAutoFit/>
          </a:bodyPr>
          <a:lstStyle/>
          <a:p>
            <a:pPr>
              <a:buFont typeface="Times" charset="0"/>
              <a:buChar char="•"/>
            </a:pPr>
            <a:r>
              <a:rPr lang="en-US" sz="2000"/>
              <a:t>Array reconfigurable 150m-14km</a:t>
            </a:r>
          </a:p>
          <a:p>
            <a:pPr>
              <a:buFont typeface="Times" charset="0"/>
              <a:buChar char="•"/>
            </a:pPr>
            <a:r>
              <a:rPr lang="en-US" sz="2000"/>
              <a:t>Digitized signals from antenna to TB</a:t>
            </a:r>
          </a:p>
          <a:p>
            <a:pPr lvl="1">
              <a:buFont typeface="Times" charset="0"/>
              <a:buChar char="•"/>
            </a:pPr>
            <a:r>
              <a:rPr lang="en-US" sz="2000"/>
              <a:t>TB houses Correlator</a:t>
            </a:r>
          </a:p>
          <a:p>
            <a:pPr lvl="1">
              <a:buFont typeface="Times" charset="0"/>
              <a:buChar char="•"/>
            </a:pPr>
            <a:r>
              <a:rPr lang="en-US" sz="2000"/>
              <a:t>Local oscillator signals</a:t>
            </a:r>
          </a:p>
          <a:p>
            <a:pPr lvl="1">
              <a:buFont typeface="Times" charset="0"/>
              <a:buChar char="•"/>
            </a:pPr>
            <a:r>
              <a:rPr lang="en-US" sz="2000"/>
              <a:t>Antenna transporter shelter</a:t>
            </a:r>
          </a:p>
          <a:p>
            <a:pPr lvl="1">
              <a:buFont typeface="Times" charset="0"/>
              <a:buChar char="•"/>
            </a:pPr>
            <a:r>
              <a:rPr lang="en-US" sz="2000"/>
              <a:t>Refuge</a:t>
            </a:r>
          </a:p>
          <a:p>
            <a:pPr lvl="1">
              <a:buFont typeface="Times" charset="0"/>
              <a:buChar char="•"/>
            </a:pPr>
            <a:r>
              <a:rPr lang="en-US" sz="2000"/>
              <a:t>No one overnight, few during day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92100" y="0"/>
            <a:ext cx="8229600" cy="511175"/>
          </a:xfrm>
        </p:spPr>
        <p:txBody>
          <a:bodyPr rtlCol="0">
            <a:normAutofit fontScale="90000"/>
          </a:bodyPr>
          <a:lstStyle/>
          <a:p>
            <a:pPr eaLnBrk="1" fontAlgn="auto" hangingPunct="1">
              <a:spcAft>
                <a:spcPts val="0"/>
              </a:spcAft>
              <a:defRPr/>
            </a:pPr>
            <a:r>
              <a:rPr lang="en-US" dirty="0">
                <a:ea typeface="+mj-ea"/>
                <a:cs typeface="+mj-cs"/>
              </a:rPr>
              <a:t>Highest Level Science Goals</a:t>
            </a:r>
          </a:p>
        </p:txBody>
      </p:sp>
      <p:sp>
        <p:nvSpPr>
          <p:cNvPr id="65539" name="Text Box 3"/>
          <p:cNvSpPr txBox="1">
            <a:spLocks noChangeArrowheads="1"/>
          </p:cNvSpPr>
          <p:nvPr/>
        </p:nvSpPr>
        <p:spPr bwMode="auto">
          <a:xfrm>
            <a:off x="990600" y="709613"/>
            <a:ext cx="7712075" cy="5816600"/>
          </a:xfrm>
          <a:prstGeom prst="rect">
            <a:avLst/>
          </a:prstGeom>
          <a:noFill/>
          <a:ln w="12700">
            <a:noFill/>
            <a:miter lim="800000"/>
            <a:headEnd/>
            <a:tailEnd/>
          </a:ln>
        </p:spPr>
        <p:txBody>
          <a:bodyPr>
            <a:prstTxWarp prst="textNoShape">
              <a:avLst/>
            </a:prstTxWarp>
            <a:spAutoFit/>
          </a:bodyPr>
          <a:lstStyle/>
          <a:p>
            <a:pPr marL="457200" indent="-457200"/>
            <a:r>
              <a:rPr lang="en-US" sz="1800" b="1" i="1">
                <a:solidFill>
                  <a:srgbClr val="000090"/>
                </a:solidFill>
                <a:latin typeface="Gill Sans MT" charset="-18"/>
              </a:rPr>
              <a:t>Bilateral Agreement Annex B:</a:t>
            </a:r>
          </a:p>
          <a:p>
            <a:pPr marL="457200" indent="-457200"/>
            <a:r>
              <a:rPr lang="en-US" sz="1800">
                <a:solidFill>
                  <a:srgbClr val="000090"/>
                </a:solidFill>
                <a:latin typeface="Gill Sans MT" charset="-18"/>
              </a:rPr>
              <a:t>“ALMA has three level-1 science requirements: </a:t>
            </a:r>
          </a:p>
          <a:p>
            <a:pPr marL="457200" indent="-457200">
              <a:buFont typeface="Wingdings" charset="2"/>
              <a:buChar char="v"/>
            </a:pPr>
            <a:r>
              <a:rPr lang="en-US" sz="1800">
                <a:solidFill>
                  <a:srgbClr val="000090"/>
                </a:solidFill>
                <a:latin typeface="Gill Sans MT" charset="-18"/>
              </a:rPr>
              <a:t>The ability to detect spectral line emission from CO or C+ in a normal galaxy like the Milky Way at a redshift of z = 3, in less than 24 hours of observation. </a:t>
            </a:r>
          </a:p>
          <a:p>
            <a:pPr marL="457200" indent="-457200">
              <a:buFont typeface="Wingdings" charset="2"/>
              <a:buChar char="v"/>
            </a:pPr>
            <a:r>
              <a:rPr lang="en-US" sz="1800">
                <a:solidFill>
                  <a:srgbClr val="000090"/>
                </a:solidFill>
                <a:latin typeface="Gill Sans MT" charset="-18"/>
              </a:rPr>
              <a:t>The ability to image the gas kinematics in a solar-mass protostellar/ protoplanetary disk at a distance of 150 pc (roughly, the distance of the star-forming clouds in Ophiuchus or Corona Australis), enabling one to study the physical, chemical, and magnetic field structure of the disk and to detect the tidal gaps created by planets undergoing formation. </a:t>
            </a:r>
          </a:p>
          <a:p>
            <a:pPr marL="457200" indent="-457200">
              <a:buFont typeface="Wingdings" charset="2"/>
              <a:buChar char="v"/>
            </a:pPr>
            <a:r>
              <a:rPr lang="en-US" sz="1800">
                <a:solidFill>
                  <a:srgbClr val="000090"/>
                </a:solidFill>
                <a:latin typeface="Gill Sans MT" charset="-18"/>
              </a:rPr>
              <a:t>The ability to provide precise images at an angular resolution of 0.1". Here the term </a:t>
            </a:r>
            <a:r>
              <a:rPr lang="en-US" sz="1800" i="1">
                <a:solidFill>
                  <a:srgbClr val="000090"/>
                </a:solidFill>
                <a:latin typeface="Gill Sans MT" charset="-18"/>
              </a:rPr>
              <a:t>precise image </a:t>
            </a:r>
            <a:r>
              <a:rPr lang="en-US" sz="1800">
                <a:solidFill>
                  <a:srgbClr val="000090"/>
                </a:solidFill>
                <a:latin typeface="Gill Sans MT" charset="-18"/>
              </a:rPr>
              <a:t>means accurately representing the sky brightness at all points where the brightness is greater than 0.1% of the peak image brightness. This requirement applies to all sources visible to ALMA that transit at an elevation greater than 20 degrees. These requirements drive the technical specifications of ALMA. “</a:t>
            </a:r>
          </a:p>
          <a:p>
            <a:pPr marL="457200" indent="-457200"/>
            <a:r>
              <a:rPr lang="en-US" sz="1800" b="1">
                <a:solidFill>
                  <a:srgbClr val="000090"/>
                </a:solidFill>
                <a:latin typeface="Gill Sans MT" charset="-18"/>
              </a:rPr>
              <a:t>These science goals cannot be achieved by any other instrument.</a:t>
            </a:r>
          </a:p>
          <a:p>
            <a:pPr marL="457200" indent="-457200"/>
            <a:endParaRPr lang="en-US" sz="1800">
              <a:solidFill>
                <a:srgbClr val="FFFF99"/>
              </a:solidFill>
              <a:latin typeface="Gill Sans MT" charset="-18"/>
            </a:endParaRPr>
          </a:p>
        </p:txBody>
      </p:sp>
      <p:sp>
        <p:nvSpPr>
          <p:cNvPr id="65540"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rtlCol="0"/>
          <a:lstStyle/>
          <a:p>
            <a:pPr eaLnBrk="1" fontAlgn="auto" hangingPunct="1">
              <a:spcAft>
                <a:spcPts val="0"/>
              </a:spcAft>
              <a:defRPr/>
            </a:pPr>
            <a:r>
              <a:rPr lang="en-US" dirty="0">
                <a:ea typeface="+mj-ea"/>
                <a:cs typeface="+mj-cs"/>
              </a:rPr>
              <a:t>ALMA Science Requirements</a:t>
            </a:r>
          </a:p>
        </p:txBody>
      </p:sp>
      <p:sp>
        <p:nvSpPr>
          <p:cNvPr id="55299" name="Rectangle 3"/>
          <p:cNvSpPr>
            <a:spLocks noGrp="1" noChangeArrowheads="1"/>
          </p:cNvSpPr>
          <p:nvPr>
            <p:ph type="body" idx="1"/>
          </p:nvPr>
        </p:nvSpPr>
        <p:spPr>
          <a:xfrm>
            <a:off x="304800" y="1447800"/>
            <a:ext cx="8686800" cy="4114800"/>
          </a:xfrm>
        </p:spPr>
        <p:txBody>
          <a:bodyPr rtlCol="0">
            <a:normAutofit fontScale="85000" lnSpcReduction="20000"/>
          </a:bodyPr>
          <a:lstStyle/>
          <a:p>
            <a:pPr eaLnBrk="1" fontAlgn="auto" hangingPunct="1">
              <a:lnSpc>
                <a:spcPct val="90000"/>
              </a:lnSpc>
              <a:spcAft>
                <a:spcPts val="0"/>
              </a:spcAft>
              <a:buFont typeface="Wingdings" pitchFamily="-65" charset="2"/>
              <a:buNone/>
              <a:defRPr/>
            </a:pPr>
            <a:r>
              <a:rPr lang="en-US" altLang="ko-KR" dirty="0" smtClean="0">
                <a:solidFill>
                  <a:srgbClr val="000090"/>
                </a:solidFill>
                <a:ea typeface="굴림" pitchFamily="-65" charset="-127"/>
                <a:cs typeface="굴림" pitchFamily="-65" charset="-127"/>
              </a:rPr>
              <a:t>Project ensures ALMA meets three “level I” science goals:</a:t>
            </a:r>
            <a:endParaRPr lang="en-US" altLang="ko-KR" sz="1400" dirty="0" smtClean="0">
              <a:solidFill>
                <a:srgbClr val="000090"/>
              </a:solidFill>
              <a:ea typeface="굴림" pitchFamily="-65" charset="-127"/>
              <a:cs typeface="굴림" pitchFamily="-65" charset="-127"/>
            </a:endParaRPr>
          </a:p>
          <a:p>
            <a:pPr lvl="2" eaLnBrk="1" fontAlgn="auto" hangingPunct="1">
              <a:lnSpc>
                <a:spcPct val="90000"/>
              </a:lnSpc>
              <a:spcAft>
                <a:spcPts val="0"/>
              </a:spcAft>
              <a:buFont typeface="Arial" pitchFamily="34" charset="0"/>
              <a:buChar char="•"/>
              <a:defRPr/>
            </a:pPr>
            <a:r>
              <a:rPr lang="en-US" altLang="ko-KR" sz="2800" i="1" dirty="0" smtClean="0">
                <a:solidFill>
                  <a:srgbClr val="000090"/>
                </a:solidFill>
                <a:ea typeface="굴림" pitchFamily="-65" charset="-127"/>
                <a:cs typeface="굴림" pitchFamily="-65" charset="-127"/>
              </a:rPr>
              <a:t>Spectral line CO/C+ in </a:t>
            </a:r>
            <a:r>
              <a:rPr lang="en-US" altLang="ko-KR" sz="2800" i="1" dirty="0" err="1" smtClean="0">
                <a:solidFill>
                  <a:srgbClr val="000090"/>
                </a:solidFill>
                <a:ea typeface="굴림" pitchFamily="-65" charset="-127"/>
                <a:cs typeface="굴림" pitchFamily="-65" charset="-127"/>
              </a:rPr>
              <a:t>z</a:t>
            </a:r>
            <a:r>
              <a:rPr lang="en-US" altLang="ko-KR" sz="2800" i="1" dirty="0" smtClean="0">
                <a:solidFill>
                  <a:srgbClr val="000090"/>
                </a:solidFill>
                <a:ea typeface="굴림" pitchFamily="-65" charset="-127"/>
                <a:cs typeface="굴림" pitchFamily="-65" charset="-127"/>
              </a:rPr>
              <a:t>=3 MWG &lt; 24hrs </a:t>
            </a:r>
          </a:p>
          <a:p>
            <a:pPr lvl="2" eaLnBrk="1" fontAlgn="auto" hangingPunct="1">
              <a:lnSpc>
                <a:spcPct val="90000"/>
              </a:lnSpc>
              <a:spcAft>
                <a:spcPts val="0"/>
              </a:spcAft>
              <a:buFont typeface="Arial" pitchFamily="34" charset="0"/>
              <a:buChar char="•"/>
              <a:defRPr/>
            </a:pPr>
            <a:r>
              <a:rPr lang="en-US" altLang="ko-KR" sz="2800" i="1" dirty="0" smtClean="0">
                <a:solidFill>
                  <a:srgbClr val="000090"/>
                </a:solidFill>
                <a:ea typeface="굴림" pitchFamily="-65" charset="-127"/>
                <a:cs typeface="굴림" pitchFamily="-65" charset="-127"/>
              </a:rPr>
              <a:t>resolve </a:t>
            </a:r>
            <a:r>
              <a:rPr lang="en-US" altLang="ko-KR" sz="2800" i="1" dirty="0" err="1" smtClean="0">
                <a:solidFill>
                  <a:srgbClr val="000090"/>
                </a:solidFill>
                <a:ea typeface="굴림" pitchFamily="-65" charset="-127"/>
                <a:cs typeface="굴림" pitchFamily="-65" charset="-127"/>
              </a:rPr>
              <a:t>ProtoPlanetaryDisks</a:t>
            </a:r>
            <a:r>
              <a:rPr lang="en-US" altLang="ko-KR" sz="2800" i="1" dirty="0" smtClean="0">
                <a:solidFill>
                  <a:srgbClr val="000090"/>
                </a:solidFill>
                <a:ea typeface="굴림" pitchFamily="-65" charset="-127"/>
                <a:cs typeface="굴림" pitchFamily="-65" charset="-127"/>
              </a:rPr>
              <a:t> at 150 pc – gas/dust/fields</a:t>
            </a:r>
          </a:p>
          <a:p>
            <a:pPr lvl="2" eaLnBrk="1" fontAlgn="auto" hangingPunct="1">
              <a:lnSpc>
                <a:spcPct val="90000"/>
              </a:lnSpc>
              <a:spcAft>
                <a:spcPts val="0"/>
              </a:spcAft>
              <a:buFont typeface="Arial" pitchFamily="34" charset="0"/>
              <a:buChar char="•"/>
              <a:defRPr/>
            </a:pPr>
            <a:r>
              <a:rPr lang="en-US" altLang="ko-KR" sz="2800" i="1" dirty="0" smtClean="0">
                <a:solidFill>
                  <a:srgbClr val="000090"/>
                </a:solidFill>
                <a:ea typeface="굴림" pitchFamily="-65" charset="-127"/>
                <a:cs typeface="굴림" pitchFamily="-65" charset="-127"/>
              </a:rPr>
              <a:t>Precise 0.1” imaging above 0.1% peak</a:t>
            </a:r>
          </a:p>
          <a:p>
            <a:pPr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These require the instrument to have certain characteristics:</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High Fidelity Imaging. </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Routine sub-</a:t>
            </a:r>
            <a:r>
              <a:rPr lang="en-US" altLang="ko-KR" dirty="0" err="1" smtClean="0">
                <a:solidFill>
                  <a:srgbClr val="000090"/>
                </a:solidFill>
                <a:ea typeface="굴림" pitchFamily="-65" charset="-127"/>
                <a:cs typeface="굴림" pitchFamily="-65" charset="-127"/>
              </a:rPr>
              <a:t>mJy</a:t>
            </a:r>
            <a:r>
              <a:rPr lang="en-US" altLang="ko-KR" dirty="0" smtClean="0">
                <a:solidFill>
                  <a:srgbClr val="000090"/>
                </a:solidFill>
                <a:ea typeface="굴림" pitchFamily="-65" charset="-127"/>
                <a:cs typeface="굴림" pitchFamily="-65" charset="-127"/>
              </a:rPr>
              <a:t> Continuum / </a:t>
            </a:r>
            <a:r>
              <a:rPr lang="en-US" altLang="ko-KR" dirty="0" err="1" smtClean="0">
                <a:solidFill>
                  <a:srgbClr val="000090"/>
                </a:solidFill>
                <a:ea typeface="굴림" pitchFamily="-65" charset="-127"/>
                <a:cs typeface="굴림" pitchFamily="-65" charset="-127"/>
              </a:rPr>
              <a:t>mK</a:t>
            </a:r>
            <a:r>
              <a:rPr lang="en-US" altLang="ko-KR" dirty="0" smtClean="0">
                <a:solidFill>
                  <a:srgbClr val="000090"/>
                </a:solidFill>
                <a:ea typeface="굴림" pitchFamily="-65" charset="-127"/>
                <a:cs typeface="굴림" pitchFamily="-65" charset="-127"/>
              </a:rPr>
              <a:t> Spectral Sensitivity.</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Wideband Frequency Coverage.</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Wide Field Imaging </a:t>
            </a:r>
            <a:r>
              <a:rPr lang="en-US" altLang="ko-KR" dirty="0" err="1" smtClean="0">
                <a:solidFill>
                  <a:srgbClr val="000090"/>
                </a:solidFill>
                <a:ea typeface="굴림" pitchFamily="-65" charset="-127"/>
                <a:cs typeface="굴림" pitchFamily="-65" charset="-127"/>
              </a:rPr>
              <a:t>Mosaicing</a:t>
            </a:r>
            <a:r>
              <a:rPr lang="en-US" altLang="ko-KR" dirty="0" smtClean="0">
                <a:solidFill>
                  <a:srgbClr val="000090"/>
                </a:solidFill>
                <a:ea typeface="굴림" pitchFamily="-65" charset="-127"/>
                <a:cs typeface="굴림" pitchFamily="-65" charset="-127"/>
              </a:rPr>
              <a:t>.</a:t>
            </a:r>
          </a:p>
          <a:p>
            <a:pPr lvl="1" eaLnBrk="1" fontAlgn="auto" hangingPunct="1">
              <a:lnSpc>
                <a:spcPct val="90000"/>
              </a:lnSpc>
              <a:spcAft>
                <a:spcPts val="0"/>
              </a:spcAft>
              <a:buFont typeface="Arial" pitchFamily="34" charset="0"/>
              <a:buChar char="–"/>
              <a:defRPr/>
            </a:pPr>
            <a:r>
              <a:rPr lang="en-US" altLang="ko-KR" dirty="0" err="1" smtClean="0">
                <a:solidFill>
                  <a:srgbClr val="000090"/>
                </a:solidFill>
                <a:ea typeface="굴림" pitchFamily="-65" charset="-127"/>
                <a:cs typeface="굴림" pitchFamily="-65" charset="-127"/>
              </a:rPr>
              <a:t>Submillimeter</a:t>
            </a:r>
            <a:r>
              <a:rPr lang="en-US" altLang="ko-KR" dirty="0" smtClean="0">
                <a:solidFill>
                  <a:srgbClr val="000090"/>
                </a:solidFill>
                <a:ea typeface="굴림" pitchFamily="-65" charset="-127"/>
                <a:cs typeface="굴림" pitchFamily="-65" charset="-127"/>
              </a:rPr>
              <a:t> Receiver System (..&amp; site..).</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Full Polarization Capability.</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System Flexibility (hardware/software).</a:t>
            </a:r>
            <a:endParaRPr lang="en-US" dirty="0" smtClean="0">
              <a:solidFill>
                <a:srgbClr val="000090"/>
              </a:solidFill>
              <a:ea typeface="+mn-ea"/>
            </a:endParaRPr>
          </a:p>
        </p:txBody>
      </p:sp>
      <p:sp>
        <p:nvSpPr>
          <p:cNvPr id="67588"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4.xml><?xml version="1.0" encoding="utf-8"?>
<a:theme xmlns:a="http://schemas.openxmlformats.org/drawingml/2006/main" name="3_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2565</TotalTime>
  <Words>6114</Words>
  <Application>Microsoft Office PowerPoint</Application>
  <PresentationFormat>On-screen Show (4:3)</PresentationFormat>
  <Paragraphs>611</Paragraphs>
  <Slides>54</Slides>
  <Notes>34</Notes>
  <HiddenSlides>4</HiddenSlides>
  <MMClips>1</MMClips>
  <ScaleCrop>false</ScaleCrop>
  <HeadingPairs>
    <vt:vector size="4" baseType="variant">
      <vt:variant>
        <vt:lpstr>Design Template</vt:lpstr>
      </vt:variant>
      <vt:variant>
        <vt:i4>4</vt:i4>
      </vt:variant>
      <vt:variant>
        <vt:lpstr>Slide Titles</vt:lpstr>
      </vt:variant>
      <vt:variant>
        <vt:i4>54</vt:i4>
      </vt:variant>
    </vt:vector>
  </HeadingPairs>
  <TitlesOfParts>
    <vt:vector size="58" baseType="lpstr">
      <vt:lpstr>Office Theme</vt:lpstr>
      <vt:lpstr>Custom Design</vt:lpstr>
      <vt:lpstr>2_ALMA backgrnd</vt:lpstr>
      <vt:lpstr>3_ALMA backgrnd</vt:lpstr>
      <vt:lpstr>Atacama Large Millimeter/submillimeter Array: The March to Early Science</vt:lpstr>
      <vt:lpstr>The mm/submm Spectrum: Focus of ALMA </vt:lpstr>
      <vt:lpstr>The Final Frontier</vt:lpstr>
      <vt:lpstr>Contributors to the Millimeter Spectrum</vt:lpstr>
      <vt:lpstr>How can I find the ALMA Site?</vt:lpstr>
      <vt:lpstr>Operations Support Facility: 9500 ft altitude 15 km from gate on CH23</vt:lpstr>
      <vt:lpstr>Array Operations Site: 16400 feet 43 km from gate on CH23 on 51ft wide new road</vt:lpstr>
      <vt:lpstr>Highest Level Science Goals</vt:lpstr>
      <vt:lpstr>ALMA Science Requirements</vt:lpstr>
      <vt:lpstr>Technical Specifications</vt:lpstr>
      <vt:lpstr>Specifications Demand Transformational Performance</vt:lpstr>
      <vt:lpstr>ALMA Bands and Transparency</vt:lpstr>
      <vt:lpstr>Transformational Performance</vt:lpstr>
      <vt:lpstr>ALMA Science Targets</vt:lpstr>
      <vt:lpstr>      Opening Up the Dark Side of Reionization</vt:lpstr>
      <vt:lpstr>First Light</vt:lpstr>
      <vt:lpstr>The Birth of Chemical Complexity</vt:lpstr>
      <vt:lpstr>Gamma Ray Bursts and First Stars</vt:lpstr>
      <vt:lpstr>Distant Galaxies and the  Inverse K-correction--advantage: submm  </vt:lpstr>
      <vt:lpstr>Hubble Deep Field (HDF) Rich in Nearby Galaxies,  Poor in Distant Galaxies</vt:lpstr>
      <vt:lpstr>Submm Sources High and Low z</vt:lpstr>
      <vt:lpstr>Galaxy Clusters: Sunyaev-Zel’dovich Effect</vt:lpstr>
      <vt:lpstr>RXJ1347-1145 (z=0.45)</vt:lpstr>
      <vt:lpstr>Galaxy Assembly Continues</vt:lpstr>
      <vt:lpstr>Complexity of Molecule Distributions</vt:lpstr>
      <vt:lpstr>Slide 26</vt:lpstr>
      <vt:lpstr>Imaging the Violent Hearts of Galaxies</vt:lpstr>
      <vt:lpstr>Birth of Stars and Planets</vt:lpstr>
      <vt:lpstr>Star Formation Stages</vt:lpstr>
      <vt:lpstr>Star Spill in the Gulf</vt:lpstr>
      <vt:lpstr>Massive Stars</vt:lpstr>
      <vt:lpstr>Chemical Complexity of Molecular Clouds</vt:lpstr>
      <vt:lpstr>Orion Cloud Methyl Formate</vt:lpstr>
      <vt:lpstr>Formation of Planetary Systems</vt:lpstr>
      <vt:lpstr>Birth of Stars and Planets</vt:lpstr>
      <vt:lpstr>Birth of Stars and Planets</vt:lpstr>
      <vt:lpstr>Forming Other Planetary Systems</vt:lpstr>
      <vt:lpstr>Nearby Planets</vt:lpstr>
      <vt:lpstr>Indirect Detection of Mature Planetary Systems</vt:lpstr>
      <vt:lpstr>ALMA Early Science:  Beginning the Discovery Space Expansion </vt:lpstr>
      <vt:lpstr>Slide 41</vt:lpstr>
      <vt:lpstr>Slide 42</vt:lpstr>
      <vt:lpstr>Science Goal I: Detect CO or C+ in MWG</vt:lpstr>
      <vt:lpstr>C+ the Cosmic Candle</vt:lpstr>
      <vt:lpstr>Star Formation History</vt:lpstr>
      <vt:lpstr>M51 through time</vt:lpstr>
      <vt:lpstr>Numerology</vt:lpstr>
      <vt:lpstr>Specific Example</vt:lpstr>
      <vt:lpstr>Summary</vt:lpstr>
      <vt:lpstr>Protoplanetary Disks with ALMA Early Science</vt:lpstr>
      <vt:lpstr>ALMA Observes Other Planetary Systems</vt:lpstr>
      <vt:lpstr>Best Frequency for ALMA Continuum?</vt:lpstr>
      <vt:lpstr>Disk Structures</vt:lpstr>
      <vt:lpstr>Forming Planets</vt:lpstr>
    </vt:vector>
  </TitlesOfParts>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Patricia Smiley</dc:creator>
  <cp:lastModifiedBy>Power Mac</cp:lastModifiedBy>
  <cp:revision>41</cp:revision>
  <dcterms:created xsi:type="dcterms:W3CDTF">2010-08-24T12:01:17Z</dcterms:created>
  <dcterms:modified xsi:type="dcterms:W3CDTF">2010-08-24T12:01:36Z</dcterms:modified>
</cp:coreProperties>
</file>