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Override PartName="/ppt/slideLayouts/slideLayout35.xml" ContentType="application/vnd.openxmlformats-officedocument.presentationml.slideLayout+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slideLayouts/slideLayout23.xml" ContentType="application/vnd.openxmlformats-officedocument.presentationml.slideLayout+xml"/>
  <Override PartName="/ppt/theme/theme6.xml" ContentType="application/vnd.openxmlformats-officedocument.them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notesSlides/notesSlide16.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embeddings/oleObject2.bin" ContentType="application/vnd.openxmlformats-officedocument.oleObject"/>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Default Extension="wmf" ContentType="image/x-wmf"/>
  <Override PartName="/ppt/notesSlides/notesSlide4.xml" ContentType="application/vnd.openxmlformats-officedocument.presentationml.notesSlide+xml"/>
  <Override PartName="/ppt/notesSlides/notesSlide15.xml" ContentType="application/vnd.openxmlformats-officedocument.presentationml.notesSlide+xml"/>
  <Override PartName="/ppt/slideLayouts/slideLayout32.xml" ContentType="application/vnd.openxmlformats-officedocument.presentationml.slideLayout+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17.xml" ContentType="application/vnd.openxmlformats-officedocument.presentationml.notesSlide+xml"/>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slides/slide89.xml" ContentType="application/vnd.openxmlformats-officedocument.presentationml.slide+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theme/theme5.xml" ContentType="application/vnd.openxmlformats-officedocument.theme+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83.xml" ContentType="application/vnd.openxmlformats-officedocument.presentationml.slide+xml"/>
  <Override PartName="/ppt/slides/slide27.xml" ContentType="application/vnd.openxmlformats-officedocument.presentationml.slide+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slides/slide53.xml" ContentType="application/vnd.openxmlformats-officedocument.presentationml.slide+xml"/>
  <Override PartName="/ppt/slides/slide76.xml" ContentType="application/vnd.openxmlformats-officedocument.presentationml.slide+xml"/>
  <Override PartName="/ppt/slideLayouts/slideLayout19.xml" ContentType="application/vnd.openxmlformats-officedocument.presentationml.slideLayout+xml"/>
  <Override PartName="/ppt/slides/slide55.xml" ContentType="application/vnd.openxmlformats-officedocument.presentationml.slide+xml"/>
  <Override PartName="/ppt/slides/slide67.xml" ContentType="application/vnd.openxmlformats-officedocument.presentationml.slide+xml"/>
  <Override PartName="/ppt/slideLayouts/slideLayout27.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41.xml" ContentType="application/vnd.openxmlformats-officedocument.presentationml.slide+xml"/>
  <Override PartName="/ppt/slideMasters/slideMaster4.xml" ContentType="application/vnd.openxmlformats-officedocument.presentationml.slideMaster+xml"/>
  <Override PartName="/ppt/slides/slide46.xml" ContentType="application/vnd.openxmlformats-officedocument.presentationml.slide+xml"/>
  <Override PartName="/ppt/slideLayouts/slideLayout30.xml" ContentType="application/vnd.openxmlformats-officedocument.presentationml.slideLayout+xml"/>
  <Override PartName="/ppt/slideLayouts/slideLayout33.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slides/slide84.xml" ContentType="application/vnd.openxmlformats-officedocument.presentationml.slide+xml"/>
  <Override PartName="/ppt/theme/theme4.xml" ContentType="application/vnd.openxmlformats-officedocument.theme+xml"/>
  <Override PartName="/ppt/slides/slide2.xml" ContentType="application/vnd.openxmlformats-officedocument.presentationml.slide+xml"/>
  <Override PartName="/ppt/slides/slide80.xml" ContentType="application/vnd.openxmlformats-officedocument.presentationml.slide+xml"/>
  <Override PartName="/ppt/slideMasters/slideMaster3.xml" ContentType="application/vnd.openxmlformats-officedocument.presentationml.slideMaster+xml"/>
  <Override PartName="/ppt/slides/slide69.xml" ContentType="application/vnd.openxmlformats-officedocument.presentationml.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7.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slideLayouts/slideLayout18.xml" ContentType="application/vnd.openxmlformats-officedocument.presentationml.slideLayout+xml"/>
  <Override PartName="/ppt/slides/slide34.xml" ContentType="application/vnd.openxmlformats-officedocument.presentationml.slide+xml"/>
  <Override PartName="/ppt/slideLayouts/slideLayout28.xml" ContentType="application/vnd.openxmlformats-officedocument.presentationml.slideLayout+xml"/>
  <Override PartName="/ppt/slides/slide44.xml" ContentType="application/vnd.openxmlformats-officedocument.presentationml.slide+xml"/>
  <Override PartName="/ppt/embeddings/oleObject1.bin" ContentType="application/vnd.openxmlformats-officedocument.oleObject"/>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s/slide70.xml" ContentType="application/vnd.openxmlformats-officedocument.presentationml.slide+xml"/>
  <Override PartName="/ppt/slides/slide88.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slideLayouts/slideLayout13.xml" ContentType="application/vnd.openxmlformats-officedocument.presentationml.slideLayout+xml"/>
  <Override PartName="/ppt/slides/slide75.xml" ContentType="application/vnd.openxmlformats-officedocument.presentationml.slide+xml"/>
  <Override PartName="/ppt/slides/slide8.xml" ContentType="application/vnd.openxmlformats-officedocument.presentationml.slide+xml"/>
  <Override PartName="/ppt/slideLayouts/slideLayout31.xml" ContentType="application/vnd.openxmlformats-officedocument.presentationml.slideLayout+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4076" r:id="rId1"/>
    <p:sldMasterId id="2147484373" r:id="rId2"/>
    <p:sldMasterId id="2147484374" r:id="rId3"/>
    <p:sldMasterId id="2147484756" r:id="rId4"/>
  </p:sldMasterIdLst>
  <p:notesMasterIdLst>
    <p:notesMasterId r:id="rId94"/>
  </p:notesMasterIdLst>
  <p:handoutMasterIdLst>
    <p:handoutMasterId r:id="rId95"/>
  </p:handoutMasterIdLst>
  <p:sldIdLst>
    <p:sldId id="371" r:id="rId5"/>
    <p:sldId id="291" r:id="rId6"/>
    <p:sldId id="292" r:id="rId7"/>
    <p:sldId id="293" r:id="rId8"/>
    <p:sldId id="294" r:id="rId9"/>
    <p:sldId id="295" r:id="rId10"/>
    <p:sldId id="296" r:id="rId11"/>
    <p:sldId id="297" r:id="rId12"/>
    <p:sldId id="298" r:id="rId13"/>
    <p:sldId id="299" r:id="rId14"/>
    <p:sldId id="300" r:id="rId15"/>
    <p:sldId id="301" r:id="rId16"/>
    <p:sldId id="302" r:id="rId17"/>
    <p:sldId id="303" r:id="rId18"/>
    <p:sldId id="304" r:id="rId19"/>
    <p:sldId id="305" r:id="rId20"/>
    <p:sldId id="306" r:id="rId21"/>
    <p:sldId id="307" r:id="rId22"/>
    <p:sldId id="308" r:id="rId23"/>
    <p:sldId id="309" r:id="rId24"/>
    <p:sldId id="310"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7" r:id="rId50"/>
    <p:sldId id="338" r:id="rId51"/>
    <p:sldId id="342" r:id="rId52"/>
    <p:sldId id="335" r:id="rId53"/>
    <p:sldId id="339" r:id="rId54"/>
    <p:sldId id="340" r:id="rId55"/>
    <p:sldId id="341" r:id="rId56"/>
    <p:sldId id="343" r:id="rId57"/>
    <p:sldId id="344" r:id="rId58"/>
    <p:sldId id="381" r:id="rId59"/>
    <p:sldId id="345" r:id="rId60"/>
    <p:sldId id="346" r:id="rId61"/>
    <p:sldId id="347" r:id="rId62"/>
    <p:sldId id="348" r:id="rId63"/>
    <p:sldId id="349" r:id="rId64"/>
    <p:sldId id="350" r:id="rId65"/>
    <p:sldId id="351" r:id="rId66"/>
    <p:sldId id="352" r:id="rId67"/>
    <p:sldId id="353" r:id="rId68"/>
    <p:sldId id="354" r:id="rId69"/>
    <p:sldId id="355" r:id="rId70"/>
    <p:sldId id="356" r:id="rId71"/>
    <p:sldId id="382" r:id="rId72"/>
    <p:sldId id="359" r:id="rId73"/>
    <p:sldId id="358" r:id="rId74"/>
    <p:sldId id="360" r:id="rId75"/>
    <p:sldId id="361" r:id="rId76"/>
    <p:sldId id="362" r:id="rId77"/>
    <p:sldId id="363" r:id="rId78"/>
    <p:sldId id="364" r:id="rId79"/>
    <p:sldId id="365" r:id="rId80"/>
    <p:sldId id="366" r:id="rId81"/>
    <p:sldId id="367" r:id="rId82"/>
    <p:sldId id="369" r:id="rId83"/>
    <p:sldId id="336" r:id="rId84"/>
    <p:sldId id="372" r:id="rId85"/>
    <p:sldId id="373" r:id="rId86"/>
    <p:sldId id="374" r:id="rId87"/>
    <p:sldId id="375" r:id="rId88"/>
    <p:sldId id="376" r:id="rId89"/>
    <p:sldId id="377" r:id="rId90"/>
    <p:sldId id="378" r:id="rId91"/>
    <p:sldId id="379" r:id="rId92"/>
    <p:sldId id="380" r:id="rId93"/>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1pPr>
    <a:lvl2pPr marL="457200" algn="l" defTabSz="457200" rtl="0" fontAlgn="base">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2pPr>
    <a:lvl3pPr marL="914400" algn="l" defTabSz="457200" rtl="0" fontAlgn="base">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3pPr>
    <a:lvl4pPr marL="1371600" algn="l" defTabSz="457200" rtl="0" fontAlgn="base">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4pPr>
    <a:lvl5pPr marL="1828800" algn="l" defTabSz="457200" rtl="0" fontAlgn="base">
      <a:spcBef>
        <a:spcPct val="0"/>
      </a:spcBef>
      <a:spcAft>
        <a:spcPct val="0"/>
      </a:spcAft>
      <a:defRPr sz="2400" kern="1200">
        <a:solidFill>
          <a:schemeClr val="tx1"/>
        </a:solidFill>
        <a:latin typeface="Arial" pitchFamily="-65" charset="0"/>
        <a:ea typeface="ＭＳ Ｐゴシック" pitchFamily="-65" charset="-128"/>
        <a:cs typeface="ＭＳ Ｐゴシック" pitchFamily="-65" charset="-128"/>
      </a:defRPr>
    </a:lvl5pPr>
    <a:lvl6pPr marL="22860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6pPr>
    <a:lvl7pPr marL="27432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7pPr>
    <a:lvl8pPr marL="32004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8pPr>
    <a:lvl9pPr marL="3657600" algn="l" defTabSz="457200" rtl="0" eaLnBrk="1" latinLnBrk="0" hangingPunct="1">
      <a:defRPr sz="2400" kern="1200">
        <a:solidFill>
          <a:schemeClr val="tx1"/>
        </a:solidFill>
        <a:latin typeface="Arial" pitchFamily="-65" charset="0"/>
        <a:ea typeface="ＭＳ Ｐゴシック" pitchFamily="-65" charset="-128"/>
        <a:cs typeface="ＭＳ Ｐゴシック" pitchFamily="-65"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99"/>
    <a:srgbClr val="8CC7EA"/>
    <a:srgbClr val="EAEAEA"/>
    <a:srgbClr val="66CCFF"/>
    <a:srgbClr val="99CCFF"/>
    <a:srgbClr val="330099"/>
    <a:srgbClr val="990033"/>
    <a:srgbClr val="ECECE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5620"/>
    <p:restoredTop sz="94660"/>
  </p:normalViewPr>
  <p:slideViewPr>
    <p:cSldViewPr snapToGrid="0" snapToObjects="1">
      <p:cViewPr varScale="1">
        <p:scale>
          <a:sx n="117" d="100"/>
          <a:sy n="117" d="100"/>
        </p:scale>
        <p:origin x="-52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704"/>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0.xml"/><Relationship Id="rId60" Type="http://schemas.openxmlformats.org/officeDocument/2006/relationships/slide" Target="slides/slide56.xml"/><Relationship Id="rId70" Type="http://schemas.openxmlformats.org/officeDocument/2006/relationships/slide" Target="slides/slide66.xml"/><Relationship Id="rId94" Type="http://schemas.openxmlformats.org/officeDocument/2006/relationships/notesMaster" Target="notesMasters/notesMaster1.xml"/><Relationship Id="rId7" Type="http://schemas.openxmlformats.org/officeDocument/2006/relationships/slide" Target="slides/slide3.xml"/><Relationship Id="rId74" Type="http://schemas.openxmlformats.org/officeDocument/2006/relationships/slide" Target="slides/slide70.xml"/><Relationship Id="rId25" Type="http://schemas.openxmlformats.org/officeDocument/2006/relationships/slide" Target="slides/slide21.xml"/><Relationship Id="rId96" Type="http://schemas.openxmlformats.org/officeDocument/2006/relationships/printerSettings" Target="printerSettings/printerSettings1.bin"/><Relationship Id="rId10" Type="http://schemas.openxmlformats.org/officeDocument/2006/relationships/slide" Target="slides/slide6.xml"/><Relationship Id="rId50" Type="http://schemas.openxmlformats.org/officeDocument/2006/relationships/slide" Target="slides/slide46.xml"/><Relationship Id="rId17" Type="http://schemas.openxmlformats.org/officeDocument/2006/relationships/slide" Target="slides/slide13.xml"/><Relationship Id="rId71" Type="http://schemas.openxmlformats.org/officeDocument/2006/relationships/slide" Target="slides/slide67.xml"/><Relationship Id="rId4" Type="http://schemas.openxmlformats.org/officeDocument/2006/relationships/slideMaster" Target="slideMasters/slideMaster4.xml"/><Relationship Id="rId28" Type="http://schemas.openxmlformats.org/officeDocument/2006/relationships/slide" Target="slides/slide24.xml"/><Relationship Id="rId89" Type="http://schemas.openxmlformats.org/officeDocument/2006/relationships/slide" Target="slides/slide85.xml"/><Relationship Id="rId88" Type="http://schemas.openxmlformats.org/officeDocument/2006/relationships/slide" Target="slides/slide84.xml"/><Relationship Id="rId82" Type="http://schemas.openxmlformats.org/officeDocument/2006/relationships/slide" Target="slides/slide78.xml"/><Relationship Id="rId69" Type="http://schemas.openxmlformats.org/officeDocument/2006/relationships/slide" Target="slides/slide65.xml"/><Relationship Id="rId38" Type="http://schemas.openxmlformats.org/officeDocument/2006/relationships/slide" Target="slides/slide34.xml"/><Relationship Id="rId20" Type="http://schemas.openxmlformats.org/officeDocument/2006/relationships/slide" Target="slides/slide16.xml"/><Relationship Id="rId2" Type="http://schemas.openxmlformats.org/officeDocument/2006/relationships/slideMaster" Target="slideMasters/slideMaster2.xml"/><Relationship Id="rId72" Type="http://schemas.openxmlformats.org/officeDocument/2006/relationships/slide" Target="slides/slide68.xml"/><Relationship Id="rId35" Type="http://schemas.openxmlformats.org/officeDocument/2006/relationships/slide" Target="slides/slide31.xml"/><Relationship Id="rId75" Type="http://schemas.openxmlformats.org/officeDocument/2006/relationships/slide" Target="slides/slide71.xml"/><Relationship Id="rId80" Type="http://schemas.openxmlformats.org/officeDocument/2006/relationships/slide" Target="slides/slide76.xml"/><Relationship Id="rId31" Type="http://schemas.openxmlformats.org/officeDocument/2006/relationships/slide" Target="slides/slide27.xml"/><Relationship Id="rId62" Type="http://schemas.openxmlformats.org/officeDocument/2006/relationships/slide" Target="slides/slide58.xml"/><Relationship Id="rId79" Type="http://schemas.openxmlformats.org/officeDocument/2006/relationships/slide" Target="slides/slide75.xml"/><Relationship Id="rId97" Type="http://schemas.openxmlformats.org/officeDocument/2006/relationships/presProps" Target="presProps.xml"/><Relationship Id="rId98" Type="http://schemas.openxmlformats.org/officeDocument/2006/relationships/viewProps" Target="viewProps.xml"/><Relationship Id="rId1" Type="http://schemas.openxmlformats.org/officeDocument/2006/relationships/slideMaster" Target="slideMasters/slideMaster1.xml"/><Relationship Id="rId24" Type="http://schemas.openxmlformats.org/officeDocument/2006/relationships/slide" Target="slides/slide20.xml"/><Relationship Id="rId47" Type="http://schemas.openxmlformats.org/officeDocument/2006/relationships/slide" Target="slides/slide43.xml"/><Relationship Id="rId56" Type="http://schemas.openxmlformats.org/officeDocument/2006/relationships/slide" Target="slides/slide52.xml"/><Relationship Id="rId48" Type="http://schemas.openxmlformats.org/officeDocument/2006/relationships/slide" Target="slides/slide44.xml"/><Relationship Id="rId32" Type="http://schemas.openxmlformats.org/officeDocument/2006/relationships/slide" Target="slides/slide28.xml"/><Relationship Id="rId13" Type="http://schemas.openxmlformats.org/officeDocument/2006/relationships/slide" Target="slides/slide9.xml"/><Relationship Id="rId52" Type="http://schemas.openxmlformats.org/officeDocument/2006/relationships/slide" Target="slides/slide48.xml"/><Relationship Id="rId54" Type="http://schemas.openxmlformats.org/officeDocument/2006/relationships/slide" Target="slides/slide50.xml"/><Relationship Id="rId23" Type="http://schemas.openxmlformats.org/officeDocument/2006/relationships/slide" Target="slides/slide19.xml"/><Relationship Id="rId61" Type="http://schemas.openxmlformats.org/officeDocument/2006/relationships/slide" Target="slides/slide57.xml"/><Relationship Id="rId53" Type="http://schemas.openxmlformats.org/officeDocument/2006/relationships/slide" Target="slides/slide49.xml"/><Relationship Id="rId84" Type="http://schemas.openxmlformats.org/officeDocument/2006/relationships/slide" Target="slides/slide80.xml"/><Relationship Id="rId30" Type="http://schemas.openxmlformats.org/officeDocument/2006/relationships/slide" Target="slides/slide26.xml"/><Relationship Id="rId29" Type="http://schemas.openxmlformats.org/officeDocument/2006/relationships/slide" Target="slides/slide25.xml"/><Relationship Id="rId83" Type="http://schemas.openxmlformats.org/officeDocument/2006/relationships/slide" Target="slides/slide79.xml"/><Relationship Id="rId41" Type="http://schemas.openxmlformats.org/officeDocument/2006/relationships/slide" Target="slides/slide37.xml"/><Relationship Id="rId5" Type="http://schemas.openxmlformats.org/officeDocument/2006/relationships/slide" Target="slides/slide1.xml"/><Relationship Id="rId22" Type="http://schemas.openxmlformats.org/officeDocument/2006/relationships/slide" Target="slides/slide18.xml"/><Relationship Id="rId95" Type="http://schemas.openxmlformats.org/officeDocument/2006/relationships/handoutMaster" Target="handoutMasters/handoutMaster1.xml"/><Relationship Id="rId39" Type="http://schemas.openxmlformats.org/officeDocument/2006/relationships/slide" Target="slides/slide35.xml"/><Relationship Id="rId43" Type="http://schemas.openxmlformats.org/officeDocument/2006/relationships/slide" Target="slides/slide39.xml"/><Relationship Id="rId90" Type="http://schemas.openxmlformats.org/officeDocument/2006/relationships/slide" Target="slides/slide86.xml"/><Relationship Id="rId77" Type="http://schemas.openxmlformats.org/officeDocument/2006/relationships/slide" Target="slides/slide73.xml"/><Relationship Id="rId63" Type="http://schemas.openxmlformats.org/officeDocument/2006/relationships/slide" Target="slides/slide59.xml"/><Relationship Id="rId85" Type="http://schemas.openxmlformats.org/officeDocument/2006/relationships/slide" Target="slides/slide81.xml"/><Relationship Id="rId9" Type="http://schemas.openxmlformats.org/officeDocument/2006/relationships/slide" Target="slides/slide5.xml"/><Relationship Id="rId18" Type="http://schemas.openxmlformats.org/officeDocument/2006/relationships/slide" Target="slides/slide14.xml"/><Relationship Id="rId27" Type="http://schemas.openxmlformats.org/officeDocument/2006/relationships/slide" Target="slides/slide23.xml"/><Relationship Id="rId99" Type="http://schemas.openxmlformats.org/officeDocument/2006/relationships/theme" Target="theme/theme1.xml"/><Relationship Id="rId14" Type="http://schemas.openxmlformats.org/officeDocument/2006/relationships/slide" Target="slides/slide10.xml"/><Relationship Id="rId92" Type="http://schemas.openxmlformats.org/officeDocument/2006/relationships/slide" Target="slides/slide88.xml"/><Relationship Id="rId45" Type="http://schemas.openxmlformats.org/officeDocument/2006/relationships/slide" Target="slides/slide41.xml"/><Relationship Id="rId58" Type="http://schemas.openxmlformats.org/officeDocument/2006/relationships/slide" Target="slides/slide54.xml"/><Relationship Id="rId42" Type="http://schemas.openxmlformats.org/officeDocument/2006/relationships/slide" Target="slides/slide38.xml"/><Relationship Id="rId73" Type="http://schemas.openxmlformats.org/officeDocument/2006/relationships/slide" Target="slides/slide69.xml"/><Relationship Id="rId87" Type="http://schemas.openxmlformats.org/officeDocument/2006/relationships/slide" Target="slides/slide83.xml"/><Relationship Id="rId6" Type="http://schemas.openxmlformats.org/officeDocument/2006/relationships/slide" Target="slides/slide2.xml"/><Relationship Id="rId49" Type="http://schemas.openxmlformats.org/officeDocument/2006/relationships/slide" Target="slides/slide45.xml"/><Relationship Id="rId44" Type="http://schemas.openxmlformats.org/officeDocument/2006/relationships/slide" Target="slides/slide40.xml"/><Relationship Id="rId19" Type="http://schemas.openxmlformats.org/officeDocument/2006/relationships/slide" Target="slides/slide15.xml"/><Relationship Id="rId57" Type="http://schemas.openxmlformats.org/officeDocument/2006/relationships/slide" Target="slides/slide53.xml"/><Relationship Id="rId46" Type="http://schemas.openxmlformats.org/officeDocument/2006/relationships/slide" Target="slides/slide42.xml"/><Relationship Id="rId86" Type="http://schemas.openxmlformats.org/officeDocument/2006/relationships/slide" Target="slides/slide82.xml"/><Relationship Id="rId59" Type="http://schemas.openxmlformats.org/officeDocument/2006/relationships/slide" Target="slides/slide55.xml"/><Relationship Id="rId51" Type="http://schemas.openxmlformats.org/officeDocument/2006/relationships/slide" Target="slides/slide47.xml"/><Relationship Id="rId66" Type="http://schemas.openxmlformats.org/officeDocument/2006/relationships/slide" Target="slides/slide62.xml"/><Relationship Id="rId55" Type="http://schemas.openxmlformats.org/officeDocument/2006/relationships/slide" Target="slides/slide51.xml"/><Relationship Id="rId34" Type="http://schemas.openxmlformats.org/officeDocument/2006/relationships/slide" Target="slides/slide30.xml"/><Relationship Id="rId81" Type="http://schemas.openxmlformats.org/officeDocument/2006/relationships/slide" Target="slides/slide77.xml"/><Relationship Id="rId40" Type="http://schemas.openxmlformats.org/officeDocument/2006/relationships/slide" Target="slides/slide36.xml"/><Relationship Id="rId36" Type="http://schemas.openxmlformats.org/officeDocument/2006/relationships/slide" Target="slides/slide32.xml"/><Relationship Id="rId76" Type="http://schemas.openxmlformats.org/officeDocument/2006/relationships/slide" Target="slides/slide72.xml"/><Relationship Id="rId8" Type="http://schemas.openxmlformats.org/officeDocument/2006/relationships/slide" Target="slides/slide4.xml"/><Relationship Id="rId65" Type="http://schemas.openxmlformats.org/officeDocument/2006/relationships/slide" Target="slides/slide61.xml"/><Relationship Id="rId67" Type="http://schemas.openxmlformats.org/officeDocument/2006/relationships/slide" Target="slides/slide63.xml"/><Relationship Id="rId37" Type="http://schemas.openxmlformats.org/officeDocument/2006/relationships/slide" Target="slides/slide33.xml"/><Relationship Id="rId12" Type="http://schemas.openxmlformats.org/officeDocument/2006/relationships/slide" Target="slides/slide8.xml"/><Relationship Id="rId3" Type="http://schemas.openxmlformats.org/officeDocument/2006/relationships/slideMaster" Target="slideMasters/slideMaster3.xml"/><Relationship Id="rId26" Type="http://schemas.openxmlformats.org/officeDocument/2006/relationships/slide" Target="slides/slide22.xml"/><Relationship Id="rId100" Type="http://schemas.openxmlformats.org/officeDocument/2006/relationships/tableStyles" Target="tableStyles.xml"/><Relationship Id="rId11" Type="http://schemas.openxmlformats.org/officeDocument/2006/relationships/slide" Target="slides/slide7.xml"/><Relationship Id="rId68" Type="http://schemas.openxmlformats.org/officeDocument/2006/relationships/slide" Target="slides/slide64.xml"/><Relationship Id="rId16" Type="http://schemas.openxmlformats.org/officeDocument/2006/relationships/slide" Target="slides/slide12.xml"/><Relationship Id="rId33" Type="http://schemas.openxmlformats.org/officeDocument/2006/relationships/slide" Target="slides/slide29.xml"/><Relationship Id="rId91" Type="http://schemas.openxmlformats.org/officeDocument/2006/relationships/slide" Target="slides/slide87.xml"/><Relationship Id="rId93" Type="http://schemas.openxmlformats.org/officeDocument/2006/relationships/slide" Target="slides/slide89.xml"/><Relationship Id="rId78" Type="http://schemas.openxmlformats.org/officeDocument/2006/relationships/slide" Target="slides/slide74.xml"/><Relationship Id="rId15" Type="http://schemas.openxmlformats.org/officeDocument/2006/relationships/slide" Target="slides/slide11.xml"/><Relationship Id="rId21"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569A851F-E609-F941-B94E-BB1F30E9A132}" type="datetime1">
              <a:rPr lang="en-US"/>
              <a:pPr/>
              <a:t>9/6/09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F4E244C-AF6E-8746-BB91-938E08EF784D}" type="slidenum">
              <a:rPr lang="en-US"/>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781D41B1-3B91-084B-9DAF-AF4A2950FC8B}" type="datetime1">
              <a:rPr lang="en-US"/>
              <a:pPr/>
              <a:t>9/6/09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3E1E932-E3BE-B245-8082-7CD49FED75E6}"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pitchFamily="9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a:lstStyle/>
          <a:p>
            <a:fld id="{E58CDAB1-1351-194E-B516-93C7D0B34CA9}" type="slidenum">
              <a:rPr lang="en-GB"/>
              <a:pPr/>
              <a:t>8</a:t>
            </a:fld>
            <a:endParaRPr lang="en-GB"/>
          </a:p>
        </p:txBody>
      </p:sp>
      <p:sp>
        <p:nvSpPr>
          <p:cNvPr id="57347"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a:lstStyle/>
          <a:p>
            <a:pPr eaLnBrk="1" hangingPunct="1">
              <a:spcBef>
                <a:spcPct val="0"/>
              </a:spcBef>
            </a:pPr>
            <a:endParaRPr lang="ja-JP" altLang="en-US">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EED67-553F-E545-AF13-F8947D69A68A}" type="slidenum">
              <a:rPr lang="en-US"/>
              <a:pPr/>
              <a:t>64</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p:txBody>
          <a:bodyPr/>
          <a:lstStyle/>
          <a:p>
            <a:r>
              <a:rPr lang="en-US"/>
              <a:t>For example: Depletion in dense cores</a:t>
            </a:r>
          </a:p>
          <a:p>
            <a:r>
              <a:rPr lang="en-US"/>
              <a:t>  Only occurs where density above ~10^6 and low temperatures</a:t>
            </a:r>
          </a:p>
          <a:p>
            <a:r>
              <a:rPr lang="en-US"/>
              <a:t>  e.g. IRAM04191@140pc--central 'hole' in N2H+ ~16"</a:t>
            </a:r>
          </a:p>
          <a:p>
            <a:r>
              <a:rPr lang="en-US"/>
              <a:t>     difficult for current interferometer beams, ideal for GBT</a:t>
            </a:r>
          </a:p>
          <a:p>
            <a:r>
              <a:rPr lang="en-US"/>
              <a:t>     HCO+ hole probably somewhat larger but too large for interferometric imaging, difficult for SD.</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D621F7-4EF2-5A4E-BF96-71C9A191EFBA}" type="slidenum">
              <a:rPr lang="en-US"/>
              <a:pPr/>
              <a:t>65</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r>
              <a:rPr lang="en-US"/>
              <a:t>Should include HCN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E349E9-DAAF-1845-8357-9B4D89C26202}" type="slidenum">
              <a:rPr lang="en-US"/>
              <a:pPr/>
              <a:t>66</a:t>
            </a:fld>
            <a:endParaRPr lang="en-US"/>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p:txBody>
          <a:bodyPr/>
          <a:lstStyle/>
          <a:p>
            <a:r>
              <a:rPr lang="en-US"/>
              <a:t>Nine similar objects in this redshift range in the MIPS/UDF survey.</a:t>
            </a:r>
          </a:p>
          <a:p>
            <a:r>
              <a:rPr lang="en-US"/>
              <a:t>I</a:t>
            </a:r>
            <a:r>
              <a:rPr lang="en-US" baseline="-25000"/>
              <a:t>CO </a:t>
            </a:r>
            <a:r>
              <a:rPr lang="en-US"/>
              <a:t>~ 0.16 Kkm/s (est)</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FF38A-44E6-2247-B3C8-FB0D46EF340D}" type="slidenum">
              <a:rPr lang="en-US"/>
              <a:pPr/>
              <a:t>67</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a:t>I</a:t>
            </a:r>
            <a:r>
              <a:rPr lang="en-US" baseline="-25000"/>
              <a:t>CO </a:t>
            </a:r>
            <a:r>
              <a:rPr lang="en-US"/>
              <a:t>~ 0.4 Kkm/s (est)</a:t>
            </a:r>
          </a:p>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ＭＳ Ｐゴシック" pitchFamily="96" charset="-128"/>
                <a:cs typeface="ＭＳ Ｐゴシック" pitchFamily="96" charset="-128"/>
              </a:rPr>
              <a:t>Other carbon carriers than [C II] will also be detectable by ALMA, including [C I], CO, CH and CH+. Strong atomic oxygen lines occur at 63 and 145 ([O I]) and 52 and 88 ([O III]) microns;  these lines may be detected in several hour integration times to </a:t>
            </a:r>
            <a:r>
              <a:rPr lang="en-US" sz="1200" kern="1200" baseline="0" dirty="0" err="1" smtClean="0">
                <a:solidFill>
                  <a:schemeClr val="tx1"/>
                </a:solidFill>
                <a:latin typeface="+mn-lt"/>
                <a:ea typeface="ＭＳ Ｐゴシック" pitchFamily="96" charset="-128"/>
                <a:cs typeface="ＭＳ Ｐゴシック" pitchFamily="96" charset="-128"/>
              </a:rPr>
              <a:t>redshift</a:t>
            </a:r>
            <a:r>
              <a:rPr lang="en-US" sz="1200" kern="1200" baseline="0" dirty="0" smtClean="0">
                <a:solidFill>
                  <a:schemeClr val="tx1"/>
                </a:solidFill>
                <a:latin typeface="+mn-lt"/>
                <a:ea typeface="ＭＳ Ｐゴシック" pitchFamily="96" charset="-128"/>
                <a:cs typeface="ＭＳ Ｐゴシック" pitchFamily="96" charset="-128"/>
              </a:rPr>
              <a:t> which reach the near edge of cosmic </a:t>
            </a:r>
            <a:r>
              <a:rPr lang="en-US" sz="1200" kern="1200" baseline="0" dirty="0" err="1" smtClean="0">
                <a:solidFill>
                  <a:schemeClr val="tx1"/>
                </a:solidFill>
                <a:latin typeface="+mn-lt"/>
                <a:ea typeface="ＭＳ Ｐゴシック" pitchFamily="96" charset="-128"/>
                <a:cs typeface="ＭＳ Ｐゴシック" pitchFamily="96" charset="-128"/>
              </a:rPr>
              <a:t>reionization</a:t>
            </a:r>
            <a:r>
              <a:rPr lang="en-US" sz="1200" kern="1200" baseline="0" dirty="0" smtClean="0">
                <a:solidFill>
                  <a:schemeClr val="tx1"/>
                </a:solidFill>
                <a:latin typeface="+mn-lt"/>
                <a:ea typeface="ＭＳ Ｐゴシック" pitchFamily="96" charset="-128"/>
                <a:cs typeface="ＭＳ Ｐゴシック" pitchFamily="96" charset="-128"/>
              </a:rPr>
              <a:t>. Together with OH and H2O lines detectable at moderate </a:t>
            </a:r>
            <a:r>
              <a:rPr lang="en-US" sz="1200" kern="1200" baseline="0" dirty="0" err="1" smtClean="0">
                <a:solidFill>
                  <a:schemeClr val="tx1"/>
                </a:solidFill>
                <a:latin typeface="+mn-lt"/>
                <a:ea typeface="ＭＳ Ｐゴシック" pitchFamily="96" charset="-128"/>
                <a:cs typeface="ＭＳ Ｐゴシック" pitchFamily="96" charset="-128"/>
              </a:rPr>
              <a:t>redshift</a:t>
            </a:r>
            <a:r>
              <a:rPr lang="en-US" sz="1200" kern="1200" baseline="0" dirty="0" smtClean="0">
                <a:solidFill>
                  <a:schemeClr val="tx1"/>
                </a:solidFill>
                <a:latin typeface="+mn-lt"/>
                <a:ea typeface="ＭＳ Ｐゴシック" pitchFamily="96" charset="-128"/>
                <a:cs typeface="ＭＳ Ｐゴシック" pitchFamily="96" charset="-128"/>
              </a:rPr>
              <a:t>, these lines chronicle the production of metals over the course of the history of their creation. The metals also form dust, of course. Thermal dust emission provides an essentially distance-independent means of measuring galaxies to z10 owing to the inverse K correction.</a:t>
            </a:r>
            <a:endParaRPr lang="en-US" dirty="0"/>
          </a:p>
        </p:txBody>
      </p:sp>
      <p:sp>
        <p:nvSpPr>
          <p:cNvPr id="4" name="Slide Number Placeholder 3"/>
          <p:cNvSpPr>
            <a:spLocks noGrp="1"/>
          </p:cNvSpPr>
          <p:nvPr>
            <p:ph type="sldNum" sz="quarter" idx="10"/>
          </p:nvPr>
        </p:nvSpPr>
        <p:spPr/>
        <p:txBody>
          <a:bodyPr/>
          <a:lstStyle/>
          <a:p>
            <a:pPr>
              <a:defRPr/>
            </a:pPr>
            <a:fld id="{49D56C7C-FF9F-3841-B435-E76BF617ADC0}" type="slidenum">
              <a:rPr lang="en-US" smtClean="0"/>
              <a:pPr>
                <a:defRPr/>
              </a:pPr>
              <a:t>71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ＭＳ Ｐゴシック" pitchFamily="-65" charset="-128"/>
                <a:cs typeface="ＭＳ Ｐゴシック" pitchFamily="-65" charset="-128"/>
              </a:rPr>
              <a:t>Evolution proceeds from right to left. Following recombination, the Dark Ages stretch</a:t>
            </a:r>
          </a:p>
          <a:p>
            <a:r>
              <a:rPr lang="en-US" sz="1200" i="1" kern="1200" baseline="0" dirty="0" smtClean="0">
                <a:solidFill>
                  <a:schemeClr val="tx1"/>
                </a:solidFill>
                <a:latin typeface="+mn-lt"/>
                <a:ea typeface="ＭＳ Ｐゴシック" pitchFamily="-65" charset="-128"/>
                <a:cs typeface="ＭＳ Ｐゴシック" pitchFamily="-65" charset="-128"/>
              </a:rPr>
              <a:t>from </a:t>
            </a:r>
            <a:r>
              <a:rPr lang="en-US" sz="1200" i="1" kern="1200" baseline="0" dirty="0" err="1" smtClean="0">
                <a:solidFill>
                  <a:schemeClr val="tx1"/>
                </a:solidFill>
                <a:latin typeface="+mn-lt"/>
                <a:ea typeface="ＭＳ Ｐゴシック" pitchFamily="-65" charset="-128"/>
                <a:cs typeface="ＭＳ Ｐゴシック" pitchFamily="-65" charset="-128"/>
              </a:rPr>
              <a:t>z</a:t>
            </a:r>
            <a:r>
              <a:rPr lang="en-US" sz="1200" i="1" kern="1200" baseline="0" dirty="0" smtClean="0">
                <a:solidFill>
                  <a:schemeClr val="tx1"/>
                </a:solidFill>
                <a:latin typeface="+mn-lt"/>
                <a:ea typeface="ＭＳ Ｐゴシック" pitchFamily="-65" charset="-128"/>
                <a:cs typeface="ＭＳ Ｐゴシック" pitchFamily="-65" charset="-128"/>
              </a:rPr>
              <a:t> ~1,000 to ~100. The first Population III stars are currently believed to have formed</a:t>
            </a:r>
          </a:p>
          <a:p>
            <a:r>
              <a:rPr lang="en-US" sz="1200" i="1" kern="1200" baseline="0" dirty="0" smtClean="0">
                <a:solidFill>
                  <a:schemeClr val="tx1"/>
                </a:solidFill>
                <a:latin typeface="+mn-lt"/>
                <a:ea typeface="ＭＳ Ｐゴシック" pitchFamily="-65" charset="-128"/>
                <a:cs typeface="ＭＳ Ｐゴシック" pitchFamily="-65" charset="-128"/>
              </a:rPr>
              <a:t>around </a:t>
            </a:r>
            <a:r>
              <a:rPr lang="en-US" sz="1200" i="1" kern="1200" baseline="0" dirty="0" err="1" smtClean="0">
                <a:solidFill>
                  <a:schemeClr val="tx1"/>
                </a:solidFill>
                <a:latin typeface="+mn-lt"/>
                <a:ea typeface="ＭＳ Ｐゴシック" pitchFamily="-65" charset="-128"/>
                <a:cs typeface="ＭＳ Ｐゴシック" pitchFamily="-65" charset="-128"/>
              </a:rPr>
              <a:t>redshift</a:t>
            </a:r>
            <a:r>
              <a:rPr lang="en-US" sz="1200" i="1" kern="1200" baseline="0" dirty="0" smtClean="0">
                <a:solidFill>
                  <a:schemeClr val="tx1"/>
                </a:solidFill>
                <a:latin typeface="+mn-lt"/>
                <a:ea typeface="ＭＳ Ｐゴシック" pitchFamily="-65" charset="-128"/>
                <a:cs typeface="ＭＳ Ｐゴシック" pitchFamily="-65" charset="-128"/>
              </a:rPr>
              <a:t> </a:t>
            </a:r>
            <a:r>
              <a:rPr lang="en-US" sz="1200" i="1" kern="1200" baseline="0" dirty="0" err="1" smtClean="0">
                <a:solidFill>
                  <a:schemeClr val="tx1"/>
                </a:solidFill>
                <a:latin typeface="+mn-lt"/>
                <a:ea typeface="ＭＳ Ｐゴシック" pitchFamily="-65" charset="-128"/>
                <a:cs typeface="ＭＳ Ｐゴシック" pitchFamily="-65" charset="-128"/>
              </a:rPr>
              <a:t>z</a:t>
            </a:r>
            <a:r>
              <a:rPr lang="en-US" sz="1200" i="1" kern="1200" baseline="0" dirty="0" smtClean="0">
                <a:solidFill>
                  <a:schemeClr val="tx1"/>
                </a:solidFill>
                <a:latin typeface="+mn-lt"/>
                <a:ea typeface="ＭＳ Ｐゴシック" pitchFamily="-65" charset="-128"/>
                <a:cs typeface="ＭＳ Ｐゴシック" pitchFamily="-65" charset="-128"/>
              </a:rPr>
              <a:t> ~ 20, or even earlier. Yellow is the region where most of the hydrogen is</a:t>
            </a:r>
          </a:p>
          <a:p>
            <a:r>
              <a:rPr lang="en-US" sz="1200" i="1" kern="1200" baseline="0" dirty="0" smtClean="0">
                <a:solidFill>
                  <a:schemeClr val="tx1"/>
                </a:solidFill>
                <a:latin typeface="+mn-lt"/>
                <a:ea typeface="ＭＳ Ｐゴシック" pitchFamily="-65" charset="-128"/>
                <a:cs typeface="ＭＳ Ｐゴシック" pitchFamily="-65" charset="-128"/>
              </a:rPr>
              <a:t>ionized. Dark matter concentrations shown in red, blue and green, respectively, denote</a:t>
            </a:r>
          </a:p>
          <a:p>
            <a:r>
              <a:rPr lang="en-US" sz="1200" i="1" kern="1200" baseline="0" dirty="0" smtClean="0">
                <a:solidFill>
                  <a:schemeClr val="tx1"/>
                </a:solidFill>
                <a:latin typeface="+mn-lt"/>
                <a:ea typeface="ＭＳ Ｐゴシック" pitchFamily="-65" charset="-128"/>
                <a:cs typeface="ＭＳ Ｐゴシック" pitchFamily="-65" charset="-128"/>
              </a:rPr>
              <a:t>concentrations with sizes 0.1, 1, and 200 </a:t>
            </a:r>
            <a:r>
              <a:rPr lang="en-US" sz="1200" i="1" kern="1200" baseline="0" dirty="0" err="1" smtClean="0">
                <a:solidFill>
                  <a:schemeClr val="tx1"/>
                </a:solidFill>
                <a:latin typeface="+mn-lt"/>
                <a:ea typeface="ＭＳ Ｐゴシック" pitchFamily="-65" charset="-128"/>
                <a:cs typeface="ＭＳ Ｐゴシック" pitchFamily="-65" charset="-128"/>
              </a:rPr>
              <a:t>kpc</a:t>
            </a:r>
            <a:r>
              <a:rPr lang="en-US" sz="1200" i="1" kern="1200" baseline="0" dirty="0" smtClean="0">
                <a:solidFill>
                  <a:schemeClr val="tx1"/>
                </a:solidFill>
                <a:latin typeface="+mn-lt"/>
                <a:ea typeface="ＭＳ Ｐゴシック" pitchFamily="-65" charset="-128"/>
                <a:cs typeface="ＭＳ Ｐゴシック" pitchFamily="-65" charset="-128"/>
              </a:rPr>
              <a:t>. FIR/SMM observations will contribute to our</a:t>
            </a:r>
          </a:p>
          <a:p>
            <a:r>
              <a:rPr lang="en-US" sz="1200" i="1" kern="1200" baseline="0" dirty="0" smtClean="0">
                <a:solidFill>
                  <a:schemeClr val="tx1"/>
                </a:solidFill>
                <a:latin typeface="+mn-lt"/>
                <a:ea typeface="ＭＳ Ｐゴシック" pitchFamily="-65" charset="-128"/>
                <a:cs typeface="ＭＳ Ｐゴシック" pitchFamily="-65" charset="-128"/>
              </a:rPr>
              <a:t>understanding of most of these evolutionary phases. (After R. Barkana.(6))</a:t>
            </a:r>
            <a:endParaRPr lang="en-US" dirty="0"/>
          </a:p>
        </p:txBody>
      </p:sp>
      <p:sp>
        <p:nvSpPr>
          <p:cNvPr id="4" name="Slide Number Placeholder 3"/>
          <p:cNvSpPr>
            <a:spLocks noGrp="1"/>
          </p:cNvSpPr>
          <p:nvPr>
            <p:ph type="sldNum" sz="quarter" idx="10"/>
          </p:nvPr>
        </p:nvSpPr>
        <p:spPr/>
        <p:txBody>
          <a:bodyPr/>
          <a:lstStyle/>
          <a:p>
            <a:pPr>
              <a:defRPr/>
            </a:pPr>
            <a:fld id="{60B0AC4C-028A-6343-8EE0-661D0B391944}" type="slidenum">
              <a:rPr lang="en-US" smtClean="0"/>
              <a:pPr>
                <a:defRPr/>
              </a:pPr>
              <a:t>72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0752BE6D-4766-2C4F-A180-876DF67D70C0}" type="slidenum">
              <a:rPr lang="en-US"/>
              <a:pPr/>
              <a:t>74</a:t>
            </a:fld>
            <a:endParaRPr lang="en-US"/>
          </a:p>
        </p:txBody>
      </p:sp>
      <p:sp>
        <p:nvSpPr>
          <p:cNvPr id="160771" name="Rectangle 2"/>
          <p:cNvSpPr>
            <a:spLocks noGrp="1" noRot="1" noChangeAspect="1" noChangeArrowheads="1" noTextEdit="1"/>
          </p:cNvSpPr>
          <p:nvPr>
            <p:ph type="sldImg"/>
          </p:nvPr>
        </p:nvSpPr>
        <p:spPr>
          <a:xfrm>
            <a:off x="1343025" y="503238"/>
            <a:ext cx="4154488" cy="3116262"/>
          </a:xfrm>
          <a:solidFill>
            <a:srgbClr val="FFFFFF"/>
          </a:solidFill>
          <a:ln/>
        </p:spPr>
      </p:sp>
      <p:sp>
        <p:nvSpPr>
          <p:cNvPr id="160772" name="Rectangle 3"/>
          <p:cNvSpPr>
            <a:spLocks noGrp="1" noChangeArrowheads="1"/>
          </p:cNvSpPr>
          <p:nvPr>
            <p:ph type="body" idx="1"/>
          </p:nvPr>
        </p:nvSpPr>
        <p:spPr>
          <a:xfrm>
            <a:off x="914400" y="3657600"/>
            <a:ext cx="5029200" cy="4949825"/>
          </a:xfrm>
          <a:solidFill>
            <a:srgbClr val="FFFFFF"/>
          </a:solidFill>
          <a:ln>
            <a:solidFill>
              <a:srgbClr val="000000"/>
            </a:solidFill>
          </a:ln>
        </p:spPr>
        <p:txBody>
          <a:bodyPr lIns="90004" tIns="45002" rIns="90004" bIns="45002"/>
          <a:lstStyle/>
          <a:p>
            <a:pPr eaLnBrk="1" hangingPunct="1"/>
            <a:r>
              <a:rPr lang="en-US"/>
              <a:t>If one placed CO 6-5 in the LSB, one would get the 211-202 line of H2O and the 7-6 line of 13CO, in addition to several H2CO lines, in the USB.</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C21FB40A-79D4-C847-85DE-83E849E5FF1A}" type="slidenum">
              <a:rPr lang="en-US"/>
              <a:pPr/>
              <a:t>75</a:t>
            </a:fld>
            <a:endParaRPr lang="en-US"/>
          </a:p>
        </p:txBody>
      </p:sp>
      <p:sp>
        <p:nvSpPr>
          <p:cNvPr id="162819" name="Rectangle 2"/>
          <p:cNvSpPr>
            <a:spLocks noGrp="1" noRot="1" noChangeAspect="1" noChangeArrowheads="1" noTextEdit="1"/>
          </p:cNvSpPr>
          <p:nvPr>
            <p:ph type="sldImg"/>
          </p:nvPr>
        </p:nvSpPr>
        <p:spPr>
          <a:xfrm>
            <a:off x="1343025" y="503238"/>
            <a:ext cx="4154488" cy="3116262"/>
          </a:xfrm>
          <a:solidFill>
            <a:srgbClr val="FFFFFF"/>
          </a:solidFill>
          <a:ln/>
        </p:spPr>
      </p:sp>
      <p:sp>
        <p:nvSpPr>
          <p:cNvPr id="162820" name="Rectangle 3"/>
          <p:cNvSpPr>
            <a:spLocks noGrp="1" noChangeArrowheads="1"/>
          </p:cNvSpPr>
          <p:nvPr>
            <p:ph type="body" idx="1"/>
          </p:nvPr>
        </p:nvSpPr>
        <p:spPr>
          <a:xfrm>
            <a:off x="914400" y="3657600"/>
            <a:ext cx="5029200" cy="4949825"/>
          </a:xfrm>
          <a:solidFill>
            <a:srgbClr val="FFFFFF"/>
          </a:solidFill>
          <a:ln>
            <a:solidFill>
              <a:srgbClr val="000000"/>
            </a:solidFill>
          </a:ln>
        </p:spPr>
        <p:txBody>
          <a:bodyPr lIns="89991" tIns="44995" rIns="89991" bIns="44995"/>
          <a:lstStyle/>
          <a:p>
            <a:pPr eaLnBrk="1" hangingPunct="1"/>
            <a:r>
              <a:rPr lang="en-US"/>
              <a:t>If one placed CO 6-5 in the LSB, one would get the 211-202 line of H2O and the 7-6 line of 13CO, in addition to several H2CO lines, in the USB.</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9C39EDF3-4EBE-9B49-A682-594BD7037755}" type="slidenum">
              <a:rPr lang="en-US"/>
              <a:pPr/>
              <a:t>76</a:t>
            </a:fld>
            <a:endParaRPr lang="en-US"/>
          </a:p>
        </p:txBody>
      </p:sp>
      <p:sp>
        <p:nvSpPr>
          <p:cNvPr id="164867" name="Rectangle 2"/>
          <p:cNvSpPr>
            <a:spLocks noGrp="1" noRot="1" noChangeAspect="1" noChangeArrowheads="1" noTextEdit="1"/>
          </p:cNvSpPr>
          <p:nvPr>
            <p:ph type="sldImg"/>
          </p:nvPr>
        </p:nvSpPr>
        <p:spPr>
          <a:xfrm>
            <a:off x="1343025" y="503238"/>
            <a:ext cx="4154488" cy="3116262"/>
          </a:xfrm>
          <a:solidFill>
            <a:srgbClr val="FFFFFF"/>
          </a:solidFill>
          <a:ln/>
        </p:spPr>
      </p:sp>
      <p:sp>
        <p:nvSpPr>
          <p:cNvPr id="164868" name="Rectangle 3"/>
          <p:cNvSpPr>
            <a:spLocks noGrp="1" noChangeArrowheads="1"/>
          </p:cNvSpPr>
          <p:nvPr>
            <p:ph type="body" idx="1"/>
          </p:nvPr>
        </p:nvSpPr>
        <p:spPr>
          <a:xfrm>
            <a:off x="914400" y="3657600"/>
            <a:ext cx="5029200" cy="4949825"/>
          </a:xfrm>
          <a:solidFill>
            <a:srgbClr val="FFFFFF"/>
          </a:solidFill>
          <a:ln>
            <a:solidFill>
              <a:srgbClr val="000000"/>
            </a:solidFill>
          </a:ln>
        </p:spPr>
        <p:txBody>
          <a:bodyPr lIns="90004" tIns="45002" rIns="90004" bIns="45002"/>
          <a:lstStyle/>
          <a:p>
            <a:pPr eaLnBrk="1" hangingPunct="1"/>
            <a:r>
              <a:rPr lang="en-US"/>
              <a:t>Did I draw this right?  Shouldn’t there be two 4*(1+z) windowd with an 8*(1+z) hole in the center?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1" kern="1200" baseline="0" dirty="0" smtClean="0">
                <a:solidFill>
                  <a:schemeClr val="tx1"/>
                </a:solidFill>
                <a:latin typeface="+mn-lt"/>
                <a:ea typeface="ＭＳ Ｐゴシック" pitchFamily="-65" charset="-128"/>
                <a:cs typeface="ＭＳ Ｐゴシック" pitchFamily="-65" charset="-128"/>
              </a:rPr>
              <a:t>H2 (T=200K) and Fine-Structure Line flux predictions for single(11) and multiple cloud condensation of</a:t>
            </a:r>
          </a:p>
          <a:p>
            <a:r>
              <a:rPr lang="en-US" sz="1200" b="1" i="1" kern="1200" baseline="0" dirty="0" smtClean="0">
                <a:solidFill>
                  <a:schemeClr val="tx1"/>
                </a:solidFill>
                <a:latin typeface="+mn-lt"/>
                <a:ea typeface="ＭＳ Ｐゴシック" pitchFamily="-65" charset="-128"/>
                <a:cs typeface="ＭＳ Ｐゴシック" pitchFamily="-65" charset="-128"/>
              </a:rPr>
              <a:t>10</a:t>
            </a:r>
            <a:r>
              <a:rPr lang="en-US" sz="1200" b="1" i="1" kern="1200" baseline="30000" dirty="0" smtClean="0">
                <a:solidFill>
                  <a:schemeClr val="tx1"/>
                </a:solidFill>
                <a:latin typeface="+mn-lt"/>
                <a:ea typeface="ＭＳ Ｐゴシック" pitchFamily="-65" charset="-128"/>
                <a:cs typeface="ＭＳ Ｐゴシック" pitchFamily="-65" charset="-128"/>
              </a:rPr>
              <a:t>8</a:t>
            </a:r>
            <a:r>
              <a:rPr lang="en-US" sz="1200" b="1" i="1" kern="1200" baseline="0" dirty="0" smtClean="0">
                <a:solidFill>
                  <a:schemeClr val="tx1"/>
                </a:solidFill>
                <a:latin typeface="+mn-lt"/>
                <a:ea typeface="ＭＳ Ｐゴシック" pitchFamily="-65" charset="-128"/>
                <a:cs typeface="ＭＳ Ｐゴシック" pitchFamily="-65" charset="-128"/>
              </a:rPr>
              <a:t>M</a:t>
            </a:r>
            <a:r>
              <a:rPr lang="en-US" sz="1200" b="1" i="1" kern="1200" baseline="-25000" dirty="0" smtClean="0">
                <a:solidFill>
                  <a:schemeClr val="tx1"/>
                </a:solidFill>
                <a:latin typeface="+mn-lt"/>
                <a:ea typeface="ＭＳ Ｐゴシック" pitchFamily="-65" charset="-128"/>
                <a:cs typeface="ＭＳ Ｐゴシック" pitchFamily="-65" charset="-128"/>
              </a:rPr>
              <a:t>sun</a:t>
            </a:r>
            <a:r>
              <a:rPr lang="en-US" sz="1200" b="1" i="1" kern="1200" baseline="0" dirty="0" smtClean="0">
                <a:solidFill>
                  <a:schemeClr val="tx1"/>
                </a:solidFill>
                <a:latin typeface="+mn-lt"/>
                <a:ea typeface="ＭＳ Ｐゴシック" pitchFamily="-65" charset="-128"/>
                <a:cs typeface="ＭＳ Ｐゴシック" pitchFamily="-65" charset="-128"/>
              </a:rPr>
              <a:t> . The lower band shows the fainter predictions for H2 after metal pollution and the upper band shows the</a:t>
            </a:r>
          </a:p>
          <a:p>
            <a:r>
              <a:rPr lang="en-US" sz="1200" b="1" i="1" kern="1200" baseline="0" dirty="0" smtClean="0">
                <a:solidFill>
                  <a:schemeClr val="tx1"/>
                </a:solidFill>
                <a:latin typeface="+mn-lt"/>
                <a:ea typeface="ＭＳ Ｐゴシック" pitchFamily="-65" charset="-128"/>
                <a:cs typeface="ＭＳ Ｐゴシック" pitchFamily="-65" charset="-128"/>
              </a:rPr>
              <a:t>stronger emission expected from fine structure lines. These lines will be spread throughout the far-IR and </a:t>
            </a:r>
            <a:r>
              <a:rPr lang="en-US" sz="1200" b="1" i="1" kern="1200" baseline="0" dirty="0" err="1" smtClean="0">
                <a:solidFill>
                  <a:schemeClr val="tx1"/>
                </a:solidFill>
                <a:latin typeface="+mn-lt"/>
                <a:ea typeface="ＭＳ Ｐゴシック" pitchFamily="-65" charset="-128"/>
                <a:cs typeface="ＭＳ Ｐゴシック" pitchFamily="-65" charset="-128"/>
              </a:rPr>
              <a:t>submm</a:t>
            </a:r>
            <a:endParaRPr lang="en-US" sz="1200" b="1" i="1" kern="1200" baseline="0" dirty="0" smtClean="0">
              <a:solidFill>
                <a:schemeClr val="tx1"/>
              </a:solidFill>
              <a:latin typeface="+mn-lt"/>
              <a:ea typeface="ＭＳ Ｐゴシック" pitchFamily="-65" charset="-128"/>
              <a:cs typeface="ＭＳ Ｐゴシック" pitchFamily="-65" charset="-128"/>
            </a:endParaRPr>
          </a:p>
          <a:p>
            <a:r>
              <a:rPr lang="en-US" sz="1200" b="1" i="1" kern="1200" baseline="0" dirty="0" smtClean="0">
                <a:solidFill>
                  <a:schemeClr val="tx1"/>
                </a:solidFill>
                <a:latin typeface="+mn-lt"/>
                <a:ea typeface="ＭＳ Ｐゴシック" pitchFamily="-65" charset="-128"/>
                <a:cs typeface="ＭＳ Ｐゴシック" pitchFamily="-65" charset="-128"/>
              </a:rPr>
              <a:t>for high </a:t>
            </a:r>
            <a:r>
              <a:rPr lang="en-US" sz="1200" b="1" i="1" kern="1200" baseline="0" dirty="0" err="1" smtClean="0">
                <a:solidFill>
                  <a:schemeClr val="tx1"/>
                </a:solidFill>
                <a:latin typeface="+mn-lt"/>
                <a:ea typeface="ＭＳ Ｐゴシック" pitchFamily="-65" charset="-128"/>
                <a:cs typeface="ＭＳ Ｐゴシック" pitchFamily="-65" charset="-128"/>
              </a:rPr>
              <a:t>redshift</a:t>
            </a:r>
            <a:r>
              <a:rPr lang="en-US" sz="1200" b="1" i="1" kern="1200" baseline="0" dirty="0" smtClean="0">
                <a:solidFill>
                  <a:schemeClr val="tx1"/>
                </a:solidFill>
                <a:latin typeface="+mn-lt"/>
                <a:ea typeface="ＭＳ Ｐゴシック" pitchFamily="-65" charset="-128"/>
                <a:cs typeface="ＭＳ Ｐゴシック" pitchFamily="-65" charset="-128"/>
              </a:rPr>
              <a:t> emission. We assumed a ΛCDM cosmology (ΩL=0.7, </a:t>
            </a:r>
            <a:r>
              <a:rPr lang="en-US" sz="1200" b="1" i="1" kern="1200" baseline="0" dirty="0" err="1" smtClean="0">
                <a:solidFill>
                  <a:schemeClr val="tx1"/>
                </a:solidFill>
                <a:latin typeface="+mn-lt"/>
                <a:ea typeface="ＭＳ Ｐゴシック" pitchFamily="-65" charset="-128"/>
                <a:cs typeface="ＭＳ Ｐゴシック" pitchFamily="-65" charset="-128"/>
              </a:rPr>
              <a:t>Ωm</a:t>
            </a:r>
            <a:r>
              <a:rPr lang="en-US" sz="1200" b="1" i="1" kern="1200" baseline="0" dirty="0" smtClean="0">
                <a:solidFill>
                  <a:schemeClr val="tx1"/>
                </a:solidFill>
                <a:latin typeface="+mn-lt"/>
                <a:ea typeface="ＭＳ Ｐゴシック" pitchFamily="-65" charset="-128"/>
                <a:cs typeface="ＭＳ Ｐゴシック" pitchFamily="-65" charset="-128"/>
              </a:rPr>
              <a:t>=0.3, H0=70).</a:t>
            </a:r>
            <a:endParaRPr lang="en-US" dirty="0"/>
          </a:p>
        </p:txBody>
      </p:sp>
      <p:sp>
        <p:nvSpPr>
          <p:cNvPr id="4" name="Slide Number Placeholder 3"/>
          <p:cNvSpPr>
            <a:spLocks noGrp="1"/>
          </p:cNvSpPr>
          <p:nvPr>
            <p:ph type="sldNum" sz="quarter" idx="10"/>
          </p:nvPr>
        </p:nvSpPr>
        <p:spPr/>
        <p:txBody>
          <a:bodyPr/>
          <a:lstStyle/>
          <a:p>
            <a:pPr>
              <a:defRPr/>
            </a:pPr>
            <a:fld id="{60B0AC4C-028A-6343-8EE0-661D0B391944}" type="slidenum">
              <a:rPr lang="en-US" smtClean="0"/>
              <a:pPr>
                <a:defRPr/>
              </a:pPr>
              <a:t>78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a:lstStyle/>
          <a:p>
            <a:fld id="{B4FE5ED9-53CF-394C-BFF1-465EEE27F7BD}" type="slidenum">
              <a:rPr lang="en-US"/>
              <a:pPr/>
              <a:t>25</a:t>
            </a:fld>
            <a:endParaRPr lang="en-US"/>
          </a:p>
        </p:txBody>
      </p:sp>
      <p:sp>
        <p:nvSpPr>
          <p:cNvPr id="75779" name="Rectangle 2"/>
          <p:cNvSpPr>
            <a:spLocks noGrp="1" noRot="1" noChangeAspect="1" noChangeArrowheads="1" noTextEdit="1"/>
          </p:cNvSpPr>
          <p:nvPr>
            <p:ph type="sldImg"/>
          </p:nvPr>
        </p:nvSpPr>
        <p:spPr bwMode="auto">
          <a:xfrm>
            <a:off x="1143000" y="685800"/>
            <a:ext cx="4573588" cy="3430588"/>
          </a:xfrm>
          <a:noFill/>
          <a:ln>
            <a:solidFill>
              <a:srgbClr val="000000"/>
            </a:solidFill>
            <a:miter lim="800000"/>
            <a:headEnd/>
            <a:tailEnd/>
          </a:ln>
        </p:spPr>
      </p:sp>
      <p:sp>
        <p:nvSpPr>
          <p:cNvPr id="75780" name="Rectangle 3"/>
          <p:cNvSpPr>
            <a:spLocks noGrp="1" noChangeArrowheads="1"/>
          </p:cNvSpPr>
          <p:nvPr>
            <p:ph type="body" idx="1"/>
          </p:nvPr>
        </p:nvSpPr>
        <p:spPr bwMode="auto">
          <a:xfrm>
            <a:off x="915988" y="4344988"/>
            <a:ext cx="5026025" cy="4113212"/>
          </a:xfrm>
          <a:noFill/>
        </p:spPr>
        <p:txBody>
          <a:bodyPr/>
          <a:lstStyle/>
          <a:p>
            <a:pPr eaLnBrk="1" hangingPunct="1">
              <a:spcBef>
                <a:spcPct val="0"/>
              </a:spcBef>
            </a:pPr>
            <a:endParaRPr lang="en-GB">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ln>
            <a:miter lim="800000"/>
            <a:headEnd/>
            <a:tailEnd/>
          </a:ln>
        </p:spPr>
        <p:txBody>
          <a:bodyPr/>
          <a:lstStyle/>
          <a:p>
            <a:fld id="{3EB4F94E-1B3B-344E-B2C5-CE1DF90B98EF}" type="slidenum">
              <a:rPr lang="en-GB"/>
              <a:pPr/>
              <a:t>40</a:t>
            </a:fld>
            <a:endParaRPr lang="en-GB"/>
          </a:p>
        </p:txBody>
      </p:sp>
      <p:sp>
        <p:nvSpPr>
          <p:cNvPr id="92163" name="Rectangle 2"/>
          <p:cNvSpPr>
            <a:spLocks noGrp="1" noRot="1" noChangeAspect="1" noChangeArrowheads="1" noTextEdit="1"/>
          </p:cNvSpPr>
          <p:nvPr>
            <p:ph type="sldImg"/>
          </p:nvPr>
        </p:nvSpPr>
        <p:spPr bwMode="auto">
          <a:xfrm>
            <a:off x="1144588" y="684213"/>
            <a:ext cx="4570412" cy="3429000"/>
          </a:xfrm>
          <a:noFill/>
          <a:ln>
            <a:solidFill>
              <a:srgbClr val="000000"/>
            </a:solidFill>
            <a:miter lim="800000"/>
            <a:headEnd/>
            <a:tailEnd/>
          </a:ln>
        </p:spPr>
      </p:sp>
      <p:sp>
        <p:nvSpPr>
          <p:cNvPr id="92164" name="Rectangle 3"/>
          <p:cNvSpPr>
            <a:spLocks noGrp="1" noChangeArrowheads="1"/>
          </p:cNvSpPr>
          <p:nvPr>
            <p:ph type="body" idx="1"/>
          </p:nvPr>
        </p:nvSpPr>
        <p:spPr bwMode="auto">
          <a:xfrm>
            <a:off x="685800" y="4343400"/>
            <a:ext cx="5486400" cy="4116388"/>
          </a:xfrm>
          <a:noFill/>
        </p:spPr>
        <p:txBody>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3200" dirty="0" smtClean="0">
                <a:solidFill>
                  <a:srgbClr val="FF0000"/>
                </a:solidFill>
              </a:rPr>
              <a:t>Update this….</a:t>
            </a:r>
            <a:endParaRPr lang="en-US" sz="3200" dirty="0">
              <a:solidFill>
                <a:srgbClr val="FF0000"/>
              </a:solidFill>
            </a:endParaRPr>
          </a:p>
        </p:txBody>
      </p:sp>
      <p:sp>
        <p:nvSpPr>
          <p:cNvPr id="4" name="Slide Number Placeholder 3"/>
          <p:cNvSpPr>
            <a:spLocks noGrp="1"/>
          </p:cNvSpPr>
          <p:nvPr>
            <p:ph type="sldNum" sz="quarter" idx="10"/>
          </p:nvPr>
        </p:nvSpPr>
        <p:spPr/>
        <p:txBody>
          <a:bodyPr/>
          <a:lstStyle/>
          <a:p>
            <a:fld id="{F3E1E932-E3BE-B245-8082-7CD49FED75E6}" type="slidenum">
              <a:rPr lang="en-US" smtClean="0"/>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F3E611-E54A-5440-86E0-C69C49BD009F}" type="slidenum">
              <a:rPr lang="en-US">
                <a:ea typeface="ＭＳ Ｐゴシック" pitchFamily="-65" charset="-128"/>
                <a:cs typeface="ＭＳ Ｐゴシック" pitchFamily="-65" charset="-128"/>
              </a:rPr>
              <a:pPr fontAlgn="base">
                <a:spcBef>
                  <a:spcPct val="0"/>
                </a:spcBef>
                <a:spcAft>
                  <a:spcPct val="0"/>
                </a:spcAft>
              </a:pPr>
              <a:t>47</a:t>
            </a:fld>
            <a:endParaRPr lang="en-US">
              <a:ea typeface="ＭＳ Ｐゴシック" pitchFamily="-65" charset="-128"/>
              <a:cs typeface="ＭＳ Ｐゴシック" pitchFamily="-65" charset="-128"/>
            </a:endParaRPr>
          </a:p>
        </p:txBody>
      </p:sp>
      <p:sp>
        <p:nvSpPr>
          <p:cNvPr id="5837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8372"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B2C624-2F21-0640-A477-0B96353024B7}" type="slidenum">
              <a:rPr lang="en-US">
                <a:ea typeface="ＭＳ Ｐゴシック" pitchFamily="-65" charset="-128"/>
                <a:cs typeface="ＭＳ Ｐゴシック" pitchFamily="-65" charset="-128"/>
              </a:rPr>
              <a:pPr fontAlgn="base">
                <a:spcBef>
                  <a:spcPct val="0"/>
                </a:spcBef>
                <a:spcAft>
                  <a:spcPct val="0"/>
                </a:spcAft>
              </a:pPr>
              <a:t>48</a:t>
            </a:fld>
            <a:endParaRPr lang="en-US">
              <a:ea typeface="ＭＳ Ｐゴシック" pitchFamily="-65" charset="-128"/>
              <a:cs typeface="ＭＳ Ｐゴシック" pitchFamily="-65" charset="-128"/>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0E5245-7DB6-884E-A35F-6810EE9F3B14}" type="slidenum">
              <a:rPr lang="en-US">
                <a:ea typeface="ＭＳ Ｐゴシック" pitchFamily="-65" charset="-128"/>
                <a:cs typeface="ＭＳ Ｐゴシック" pitchFamily="-65" charset="-128"/>
              </a:rPr>
              <a:pPr fontAlgn="base">
                <a:spcBef>
                  <a:spcPct val="0"/>
                </a:spcBef>
                <a:spcAft>
                  <a:spcPct val="0"/>
                </a:spcAft>
              </a:pPr>
              <a:t>58</a:t>
            </a:fld>
            <a:endParaRPr lang="en-US">
              <a:ea typeface="ＭＳ Ｐゴシック" pitchFamily="-65" charset="-128"/>
              <a:cs typeface="ＭＳ Ｐゴシック" pitchFamily="-65" charset="-128"/>
            </a:endParaRPr>
          </a:p>
        </p:txBody>
      </p:sp>
      <p:sp>
        <p:nvSpPr>
          <p:cNvPr id="66563" name="Rectangle 2"/>
          <p:cNvSpPr>
            <a:spLocks noGrp="1" noRot="1" noChangeAspect="1" noChangeArrowheads="1" noTextEdit="1"/>
          </p:cNvSpPr>
          <p:nvPr>
            <p:ph type="sldImg"/>
          </p:nvPr>
        </p:nvSpPr>
        <p:spPr bwMode="auto">
          <a:xfrm>
            <a:off x="1343025" y="503238"/>
            <a:ext cx="4154488" cy="3116262"/>
          </a:xfr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914400" y="3657600"/>
            <a:ext cx="5029200" cy="4949825"/>
          </a:xfrm>
          <a:solidFill>
            <a:srgbClr val="FFFFFF"/>
          </a:solidFill>
          <a:ln>
            <a:solidFill>
              <a:srgbClr val="000000"/>
            </a:solidFill>
            <a:miter lim="800000"/>
            <a:headEnd/>
            <a:tailEnd/>
          </a:ln>
        </p:spPr>
        <p:txBody>
          <a:bodyPr wrap="square" lIns="90004" tIns="45002" rIns="90004" bIns="45002" numCol="1" anchor="t" anchorCtr="0" compatLnSpc="1">
            <a:prstTxWarp prst="textNoShape">
              <a:avLst/>
            </a:prstTxWarp>
          </a:bodyPr>
          <a:lstStyle/>
          <a:p>
            <a:pPr>
              <a:spcBef>
                <a:spcPct val="0"/>
              </a:spcBef>
            </a:pPr>
            <a:r>
              <a:rPr lang="en-US" dirty="0" err="1" smtClean="0"/>
              <a:t>Lodato</a:t>
            </a:r>
            <a:r>
              <a:rPr lang="en-US" dirty="0" smtClean="0"/>
              <a:t> and Rice 2005: April volume of MNRAS, 358, 1489:  A massive star forming disk.  </a:t>
            </a:r>
          </a:p>
          <a:p>
            <a:pPr>
              <a:spcBef>
                <a:spcPct val="0"/>
              </a:spcBef>
            </a:pPr>
            <a:r>
              <a:rPr lang="en-US" dirty="0" smtClean="0"/>
              <a:t>Wolf and </a:t>
            </a:r>
            <a:r>
              <a:rPr lang="en-US" dirty="0" err="1" smtClean="0"/>
              <a:t>D’Angelo</a:t>
            </a:r>
            <a:r>
              <a:rPr lang="en-US" dirty="0" smtClean="0"/>
              <a:t> 2005: \</a:t>
            </a:r>
            <a:r>
              <a:rPr lang="en-US" dirty="0" err="1" smtClean="0"/>
              <a:t>apj</a:t>
            </a:r>
            <a:r>
              <a:rPr lang="en-US" dirty="0" smtClean="0"/>
              <a:t>, 619, 1114 </a:t>
            </a:r>
          </a:p>
          <a:p>
            <a:pPr>
              <a:spcBef>
                <a:spcPct val="0"/>
              </a:spcBef>
            </a:pPr>
            <a:r>
              <a:rPr lang="en-US" dirty="0" smtClean="0"/>
              <a:t>Vega: </a:t>
            </a:r>
            <a:r>
              <a:rPr lang="en-US" dirty="0" err="1" smtClean="0"/>
              <a:t>Wilner</a:t>
            </a:r>
            <a:r>
              <a:rPr lang="en-US" dirty="0" smtClean="0"/>
              <a:t>, D.~J., Holman, M.~J., </a:t>
            </a:r>
            <a:r>
              <a:rPr lang="en-US" dirty="0" err="1" smtClean="0"/>
              <a:t>Kuchner</a:t>
            </a:r>
            <a:r>
              <a:rPr lang="en-US" dirty="0" smtClean="0"/>
              <a:t>, M.~J., \&amp; Ho, P.~T.~P.\ 2002, \</a:t>
            </a:r>
            <a:r>
              <a:rPr lang="en-US" dirty="0" err="1" smtClean="0"/>
              <a:t>apjl</a:t>
            </a:r>
            <a:r>
              <a:rPr lang="en-US" dirty="0" smtClean="0"/>
              <a:t>, 569, L115 Image Wyatt’s model simulated observation by ALMA</a:t>
            </a:r>
          </a:p>
          <a:p>
            <a:pPr>
              <a:spcBef>
                <a:spcPct val="0"/>
              </a:spcBef>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Product Assurance</a:t>
            </a:r>
          </a:p>
        </p:txBody>
      </p:sp>
      <p:sp>
        <p:nvSpPr>
          <p:cNvPr id="5" name="Rectangle 3"/>
          <p:cNvSpPr>
            <a:spLocks noGrp="1" noChangeArrowheads="1"/>
          </p:cNvSpPr>
          <p:nvPr>
            <p:ph type="dt" idx="1"/>
          </p:nvPr>
        </p:nvSpPr>
        <p:spPr>
          <a:ln/>
        </p:spPr>
        <p:txBody>
          <a:bodyPr/>
          <a:lstStyle/>
          <a:p>
            <a:fld id="{835A9752-1DF6-E14E-B8FC-022CC3DE06C8}" type="datetime1">
              <a:rPr lang="en-US"/>
              <a:pPr/>
              <a:t>9/6/09</a:t>
            </a:fld>
            <a:r>
              <a:rPr lang="en-US"/>
              <a:t>2003 June 2 – 6, Victoria, Canada</a:t>
            </a:r>
          </a:p>
        </p:txBody>
      </p:sp>
      <p:sp>
        <p:nvSpPr>
          <p:cNvPr id="6" name="Rectangle 7"/>
          <p:cNvSpPr>
            <a:spLocks noGrp="1" noChangeArrowheads="1"/>
          </p:cNvSpPr>
          <p:nvPr>
            <p:ph type="sldNum" sz="quarter" idx="5"/>
          </p:nvPr>
        </p:nvSpPr>
        <p:spPr>
          <a:ln/>
        </p:spPr>
        <p:txBody>
          <a:bodyPr/>
          <a:lstStyle/>
          <a:p>
            <a:fld id="{0B873202-CB9E-CC4C-A616-DE239E8EEAE3}" type="slidenum">
              <a:rPr lang="en-US"/>
              <a:pPr/>
              <a:t>59</a:t>
            </a:fld>
            <a:endParaRPr lang="en-US"/>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400" dirty="0" smtClean="0"/>
              <a:t>1</a:t>
            </a:r>
            <a:r>
              <a:rPr lang="en-US" dirty="0" smtClean="0"/>
              <a:t>Although the plan is to construct 64 antennas, only 60 will be operational</a:t>
            </a:r>
          </a:p>
          <a:p>
            <a:r>
              <a:rPr lang="en-US" dirty="0" smtClean="0"/>
              <a:t>at any one time. Likewise the committee assumes that 50- and 40-antenna</a:t>
            </a:r>
          </a:p>
          <a:p>
            <a:r>
              <a:rPr lang="en-US" dirty="0" smtClean="0"/>
              <a:t>arrays will require the construction of 54 and 44 antennas, respectively.</a:t>
            </a:r>
          </a:p>
          <a:p>
            <a:r>
              <a:rPr lang="en-US" dirty="0" smtClean="0"/>
              <a:t>Copyright © National Academy of Sciences. All rights reserved.</a:t>
            </a:r>
          </a:p>
          <a:p>
            <a:r>
              <a:rPr lang="en-US" dirty="0" smtClean="0"/>
              <a:t>The Atacama Large Millimeter Array (ALMA): Implications of a Potential </a:t>
            </a:r>
            <a:r>
              <a:rPr lang="en-US" dirty="0" err="1" smtClean="0"/>
              <a:t>Descope</a:t>
            </a:r>
            <a:endParaRPr lang="en-US" dirty="0" smtClean="0"/>
          </a:p>
          <a:p>
            <a:r>
              <a:rPr lang="en-US" dirty="0" smtClean="0"/>
              <a:t>http://www.nap.edu/catalog/11326.html</a:t>
            </a:r>
          </a:p>
          <a:p>
            <a:r>
              <a:rPr lang="en-US" dirty="0" smtClean="0"/>
              <a:t>2 </a:t>
            </a:r>
            <a:r>
              <a:rPr lang="en-US" i="1" dirty="0" smtClean="0"/>
              <a:t>The Atacama Large Millimeter Array</a:t>
            </a:r>
            <a:endParaRPr lang="en-US" dirty="0"/>
          </a:p>
        </p:txBody>
      </p:sp>
      <p:sp>
        <p:nvSpPr>
          <p:cNvPr id="4" name="Slide Number Placeholder 3"/>
          <p:cNvSpPr>
            <a:spLocks noGrp="1"/>
          </p:cNvSpPr>
          <p:nvPr>
            <p:ph type="sldNum" sz="quarter" idx="10"/>
          </p:nvPr>
        </p:nvSpPr>
        <p:spPr/>
        <p:txBody>
          <a:bodyPr/>
          <a:lstStyle/>
          <a:p>
            <a:pPr>
              <a:defRPr/>
            </a:pPr>
            <a:fld id="{49D56C7C-FF9F-3841-B435-E76BF617ADC0}" type="slidenum">
              <a:rPr lang="en-US" smtClean="0"/>
              <a:pPr>
                <a:defRPr/>
              </a:pPr>
              <a:t>60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3"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icture with Caption">
    <p:spTree>
      <p:nvGrpSpPr>
        <p:cNvPr id="1" name=""/>
        <p:cNvGrpSpPr/>
        <p:nvPr/>
      </p:nvGrpSpPr>
      <p:grpSpPr>
        <a:xfrm>
          <a:off x="0" y="0"/>
          <a:ext cx="0" cy="0"/>
          <a:chOff x="0" y="0"/>
          <a:chExt cx="0" cy="0"/>
        </a:xfrm>
      </p:grpSpPr>
      <p:sp>
        <p:nvSpPr>
          <p:cNvPr id="2" name="TextBox 1"/>
          <p:cNvSpPr txBox="1"/>
          <p:nvPr/>
        </p:nvSpPr>
        <p:spPr>
          <a:xfrm>
            <a:off x="3390900" y="5489575"/>
            <a:ext cx="4246563" cy="1047750"/>
          </a:xfrm>
          <a:prstGeom prst="rect">
            <a:avLst/>
          </a:prstGeom>
          <a:solidFill>
            <a:schemeClr val="bg1"/>
          </a:solidFill>
        </p:spPr>
        <p:txBody>
          <a:bodyPr>
            <a:prstTxWarp prst="textNoShape">
              <a:avLst/>
            </a:prstTxWarp>
            <a:spAutoFit/>
          </a:bodyPr>
          <a:lstStyle/>
          <a:p>
            <a:pPr algn="r">
              <a:spcBef>
                <a:spcPct val="20000"/>
              </a:spcBef>
            </a:pPr>
            <a:r>
              <a:rPr lang="en-US" sz="1300">
                <a:solidFill>
                  <a:srgbClr val="4375A2"/>
                </a:solidFill>
                <a:latin typeface="Gill Sans MT" pitchFamily="-65" charset="-18"/>
                <a:ea typeface="Gill Sans" pitchFamily="-65" charset="0"/>
                <a:cs typeface="Gill Sans" pitchFamily="-65" charset="0"/>
              </a:rPr>
              <a:t>Atacama Large Millimeter/submillimeter Array</a:t>
            </a:r>
          </a:p>
          <a:p>
            <a:pPr algn="r">
              <a:spcBef>
                <a:spcPct val="20000"/>
              </a:spcBef>
            </a:pPr>
            <a:r>
              <a:rPr lang="en-US" sz="1300">
                <a:solidFill>
                  <a:srgbClr val="4375A2"/>
                </a:solidFill>
                <a:latin typeface="Gill Sans MT" pitchFamily="-65" charset="-18"/>
                <a:ea typeface="Gill Sans" pitchFamily="-65" charset="0"/>
                <a:cs typeface="Gill Sans" pitchFamily="-65" charset="0"/>
              </a:rPr>
              <a:t>Expanded Very Large Array</a:t>
            </a:r>
          </a:p>
          <a:p>
            <a:pPr algn="r">
              <a:spcBef>
                <a:spcPct val="20000"/>
              </a:spcBef>
            </a:pPr>
            <a:r>
              <a:rPr lang="en-US" sz="1300">
                <a:solidFill>
                  <a:srgbClr val="4375A2"/>
                </a:solidFill>
                <a:latin typeface="Gill Sans MT" pitchFamily="-65" charset="-18"/>
                <a:ea typeface="Gill Sans" pitchFamily="-65" charset="0"/>
                <a:cs typeface="Gill Sans" pitchFamily="-65" charset="0"/>
              </a:rPr>
              <a:t>Robert C. Byrd Green Bank Telescope</a:t>
            </a:r>
          </a:p>
          <a:p>
            <a:pPr algn="r">
              <a:spcBef>
                <a:spcPct val="20000"/>
              </a:spcBef>
            </a:pPr>
            <a:r>
              <a:rPr lang="en-US" sz="1300">
                <a:solidFill>
                  <a:srgbClr val="4375A2"/>
                </a:solidFill>
                <a:latin typeface="Gill Sans MT" pitchFamily="-65" charset="-18"/>
                <a:ea typeface="Gill Sans" pitchFamily="-65" charset="0"/>
                <a:cs typeface="Gill Sans" pitchFamily="-65" charset="0"/>
              </a:rPr>
              <a:t>Very Long Baseline Array</a:t>
            </a:r>
          </a:p>
        </p:txBody>
      </p:sp>
      <p:pic>
        <p:nvPicPr>
          <p:cNvPr id="3" name="Picture 3" descr="bg_slides.jpg"/>
          <p:cNvPicPr>
            <a:picLocks noChangeAspect="1"/>
          </p:cNvPicPr>
          <p:nvPr/>
        </p:nvPicPr>
        <p:blipFill>
          <a:blip r:embed="rId2"/>
          <a:srcRect/>
          <a:stretch>
            <a:fillRect/>
          </a:stretch>
        </p:blipFill>
        <p:spPr bwMode="auto">
          <a:xfrm>
            <a:off x="0" y="1428750"/>
            <a:ext cx="9144000" cy="28702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6" name="Slide Number Placeholder 5"/>
          <p:cNvSpPr>
            <a:spLocks noGrp="1"/>
          </p:cNvSpPr>
          <p:nvPr>
            <p:ph type="sldNum" sz="quarter" idx="11"/>
          </p:nvPr>
        </p:nvSpPr>
        <p:spPr/>
        <p:txBody>
          <a:bodyPr/>
          <a:lstStyle>
            <a:lvl1pPr>
              <a:defRPr/>
            </a:lvl1pPr>
          </a:lstStyle>
          <a:p>
            <a:fld id="{B775D348-526F-B249-89FA-E54FAE7C0BA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6" name="Slide Number Placeholder 5"/>
          <p:cNvSpPr>
            <a:spLocks noGrp="1"/>
          </p:cNvSpPr>
          <p:nvPr>
            <p:ph type="sldNum" sz="quarter" idx="11"/>
          </p:nvPr>
        </p:nvSpPr>
        <p:spPr/>
        <p:txBody>
          <a:bodyPr/>
          <a:lstStyle>
            <a:lvl1pPr>
              <a:defRPr/>
            </a:lvl1pPr>
          </a:lstStyle>
          <a:p>
            <a:fld id="{0DAE8355-F78A-5846-B2E4-58A7A478969D}"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fld id="{3C3A0307-CEB5-A144-8974-4B9688E8937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95300"/>
            <a:ext cx="2057400"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95300"/>
            <a:ext cx="60198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fld id="{4D3BEF6A-AD19-BB4A-BFB0-ADFF13ED9084}"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fld id="{3B04CA07-44F4-B848-ADE3-F1E37EEE7396}"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fld id="{74FF173F-B8D2-A04F-9BEF-DA224CFD772D}"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fld id="{2E8AD5C0-0A76-F14D-9827-9E3AF1214D0C}"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6" name="Slide Number Placeholder 5"/>
          <p:cNvSpPr>
            <a:spLocks noGrp="1"/>
          </p:cNvSpPr>
          <p:nvPr>
            <p:ph type="sldNum" sz="quarter" idx="11"/>
          </p:nvPr>
        </p:nvSpPr>
        <p:spPr/>
        <p:txBody>
          <a:bodyPr/>
          <a:lstStyle>
            <a:lvl1pPr>
              <a:defRPr/>
            </a:lvl1pPr>
          </a:lstStyle>
          <a:p>
            <a:fld id="{1382AF2A-169C-8740-9A90-E4A508A9DC7E}"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8" name="Slide Number Placeholder 5"/>
          <p:cNvSpPr>
            <a:spLocks noGrp="1"/>
          </p:cNvSpPr>
          <p:nvPr>
            <p:ph type="sldNum" sz="quarter" idx="11"/>
          </p:nvPr>
        </p:nvSpPr>
        <p:spPr/>
        <p:txBody>
          <a:bodyPr/>
          <a:lstStyle>
            <a:lvl1pPr>
              <a:defRPr/>
            </a:lvl1pPr>
          </a:lstStyle>
          <a:p>
            <a:fld id="{0C2953E1-FC3F-F249-A132-52236E2E53D2}"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4" name="Slide Number Placeholder 5"/>
          <p:cNvSpPr>
            <a:spLocks noGrp="1"/>
          </p:cNvSpPr>
          <p:nvPr>
            <p:ph type="sldNum" sz="quarter" idx="11"/>
          </p:nvPr>
        </p:nvSpPr>
        <p:spPr/>
        <p:txBody>
          <a:bodyPr/>
          <a:lstStyle>
            <a:lvl1pPr>
              <a:defRPr/>
            </a:lvl1pPr>
          </a:lstStyle>
          <a:p>
            <a:fld id="{A919EFEF-E931-E84D-902A-65015819FD6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userDrawn="1">
  <p:cSld name="Title Slide">
    <p:spTree>
      <p:nvGrpSpPr>
        <p:cNvPr id="1" name=""/>
        <p:cNvGrpSpPr/>
        <p:nvPr/>
      </p:nvGrpSpPr>
      <p:grpSpPr>
        <a:xfrm>
          <a:off x="0" y="0"/>
          <a:ext cx="0" cy="0"/>
          <a:chOff x="0" y="0"/>
          <a:chExt cx="0" cy="0"/>
        </a:xfrm>
      </p:grpSpPr>
      <p:pic>
        <p:nvPicPr>
          <p:cNvPr id="6" name="Picture 6" descr="bg_slides.jpg"/>
          <p:cNvPicPr>
            <a:picLocks noChangeAspect="1"/>
          </p:cNvPicPr>
          <p:nvPr/>
        </p:nvPicPr>
        <p:blipFill>
          <a:blip r:embed="rId2"/>
          <a:srcRect/>
          <a:stretch>
            <a:fillRect/>
          </a:stretch>
        </p:blipFill>
        <p:spPr bwMode="auto">
          <a:xfrm>
            <a:off x="0" y="1428750"/>
            <a:ext cx="9144000" cy="2870200"/>
          </a:xfrm>
          <a:prstGeom prst="rect">
            <a:avLst/>
          </a:prstGeom>
          <a:noFill/>
          <a:ln w="9525">
            <a:noFill/>
            <a:miter lim="800000"/>
            <a:headEnd/>
            <a:tailEnd/>
          </a:ln>
        </p:spPr>
      </p:pic>
      <p:sp>
        <p:nvSpPr>
          <p:cNvPr id="7" name="TextBox 6"/>
          <p:cNvSpPr txBox="1"/>
          <p:nvPr/>
        </p:nvSpPr>
        <p:spPr>
          <a:xfrm>
            <a:off x="3390900" y="5489575"/>
            <a:ext cx="4246563" cy="1047750"/>
          </a:xfrm>
          <a:prstGeom prst="rect">
            <a:avLst/>
          </a:prstGeom>
          <a:solidFill>
            <a:schemeClr val="bg1"/>
          </a:solidFill>
        </p:spPr>
        <p:txBody>
          <a:bodyPr>
            <a:prstTxWarp prst="textNoShape">
              <a:avLst/>
            </a:prstTxWarp>
            <a:spAutoFit/>
          </a:bodyPr>
          <a:lstStyle/>
          <a:p>
            <a:pPr algn="r">
              <a:spcBef>
                <a:spcPct val="20000"/>
              </a:spcBef>
            </a:pPr>
            <a:r>
              <a:rPr lang="en-US" sz="1300">
                <a:solidFill>
                  <a:srgbClr val="4375A2"/>
                </a:solidFill>
                <a:latin typeface="Gill Sans MT" pitchFamily="-65" charset="-18"/>
                <a:ea typeface="Gill Sans" pitchFamily="-65" charset="0"/>
                <a:cs typeface="Gill Sans" pitchFamily="-65" charset="0"/>
              </a:rPr>
              <a:t>Atacama Large Millimeter/submillimeter Array</a:t>
            </a:r>
          </a:p>
          <a:p>
            <a:pPr algn="r">
              <a:spcBef>
                <a:spcPct val="20000"/>
              </a:spcBef>
            </a:pPr>
            <a:r>
              <a:rPr lang="en-US" sz="1300">
                <a:solidFill>
                  <a:srgbClr val="4375A2"/>
                </a:solidFill>
                <a:latin typeface="Gill Sans MT" pitchFamily="-65" charset="-18"/>
                <a:ea typeface="Gill Sans" pitchFamily="-65" charset="0"/>
                <a:cs typeface="Gill Sans" pitchFamily="-65" charset="0"/>
              </a:rPr>
              <a:t>Expanded Very Large Array</a:t>
            </a:r>
          </a:p>
          <a:p>
            <a:pPr algn="r">
              <a:spcBef>
                <a:spcPct val="20000"/>
              </a:spcBef>
            </a:pPr>
            <a:r>
              <a:rPr lang="en-US" sz="1300">
                <a:solidFill>
                  <a:srgbClr val="4375A2"/>
                </a:solidFill>
                <a:latin typeface="Gill Sans MT" pitchFamily="-65" charset="-18"/>
                <a:ea typeface="Gill Sans" pitchFamily="-65" charset="0"/>
                <a:cs typeface="Gill Sans" pitchFamily="-65" charset="0"/>
              </a:rPr>
              <a:t>Robert C. Byrd Green Bank Telescope</a:t>
            </a:r>
          </a:p>
          <a:p>
            <a:pPr algn="r">
              <a:spcBef>
                <a:spcPct val="20000"/>
              </a:spcBef>
            </a:pPr>
            <a:r>
              <a:rPr lang="en-US" sz="1300">
                <a:solidFill>
                  <a:srgbClr val="4375A2"/>
                </a:solidFill>
                <a:latin typeface="Gill Sans MT" pitchFamily="-65" charset="-18"/>
                <a:ea typeface="Gill Sans" pitchFamily="-65" charset="0"/>
                <a:cs typeface="Gill Sans" pitchFamily="-65" charset="0"/>
              </a:rPr>
              <a:t>Very Long Baseline Array</a:t>
            </a:r>
          </a:p>
        </p:txBody>
      </p:sp>
      <p:pic>
        <p:nvPicPr>
          <p:cNvPr id="9" name="Picture 2"/>
          <p:cNvPicPr>
            <a:picLocks noChangeAspect="1" noChangeArrowheads="1"/>
          </p:cNvPicPr>
          <p:nvPr/>
        </p:nvPicPr>
        <p:blipFill>
          <a:blip r:embed="rId3"/>
          <a:srcRect/>
          <a:stretch>
            <a:fillRect/>
          </a:stretch>
        </p:blipFill>
        <p:spPr bwMode="auto">
          <a:xfrm>
            <a:off x="7799388" y="5313363"/>
            <a:ext cx="892175" cy="1154112"/>
          </a:xfrm>
          <a:prstGeom prst="rect">
            <a:avLst/>
          </a:prstGeom>
          <a:noFill/>
          <a:ln w="9525">
            <a:noFill/>
            <a:miter lim="800000"/>
            <a:headEnd/>
            <a:tailEnd/>
          </a:ln>
        </p:spPr>
      </p:pic>
      <p:sp>
        <p:nvSpPr>
          <p:cNvPr id="2" name="Title 1"/>
          <p:cNvSpPr>
            <a:spLocks noGrp="1"/>
          </p:cNvSpPr>
          <p:nvPr>
            <p:ph type="ctrTitle"/>
          </p:nvPr>
        </p:nvSpPr>
        <p:spPr>
          <a:xfrm>
            <a:off x="457200" y="381000"/>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57200" y="974725"/>
            <a:ext cx="6400800" cy="1752600"/>
          </a:xfrm>
          <a:prstGeom prst="rect">
            <a:avLst/>
          </a:prstGeom>
        </p:spPr>
        <p:txBody>
          <a:bodyPr>
            <a:normAutofit/>
          </a:bodyPr>
          <a:lstStyle>
            <a:lvl1pPr marL="0" indent="0" algn="l">
              <a:buNone/>
              <a:defRPr sz="2000">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3"/>
          </p:nvPr>
        </p:nvSpPr>
        <p:spPr>
          <a:xfrm>
            <a:off x="457200" y="4343400"/>
            <a:ext cx="4572000" cy="685800"/>
          </a:xfrm>
          <a:prstGeom prst="rect">
            <a:avLst/>
          </a:prstGeom>
        </p:spPr>
        <p:txBody>
          <a:bodyPr>
            <a:normAutofit/>
          </a:bodyPr>
          <a:lstStyle>
            <a:lvl1pPr>
              <a:defRPr sz="2400">
                <a:solidFill>
                  <a:srgbClr val="990033"/>
                </a:solidFill>
              </a:defRPr>
            </a:lvl1pPr>
          </a:lstStyle>
          <a:p>
            <a:pPr lvl="0"/>
            <a:r>
              <a:rPr lang="en-US" dirty="0" smtClean="0"/>
              <a:t>Click to edit Master text</a:t>
            </a:r>
            <a:endParaRPr lang="en-US" dirty="0"/>
          </a:p>
        </p:txBody>
      </p:sp>
      <p:sp>
        <p:nvSpPr>
          <p:cNvPr id="10" name="Text Placeholder 9"/>
          <p:cNvSpPr>
            <a:spLocks noGrp="1"/>
          </p:cNvSpPr>
          <p:nvPr>
            <p:ph type="body" sz="quarter" idx="14"/>
          </p:nvPr>
        </p:nvSpPr>
        <p:spPr>
          <a:xfrm>
            <a:off x="457200" y="4724400"/>
            <a:ext cx="6019800" cy="914400"/>
          </a:xfrm>
          <a:prstGeom prst="rect">
            <a:avLst/>
          </a:prstGeom>
        </p:spPr>
        <p:txBody>
          <a:bodyPr>
            <a:normAutofit/>
          </a:bodyPr>
          <a:lstStyle>
            <a:lvl1pPr>
              <a:defRPr sz="2000">
                <a:solidFill>
                  <a:srgbClr val="000099"/>
                </a:solidFill>
              </a:defRPr>
            </a:lvl1pPr>
          </a:lstStyle>
          <a:p>
            <a:pPr lvl="0"/>
            <a:r>
              <a:rPr lang="en-US" dirty="0" smtClean="0"/>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3" name="Slide Number Placeholder 5"/>
          <p:cNvSpPr>
            <a:spLocks noGrp="1"/>
          </p:cNvSpPr>
          <p:nvPr>
            <p:ph type="sldNum" sz="quarter" idx="11"/>
          </p:nvPr>
        </p:nvSpPr>
        <p:spPr/>
        <p:txBody>
          <a:bodyPr/>
          <a:lstStyle>
            <a:lvl1pPr>
              <a:defRPr/>
            </a:lvl1pPr>
          </a:lstStyle>
          <a:p>
            <a:fld id="{81DF63BA-E901-3744-81B7-F473140AC386}"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6" name="Slide Number Placeholder 5"/>
          <p:cNvSpPr>
            <a:spLocks noGrp="1"/>
          </p:cNvSpPr>
          <p:nvPr>
            <p:ph type="sldNum" sz="quarter" idx="11"/>
          </p:nvPr>
        </p:nvSpPr>
        <p:spPr/>
        <p:txBody>
          <a:bodyPr/>
          <a:lstStyle>
            <a:lvl1pPr>
              <a:defRPr/>
            </a:lvl1pPr>
          </a:lstStyle>
          <a:p>
            <a:fld id="{8CEE01A7-67E5-C64A-9341-4A100832B051}"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6" name="Slide Number Placeholder 5"/>
          <p:cNvSpPr>
            <a:spLocks noGrp="1"/>
          </p:cNvSpPr>
          <p:nvPr>
            <p:ph type="sldNum" sz="quarter" idx="11"/>
          </p:nvPr>
        </p:nvSpPr>
        <p:spPr/>
        <p:txBody>
          <a:bodyPr/>
          <a:lstStyle>
            <a:lvl1pPr>
              <a:defRPr/>
            </a:lvl1pPr>
          </a:lstStyle>
          <a:p>
            <a:fld id="{27F8E0B7-C0AC-854C-A67A-B11FE2DD8692}"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fld id="{7D2F195B-24DD-6543-9236-9B77C37622DA}"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95300"/>
            <a:ext cx="2057400"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95300"/>
            <a:ext cx="60198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fld id="{457FD1A9-8F0F-544F-96D9-1497A74C89B8}" type="slidenum">
              <a:rPr lang="en-US"/>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pPr>
              <a:defRPr/>
            </a:pPr>
            <a:fld id="{6DF2F514-BE67-E941-B70C-78F736A310CA}"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pPr>
              <a:defRPr/>
            </a:pPr>
            <a:fld id="{CF6E92B7-A29F-2246-BA31-E0D35B967D6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smtClean="0"/>
              <a:t>SMA Workshop</a:t>
            </a:r>
            <a:endParaRPr lang="en-US"/>
          </a:p>
        </p:txBody>
      </p:sp>
      <p:sp>
        <p:nvSpPr>
          <p:cNvPr id="6" name="Slide Number Placeholder 5"/>
          <p:cNvSpPr>
            <a:spLocks noGrp="1"/>
          </p:cNvSpPr>
          <p:nvPr>
            <p:ph type="sldNum" sz="quarter" idx="11"/>
          </p:nvPr>
        </p:nvSpPr>
        <p:spPr/>
        <p:txBody>
          <a:bodyPr/>
          <a:lstStyle>
            <a:lvl1pPr>
              <a:defRPr/>
            </a:lvl1pPr>
          </a:lstStyle>
          <a:p>
            <a:pPr>
              <a:defRPr/>
            </a:pPr>
            <a:fld id="{1A2BF77C-F45A-F445-91EF-FEE67F994F4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r>
              <a:rPr lang="en-US" smtClean="0"/>
              <a:t>SMA Workshop</a:t>
            </a:r>
            <a:endParaRPr lang="en-US"/>
          </a:p>
        </p:txBody>
      </p:sp>
      <p:sp>
        <p:nvSpPr>
          <p:cNvPr id="8" name="Slide Number Placeholder 5"/>
          <p:cNvSpPr>
            <a:spLocks noGrp="1"/>
          </p:cNvSpPr>
          <p:nvPr>
            <p:ph type="sldNum" sz="quarter" idx="11"/>
          </p:nvPr>
        </p:nvSpPr>
        <p:spPr/>
        <p:txBody>
          <a:bodyPr/>
          <a:lstStyle>
            <a:lvl1pPr>
              <a:defRPr/>
            </a:lvl1pPr>
          </a:lstStyle>
          <a:p>
            <a:pPr>
              <a:defRPr/>
            </a:pPr>
            <a:fld id="{F61C5830-9961-E64C-B1AD-CEA4D6416397}"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r>
              <a:rPr lang="en-US" smtClean="0"/>
              <a:t>SMA Workshop</a:t>
            </a:r>
            <a:endParaRPr lang="en-US"/>
          </a:p>
        </p:txBody>
      </p:sp>
      <p:sp>
        <p:nvSpPr>
          <p:cNvPr id="4" name="Slide Number Placeholder 5"/>
          <p:cNvSpPr>
            <a:spLocks noGrp="1"/>
          </p:cNvSpPr>
          <p:nvPr>
            <p:ph type="sldNum" sz="quarter" idx="11"/>
          </p:nvPr>
        </p:nvSpPr>
        <p:spPr/>
        <p:txBody>
          <a:bodyPr/>
          <a:lstStyle>
            <a:lvl1pPr>
              <a:defRPr/>
            </a:lvl1pPr>
          </a:lstStyle>
          <a:p>
            <a:pPr>
              <a:defRPr/>
            </a:pPr>
            <a:fld id="{B8674E1D-2039-8845-B3B7-8878839FE4F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fld id="{D361D8AC-C68D-6847-B4E9-03E36B7A8EE7}"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smtClean="0"/>
              <a:t>SMA Workshop</a:t>
            </a:r>
            <a:endParaRPr lang="en-US"/>
          </a:p>
        </p:txBody>
      </p:sp>
      <p:sp>
        <p:nvSpPr>
          <p:cNvPr id="3" name="Slide Number Placeholder 5"/>
          <p:cNvSpPr>
            <a:spLocks noGrp="1"/>
          </p:cNvSpPr>
          <p:nvPr>
            <p:ph type="sldNum" sz="quarter" idx="11"/>
          </p:nvPr>
        </p:nvSpPr>
        <p:spPr/>
        <p:txBody>
          <a:bodyPr/>
          <a:lstStyle>
            <a:lvl1pPr>
              <a:defRPr/>
            </a:lvl1pPr>
          </a:lstStyle>
          <a:p>
            <a:pPr>
              <a:defRPr/>
            </a:pPr>
            <a:fld id="{89A0E888-028F-3B48-A60F-601A9AE69A9D}"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SMA Workshop</a:t>
            </a:r>
            <a:endParaRPr lang="en-US"/>
          </a:p>
        </p:txBody>
      </p:sp>
      <p:sp>
        <p:nvSpPr>
          <p:cNvPr id="6" name="Slide Number Placeholder 5"/>
          <p:cNvSpPr>
            <a:spLocks noGrp="1"/>
          </p:cNvSpPr>
          <p:nvPr>
            <p:ph type="sldNum" sz="quarter" idx="11"/>
          </p:nvPr>
        </p:nvSpPr>
        <p:spPr/>
        <p:txBody>
          <a:bodyPr/>
          <a:lstStyle>
            <a:lvl1pPr>
              <a:defRPr/>
            </a:lvl1pPr>
          </a:lstStyle>
          <a:p>
            <a:pPr>
              <a:defRPr/>
            </a:pPr>
            <a:fld id="{C7BC4CED-FFFE-B842-9BF2-CB5BFFB3BAA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vert="horz"/>
          <a:lstStyle/>
          <a:p>
            <a:pPr lvl="0"/>
            <a:endParaRPr lang="en-US" noProof="0" smtClean="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534400" cy="58975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fld id="{65D304B6-2147-634D-BF0A-4CA79CE57845}"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5" name="Slide Number Placeholder 5"/>
          <p:cNvSpPr>
            <a:spLocks noGrp="1"/>
          </p:cNvSpPr>
          <p:nvPr>
            <p:ph type="sldNum" sz="quarter" idx="11"/>
          </p:nvPr>
        </p:nvSpPr>
        <p:spPr/>
        <p:txBody>
          <a:bodyPr/>
          <a:lstStyle>
            <a:lvl1pPr>
              <a:defRPr/>
            </a:lvl1pPr>
          </a:lstStyle>
          <a:p>
            <a:fld id="{2F01B4FD-6A1F-124D-8D26-1108CAD8068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6" name="Slide Number Placeholder 5"/>
          <p:cNvSpPr>
            <a:spLocks noGrp="1"/>
          </p:cNvSpPr>
          <p:nvPr>
            <p:ph type="sldNum" sz="quarter" idx="11"/>
          </p:nvPr>
        </p:nvSpPr>
        <p:spPr/>
        <p:txBody>
          <a:bodyPr/>
          <a:lstStyle>
            <a:lvl1pPr>
              <a:defRPr/>
            </a:lvl1pPr>
          </a:lstStyle>
          <a:p>
            <a:fld id="{717D9839-9B2F-BD48-8164-0C16BE726C1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8" name="Slide Number Placeholder 5"/>
          <p:cNvSpPr>
            <a:spLocks noGrp="1"/>
          </p:cNvSpPr>
          <p:nvPr>
            <p:ph type="sldNum" sz="quarter" idx="11"/>
          </p:nvPr>
        </p:nvSpPr>
        <p:spPr/>
        <p:txBody>
          <a:bodyPr/>
          <a:lstStyle>
            <a:lvl1pPr>
              <a:defRPr/>
            </a:lvl1pPr>
          </a:lstStyle>
          <a:p>
            <a:fld id="{B2D884E8-FC76-8F4C-9A5B-324F1387C431}"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4" name="Slide Number Placeholder 5"/>
          <p:cNvSpPr>
            <a:spLocks noGrp="1"/>
          </p:cNvSpPr>
          <p:nvPr>
            <p:ph type="sldNum" sz="quarter" idx="11"/>
          </p:nvPr>
        </p:nvSpPr>
        <p:spPr/>
        <p:txBody>
          <a:bodyPr/>
          <a:lstStyle>
            <a:lvl1pPr>
              <a:defRPr/>
            </a:lvl1pPr>
          </a:lstStyle>
          <a:p>
            <a:fld id="{D46AEF4F-5A21-254D-9D3F-C6883989261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r>
              <a:rPr lang="en-US" smtClean="0"/>
              <a:t>SMA Workshop</a:t>
            </a:r>
            <a:endParaRPr lang="en-US"/>
          </a:p>
        </p:txBody>
      </p:sp>
      <p:sp>
        <p:nvSpPr>
          <p:cNvPr id="3" name="Slide Number Placeholder 5"/>
          <p:cNvSpPr>
            <a:spLocks noGrp="1"/>
          </p:cNvSpPr>
          <p:nvPr>
            <p:ph type="sldNum" sz="quarter" idx="11"/>
          </p:nvPr>
        </p:nvSpPr>
        <p:spPr/>
        <p:txBody>
          <a:bodyPr/>
          <a:lstStyle>
            <a:lvl1pPr>
              <a:defRPr/>
            </a:lvl1pPr>
          </a:lstStyle>
          <a:p>
            <a:fld id="{A5C6AE76-0ED9-8C42-A78A-DED4DA5E16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theme" Target="../theme/theme1.xml"/><Relationship Id="rId5"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6.xml"/><Relationship Id="rId7" Type="http://schemas.openxmlformats.org/officeDocument/2006/relationships/slideLayout" Target="../slideLayouts/slideLayout9.xml"/><Relationship Id="rId11" Type="http://schemas.openxmlformats.org/officeDocument/2006/relationships/slideLayout" Target="../slideLayouts/slideLayout13.xml"/><Relationship Id="rId1" Type="http://schemas.openxmlformats.org/officeDocument/2006/relationships/slideLayout" Target="../slideLayouts/slideLayout3.xml"/><Relationship Id="rId6" Type="http://schemas.openxmlformats.org/officeDocument/2006/relationships/slideLayout" Target="../slideLayouts/slideLayout8.xml"/><Relationship Id="rId8" Type="http://schemas.openxmlformats.org/officeDocument/2006/relationships/slideLayout" Target="../slideLayouts/slideLayout10.xml"/><Relationship Id="rId13" Type="http://schemas.openxmlformats.org/officeDocument/2006/relationships/image" Target="../media/image4.jpeg"/><Relationship Id="rId10" Type="http://schemas.openxmlformats.org/officeDocument/2006/relationships/slideLayout" Target="../slideLayouts/slideLayout12.xml"/><Relationship Id="rId5"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4.xml"/><Relationship Id="rId9" Type="http://schemas.openxmlformats.org/officeDocument/2006/relationships/slideLayout" Target="../slideLayouts/slideLayout11.xml"/><Relationship Id="rId3"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17.xml"/><Relationship Id="rId7" Type="http://schemas.openxmlformats.org/officeDocument/2006/relationships/slideLayout" Target="../slideLayouts/slideLayout20.xml"/><Relationship Id="rId11" Type="http://schemas.openxmlformats.org/officeDocument/2006/relationships/slideLayout" Target="../slideLayouts/slideLayout24.xml"/><Relationship Id="rId1" Type="http://schemas.openxmlformats.org/officeDocument/2006/relationships/slideLayout" Target="../slideLayouts/slideLayout14.xml"/><Relationship Id="rId6" Type="http://schemas.openxmlformats.org/officeDocument/2006/relationships/slideLayout" Target="../slideLayouts/slideLayout19.xml"/><Relationship Id="rId8" Type="http://schemas.openxmlformats.org/officeDocument/2006/relationships/slideLayout" Target="../slideLayouts/slideLayout21.xml"/><Relationship Id="rId13" Type="http://schemas.openxmlformats.org/officeDocument/2006/relationships/image" Target="../media/image4.jpeg"/><Relationship Id="rId10" Type="http://schemas.openxmlformats.org/officeDocument/2006/relationships/slideLayout" Target="../slideLayouts/slideLayout23.xml"/><Relationship Id="rId5"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5.xml"/><Relationship Id="rId9" Type="http://schemas.openxmlformats.org/officeDocument/2006/relationships/slideLayout" Target="../slideLayouts/slideLayout22.xml"/><Relationship Id="rId3"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28.xml"/><Relationship Id="rId7" Type="http://schemas.openxmlformats.org/officeDocument/2006/relationships/slideLayout" Target="../slideLayouts/slideLayout31.xml"/><Relationship Id="rId11" Type="http://schemas.openxmlformats.org/officeDocument/2006/relationships/slideLayout" Target="../slideLayouts/slideLayout3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8" Type="http://schemas.openxmlformats.org/officeDocument/2006/relationships/slideLayout" Target="../slideLayouts/slideLayout32.xml"/><Relationship Id="rId13" Type="http://schemas.openxmlformats.org/officeDocument/2006/relationships/image" Target="../media/image5.jpeg"/><Relationship Id="rId10" Type="http://schemas.openxmlformats.org/officeDocument/2006/relationships/slideLayout" Target="../slideLayouts/slideLayout34.xml"/><Relationship Id="rId5"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6.xml"/><Relationship Id="rId9" Type="http://schemas.openxmlformats.org/officeDocument/2006/relationships/slideLayout" Target="../slideLayouts/slideLayout33.xml"/><Relationship Id="rId3"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5"/>
          <a:srcRect/>
          <a:stretch>
            <a:fillRect/>
          </a:stretch>
        </p:blipFill>
        <p:spPr bwMode="auto">
          <a:xfrm>
            <a:off x="7799388" y="5313363"/>
            <a:ext cx="892175" cy="11541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736" r:id="rId1"/>
    <p:sldLayoutId id="2147484768" r:id="rId2"/>
  </p:sldLayoutIdLst>
  <p:hf sldNum="0" hdr="0" dt="0"/>
  <p:txStyles>
    <p:titleStyle>
      <a:lvl1pPr algn="ctr" defTabSz="457200" rtl="0" eaLnBrk="0" fontAlgn="base" hangingPunct="0">
        <a:spcBef>
          <a:spcPct val="0"/>
        </a:spcBef>
        <a:spcAft>
          <a:spcPct val="0"/>
        </a:spcAft>
        <a:defRPr sz="4400" kern="1200">
          <a:solidFill>
            <a:srgbClr val="990033"/>
          </a:solidFill>
          <a:latin typeface="+mj-lt"/>
          <a:ea typeface="ＭＳ Ｐゴシック" pitchFamily="48" charset="-128"/>
          <a:cs typeface="ＭＳ Ｐゴシック" pitchFamily="48" charset="-128"/>
        </a:defRPr>
      </a:lvl1pPr>
      <a:lvl2pPr algn="ctr" defTabSz="457200" rtl="0" eaLnBrk="0" fontAlgn="base" hangingPunct="0">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2pPr>
      <a:lvl3pPr algn="ctr" defTabSz="457200" rtl="0" eaLnBrk="0" fontAlgn="base" hangingPunct="0">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3pPr>
      <a:lvl4pPr algn="ctr" defTabSz="457200" rtl="0" eaLnBrk="0" fontAlgn="base" hangingPunct="0">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4pPr>
      <a:lvl5pPr algn="ctr" defTabSz="457200" rtl="0" eaLnBrk="0" fontAlgn="base" hangingPunct="0">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5pPr>
      <a:lvl6pPr marL="457200"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6pPr>
      <a:lvl7pPr marL="914400"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7pPr>
      <a:lvl8pPr marL="1371600"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8pPr>
      <a:lvl9pPr marL="1828800" algn="ctr" defTabSz="457200" rtl="0" eaLnBrk="1" fontAlgn="base" hangingPunct="1">
        <a:spcBef>
          <a:spcPct val="0"/>
        </a:spcBef>
        <a:spcAft>
          <a:spcPct val="0"/>
        </a:spcAft>
        <a:defRPr sz="4400">
          <a:solidFill>
            <a:srgbClr val="990033"/>
          </a:solidFill>
          <a:latin typeface="Calibri" pitchFamily="48" charset="0"/>
          <a:ea typeface="ＭＳ Ｐゴシック" pitchFamily="48" charset="-128"/>
          <a:cs typeface="ＭＳ Ｐゴシック" pitchFamily="48" charset="-128"/>
        </a:defRPr>
      </a:lvl9pPr>
    </p:titleStyle>
    <p:bodyStyle>
      <a:lvl1pPr marL="342900" indent="-342900" algn="l" defTabSz="457200" rtl="0" eaLnBrk="0" fontAlgn="base" hangingPunct="0">
        <a:spcBef>
          <a:spcPct val="20000"/>
        </a:spcBef>
        <a:spcAft>
          <a:spcPct val="0"/>
        </a:spcAft>
        <a:buFont typeface="Arial" pitchFamily="-65" charset="0"/>
        <a:buChar char="•"/>
        <a:defRPr sz="3200" kern="1200">
          <a:solidFill>
            <a:schemeClr val="tx1"/>
          </a:solidFill>
          <a:latin typeface="+mn-lt"/>
          <a:ea typeface="ＭＳ Ｐゴシック" pitchFamily="48" charset="-128"/>
          <a:cs typeface="ＭＳ Ｐゴシック" pitchFamily="48" charset="-128"/>
        </a:defRPr>
      </a:lvl1pPr>
      <a:lvl2pPr marL="742950" indent="-285750" algn="l" defTabSz="457200" rtl="0" eaLnBrk="0" fontAlgn="base" hangingPunct="0">
        <a:spcBef>
          <a:spcPct val="20000"/>
        </a:spcBef>
        <a:spcAft>
          <a:spcPct val="0"/>
        </a:spcAft>
        <a:buFont typeface="Arial" pitchFamily="-65" charset="0"/>
        <a:buChar char="–"/>
        <a:defRPr sz="2800" kern="1200">
          <a:solidFill>
            <a:schemeClr val="tx1"/>
          </a:solidFill>
          <a:latin typeface="+mn-lt"/>
          <a:ea typeface="ＭＳ Ｐゴシック" pitchFamily="48" charset="-128"/>
          <a:cs typeface="+mn-cs"/>
        </a:defRPr>
      </a:lvl2pPr>
      <a:lvl3pPr marL="1143000" indent="-228600" algn="l" defTabSz="457200" rtl="0" eaLnBrk="0" fontAlgn="base" hangingPunct="0">
        <a:spcBef>
          <a:spcPct val="20000"/>
        </a:spcBef>
        <a:spcAft>
          <a:spcPct val="0"/>
        </a:spcAft>
        <a:buFont typeface="Arial" pitchFamily="-65" charset="0"/>
        <a:buChar char="•"/>
        <a:defRPr sz="2400" kern="1200">
          <a:solidFill>
            <a:schemeClr val="tx1"/>
          </a:solidFill>
          <a:latin typeface="+mn-lt"/>
          <a:ea typeface="ＭＳ Ｐゴシック" pitchFamily="48" charset="-128"/>
          <a:cs typeface="+mn-cs"/>
        </a:defRPr>
      </a:lvl3pPr>
      <a:lvl4pPr marL="1600200" indent="-228600" algn="l" defTabSz="457200" rtl="0" eaLnBrk="0" fontAlgn="base" hangingPunct="0">
        <a:spcBef>
          <a:spcPct val="20000"/>
        </a:spcBef>
        <a:spcAft>
          <a:spcPct val="0"/>
        </a:spcAft>
        <a:buFont typeface="Arial" pitchFamily="-65" charset="0"/>
        <a:buChar char="–"/>
        <a:defRPr sz="2000" kern="1200">
          <a:solidFill>
            <a:schemeClr val="tx1"/>
          </a:solidFill>
          <a:latin typeface="+mn-lt"/>
          <a:ea typeface="ＭＳ Ｐゴシック" pitchFamily="48" charset="-128"/>
          <a:cs typeface="+mn-cs"/>
        </a:defRPr>
      </a:lvl4pPr>
      <a:lvl5pPr marL="2057400" indent="-228600" algn="l" defTabSz="457200" rtl="0" eaLnBrk="0" fontAlgn="base" hangingPunct="0">
        <a:spcBef>
          <a:spcPct val="20000"/>
        </a:spcBef>
        <a:spcAft>
          <a:spcPct val="0"/>
        </a:spcAft>
        <a:buFont typeface="Arial" pitchFamily="-65" charset="0"/>
        <a:buChar char="»"/>
        <a:defRPr sz="2000" kern="1200">
          <a:solidFill>
            <a:schemeClr val="tx1"/>
          </a:solidFill>
          <a:latin typeface="+mn-lt"/>
          <a:ea typeface="ＭＳ Ｐゴシック" pitchFamily="4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6147" name="Title Placeholder 1"/>
          <p:cNvSpPr>
            <a:spLocks noGrp="1"/>
          </p:cNvSpPr>
          <p:nvPr>
            <p:ph type="title"/>
          </p:nvPr>
        </p:nvSpPr>
        <p:spPr bwMode="auto">
          <a:xfrm>
            <a:off x="457200" y="4953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65" charset="-18"/>
              </a:defRPr>
            </a:lvl1pPr>
          </a:lstStyle>
          <a:p>
            <a:r>
              <a:rPr lang="en-US" smtClean="0"/>
              <a:t>SMA Workshop</a:t>
            </a: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65" charset="-18"/>
              </a:defRPr>
            </a:lvl1pPr>
          </a:lstStyle>
          <a:p>
            <a:fld id="{1F5D232F-CA17-364D-8EB3-66B04A3502EE}" type="slidenum">
              <a:rPr lang="en-US"/>
              <a:pPr/>
              <a:t>‹#›</a:t>
            </a:fld>
            <a:endParaRPr lang="en-US"/>
          </a:p>
        </p:txBody>
      </p:sp>
      <p:sp>
        <p:nvSpPr>
          <p:cNvPr id="75783" name="Rectangle 7"/>
          <p:cNvSpPr>
            <a:spLocks noChangeArrowheads="1"/>
          </p:cNvSpPr>
          <p:nvPr/>
        </p:nvSpPr>
        <p:spPr bwMode="auto">
          <a:xfrm>
            <a:off x="123825" y="19050"/>
            <a:ext cx="8851900" cy="779463"/>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75784" name="Text Box 8"/>
          <p:cNvSpPr txBox="1">
            <a:spLocks noChangeArrowheads="1"/>
          </p:cNvSpPr>
          <p:nvPr/>
        </p:nvSpPr>
        <p:spPr bwMode="auto">
          <a:xfrm>
            <a:off x="7370763" y="19050"/>
            <a:ext cx="1423987" cy="914400"/>
          </a:xfrm>
          <a:prstGeom prst="rect">
            <a:avLst/>
          </a:prstGeom>
          <a:noFill/>
          <a:ln w="9525">
            <a:noFill/>
            <a:miter lim="800000"/>
            <a:headEnd/>
            <a:tailEnd/>
          </a:ln>
          <a:effectLst/>
        </p:spPr>
        <p:txBody>
          <a:bodyPr wrap="none">
            <a:prstTxWarp prst="textNoShape">
              <a:avLst/>
            </a:prstTxWarp>
            <a:spAutoFit/>
          </a:bodyPr>
          <a:lstStyle/>
          <a:p>
            <a:r>
              <a:rPr lang="en-US" sz="5400" b="1">
                <a:solidFill>
                  <a:srgbClr val="8CC7EA"/>
                </a:solidFill>
                <a:latin typeface="Trebuchet MS" pitchFamily="-65" charset="0"/>
              </a:rPr>
              <a:t>CDL</a:t>
            </a:r>
          </a:p>
        </p:txBody>
      </p:sp>
      <p:sp>
        <p:nvSpPr>
          <p:cNvPr id="75785" name="Line 9"/>
          <p:cNvSpPr>
            <a:spLocks noChangeShapeType="1"/>
          </p:cNvSpPr>
          <p:nvPr/>
        </p:nvSpPr>
        <p:spPr bwMode="auto">
          <a:xfrm>
            <a:off x="452438" y="495300"/>
            <a:ext cx="6951662" cy="0"/>
          </a:xfrm>
          <a:prstGeom prst="line">
            <a:avLst/>
          </a:prstGeom>
          <a:noFill/>
          <a:ln w="28575">
            <a:solidFill>
              <a:srgbClr val="8CC7EA"/>
            </a:solidFill>
            <a:round/>
            <a:headEnd/>
            <a:tailEnd/>
          </a:ln>
          <a:effectLst/>
        </p:spPr>
        <p:txBody>
          <a:bodyPr/>
          <a:lstStyle/>
          <a:p>
            <a:pPr>
              <a:defRPr/>
            </a:pPr>
            <a:endParaRPr lang="en-US">
              <a:latin typeface="Arial" charset="0"/>
              <a:ea typeface="ＭＳ Ｐゴシック" pitchFamily="17" charset="-128"/>
              <a:cs typeface="+mn-cs"/>
            </a:endParaRPr>
          </a:p>
        </p:txBody>
      </p:sp>
    </p:spTree>
  </p:cSld>
  <p:clrMap bg1="lt1" tx1="dk1" bg2="lt2" tx2="dk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Lst>
  <p:hf sldNum="0" hdr="0" dt="0"/>
  <p:txStyles>
    <p:titleStyle>
      <a:lvl1pPr algn="l" defTabSz="457200" rtl="0" eaLnBrk="0" fontAlgn="base" hangingPunct="0">
        <a:spcBef>
          <a:spcPct val="0"/>
        </a:spcBef>
        <a:spcAft>
          <a:spcPct val="0"/>
        </a:spcAft>
        <a:defRPr sz="3300" b="1">
          <a:solidFill>
            <a:srgbClr val="990033"/>
          </a:solidFill>
          <a:latin typeface="+mj-lt"/>
          <a:ea typeface="+mj-ea"/>
          <a:cs typeface="ＭＳ Ｐゴシック" pitchFamily="-65" charset="-128"/>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pitchFamily="-65" charset="-128"/>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pitchFamily="-65" charset="-128"/>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pitchFamily="-65" charset="-128"/>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pitchFamily="-65" charset="-128"/>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pitchFamily="-65" charset="0"/>
        <a:buChar char="•"/>
        <a:defRPr sz="2000">
          <a:solidFill>
            <a:srgbClr val="000099"/>
          </a:solidFill>
          <a:latin typeface="+mn-lt"/>
          <a:ea typeface="+mn-ea"/>
          <a:cs typeface="ＭＳ Ｐゴシック" pitchFamily="-65" charset="-128"/>
        </a:defRPr>
      </a:lvl1pPr>
      <a:lvl2pPr marL="742950" indent="-285750" algn="l" defTabSz="457200" rtl="0" eaLnBrk="0" fontAlgn="base" hangingPunct="0">
        <a:spcBef>
          <a:spcPct val="20000"/>
        </a:spcBef>
        <a:spcAft>
          <a:spcPct val="0"/>
        </a:spcAft>
        <a:buFont typeface="Arial" pitchFamily="-65" charset="0"/>
        <a:buChar char="–"/>
        <a:defRPr sz="2000">
          <a:solidFill>
            <a:srgbClr val="000099"/>
          </a:solidFill>
          <a:latin typeface="+mn-lt"/>
          <a:ea typeface="+mn-ea"/>
        </a:defRPr>
      </a:lvl2pPr>
      <a:lvl3pPr marL="1143000" indent="-228600" algn="l" defTabSz="457200" rtl="0" eaLnBrk="0" fontAlgn="base" hangingPunct="0">
        <a:spcBef>
          <a:spcPct val="20000"/>
        </a:spcBef>
        <a:spcAft>
          <a:spcPct val="0"/>
        </a:spcAft>
        <a:buFont typeface="Arial" pitchFamily="-65" charset="0"/>
        <a:buChar char="•"/>
        <a:defRPr sz="2000">
          <a:solidFill>
            <a:srgbClr val="000099"/>
          </a:solidFill>
          <a:latin typeface="+mn-lt"/>
          <a:ea typeface="+mn-ea"/>
        </a:defRPr>
      </a:lvl3pPr>
      <a:lvl4pPr marL="1600200" indent="-228600" algn="l" defTabSz="457200" rtl="0" eaLnBrk="0" fontAlgn="base" hangingPunct="0">
        <a:spcBef>
          <a:spcPct val="20000"/>
        </a:spcBef>
        <a:spcAft>
          <a:spcPct val="0"/>
        </a:spcAft>
        <a:buFont typeface="Arial" pitchFamily="-65" charset="0"/>
        <a:buChar char="–"/>
        <a:defRPr sz="2000">
          <a:solidFill>
            <a:srgbClr val="000099"/>
          </a:solidFill>
          <a:latin typeface="+mn-lt"/>
          <a:ea typeface="+mn-ea"/>
        </a:defRPr>
      </a:lvl4pPr>
      <a:lvl5pPr marL="2057400" indent="-228600" algn="l" defTabSz="457200" rtl="0" eaLnBrk="0" fontAlgn="base" hangingPunct="0">
        <a:spcBef>
          <a:spcPct val="20000"/>
        </a:spcBef>
        <a:spcAft>
          <a:spcPct val="0"/>
        </a:spcAft>
        <a:buFont typeface="Arial" pitchFamily="-65" charset="0"/>
        <a:buChar char="»"/>
        <a:defRPr sz="2000">
          <a:solidFill>
            <a:srgbClr val="000099"/>
          </a:solidFill>
          <a:latin typeface="+mn-lt"/>
          <a:ea typeface="+mn-ea"/>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9219" name="Title Placeholder 1"/>
          <p:cNvSpPr>
            <a:spLocks noGrp="1"/>
          </p:cNvSpPr>
          <p:nvPr>
            <p:ph type="title"/>
          </p:nvPr>
        </p:nvSpPr>
        <p:spPr bwMode="auto">
          <a:xfrm>
            <a:off x="457200" y="4953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65" charset="-18"/>
              </a:defRPr>
            </a:lvl1pPr>
          </a:lstStyle>
          <a:p>
            <a:r>
              <a:rPr lang="en-US" smtClean="0"/>
              <a:t>SMA Workshop</a:t>
            </a: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65" charset="-18"/>
              </a:defRPr>
            </a:lvl1pPr>
          </a:lstStyle>
          <a:p>
            <a:fld id="{330A208D-C144-AD4C-BFA1-B6DBE93A48DD}" type="slidenum">
              <a:rPr lang="en-US"/>
              <a:pPr/>
              <a:t>‹#›</a:t>
            </a:fld>
            <a:endParaRPr lang="en-US"/>
          </a:p>
        </p:txBody>
      </p:sp>
      <p:sp>
        <p:nvSpPr>
          <p:cNvPr id="76807" name="Rectangle 7"/>
          <p:cNvSpPr>
            <a:spLocks noChangeArrowheads="1"/>
          </p:cNvSpPr>
          <p:nvPr/>
        </p:nvSpPr>
        <p:spPr bwMode="auto">
          <a:xfrm>
            <a:off x="123825" y="19050"/>
            <a:ext cx="8851900" cy="779463"/>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sp>
        <p:nvSpPr>
          <p:cNvPr id="76808" name="Text Box 8"/>
          <p:cNvSpPr txBox="1">
            <a:spLocks noChangeArrowheads="1"/>
          </p:cNvSpPr>
          <p:nvPr/>
        </p:nvSpPr>
        <p:spPr bwMode="auto">
          <a:xfrm>
            <a:off x="7370763" y="19050"/>
            <a:ext cx="1479550" cy="914400"/>
          </a:xfrm>
          <a:prstGeom prst="rect">
            <a:avLst/>
          </a:prstGeom>
          <a:noFill/>
          <a:ln w="9525">
            <a:noFill/>
            <a:miter lim="800000"/>
            <a:headEnd/>
            <a:tailEnd/>
          </a:ln>
          <a:effectLst/>
        </p:spPr>
        <p:txBody>
          <a:bodyPr wrap="none">
            <a:prstTxWarp prst="textNoShape">
              <a:avLst/>
            </a:prstTxWarp>
            <a:spAutoFit/>
          </a:bodyPr>
          <a:lstStyle/>
          <a:p>
            <a:r>
              <a:rPr lang="en-US" sz="5400" b="1">
                <a:solidFill>
                  <a:srgbClr val="8CC7EA"/>
                </a:solidFill>
                <a:latin typeface="Trebuchet MS" pitchFamily="-65" charset="0"/>
              </a:rPr>
              <a:t>NTC</a:t>
            </a:r>
          </a:p>
        </p:txBody>
      </p:sp>
      <p:sp>
        <p:nvSpPr>
          <p:cNvPr id="76809" name="Line 9"/>
          <p:cNvSpPr>
            <a:spLocks noChangeShapeType="1"/>
          </p:cNvSpPr>
          <p:nvPr/>
        </p:nvSpPr>
        <p:spPr bwMode="auto">
          <a:xfrm>
            <a:off x="452438" y="495300"/>
            <a:ext cx="6951662" cy="0"/>
          </a:xfrm>
          <a:prstGeom prst="line">
            <a:avLst/>
          </a:prstGeom>
          <a:noFill/>
          <a:ln w="28575">
            <a:solidFill>
              <a:srgbClr val="8CC7EA"/>
            </a:solidFill>
            <a:round/>
            <a:headEnd/>
            <a:tailEnd/>
          </a:ln>
          <a:effectLst/>
        </p:spPr>
        <p:txBody>
          <a:bodyPr/>
          <a:lstStyle/>
          <a:p>
            <a:pPr>
              <a:defRPr/>
            </a:pPr>
            <a:endParaRPr lang="en-US">
              <a:latin typeface="Arial" charset="0"/>
              <a:ea typeface="ＭＳ Ｐゴシック" pitchFamily="17" charset="-128"/>
              <a:cs typeface="+mn-cs"/>
            </a:endParaRPr>
          </a:p>
        </p:txBody>
      </p:sp>
    </p:spTree>
  </p:cSld>
  <p:clrMap bg1="lt1" tx1="dk1" bg2="lt2" tx2="dk2" accent1="accent1" accent2="accent2" accent3="accent3" accent4="accent4" accent5="accent5" accent6="accent6" hlink="hlink" folHlink="folHlink"/>
  <p:sldLayoutIdLst>
    <p:sldLayoutId id="2147484714" r:id="rId1"/>
    <p:sldLayoutId id="2147484715" r:id="rId2"/>
    <p:sldLayoutId id="2147484716" r:id="rId3"/>
    <p:sldLayoutId id="2147484717" r:id="rId4"/>
    <p:sldLayoutId id="2147484718" r:id="rId5"/>
    <p:sldLayoutId id="2147484719" r:id="rId6"/>
    <p:sldLayoutId id="2147484720" r:id="rId7"/>
    <p:sldLayoutId id="2147484721" r:id="rId8"/>
    <p:sldLayoutId id="2147484722" r:id="rId9"/>
    <p:sldLayoutId id="2147484723" r:id="rId10"/>
    <p:sldLayoutId id="2147484724" r:id="rId11"/>
  </p:sldLayoutIdLst>
  <p:hf sldNum="0" hdr="0" dt="0"/>
  <p:txStyles>
    <p:titleStyle>
      <a:lvl1pPr algn="l" defTabSz="457200" rtl="0" eaLnBrk="0" fontAlgn="base" hangingPunct="0">
        <a:spcBef>
          <a:spcPct val="0"/>
        </a:spcBef>
        <a:spcAft>
          <a:spcPct val="0"/>
        </a:spcAft>
        <a:defRPr sz="3300" b="1">
          <a:solidFill>
            <a:srgbClr val="990033"/>
          </a:solidFill>
          <a:latin typeface="+mj-lt"/>
          <a:ea typeface="+mj-ea"/>
          <a:cs typeface="ＭＳ Ｐゴシック" pitchFamily="-65" charset="-128"/>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pitchFamily="-65" charset="-128"/>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pitchFamily="-65" charset="-128"/>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pitchFamily="-65" charset="-128"/>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cs typeface="ＭＳ Ｐゴシック" pitchFamily="-65" charset="-128"/>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pitchFamily="-65" charset="0"/>
        <a:buChar char="•"/>
        <a:defRPr sz="2000">
          <a:solidFill>
            <a:srgbClr val="000099"/>
          </a:solidFill>
          <a:latin typeface="+mn-lt"/>
          <a:ea typeface="+mn-ea"/>
          <a:cs typeface="ＭＳ Ｐゴシック" pitchFamily="-65" charset="-128"/>
        </a:defRPr>
      </a:lvl1pPr>
      <a:lvl2pPr marL="742950" indent="-285750" algn="l" defTabSz="457200" rtl="0" eaLnBrk="0" fontAlgn="base" hangingPunct="0">
        <a:spcBef>
          <a:spcPct val="20000"/>
        </a:spcBef>
        <a:spcAft>
          <a:spcPct val="0"/>
        </a:spcAft>
        <a:buFont typeface="Arial" pitchFamily="-65" charset="0"/>
        <a:buChar char="–"/>
        <a:defRPr sz="2000">
          <a:solidFill>
            <a:srgbClr val="000099"/>
          </a:solidFill>
          <a:latin typeface="+mn-lt"/>
          <a:ea typeface="+mn-ea"/>
        </a:defRPr>
      </a:lvl2pPr>
      <a:lvl3pPr marL="1143000" indent="-228600" algn="l" defTabSz="457200" rtl="0" eaLnBrk="0" fontAlgn="base" hangingPunct="0">
        <a:spcBef>
          <a:spcPct val="20000"/>
        </a:spcBef>
        <a:spcAft>
          <a:spcPct val="0"/>
        </a:spcAft>
        <a:buFont typeface="Arial" pitchFamily="-65" charset="0"/>
        <a:buChar char="•"/>
        <a:defRPr sz="2000">
          <a:solidFill>
            <a:srgbClr val="000099"/>
          </a:solidFill>
          <a:latin typeface="+mn-lt"/>
          <a:ea typeface="+mn-ea"/>
        </a:defRPr>
      </a:lvl3pPr>
      <a:lvl4pPr marL="1600200" indent="-228600" algn="l" defTabSz="457200" rtl="0" eaLnBrk="0" fontAlgn="base" hangingPunct="0">
        <a:spcBef>
          <a:spcPct val="20000"/>
        </a:spcBef>
        <a:spcAft>
          <a:spcPct val="0"/>
        </a:spcAft>
        <a:buFont typeface="Arial" pitchFamily="-65" charset="0"/>
        <a:buChar char="–"/>
        <a:defRPr sz="2000">
          <a:solidFill>
            <a:srgbClr val="000099"/>
          </a:solidFill>
          <a:latin typeface="+mn-lt"/>
          <a:ea typeface="+mn-ea"/>
        </a:defRPr>
      </a:lvl4pPr>
      <a:lvl5pPr marL="2057400" indent="-228600" algn="l" defTabSz="457200" rtl="0" eaLnBrk="0" fontAlgn="base" hangingPunct="0">
        <a:spcBef>
          <a:spcPct val="20000"/>
        </a:spcBef>
        <a:spcAft>
          <a:spcPct val="0"/>
        </a:spcAft>
        <a:buFont typeface="Arial" pitchFamily="-65" charset="0"/>
        <a:buChar char="»"/>
        <a:defRPr sz="2000">
          <a:solidFill>
            <a:srgbClr val="000099"/>
          </a:solidFill>
          <a:latin typeface="+mn-lt"/>
          <a:ea typeface="+mn-ea"/>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513" name="Rectangle 9"/>
          <p:cNvSpPr>
            <a:spLocks noChangeArrowheads="1"/>
          </p:cNvSpPr>
          <p:nvPr/>
        </p:nvSpPr>
        <p:spPr bwMode="auto">
          <a:xfrm>
            <a:off x="123825" y="19050"/>
            <a:ext cx="8010525" cy="779463"/>
          </a:xfrm>
          <a:prstGeom prst="rect">
            <a:avLst/>
          </a:prstGeom>
          <a:solidFill>
            <a:schemeClr val="bg1"/>
          </a:solidFill>
          <a:ln w="9525">
            <a:noFill/>
            <a:miter lim="800000"/>
            <a:headEnd/>
            <a:tailEnd/>
          </a:ln>
          <a:effectLst/>
        </p:spPr>
        <p:txBody>
          <a:bodyPr wrap="none" anchor="ctr">
            <a:prstTxWarp prst="textNoShape">
              <a:avLst/>
            </a:prstTxWarp>
          </a:bodyPr>
          <a:lstStyle/>
          <a:p>
            <a:pPr>
              <a:defRPr/>
            </a:pPr>
            <a:endParaRPr lang="en-US"/>
          </a:p>
        </p:txBody>
      </p:sp>
      <p:pic>
        <p:nvPicPr>
          <p:cNvPr id="5123" name="Picture 6"/>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5124" name="Title Placeholder 1"/>
          <p:cNvSpPr>
            <a:spLocks noGrp="1"/>
          </p:cNvSpPr>
          <p:nvPr>
            <p:ph type="title"/>
          </p:nvPr>
        </p:nvSpPr>
        <p:spPr bwMode="auto">
          <a:xfrm>
            <a:off x="457200" y="487363"/>
            <a:ext cx="8229600" cy="960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5"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000099"/>
                </a:solidFill>
                <a:latin typeface="Gill Sans MT" charset="-18"/>
              </a:defRPr>
            </a:lvl1pPr>
          </a:lstStyle>
          <a:p>
            <a:pPr>
              <a:defRPr/>
            </a:pPr>
            <a:r>
              <a:rPr lang="en-US" smtClean="0"/>
              <a:t>SMA Workshop</a:t>
            </a: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charset="-18"/>
                <a:ea typeface="ＭＳ Ｐゴシック" charset="-128"/>
                <a:cs typeface="ＭＳ Ｐゴシック" charset="-128"/>
              </a:defRPr>
            </a:lvl1pPr>
          </a:lstStyle>
          <a:p>
            <a:pPr>
              <a:defRPr/>
            </a:pPr>
            <a:fld id="{BFEEE920-F986-7845-868B-3967A86B6E84}" type="slidenum">
              <a:rPr lang="en-US"/>
              <a:pPr>
                <a:defRPr/>
              </a:pPr>
              <a:t>‹#›</a:t>
            </a:fld>
            <a:endParaRPr lang="en-US"/>
          </a:p>
        </p:txBody>
      </p:sp>
      <p:sp>
        <p:nvSpPr>
          <p:cNvPr id="21511" name="Text Box 7"/>
          <p:cNvSpPr txBox="1">
            <a:spLocks noChangeArrowheads="1"/>
          </p:cNvSpPr>
          <p:nvPr/>
        </p:nvSpPr>
        <p:spPr bwMode="auto">
          <a:xfrm>
            <a:off x="6189663" y="19050"/>
            <a:ext cx="1944687" cy="914400"/>
          </a:xfrm>
          <a:prstGeom prst="rect">
            <a:avLst/>
          </a:prstGeom>
          <a:noFill/>
          <a:ln w="9525">
            <a:noFill/>
            <a:miter lim="800000"/>
            <a:headEnd/>
            <a:tailEnd/>
          </a:ln>
          <a:effectLst/>
        </p:spPr>
        <p:txBody>
          <a:bodyPr wrap="none">
            <a:prstTxWarp prst="textNoShape">
              <a:avLst/>
            </a:prstTxWarp>
            <a:spAutoFit/>
          </a:bodyPr>
          <a:lstStyle/>
          <a:p>
            <a:pPr defTabSz="914400">
              <a:defRPr/>
            </a:pPr>
            <a:r>
              <a:rPr lang="en-US" sz="5400" b="1">
                <a:solidFill>
                  <a:srgbClr val="8CC7EA"/>
                </a:solidFill>
                <a:latin typeface="Trebuchet MS" charset="0"/>
              </a:rPr>
              <a:t>ALMA</a:t>
            </a:r>
          </a:p>
        </p:txBody>
      </p:sp>
      <p:sp>
        <p:nvSpPr>
          <p:cNvPr id="21512" name="Line 8"/>
          <p:cNvSpPr>
            <a:spLocks noChangeShapeType="1"/>
          </p:cNvSpPr>
          <p:nvPr/>
        </p:nvSpPr>
        <p:spPr bwMode="auto">
          <a:xfrm>
            <a:off x="452438" y="495300"/>
            <a:ext cx="5859462" cy="0"/>
          </a:xfrm>
          <a:prstGeom prst="line">
            <a:avLst/>
          </a:prstGeom>
          <a:noFill/>
          <a:ln w="28575">
            <a:solidFill>
              <a:srgbClr val="8CC7EA"/>
            </a:solidFill>
            <a:round/>
            <a:headEnd/>
            <a:tailEnd/>
          </a:ln>
          <a:effectLst/>
        </p:spPr>
        <p:txBody>
          <a:bodyPr/>
          <a:lstStyle/>
          <a:p>
            <a:pPr>
              <a:defRPr/>
            </a:pPr>
            <a:endParaRPr lang="en-US">
              <a:ea typeface="ＭＳ Ｐゴシック" pitchFamily="17" charset="-128"/>
              <a:cs typeface="+mn-cs"/>
            </a:endParaRPr>
          </a:p>
        </p:txBody>
      </p:sp>
    </p:spTree>
  </p:cSld>
  <p:clrMap bg1="lt1" tx1="dk1" bg2="lt2" tx2="dk2" accent1="accent1" accent2="accent2" accent3="accent3" accent4="accent4" accent5="accent5" accent6="accent6" hlink="hlink" folHlink="folHlink"/>
  <p:sldLayoutIdLst>
    <p:sldLayoutId id="2147484757" r:id="rId1"/>
    <p:sldLayoutId id="2147484758" r:id="rId2"/>
    <p:sldLayoutId id="2147484759" r:id="rId3"/>
    <p:sldLayoutId id="2147484760" r:id="rId4"/>
    <p:sldLayoutId id="2147484761" r:id="rId5"/>
    <p:sldLayoutId id="2147484762" r:id="rId6"/>
    <p:sldLayoutId id="2147484763" r:id="rId7"/>
    <p:sldLayoutId id="2147484764" r:id="rId8"/>
    <p:sldLayoutId id="2147484765" r:id="rId9"/>
    <p:sldLayoutId id="2147484766" r:id="rId10"/>
    <p:sldLayoutId id="2147484767" r:id="rId11"/>
  </p:sldLayoutIdLst>
  <p:hf sldNum="0" hd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96"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5pPr>
      <a:lvl6pPr marL="457200" algn="l" defTabSz="457200" rtl="0" fontAlgn="base">
        <a:spcBef>
          <a:spcPct val="0"/>
        </a:spcBef>
        <a:spcAft>
          <a:spcPct val="0"/>
        </a:spcAft>
        <a:defRPr sz="3200">
          <a:solidFill>
            <a:srgbClr val="990033"/>
          </a:solidFill>
          <a:latin typeface="Gadget" pitchFamily="96" charset="0"/>
          <a:ea typeface="ＭＳ Ｐゴシック" pitchFamily="96" charset="-128"/>
        </a:defRPr>
      </a:lvl6pPr>
      <a:lvl7pPr marL="914400" algn="l" defTabSz="457200" rtl="0" fontAlgn="base">
        <a:spcBef>
          <a:spcPct val="0"/>
        </a:spcBef>
        <a:spcAft>
          <a:spcPct val="0"/>
        </a:spcAft>
        <a:defRPr sz="3200">
          <a:solidFill>
            <a:srgbClr val="990033"/>
          </a:solidFill>
          <a:latin typeface="Gadget" pitchFamily="96" charset="0"/>
          <a:ea typeface="ＭＳ Ｐゴシック" pitchFamily="96" charset="-128"/>
        </a:defRPr>
      </a:lvl7pPr>
      <a:lvl8pPr marL="1371600" algn="l" defTabSz="457200" rtl="0" fontAlgn="base">
        <a:spcBef>
          <a:spcPct val="0"/>
        </a:spcBef>
        <a:spcAft>
          <a:spcPct val="0"/>
        </a:spcAft>
        <a:defRPr sz="3200">
          <a:solidFill>
            <a:srgbClr val="990033"/>
          </a:solidFill>
          <a:latin typeface="Gadget" pitchFamily="96" charset="0"/>
          <a:ea typeface="ＭＳ Ｐゴシック" pitchFamily="96" charset="-128"/>
        </a:defRPr>
      </a:lvl8pPr>
      <a:lvl9pPr marL="1828800" algn="l" defTabSz="457200" rtl="0" fontAlgn="base">
        <a:spcBef>
          <a:spcPct val="0"/>
        </a:spcBef>
        <a:spcAft>
          <a:spcPct val="0"/>
        </a:spcAft>
        <a:defRPr sz="3200">
          <a:solidFill>
            <a:srgbClr val="990033"/>
          </a:solidFill>
          <a:latin typeface="Gadget"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Gill Sans"/>
        </a:defRPr>
      </a:lvl1pPr>
      <a:lvl2pPr marL="742950" indent="-28575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Gill Sans"/>
        </a:defRPr>
      </a:lvl2pPr>
      <a:lvl3pPr marL="11430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000099"/>
          </a:solidFill>
          <a:latin typeface="Gill Sans MT" pitchFamily="34" charset="0"/>
          <a:ea typeface="ＭＳ Ｐゴシック" pitchFamily="9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4" Type="http://schemas.openxmlformats.org/officeDocument/2006/relationships/image" Target="../media/image22.jpeg"/><Relationship Id="rId1" Type="http://schemas.openxmlformats.org/officeDocument/2006/relationships/slideLayout" Target="../slideLayouts/slideLayout29.xml"/><Relationship Id="rId2" Type="http://schemas.openxmlformats.org/officeDocument/2006/relationships/image" Target="../media/image20.jpeg"/><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4" Type="http://schemas.openxmlformats.org/officeDocument/2006/relationships/image" Target="../media/image25.jpeg"/><Relationship Id="rId1" Type="http://schemas.openxmlformats.org/officeDocument/2006/relationships/slideLayout" Target="../slideLayouts/slideLayout26.xml"/><Relationship Id="rId2" Type="http://schemas.openxmlformats.org/officeDocument/2006/relationships/image" Target="../media/image23.jpeg"/><Relationship Id="rId3"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3" Type="http://schemas.openxmlformats.org/officeDocument/2006/relationships/image" Target="../media/image27.wmf"/><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3" Type="http://schemas.openxmlformats.org/officeDocument/2006/relationships/image" Target="../media/image31.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3" Type="http://schemas.openxmlformats.org/officeDocument/2006/relationships/image" Target="../media/image33.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3" Type="http://schemas.openxmlformats.org/officeDocument/2006/relationships/image" Target="../media/image36.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3" Type="http://schemas.openxmlformats.org/officeDocument/2006/relationships/image" Target="../media/image34.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27.xml"/><Relationship Id="rId3" Type="http://schemas.openxmlformats.org/officeDocument/2006/relationships/notesSlide" Target="../notesSlides/notesSlide2.xml"/><Relationship Id="rId5" Type="http://schemas.openxmlformats.org/officeDocument/2006/relationships/image" Target="../media/image40.png"/></Relationships>
</file>

<file path=ppt/slides/_rels/slide26.xml.rels><?xml version="1.0" encoding="UTF-8" standalone="yes"?>
<Relationships xmlns="http://schemas.openxmlformats.org/package/2006/relationships"><Relationship Id="rId4" Type="http://schemas.openxmlformats.org/officeDocument/2006/relationships/image" Target="../media/image42.jpeg"/><Relationship Id="rId1" Type="http://schemas.openxmlformats.org/officeDocument/2006/relationships/vmlDrawing" Target="../drawings/vmlDrawing2.vml"/><Relationship Id="rId2" Type="http://schemas.openxmlformats.org/officeDocument/2006/relationships/slideLayout" Target="../slideLayouts/slideLayout26.xml"/><Relationship Id="rId3" Type="http://schemas.openxmlformats.org/officeDocument/2006/relationships/oleObject" Target="../embeddings/oleObject2.bin"/></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4" Type="http://schemas.openxmlformats.org/officeDocument/2006/relationships/image" Target="../media/image46.jpeg"/><Relationship Id="rId1" Type="http://schemas.openxmlformats.org/officeDocument/2006/relationships/slideLayout" Target="../slideLayouts/slideLayout29.xml"/><Relationship Id="rId2" Type="http://schemas.openxmlformats.org/officeDocument/2006/relationships/image" Target="../media/image44.jpeg"/><Relationship Id="rId3" Type="http://schemas.openxmlformats.org/officeDocument/2006/relationships/image" Target="../media/image45.wmf"/><Relationship Id="rId5" Type="http://schemas.openxmlformats.org/officeDocument/2006/relationships/image" Target="../media/image47.jpeg"/></Relationships>
</file>

<file path=ppt/slides/_rels/slide29.xml.rels><?xml version="1.0" encoding="UTF-8" standalone="yes"?>
<Relationships xmlns="http://schemas.openxmlformats.org/package/2006/relationships"><Relationship Id="rId4" Type="http://schemas.openxmlformats.org/officeDocument/2006/relationships/image" Target="../media/image50.jpeg"/><Relationship Id="rId1" Type="http://schemas.openxmlformats.org/officeDocument/2006/relationships/slideLayout" Target="../slideLayouts/slideLayout30.xml"/><Relationship Id="rId2" Type="http://schemas.openxmlformats.org/officeDocument/2006/relationships/image" Target="../media/image48.jpeg"/><Relationship Id="rId3" Type="http://schemas.openxmlformats.org/officeDocument/2006/relationships/image" Target="../media/image4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6" Type="http://schemas.openxmlformats.org/officeDocument/2006/relationships/image" Target="../media/image55.jpeg"/><Relationship Id="rId4" Type="http://schemas.openxmlformats.org/officeDocument/2006/relationships/image" Target="../media/image53.png"/><Relationship Id="rId1" Type="http://schemas.openxmlformats.org/officeDocument/2006/relationships/slideLayout" Target="../slideLayouts/slideLayout26.xml"/><Relationship Id="rId2" Type="http://schemas.openxmlformats.org/officeDocument/2006/relationships/image" Target="../media/image51.png"/><Relationship Id="rId3" Type="http://schemas.openxmlformats.org/officeDocument/2006/relationships/image" Target="../media/image52.jpeg"/><Relationship Id="rId5" Type="http://schemas.openxmlformats.org/officeDocument/2006/relationships/image" Target="../media/image54.jpeg"/></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image" Target="../media/image63.jpeg"/><Relationship Id="rId4" Type="http://schemas.openxmlformats.org/officeDocument/2006/relationships/image" Target="../media/image59.png"/><Relationship Id="rId5" Type="http://schemas.openxmlformats.org/officeDocument/2006/relationships/image" Target="../media/image60.png"/><Relationship Id="rId7" Type="http://schemas.openxmlformats.org/officeDocument/2006/relationships/image" Target="../media/image62.jpeg"/><Relationship Id="rId1" Type="http://schemas.openxmlformats.org/officeDocument/2006/relationships/slideLayout" Target="../slideLayouts/slideLayout26.xml"/><Relationship Id="rId2" Type="http://schemas.openxmlformats.org/officeDocument/2006/relationships/image" Target="../media/image57.jpeg"/><Relationship Id="rId3" Type="http://schemas.openxmlformats.org/officeDocument/2006/relationships/image" Target="../media/image58.jpeg"/><Relationship Id="rId6" Type="http://schemas.openxmlformats.org/officeDocument/2006/relationships/image" Target="../media/image6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4" Type="http://schemas.openxmlformats.org/officeDocument/2006/relationships/image" Target="../media/image66.jpeg"/><Relationship Id="rId10" Type="http://schemas.openxmlformats.org/officeDocument/2006/relationships/image" Target="../media/image72.jpeg"/><Relationship Id="rId5" Type="http://schemas.openxmlformats.org/officeDocument/2006/relationships/image" Target="../media/image67.jpeg"/><Relationship Id="rId7" Type="http://schemas.openxmlformats.org/officeDocument/2006/relationships/image" Target="../media/image69.jpeg"/><Relationship Id="rId1" Type="http://schemas.openxmlformats.org/officeDocument/2006/relationships/slideLayout" Target="../slideLayouts/slideLayout26.xml"/><Relationship Id="rId2" Type="http://schemas.openxmlformats.org/officeDocument/2006/relationships/image" Target="../media/image64.jpeg"/><Relationship Id="rId9" Type="http://schemas.openxmlformats.org/officeDocument/2006/relationships/image" Target="../media/image71.jpeg"/><Relationship Id="rId3" Type="http://schemas.openxmlformats.org/officeDocument/2006/relationships/image" Target="../media/image65.png"/><Relationship Id="rId6" Type="http://schemas.openxmlformats.org/officeDocument/2006/relationships/image" Target="../media/image6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6" Type="http://schemas.openxmlformats.org/officeDocument/2006/relationships/image" Target="../media/image77.jpeg"/><Relationship Id="rId4" Type="http://schemas.openxmlformats.org/officeDocument/2006/relationships/image" Target="../media/image75.jpeg"/><Relationship Id="rId1" Type="http://schemas.openxmlformats.org/officeDocument/2006/relationships/slideLayout" Target="../slideLayouts/slideLayout26.xml"/><Relationship Id="rId2" Type="http://schemas.openxmlformats.org/officeDocument/2006/relationships/image" Target="../media/image73.jpeg"/><Relationship Id="rId3" Type="http://schemas.openxmlformats.org/officeDocument/2006/relationships/image" Target="../media/image74.png"/><Relationship Id="rId5" Type="http://schemas.openxmlformats.org/officeDocument/2006/relationships/image" Target="../media/image7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4" Type="http://schemas.openxmlformats.org/officeDocument/2006/relationships/image" Target="../media/image79.jpeg"/><Relationship Id="rId1" Type="http://schemas.openxmlformats.org/officeDocument/2006/relationships/slideLayout" Target="../slideLayouts/slideLayout29.xml"/><Relationship Id="rId2" Type="http://schemas.openxmlformats.org/officeDocument/2006/relationships/notesSlide" Target="../notesSlides/notesSlide3.xml"/><Relationship Id="rId3" Type="http://schemas.openxmlformats.org/officeDocument/2006/relationships/image" Target="../media/image78.png"/></Relationships>
</file>

<file path=ppt/slides/_rels/slide41.xml.rels><?xml version="1.0" encoding="UTF-8" standalone="yes"?>
<Relationships xmlns="http://schemas.openxmlformats.org/package/2006/relationships"><Relationship Id="rId2" Type="http://schemas.openxmlformats.org/officeDocument/2006/relationships/image" Target="../media/image80.jpeg"/><Relationship Id="rId3" Type="http://schemas.openxmlformats.org/officeDocument/2006/relationships/image" Target="../media/image81.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4" Type="http://schemas.openxmlformats.org/officeDocument/2006/relationships/image" Target="../media/image83.png"/><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82.png"/><Relationship Id="rId5" Type="http://schemas.openxmlformats.org/officeDocument/2006/relationships/image" Target="../media/image84.jpeg"/></Relationships>
</file>

<file path=ppt/slides/_rels/slide44.xml.rels><?xml version="1.0" encoding="UTF-8" standalone="yes"?>
<Relationships xmlns="http://schemas.openxmlformats.org/package/2006/relationships"><Relationship Id="rId6" Type="http://schemas.openxmlformats.org/officeDocument/2006/relationships/image" Target="../media/image89.jpeg"/><Relationship Id="rId4" Type="http://schemas.openxmlformats.org/officeDocument/2006/relationships/image" Target="../media/image87.jpeg"/><Relationship Id="rId1" Type="http://schemas.openxmlformats.org/officeDocument/2006/relationships/slideLayout" Target="../slideLayouts/slideLayout26.xml"/><Relationship Id="rId2" Type="http://schemas.openxmlformats.org/officeDocument/2006/relationships/image" Target="../media/image85.png"/><Relationship Id="rId3" Type="http://schemas.openxmlformats.org/officeDocument/2006/relationships/image" Target="../media/image86.png"/><Relationship Id="rId5" Type="http://schemas.openxmlformats.org/officeDocument/2006/relationships/image" Target="../media/image88.jpeg"/></Relationships>
</file>

<file path=ppt/slides/_rels/slide45.xml.rels><?xml version="1.0" encoding="UTF-8" standalone="yes"?>
<Relationships xmlns="http://schemas.openxmlformats.org/package/2006/relationships"><Relationship Id="rId2" Type="http://schemas.openxmlformats.org/officeDocument/2006/relationships/image" Target="../media/image90.jpeg"/><Relationship Id="rId3" Type="http://schemas.openxmlformats.org/officeDocument/2006/relationships/image" Target="../media/image91.jpeg"/><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3" Type="http://schemas.openxmlformats.org/officeDocument/2006/relationships/image" Target="../media/image93.tiff"/><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6" Type="http://schemas.openxmlformats.org/officeDocument/2006/relationships/image" Target="../media/image10.jpeg"/><Relationship Id="rId4" Type="http://schemas.openxmlformats.org/officeDocument/2006/relationships/image" Target="../media/image8.jpeg"/><Relationship Id="rId1" Type="http://schemas.openxmlformats.org/officeDocument/2006/relationships/slideLayout" Target="../slideLayouts/slideLayout29.xml"/><Relationship Id="rId2" Type="http://schemas.openxmlformats.org/officeDocument/2006/relationships/image" Target="../media/image6.jpeg"/><Relationship Id="rId3" Type="http://schemas.openxmlformats.org/officeDocument/2006/relationships/image" Target="../media/image7.jpeg"/><Relationship Id="rId5" Type="http://schemas.openxmlformats.org/officeDocument/2006/relationships/image" Target="../media/image9.jpeg"/></Relationships>
</file>

<file path=ppt/slides/_rels/slide50.xml.rels><?xml version="1.0" encoding="UTF-8" standalone="yes"?>
<Relationships xmlns="http://schemas.openxmlformats.org/package/2006/relationships"><Relationship Id="rId4" Type="http://schemas.openxmlformats.org/officeDocument/2006/relationships/image" Target="../media/image96.tiff"/><Relationship Id="rId1" Type="http://schemas.openxmlformats.org/officeDocument/2006/relationships/slideLayout" Target="../slideLayouts/slideLayout25.xml"/><Relationship Id="rId2" Type="http://schemas.openxmlformats.org/officeDocument/2006/relationships/image" Target="../media/image94.pdf"/><Relationship Id="rId3" Type="http://schemas.openxmlformats.org/officeDocument/2006/relationships/image" Target="../media/image95.png"/></Relationships>
</file>

<file path=ppt/slides/_rels/slide51.xml.rels><?xml version="1.0" encoding="UTF-8" standalone="yes"?>
<Relationships xmlns="http://schemas.openxmlformats.org/package/2006/relationships"><Relationship Id="rId2" Type="http://schemas.openxmlformats.org/officeDocument/2006/relationships/image" Target="../media/image97.tiff"/><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image" Target="../media/image99.pdf"/><Relationship Id="rId3" Type="http://schemas.openxmlformats.org/officeDocument/2006/relationships/image" Target="../media/image100.png"/><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101.pdf"/><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6" Type="http://schemas.openxmlformats.org/officeDocument/2006/relationships/image" Target="../media/image107.tiff"/><Relationship Id="rId4" Type="http://schemas.openxmlformats.org/officeDocument/2006/relationships/image" Target="../media/image105.png"/><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104.png"/><Relationship Id="rId5" Type="http://schemas.openxmlformats.org/officeDocument/2006/relationships/image" Target="../media/image106.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4" Type="http://schemas.openxmlformats.org/officeDocument/2006/relationships/image" Target="../media/image13.jpeg"/><Relationship Id="rId1" Type="http://schemas.openxmlformats.org/officeDocument/2006/relationships/slideLayout" Target="../slideLayouts/slideLayout29.xml"/><Relationship Id="rId2" Type="http://schemas.openxmlformats.org/officeDocument/2006/relationships/image" Target="../media/image11.jpeg"/><Relationship Id="rId3" Type="http://schemas.openxmlformats.org/officeDocument/2006/relationships/image" Target="../media/image12.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108.tiff"/><Relationship Id="rId3" Type="http://schemas.openxmlformats.org/officeDocument/2006/relationships/image" Target="../media/image109.tiff"/><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111.pn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3.xml"/><Relationship Id="rId3" Type="http://schemas.openxmlformats.org/officeDocument/2006/relationships/image" Target="../media/image112.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113.pdf"/><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df"/><Relationship Id="rId3" Type="http://schemas.openxmlformats.org/officeDocument/2006/relationships/image" Target="../media/image115.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3" Type="http://schemas.openxmlformats.org/officeDocument/2006/relationships/image" Target="../media/image15.jpe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2.xml"/></Relationships>
</file>

<file path=ppt/slides/_rels/slide71.xml.rels><?xml version="1.0" encoding="UTF-8" standalone="yes"?>
<Relationships xmlns="http://schemas.openxmlformats.org/package/2006/relationships"><Relationship Id="rId4" Type="http://schemas.openxmlformats.org/officeDocument/2006/relationships/image" Target="../media/image118.jpeg"/><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117.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19.tiff"/><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120.tiff"/><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4" Type="http://schemas.openxmlformats.org/officeDocument/2006/relationships/image" Target="../media/image122.png"/><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121.png"/></Relationships>
</file>

<file path=ppt/slides/_rels/slide75.xml.rels><?xml version="1.0" encoding="UTF-8" standalone="yes"?>
<Relationships xmlns="http://schemas.openxmlformats.org/package/2006/relationships"><Relationship Id="rId4" Type="http://schemas.openxmlformats.org/officeDocument/2006/relationships/image" Target="../media/image124.jpeg"/><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123.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125.pn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127.tiff"/><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4" Type="http://schemas.openxmlformats.org/officeDocument/2006/relationships/image" Target="../media/image17.jpeg"/><Relationship Id="rId1" Type="http://schemas.openxmlformats.org/officeDocument/2006/relationships/slideLayout" Target="../slideLayouts/slideLayout30.xml"/><Relationship Id="rId2" Type="http://schemas.openxmlformats.org/officeDocument/2006/relationships/notesSlide" Target="../notesSlides/notesSlide1.xml"/><Relationship Id="rId3"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4" name="Text Placeholder 7"/>
          <p:cNvSpPr>
            <a:spLocks noGrp="1"/>
          </p:cNvSpPr>
          <p:nvPr>
            <p:ph type="body" sz="quarter" idx="13"/>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None/>
            </a:pPr>
            <a:r>
              <a:rPr lang="en-US" dirty="0" smtClean="0">
                <a:latin typeface="Gill Sans MT" pitchFamily="-65" charset="-18"/>
                <a:ea typeface="ＭＳ Ｐゴシック" pitchFamily="-65" charset="-128"/>
                <a:cs typeface="Gill Sans" pitchFamily="-65" charset="0"/>
              </a:rPr>
              <a:t>Al </a:t>
            </a:r>
            <a:r>
              <a:rPr lang="en-US" dirty="0" err="1" smtClean="0">
                <a:latin typeface="Gill Sans MT" pitchFamily="-65" charset="-18"/>
                <a:ea typeface="ＭＳ Ｐゴシック" pitchFamily="-65" charset="-128"/>
                <a:cs typeface="Gill Sans" pitchFamily="-65" charset="0"/>
              </a:rPr>
              <a:t>Wootten</a:t>
            </a:r>
            <a:endParaRPr lang="en-US" dirty="0">
              <a:latin typeface="Gill Sans MT" pitchFamily="-65" charset="-18"/>
              <a:ea typeface="ＭＳ Ｐゴシック" pitchFamily="-65" charset="-128"/>
              <a:cs typeface="Gill Sans" pitchFamily="-65" charset="0"/>
            </a:endParaRPr>
          </a:p>
        </p:txBody>
      </p:sp>
      <p:sp>
        <p:nvSpPr>
          <p:cNvPr id="15365" name="Text Placeholder 8"/>
          <p:cNvSpPr>
            <a:spLocks noGrp="1"/>
          </p:cNvSpPr>
          <p:nvPr>
            <p:ph type="body" sz="quarter" idx="14"/>
          </p:nvPr>
        </p:nvSpPr>
        <p:spPr bwMode="auto">
          <a:noFill/>
          <a:ln>
            <a:miter lim="800000"/>
            <a:headEnd/>
            <a:tailEnd/>
          </a:ln>
        </p:spPr>
        <p:txBody>
          <a:bodyPr vert="horz" wrap="square" lIns="91440" tIns="45720" rIns="91440" bIns="45720" numCol="1" anchor="t" anchorCtr="0" compatLnSpc="1">
            <a:prstTxWarp prst="textNoShape">
              <a:avLst/>
            </a:prstTxWarp>
          </a:bodyPr>
          <a:lstStyle/>
          <a:p>
            <a:pPr marL="0" indent="0">
              <a:buNone/>
            </a:pPr>
            <a:r>
              <a:rPr lang="en-US" dirty="0" smtClean="0">
                <a:latin typeface="Gill Sans MT" pitchFamily="-65" charset="-18"/>
                <a:ea typeface="ＭＳ Ｐゴシック" pitchFamily="-65" charset="-128"/>
                <a:cs typeface="Gill Sans" pitchFamily="-65" charset="0"/>
              </a:rPr>
              <a:t>ALMA </a:t>
            </a:r>
            <a:r>
              <a:rPr lang="en-US" dirty="0" smtClean="0">
                <a:latin typeface="Gill Sans MT" pitchFamily="-65" charset="-18"/>
                <a:ea typeface="ＭＳ Ｐゴシック" pitchFamily="-65" charset="-128"/>
                <a:cs typeface="Gill Sans" pitchFamily="-65" charset="0"/>
              </a:rPr>
              <a:t>Now and in the Next Decade</a:t>
            </a:r>
            <a:endParaRPr lang="en-US" dirty="0">
              <a:latin typeface="Gill Sans MT" pitchFamily="-65" charset="-18"/>
              <a:ea typeface="ＭＳ Ｐゴシック" pitchFamily="-65" charset="-128"/>
              <a:cs typeface="Gill Sans" pitchFamily="-65"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atin typeface="Gill Sans MT" charset="-18"/>
                <a:ea typeface="ＭＳ Ｐゴシック" charset="-128"/>
              </a:rPr>
              <a:t>Requirements</a:t>
            </a:r>
          </a:p>
        </p:txBody>
      </p:sp>
      <p:sp>
        <p:nvSpPr>
          <p:cNvPr id="59395" name="Content Placeholder 2"/>
          <p:cNvSpPr>
            <a:spLocks noGrp="1"/>
          </p:cNvSpPr>
          <p:nvPr>
            <p:ph idx="1"/>
          </p:nvPr>
        </p:nvSpPr>
        <p:spPr/>
        <p:txBody>
          <a:bodyPr/>
          <a:lstStyle/>
          <a:p>
            <a:pPr eaLnBrk="1" hangingPunct="1"/>
            <a:r>
              <a:rPr lang="en-US">
                <a:latin typeface="Gill Sans MT" charset="-18"/>
                <a:ea typeface="ＭＳ Ｐゴシック" charset="-128"/>
              </a:rPr>
              <a:t>Buildings/Roads/Foundations</a:t>
            </a:r>
          </a:p>
          <a:p>
            <a:pPr eaLnBrk="1" hangingPunct="1"/>
            <a:r>
              <a:rPr lang="en-US">
                <a:solidFill>
                  <a:srgbClr val="FFC000"/>
                </a:solidFill>
                <a:latin typeface="Gill Sans MT" charset="-18"/>
                <a:ea typeface="ＭＳ Ｐゴシック" charset="-128"/>
              </a:rPr>
              <a:t>3 Antennas</a:t>
            </a:r>
          </a:p>
          <a:p>
            <a:pPr eaLnBrk="1" hangingPunct="1"/>
            <a:r>
              <a:rPr lang="en-US">
                <a:latin typeface="Gill Sans MT" charset="-18"/>
                <a:ea typeface="ＭＳ Ｐゴシック" charset="-128"/>
              </a:rPr>
              <a:t>Transporter</a:t>
            </a:r>
          </a:p>
          <a:p>
            <a:pPr eaLnBrk="1" hangingPunct="1"/>
            <a:r>
              <a:rPr lang="en-US">
                <a:latin typeface="Gill Sans MT" charset="-18"/>
                <a:ea typeface="ＭＳ Ｐゴシック" charset="-128"/>
              </a:rPr>
              <a:t>3 Front Ends</a:t>
            </a:r>
          </a:p>
          <a:p>
            <a:pPr eaLnBrk="1" hangingPunct="1"/>
            <a:r>
              <a:rPr lang="en-US">
                <a:latin typeface="Gill Sans MT" charset="-18"/>
                <a:ea typeface="ＭＳ Ｐゴシック" charset="-128"/>
              </a:rPr>
              <a:t>3 Back Ends</a:t>
            </a:r>
          </a:p>
          <a:p>
            <a:pPr eaLnBrk="1" hangingPunct="1"/>
            <a:r>
              <a:rPr lang="en-US">
                <a:latin typeface="Gill Sans MT" charset="-18"/>
                <a:ea typeface="ＭＳ Ｐゴシック" charset="-128"/>
              </a:rPr>
              <a:t>LO</a:t>
            </a:r>
          </a:p>
          <a:p>
            <a:pPr eaLnBrk="1" hangingPunct="1"/>
            <a:r>
              <a:rPr lang="en-US">
                <a:latin typeface="Gill Sans MT" charset="-18"/>
                <a:ea typeface="ＭＳ Ｐゴシック" charset="-128"/>
              </a:rPr>
              <a:t>Correlator</a:t>
            </a:r>
          </a:p>
          <a:p>
            <a:pPr eaLnBrk="1" hangingPunct="1"/>
            <a:r>
              <a:rPr lang="en-US">
                <a:latin typeface="Gill Sans MT" charset="-18"/>
                <a:ea typeface="ＭＳ Ｐゴシック" charset="-128"/>
              </a:rPr>
              <a:t>Software</a:t>
            </a:r>
          </a:p>
          <a:p>
            <a:pPr eaLnBrk="1" hangingPunct="1"/>
            <a:r>
              <a:rPr lang="en-US">
                <a:latin typeface="Gill Sans MT" charset="-18"/>
                <a:ea typeface="ＭＳ Ｐゴシック" charset="-128"/>
              </a:rPr>
              <a:t>End to End Connectivity</a:t>
            </a:r>
          </a:p>
          <a:p>
            <a:pPr eaLnBrk="1" hangingPunct="1"/>
            <a:endParaRPr lang="en-US">
              <a:latin typeface="Gill Sans MT" charset="-18"/>
              <a:ea typeface="ＭＳ Ｐゴシック" charset="-128"/>
            </a:endParaRPr>
          </a:p>
        </p:txBody>
      </p:sp>
      <p:sp>
        <p:nvSpPr>
          <p:cNvPr id="59396"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atin typeface="Gill Sans MT" charset="-18"/>
                <a:ea typeface="ＭＳ Ｐゴシック" charset="-128"/>
              </a:rPr>
              <a:t>ALMA Prototype Antennas</a:t>
            </a:r>
          </a:p>
        </p:txBody>
      </p:sp>
      <p:sp>
        <p:nvSpPr>
          <p:cNvPr id="60419" name="Rectangle 3"/>
          <p:cNvSpPr>
            <a:spLocks noGrp="1" noChangeArrowheads="1"/>
          </p:cNvSpPr>
          <p:nvPr>
            <p:ph type="body" idx="1"/>
          </p:nvPr>
        </p:nvSpPr>
        <p:spPr/>
        <p:txBody>
          <a:bodyPr/>
          <a:lstStyle/>
          <a:p>
            <a:pPr eaLnBrk="1" hangingPunct="1"/>
            <a:r>
              <a:rPr lang="en-US">
                <a:latin typeface="Gill Sans MT" charset="-18"/>
                <a:ea typeface="ＭＳ Ｐゴシック" charset="-128"/>
              </a:rPr>
              <a:t>Extensive use of Carbon Fibre</a:t>
            </a:r>
          </a:p>
          <a:p>
            <a:pPr eaLnBrk="1" hangingPunct="1"/>
            <a:r>
              <a:rPr lang="en-US">
                <a:latin typeface="Gill Sans MT" charset="-18"/>
                <a:ea typeface="ＭＳ Ｐゴシック" charset="-128"/>
              </a:rPr>
              <a:t>Precision panels plus holography</a:t>
            </a:r>
          </a:p>
          <a:p>
            <a:pPr eaLnBrk="1" hangingPunct="1"/>
            <a:r>
              <a:rPr lang="en-US">
                <a:latin typeface="Gill Sans MT" charset="-18"/>
                <a:ea typeface="ＭＳ Ｐゴシック" charset="-128"/>
              </a:rPr>
              <a:t>Very Stiff Mounts and Accurate Drives</a:t>
            </a:r>
          </a:p>
          <a:p>
            <a:pPr eaLnBrk="1" hangingPunct="1"/>
            <a:r>
              <a:rPr lang="en-US">
                <a:latin typeface="Gill Sans MT" charset="-18"/>
                <a:ea typeface="ＭＳ Ｐゴシック" charset="-128"/>
              </a:rPr>
              <a:t>“Metrology”</a:t>
            </a:r>
          </a:p>
          <a:p>
            <a:pPr eaLnBrk="1" hangingPunct="1"/>
            <a:endParaRPr lang="en-US">
              <a:latin typeface="Gill Sans MT" charset="-18"/>
              <a:ea typeface="ＭＳ Ｐゴシック" charset="-128"/>
            </a:endParaRPr>
          </a:p>
        </p:txBody>
      </p:sp>
      <p:pic>
        <p:nvPicPr>
          <p:cNvPr id="60420" name="Picture 3" descr="Dsc02159"/>
          <p:cNvPicPr>
            <a:picLocks noChangeAspect="1" noChangeArrowheads="1"/>
          </p:cNvPicPr>
          <p:nvPr/>
        </p:nvPicPr>
        <p:blipFill>
          <a:blip r:embed="rId2"/>
          <a:srcRect l="3899"/>
          <a:stretch>
            <a:fillRect/>
          </a:stretch>
        </p:blipFill>
        <p:spPr bwMode="auto">
          <a:xfrm>
            <a:off x="179388" y="3513138"/>
            <a:ext cx="8882062" cy="3228975"/>
          </a:xfrm>
          <a:prstGeom prst="rect">
            <a:avLst/>
          </a:prstGeom>
          <a:noFill/>
          <a:ln w="9525">
            <a:noFill/>
            <a:miter lim="800000"/>
            <a:headEnd/>
            <a:tailEnd/>
          </a:ln>
        </p:spPr>
      </p:pic>
      <p:sp>
        <p:nvSpPr>
          <p:cNvPr id="60422" name="Footer Placeholder 7"/>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a:xfrm>
            <a:off x="0" y="487363"/>
            <a:ext cx="8686800" cy="960437"/>
          </a:xfrm>
        </p:spPr>
        <p:txBody>
          <a:bodyPr>
            <a:normAutofit fontScale="90000"/>
          </a:bodyPr>
          <a:lstStyle/>
          <a:p>
            <a:pPr eaLnBrk="1" hangingPunct="1">
              <a:defRPr/>
            </a:pPr>
            <a:r>
              <a:rPr lang="en-US" sz="3000" dirty="0" smtClean="0">
                <a:latin typeface="Gill Sans MT" charset="-18"/>
                <a:ea typeface="ＭＳ Ｐゴシック" charset="-128"/>
                <a:cs typeface="GillSans" pitchFamily="48" charset="0"/>
              </a:rPr>
              <a:t>Three </a:t>
            </a:r>
            <a:r>
              <a:rPr lang="en-US" sz="3000" dirty="0">
                <a:latin typeface="Gill Sans MT" charset="-18"/>
                <a:ea typeface="ＭＳ Ｐゴシック" charset="-128"/>
                <a:cs typeface="GillSans" pitchFamily="48" charset="0"/>
              </a:rPr>
              <a:t>MELCO Antennas being tested </a:t>
            </a:r>
            <a:br>
              <a:rPr lang="en-US" sz="3000" dirty="0">
                <a:latin typeface="Gill Sans MT" charset="-18"/>
                <a:ea typeface="ＭＳ Ｐゴシック" charset="-128"/>
                <a:cs typeface="GillSans" pitchFamily="48" charset="0"/>
              </a:rPr>
            </a:br>
            <a:r>
              <a:rPr lang="en-US" sz="3000" dirty="0">
                <a:latin typeface="Gill Sans MT" charset="-18"/>
                <a:ea typeface="ＭＳ Ｐゴシック" charset="-128"/>
                <a:cs typeface="GillSans" pitchFamily="48" charset="0"/>
              </a:rPr>
              <a:t>(non-</a:t>
            </a:r>
            <a:r>
              <a:rPr lang="en-US" sz="3000" dirty="0" err="1">
                <a:latin typeface="Gill Sans MT" charset="-18"/>
                <a:ea typeface="ＭＳ Ｐゴシック" charset="-128"/>
                <a:cs typeface="GillSans" pitchFamily="48" charset="0"/>
              </a:rPr>
              <a:t>interferometrically</a:t>
            </a:r>
            <a:r>
              <a:rPr lang="en-US" sz="3000" dirty="0">
                <a:latin typeface="Gill Sans MT" charset="-18"/>
                <a:ea typeface="ＭＳ Ｐゴシック" charset="-128"/>
                <a:cs typeface="GillSans" pitchFamily="48" charset="0"/>
              </a:rPr>
              <a:t>!)</a:t>
            </a:r>
            <a:br>
              <a:rPr lang="en-US" sz="3000" dirty="0">
                <a:latin typeface="Gill Sans MT" charset="-18"/>
                <a:ea typeface="ＭＳ Ｐゴシック" charset="-128"/>
                <a:cs typeface="GillSans" pitchFamily="48" charset="0"/>
              </a:rPr>
            </a:br>
            <a:endParaRPr lang="en-US" sz="3000" dirty="0">
              <a:latin typeface="Gill Sans MT" charset="-18"/>
              <a:ea typeface="ＭＳ Ｐゴシック" charset="-128"/>
              <a:cs typeface="GillSans" pitchFamily="48" charset="0"/>
            </a:endParaRPr>
          </a:p>
        </p:txBody>
      </p:sp>
      <p:sp>
        <p:nvSpPr>
          <p:cNvPr id="61443" name="Footer Placeholder 6"/>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61445" name="Picture 3"/>
          <p:cNvPicPr>
            <a:picLocks noChangeAspect="1" noChangeArrowheads="1"/>
          </p:cNvPicPr>
          <p:nvPr/>
        </p:nvPicPr>
        <p:blipFill>
          <a:blip r:embed="rId2"/>
          <a:srcRect l="6682" t="-5214" r="4327" b="-5424"/>
          <a:stretch>
            <a:fillRect/>
          </a:stretch>
        </p:blipFill>
        <p:spPr bwMode="auto">
          <a:xfrm>
            <a:off x="0" y="1789113"/>
            <a:ext cx="9177338" cy="4625975"/>
          </a:xfrm>
          <a:prstGeom prst="rect">
            <a:avLst/>
          </a:prstGeom>
          <a:noFill/>
          <a:ln w="9525">
            <a:noFill/>
            <a:miter lim="800000"/>
            <a:headEnd/>
            <a:tailEnd/>
          </a:ln>
        </p:spPr>
      </p:pic>
      <p:pic>
        <p:nvPicPr>
          <p:cNvPr id="61446" name="Picture 2" descr="http://www.nro.nao.ac.jp/alma/J/photonews/080821.jpg"/>
          <p:cNvPicPr>
            <a:picLocks noChangeAspect="1" noChangeArrowheads="1"/>
          </p:cNvPicPr>
          <p:nvPr/>
        </p:nvPicPr>
        <p:blipFill>
          <a:blip r:embed="rId3"/>
          <a:srcRect/>
          <a:stretch>
            <a:fillRect/>
          </a:stretch>
        </p:blipFill>
        <p:spPr bwMode="auto">
          <a:xfrm>
            <a:off x="5867400" y="838200"/>
            <a:ext cx="3048000" cy="2286000"/>
          </a:xfrm>
          <a:prstGeom prst="rect">
            <a:avLst/>
          </a:prstGeom>
          <a:noFill/>
          <a:ln w="9525">
            <a:noFill/>
            <a:miter lim="800000"/>
            <a:headEnd/>
            <a:tailEnd/>
          </a:ln>
        </p:spPr>
      </p:pic>
      <p:pic>
        <p:nvPicPr>
          <p:cNvPr id="9" name="図 7" descr="ACA7m#1.jpg"/>
          <p:cNvPicPr>
            <a:picLocks noChangeAspect="1"/>
          </p:cNvPicPr>
          <p:nvPr/>
        </p:nvPicPr>
        <p:blipFill>
          <a:blip r:embed="rId4"/>
          <a:srcRect/>
          <a:stretch>
            <a:fillRect/>
          </a:stretch>
        </p:blipFill>
        <p:spPr bwMode="auto">
          <a:xfrm>
            <a:off x="1828800" y="1447800"/>
            <a:ext cx="5181600" cy="4819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466" name="Picture 2" descr="D:\Pictures\Lightroom Burned Exports\0810_D40_7206.jpg"/>
          <p:cNvPicPr>
            <a:picLocks noChangeAspect="1" noChangeArrowheads="1"/>
          </p:cNvPicPr>
          <p:nvPr/>
        </p:nvPicPr>
        <p:blipFill>
          <a:blip r:embed="rId2"/>
          <a:srcRect t="39050" b="11082"/>
          <a:stretch>
            <a:fillRect/>
          </a:stretch>
        </p:blipFill>
        <p:spPr bwMode="auto">
          <a:xfrm>
            <a:off x="0" y="0"/>
            <a:ext cx="9144000" cy="6858000"/>
          </a:xfrm>
          <a:prstGeom prst="rect">
            <a:avLst/>
          </a:prstGeom>
          <a:noFill/>
          <a:ln w="9525">
            <a:noFill/>
            <a:miter lim="800000"/>
            <a:headEnd/>
            <a:tailEnd/>
          </a:ln>
        </p:spPr>
      </p:pic>
      <p:sp>
        <p:nvSpPr>
          <p:cNvPr id="62467" name="Rectangle 3"/>
          <p:cNvSpPr>
            <a:spLocks noGrp="1" noChangeArrowheads="1"/>
          </p:cNvSpPr>
          <p:nvPr>
            <p:ph type="title"/>
          </p:nvPr>
        </p:nvSpPr>
        <p:spPr>
          <a:xfrm>
            <a:off x="0" y="487363"/>
            <a:ext cx="9144000" cy="960437"/>
          </a:xfrm>
        </p:spPr>
        <p:txBody>
          <a:bodyPr/>
          <a:lstStyle/>
          <a:p>
            <a:pPr eaLnBrk="1" hangingPunct="1"/>
            <a:r>
              <a:rPr lang="en-US" dirty="0">
                <a:latin typeface="Gill Sans MT" charset="-18"/>
                <a:ea typeface="ＭＳ Ｐゴシック" charset="-128"/>
              </a:rPr>
              <a:t>Two Vertex Antennas</a:t>
            </a:r>
            <a:r>
              <a:rPr lang="en-US" dirty="0" smtClean="0">
                <a:latin typeface="Gill Sans MT" charset="-18"/>
                <a:ea typeface="ＭＳ Ｐゴシック" charset="-128"/>
              </a:rPr>
              <a:t> conditionally accepted–</a:t>
            </a:r>
            <a:br>
              <a:rPr lang="en-US" dirty="0" smtClean="0">
                <a:latin typeface="Gill Sans MT" charset="-18"/>
                <a:ea typeface="ＭＳ Ｐゴシック" charset="-128"/>
              </a:rPr>
            </a:br>
            <a:r>
              <a:rPr lang="en-US" dirty="0" smtClean="0">
                <a:latin typeface="Gill Sans MT" charset="-18"/>
                <a:ea typeface="ＭＳ Ｐゴシック" charset="-128"/>
              </a:rPr>
              <a:t>Two to be accepted in September</a:t>
            </a:r>
            <a:r>
              <a:rPr lang="en-US" dirty="0" smtClean="0">
                <a:latin typeface="Gill Sans MT" charset="-18"/>
                <a:ea typeface="ＭＳ Ｐゴシック" charset="-128"/>
              </a:rPr>
              <a:t> </a:t>
            </a:r>
            <a:r>
              <a:rPr lang="en-US" dirty="0" smtClean="0">
                <a:latin typeface="Gill Sans MT" charset="-18"/>
                <a:ea typeface="ＭＳ Ｐゴシック" charset="-128"/>
              </a:rPr>
              <a:t/>
            </a:r>
            <a:br>
              <a:rPr lang="en-US" dirty="0" smtClean="0">
                <a:latin typeface="Gill Sans MT" charset="-18"/>
                <a:ea typeface="ＭＳ Ｐゴシック" charset="-128"/>
              </a:rPr>
            </a:br>
            <a:r>
              <a:rPr lang="en-US" dirty="0" smtClean="0">
                <a:latin typeface="Gill Sans MT" charset="-18"/>
                <a:ea typeface="ＭＳ Ｐゴシック" charset="-128"/>
              </a:rPr>
              <a:t>Eight </a:t>
            </a:r>
            <a:r>
              <a:rPr lang="en-US" dirty="0">
                <a:latin typeface="Gill Sans MT" charset="-18"/>
                <a:ea typeface="ＭＳ Ｐゴシック" charset="-128"/>
              </a:rPr>
              <a:t>more being</a:t>
            </a:r>
            <a:r>
              <a:rPr lang="en-US" dirty="0" smtClean="0">
                <a:latin typeface="Gill Sans MT" charset="-18"/>
                <a:ea typeface="ＭＳ Ｐゴシック" charset="-128"/>
              </a:rPr>
              <a:t> tested, assembled</a:t>
            </a:r>
            <a:endParaRPr lang="en-US" dirty="0">
              <a:latin typeface="Gill Sans MT" charset="-18"/>
              <a:ea typeface="ＭＳ Ｐゴシック" charset="-128"/>
            </a:endParaRPr>
          </a:p>
        </p:txBody>
      </p:sp>
      <p:pic>
        <p:nvPicPr>
          <p:cNvPr id="9" name="Picture 7"/>
          <p:cNvPicPr>
            <a:picLocks noChangeAspect="1" noChangeArrowheads="1"/>
          </p:cNvPicPr>
          <p:nvPr/>
        </p:nvPicPr>
        <p:blipFill>
          <a:blip r:embed="rId3"/>
          <a:srcRect/>
          <a:stretch>
            <a:fillRect/>
          </a:stretch>
        </p:blipFill>
        <p:spPr bwMode="auto">
          <a:xfrm>
            <a:off x="258984" y="487363"/>
            <a:ext cx="8566150" cy="6427787"/>
          </a:xfrm>
          <a:prstGeom prst="rect">
            <a:avLst/>
          </a:prstGeom>
          <a:noFill/>
          <a:ln w="9525">
            <a:noFill/>
            <a:miter lim="800000"/>
            <a:headEnd/>
            <a:tailEnd/>
          </a:ln>
        </p:spPr>
      </p:pic>
      <p:sp>
        <p:nvSpPr>
          <p:cNvPr id="62471" name="Footer Placeholder 11"/>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8" name="Picture 7" descr="Barkats_OSFVXSEFSDC10097.JPG"/>
          <p:cNvPicPr>
            <a:picLocks noChangeAspect="1"/>
          </p:cNvPicPr>
          <p:nvPr/>
        </p:nvPicPr>
        <p:blipFill>
          <a:blip r:embed="rId4"/>
          <a:stretch>
            <a:fillRect/>
          </a:stretch>
        </p:blipFill>
        <p:spPr>
          <a:xfrm>
            <a:off x="0" y="206375"/>
            <a:ext cx="8686800" cy="65151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211638" y="857250"/>
            <a:ext cx="4579937" cy="2616200"/>
          </a:xfrm>
        </p:spPr>
        <p:txBody>
          <a:bodyPr/>
          <a:lstStyle/>
          <a:p>
            <a:pPr eaLnBrk="1" hangingPunct="1"/>
            <a:r>
              <a:rPr lang="en-US" sz="2400">
                <a:latin typeface="Gill Sans MT" charset="-18"/>
                <a:ea typeface="ＭＳ Ｐゴシック" charset="-128"/>
              </a:rPr>
              <a:t>Dishes measured by holography at 104 GHz</a:t>
            </a:r>
            <a:br>
              <a:rPr lang="en-US" sz="2400">
                <a:latin typeface="Gill Sans MT" charset="-18"/>
                <a:ea typeface="ＭＳ Ｐゴシック" charset="-128"/>
              </a:rPr>
            </a:br>
            <a:r>
              <a:rPr lang="en-US" sz="2400">
                <a:latin typeface="Gill Sans MT" charset="-18"/>
                <a:ea typeface="ＭＳ Ｐゴシック" charset="-128"/>
              </a:rPr>
              <a:t>Use source on tower at ~300m distance and correct for the curved wavefront</a:t>
            </a:r>
          </a:p>
        </p:txBody>
      </p:sp>
      <p:pic>
        <p:nvPicPr>
          <p:cNvPr id="63491" name="Picture 3" descr="AntennaVendorsCamp"/>
          <p:cNvPicPr>
            <a:picLocks noChangeAspect="1" noChangeArrowheads="1"/>
          </p:cNvPicPr>
          <p:nvPr/>
        </p:nvPicPr>
        <p:blipFill>
          <a:blip r:embed="rId2"/>
          <a:srcRect/>
          <a:stretch>
            <a:fillRect/>
          </a:stretch>
        </p:blipFill>
        <p:spPr bwMode="auto">
          <a:xfrm>
            <a:off x="2266950" y="3068638"/>
            <a:ext cx="6913563" cy="3602037"/>
          </a:xfrm>
          <a:prstGeom prst="rect">
            <a:avLst/>
          </a:prstGeom>
          <a:noFill/>
          <a:ln w="9525">
            <a:noFill/>
            <a:miter lim="800000"/>
            <a:headEnd/>
            <a:tailEnd/>
          </a:ln>
        </p:spPr>
      </p:pic>
      <p:pic>
        <p:nvPicPr>
          <p:cNvPr id="63492" name="Picture 4"/>
          <p:cNvPicPr>
            <a:picLocks noChangeAspect="1" noChangeArrowheads="1"/>
          </p:cNvPicPr>
          <p:nvPr/>
        </p:nvPicPr>
        <p:blipFill>
          <a:blip r:embed="rId3"/>
          <a:srcRect/>
          <a:stretch>
            <a:fillRect/>
          </a:stretch>
        </p:blipFill>
        <p:spPr bwMode="auto">
          <a:xfrm>
            <a:off x="153988" y="0"/>
            <a:ext cx="4057650" cy="5373688"/>
          </a:xfrm>
          <a:prstGeom prst="rect">
            <a:avLst/>
          </a:prstGeom>
          <a:noFill/>
          <a:ln w="9525">
            <a:noFill/>
            <a:miter lim="800000"/>
            <a:headEnd/>
            <a:tailEnd/>
          </a:ln>
        </p:spPr>
      </p:pic>
      <p:sp>
        <p:nvSpPr>
          <p:cNvPr id="63494" name="Footer Placeholder 5"/>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GB">
                <a:latin typeface="Gill Sans MT" charset="-18"/>
                <a:ea typeface="ＭＳ Ｐゴシック" charset="-128"/>
              </a:rPr>
              <a:t>Initial Map – amplitude and phase</a:t>
            </a:r>
          </a:p>
        </p:txBody>
      </p:sp>
      <p:sp>
        <p:nvSpPr>
          <p:cNvPr id="64515" name="Content Placeholder 14"/>
          <p:cNvSpPr>
            <a:spLocks noGrp="1"/>
          </p:cNvSpPr>
          <p:nvPr>
            <p:ph idx="1"/>
          </p:nvPr>
        </p:nvSpPr>
        <p:spPr/>
        <p:txBody>
          <a:bodyPr/>
          <a:lstStyle/>
          <a:p>
            <a:pPr eaLnBrk="1" hangingPunct="1"/>
            <a:endParaRPr lang="en-US">
              <a:latin typeface="Gill Sans MT" charset="-18"/>
              <a:ea typeface="ＭＳ Ｐゴシック" charset="-128"/>
            </a:endParaRPr>
          </a:p>
        </p:txBody>
      </p:sp>
      <p:sp>
        <p:nvSpPr>
          <p:cNvPr id="64516" name="Footer Placeholder 6"/>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64518" name="Picture 5"/>
          <p:cNvPicPr>
            <a:picLocks noChangeAspect="1" noChangeArrowheads="1"/>
          </p:cNvPicPr>
          <p:nvPr/>
        </p:nvPicPr>
        <p:blipFill>
          <a:blip r:embed="rId2"/>
          <a:srcRect t="9084"/>
          <a:stretch>
            <a:fillRect/>
          </a:stretch>
        </p:blipFill>
        <p:spPr bwMode="auto">
          <a:xfrm>
            <a:off x="395288" y="1447800"/>
            <a:ext cx="8435975" cy="5402263"/>
          </a:xfrm>
          <a:prstGeom prst="rect">
            <a:avLst/>
          </a:prstGeom>
          <a:noFill/>
          <a:ln w="9525">
            <a:noFill/>
            <a:miter lim="800000"/>
            <a:headEnd/>
            <a:tailEnd/>
          </a:ln>
        </p:spPr>
      </p:pic>
      <p:sp>
        <p:nvSpPr>
          <p:cNvPr id="64519" name="Rectangle 6"/>
          <p:cNvSpPr>
            <a:spLocks noChangeArrowheads="1"/>
          </p:cNvSpPr>
          <p:nvPr/>
        </p:nvSpPr>
        <p:spPr bwMode="auto">
          <a:xfrm>
            <a:off x="6227763" y="1989138"/>
            <a:ext cx="865187" cy="215900"/>
          </a:xfrm>
          <a:prstGeom prst="rect">
            <a:avLst/>
          </a:prstGeom>
          <a:noFill/>
          <a:ln w="19050">
            <a:solidFill>
              <a:srgbClr val="FF0000"/>
            </a:solidFill>
            <a:miter lim="800000"/>
            <a:headEnd/>
            <a:tailEnd/>
          </a:ln>
        </p:spPr>
        <p:txBody>
          <a:bodyPr wrap="none" anchor="ctr">
            <a:prstTxWarp prst="textNoShape">
              <a:avLst/>
            </a:prstTxWarp>
          </a:bodyPr>
          <a:lstStyle/>
          <a:p>
            <a:endParaRPr lang="en-US">
              <a:latin typeface="Calibri"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GB">
                <a:latin typeface="Gill Sans MT" charset="-18"/>
                <a:ea typeface="ＭＳ Ｐゴシック" charset="-128"/>
              </a:rPr>
              <a:t>After adjustment</a:t>
            </a:r>
          </a:p>
        </p:txBody>
      </p:sp>
      <p:sp>
        <p:nvSpPr>
          <p:cNvPr id="65539" name="Content Placeholder 12"/>
          <p:cNvSpPr>
            <a:spLocks noGrp="1"/>
          </p:cNvSpPr>
          <p:nvPr>
            <p:ph idx="1"/>
          </p:nvPr>
        </p:nvSpPr>
        <p:spPr/>
        <p:txBody>
          <a:bodyPr/>
          <a:lstStyle/>
          <a:p>
            <a:pPr eaLnBrk="1" hangingPunct="1"/>
            <a:endParaRPr lang="en-US">
              <a:latin typeface="Gill Sans MT" charset="-18"/>
              <a:ea typeface="ＭＳ Ｐゴシック" charset="-128"/>
            </a:endParaRPr>
          </a:p>
        </p:txBody>
      </p:sp>
      <p:sp>
        <p:nvSpPr>
          <p:cNvPr id="65540" name="Footer Placeholder 8"/>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65542" name="Picture 4"/>
          <p:cNvPicPr>
            <a:picLocks noChangeAspect="1" noChangeArrowheads="1"/>
          </p:cNvPicPr>
          <p:nvPr/>
        </p:nvPicPr>
        <p:blipFill>
          <a:blip r:embed="rId2"/>
          <a:srcRect t="10127"/>
          <a:stretch>
            <a:fillRect/>
          </a:stretch>
        </p:blipFill>
        <p:spPr bwMode="auto">
          <a:xfrm>
            <a:off x="71438" y="1447800"/>
            <a:ext cx="8964612" cy="5410200"/>
          </a:xfrm>
          <a:prstGeom prst="rect">
            <a:avLst/>
          </a:prstGeom>
          <a:noFill/>
          <a:ln w="9525">
            <a:noFill/>
            <a:miter lim="800000"/>
            <a:headEnd/>
            <a:tailEnd/>
          </a:ln>
        </p:spPr>
      </p:pic>
      <p:sp>
        <p:nvSpPr>
          <p:cNvPr id="65543" name="Rectangle 5"/>
          <p:cNvSpPr>
            <a:spLocks noChangeArrowheads="1"/>
          </p:cNvSpPr>
          <p:nvPr/>
        </p:nvSpPr>
        <p:spPr bwMode="auto">
          <a:xfrm>
            <a:off x="6299200" y="1989138"/>
            <a:ext cx="865188" cy="215900"/>
          </a:xfrm>
          <a:prstGeom prst="rect">
            <a:avLst/>
          </a:prstGeom>
          <a:noFill/>
          <a:ln w="19050">
            <a:solidFill>
              <a:srgbClr val="FF0000"/>
            </a:solidFill>
            <a:miter lim="800000"/>
            <a:headEnd/>
            <a:tailEnd/>
          </a:ln>
        </p:spPr>
        <p:txBody>
          <a:bodyPr wrap="none" anchor="ctr">
            <a:prstTxWarp prst="textNoShape">
              <a:avLst/>
            </a:prstTxWarp>
          </a:bodyPr>
          <a:lstStyle/>
          <a:p>
            <a:endParaRPr lang="en-US">
              <a:latin typeface="Calibri"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PhAnim="0">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a:latin typeface="Gill Sans MT" charset="-18"/>
                <a:ea typeface="ＭＳ Ｐゴシック" charset="-128"/>
              </a:rPr>
              <a:t>Pointing:  Vertex Metrology</a:t>
            </a:r>
          </a:p>
        </p:txBody>
      </p:sp>
      <p:grpSp>
        <p:nvGrpSpPr>
          <p:cNvPr id="2" name="Group 25"/>
          <p:cNvGrpSpPr>
            <a:grpSpLocks/>
          </p:cNvGrpSpPr>
          <p:nvPr/>
        </p:nvGrpSpPr>
        <p:grpSpPr bwMode="auto">
          <a:xfrm>
            <a:off x="0" y="1828800"/>
            <a:ext cx="9144000" cy="3946525"/>
            <a:chOff x="0" y="2340164"/>
            <a:chExt cx="9144000" cy="3946356"/>
          </a:xfrm>
        </p:grpSpPr>
        <p:sp>
          <p:nvSpPr>
            <p:cNvPr id="66566" name="TextBox 11"/>
            <p:cNvSpPr txBox="1">
              <a:spLocks noChangeArrowheads="1"/>
            </p:cNvSpPr>
            <p:nvPr/>
          </p:nvSpPr>
          <p:spPr bwMode="auto">
            <a:xfrm>
              <a:off x="1142976" y="5778689"/>
              <a:ext cx="7143800" cy="507831"/>
            </a:xfrm>
            <a:prstGeom prst="rect">
              <a:avLst/>
            </a:prstGeom>
            <a:solidFill>
              <a:schemeClr val="bg1"/>
            </a:solidFill>
            <a:ln w="9525">
              <a:noFill/>
              <a:miter lim="800000"/>
              <a:headEnd/>
              <a:tailEnd/>
            </a:ln>
          </p:spPr>
          <p:txBody>
            <a:bodyPr>
              <a:prstTxWarp prst="textNoShape">
                <a:avLst/>
              </a:prstTxWarp>
              <a:spAutoFit/>
            </a:bodyPr>
            <a:lstStyle/>
            <a:p>
              <a:r>
                <a:rPr lang="en-US" sz="1600">
                  <a:latin typeface="Calibri" charset="0"/>
                </a:rPr>
                <a:t>Metrology off (2.79” rms)                                      Metrology on (1.01” rms)</a:t>
              </a:r>
            </a:p>
            <a:p>
              <a:pPr algn="ctr"/>
              <a:r>
                <a:rPr lang="en-US" sz="1100">
                  <a:latin typeface="Calibri" charset="0"/>
                </a:rPr>
                <a:t>Data taken alternating between metrology on &amp; off every 10 stars on a 200 star run)</a:t>
              </a:r>
            </a:p>
          </p:txBody>
        </p:sp>
        <p:grpSp>
          <p:nvGrpSpPr>
            <p:cNvPr id="3" name="Group 24"/>
            <p:cNvGrpSpPr>
              <a:grpSpLocks/>
            </p:cNvGrpSpPr>
            <p:nvPr/>
          </p:nvGrpSpPr>
          <p:grpSpPr bwMode="auto">
            <a:xfrm>
              <a:off x="0" y="2340164"/>
              <a:ext cx="9144000" cy="3457575"/>
              <a:chOff x="0" y="2340164"/>
              <a:chExt cx="9144000" cy="3457575"/>
            </a:xfrm>
          </p:grpSpPr>
          <p:pic>
            <p:nvPicPr>
              <p:cNvPr id="66568" name="Picture 2"/>
              <p:cNvPicPr>
                <a:picLocks noChangeAspect="1" noChangeArrowheads="1"/>
              </p:cNvPicPr>
              <p:nvPr/>
            </p:nvPicPr>
            <p:blipFill>
              <a:blip r:embed="rId2"/>
              <a:srcRect/>
              <a:stretch>
                <a:fillRect/>
              </a:stretch>
            </p:blipFill>
            <p:spPr bwMode="auto">
              <a:xfrm>
                <a:off x="0" y="2340164"/>
                <a:ext cx="4591050" cy="3438525"/>
              </a:xfrm>
              <a:prstGeom prst="rect">
                <a:avLst/>
              </a:prstGeom>
              <a:noFill/>
              <a:ln w="9525">
                <a:noFill/>
                <a:miter lim="800000"/>
                <a:headEnd/>
                <a:tailEnd/>
              </a:ln>
            </p:spPr>
          </p:pic>
          <p:pic>
            <p:nvPicPr>
              <p:cNvPr id="66569" name="Picture 3"/>
              <p:cNvPicPr>
                <a:picLocks noChangeAspect="1" noChangeArrowheads="1"/>
              </p:cNvPicPr>
              <p:nvPr/>
            </p:nvPicPr>
            <p:blipFill>
              <a:blip r:embed="rId3"/>
              <a:srcRect/>
              <a:stretch>
                <a:fillRect/>
              </a:stretch>
            </p:blipFill>
            <p:spPr bwMode="auto">
              <a:xfrm>
                <a:off x="4514850" y="2340164"/>
                <a:ext cx="4629150" cy="3457575"/>
              </a:xfrm>
              <a:prstGeom prst="rect">
                <a:avLst/>
              </a:prstGeom>
              <a:noFill/>
              <a:ln w="9525">
                <a:noFill/>
                <a:miter lim="800000"/>
                <a:headEnd/>
                <a:tailEnd/>
              </a:ln>
            </p:spPr>
          </p:pic>
        </p:grpSp>
      </p:grpSp>
      <p:sp>
        <p:nvSpPr>
          <p:cNvPr id="66565" name="Footer Placeholder 10"/>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atin typeface="Gill Sans MT" charset="-18"/>
                <a:ea typeface="ＭＳ Ｐゴシック" charset="-128"/>
              </a:rPr>
              <a:t>EU Antennas</a:t>
            </a:r>
          </a:p>
        </p:txBody>
      </p:sp>
      <p:sp>
        <p:nvSpPr>
          <p:cNvPr id="67587" name="Footer Placeholder 2"/>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17410" name="Picture 2" descr="DSC_5361a"/>
          <p:cNvPicPr>
            <a:picLocks noChangeAspect="1" noChangeArrowheads="1"/>
          </p:cNvPicPr>
          <p:nvPr/>
        </p:nvPicPr>
        <p:blipFill>
          <a:blip r:embed="rId2"/>
          <a:srcRect/>
          <a:stretch>
            <a:fillRect/>
          </a:stretch>
        </p:blipFill>
        <p:spPr bwMode="auto">
          <a:xfrm>
            <a:off x="990600" y="1447800"/>
            <a:ext cx="7205663" cy="4800600"/>
          </a:xfrm>
          <a:prstGeom prst="rect">
            <a:avLst/>
          </a:prstGeom>
          <a:noFill/>
          <a:ln w="9525">
            <a:noFill/>
            <a:miter lim="800000"/>
            <a:headEnd/>
            <a:tailEnd/>
          </a:ln>
        </p:spPr>
      </p:pic>
      <p:pic>
        <p:nvPicPr>
          <p:cNvPr id="10" name="Picture 9" descr="ALMA_AEMAntenna_ESO.jpg"/>
          <p:cNvPicPr>
            <a:picLocks noChangeAspect="1"/>
          </p:cNvPicPr>
          <p:nvPr/>
        </p:nvPicPr>
        <p:blipFill>
          <a:blip r:embed="rId3"/>
          <a:stretch>
            <a:fillRect/>
          </a:stretch>
        </p:blipFill>
        <p:spPr>
          <a:xfrm>
            <a:off x="0" y="422910"/>
            <a:ext cx="9144000" cy="6012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childTnLst>
                                  <p:subTnLst>
                                    <p:set>
                                      <p:cBhvr override="childStyle">
                                        <p:cTn dur="1" fill="hold" display="0" masterRel="nextClick" afterEffect="1"/>
                                        <p:tgtEl>
                                          <p:spTgt spid="17410"/>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2" presetClass="entr" presetSubtype="4" accel="50000" decel="5000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dirty="0">
                <a:latin typeface="Gill Sans MT" charset="-18"/>
                <a:ea typeface="ＭＳ Ｐゴシック" charset="-128"/>
              </a:rPr>
              <a:t>3 Antennas </a:t>
            </a:r>
          </a:p>
        </p:txBody>
      </p:sp>
      <p:sp>
        <p:nvSpPr>
          <p:cNvPr id="68611" name="Content Placeholder 6"/>
          <p:cNvSpPr>
            <a:spLocks noGrp="1"/>
          </p:cNvSpPr>
          <p:nvPr>
            <p:ph idx="1"/>
          </p:nvPr>
        </p:nvSpPr>
        <p:spPr/>
        <p:txBody>
          <a:bodyPr/>
          <a:lstStyle/>
          <a:p>
            <a:pPr eaLnBrk="1" hangingPunct="1"/>
            <a:r>
              <a:rPr lang="en-US" dirty="0">
                <a:latin typeface="Gill Sans MT" charset="-18"/>
                <a:ea typeface="ＭＳ Ｐゴシック" charset="-128"/>
              </a:rPr>
              <a:t>One </a:t>
            </a:r>
            <a:r>
              <a:rPr lang="en-US" dirty="0" err="1">
                <a:latin typeface="Gill Sans MT" charset="-18"/>
                <a:ea typeface="ＭＳ Ｐゴシック" charset="-128"/>
              </a:rPr>
              <a:t>Melco</a:t>
            </a:r>
            <a:r>
              <a:rPr lang="en-US" dirty="0">
                <a:latin typeface="Gill Sans MT" charset="-18"/>
                <a:ea typeface="ＭＳ Ｐゴシック" charset="-128"/>
              </a:rPr>
              <a:t> and</a:t>
            </a:r>
            <a:r>
              <a:rPr lang="en-US" dirty="0" smtClean="0">
                <a:latin typeface="Gill Sans MT" charset="-18"/>
                <a:ea typeface="ＭＳ Ｐゴシック" charset="-128"/>
              </a:rPr>
              <a:t> two </a:t>
            </a:r>
            <a:r>
              <a:rPr lang="en-US" dirty="0">
                <a:latin typeface="Gill Sans MT" charset="-18"/>
                <a:ea typeface="ＭＳ Ｐゴシック" charset="-128"/>
              </a:rPr>
              <a:t>Vertex </a:t>
            </a:r>
            <a:r>
              <a:rPr lang="en-US" dirty="0" smtClean="0">
                <a:latin typeface="Gill Sans MT" charset="-18"/>
                <a:ea typeface="ＭＳ Ｐゴシック" charset="-128"/>
              </a:rPr>
              <a:t>Antennas </a:t>
            </a:r>
            <a:r>
              <a:rPr lang="en-US" dirty="0" smtClean="0">
                <a:latin typeface="Gill Sans MT" charset="-18"/>
                <a:ea typeface="ＭＳ Ｐゴシック" charset="-128"/>
              </a:rPr>
              <a:t>accepted</a:t>
            </a:r>
          </a:p>
          <a:p>
            <a:pPr eaLnBrk="1" hangingPunct="1"/>
            <a:r>
              <a:rPr lang="en-US" dirty="0" err="1" smtClean="0">
                <a:latin typeface="Gill Sans MT" charset="-18"/>
                <a:ea typeface="ＭＳ Ｐゴシック" charset="-128"/>
              </a:rPr>
              <a:t>Melco</a:t>
            </a:r>
            <a:r>
              <a:rPr lang="en-US" dirty="0" smtClean="0">
                <a:latin typeface="Gill Sans MT" charset="-18"/>
                <a:ea typeface="ＭＳ Ｐゴシック" charset="-128"/>
              </a:rPr>
              <a:t> antenna to AOS 17 September</a:t>
            </a:r>
            <a:endParaRPr lang="en-US" dirty="0" smtClean="0">
              <a:latin typeface="Gill Sans MT" charset="-18"/>
              <a:ea typeface="ＭＳ Ｐゴシック" charset="-128"/>
            </a:endParaRPr>
          </a:p>
          <a:p>
            <a:pPr eaLnBrk="1" hangingPunct="1"/>
            <a:r>
              <a:rPr lang="en-US" dirty="0">
                <a:latin typeface="Gill Sans MT" charset="-18"/>
                <a:ea typeface="ＭＳ Ｐゴシック" charset="-128"/>
              </a:rPr>
              <a:t>Vertex</a:t>
            </a:r>
            <a:r>
              <a:rPr lang="en-US" dirty="0" smtClean="0">
                <a:latin typeface="Gill Sans MT" charset="-18"/>
                <a:ea typeface="ＭＳ Ｐゴシック" charset="-128"/>
              </a:rPr>
              <a:t> </a:t>
            </a:r>
            <a:r>
              <a:rPr lang="en-US" dirty="0" smtClean="0">
                <a:latin typeface="Gill Sans MT" charset="-18"/>
                <a:ea typeface="ＭＳ Ｐゴシック" charset="-128"/>
              </a:rPr>
              <a:t>3 &amp; 5 </a:t>
            </a:r>
            <a:r>
              <a:rPr lang="en-US" dirty="0">
                <a:latin typeface="Gill Sans MT" charset="-18"/>
                <a:ea typeface="ＭＳ Ｐゴシック" charset="-128"/>
              </a:rPr>
              <a:t>acceptance</a:t>
            </a:r>
            <a:r>
              <a:rPr lang="en-US" dirty="0" smtClean="0">
                <a:latin typeface="Gill Sans MT" charset="-18"/>
                <a:ea typeface="ＭＳ Ｐゴシック" charset="-128"/>
              </a:rPr>
              <a:t> September, then </a:t>
            </a:r>
            <a:r>
              <a:rPr lang="en-US" dirty="0" smtClean="0">
                <a:latin typeface="Gill Sans MT" charset="-18"/>
                <a:ea typeface="ＭＳ Ｐゴシック" charset="-128"/>
              </a:rPr>
              <a:t>remaining </a:t>
            </a:r>
            <a:r>
              <a:rPr lang="en-US" dirty="0" err="1" smtClean="0">
                <a:latin typeface="Gill Sans MT" charset="-18"/>
                <a:ea typeface="ＭＳ Ｐゴシック" charset="-128"/>
              </a:rPr>
              <a:t>Melco</a:t>
            </a:r>
            <a:r>
              <a:rPr lang="en-US" dirty="0" smtClean="0">
                <a:latin typeface="Gill Sans MT" charset="-18"/>
                <a:ea typeface="ＭＳ Ｐゴシック" charset="-128"/>
              </a:rPr>
              <a:t> antennas</a:t>
            </a:r>
            <a:endParaRPr lang="en-US" dirty="0">
              <a:latin typeface="Gill Sans MT" charset="-18"/>
              <a:ea typeface="ＭＳ Ｐゴシック" charset="-128"/>
            </a:endParaRPr>
          </a:p>
        </p:txBody>
      </p:sp>
      <p:sp>
        <p:nvSpPr>
          <p:cNvPr id="68612"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6" name="Picture 5" descr="AntennaSwapDSC04404.JPG"/>
          <p:cNvPicPr>
            <a:picLocks noChangeAspect="1"/>
          </p:cNvPicPr>
          <p:nvPr/>
        </p:nvPicPr>
        <p:blipFill>
          <a:blip r:embed="rId2"/>
          <a:stretch>
            <a:fillRect/>
          </a:stretch>
        </p:blipFill>
        <p:spPr>
          <a:xfrm>
            <a:off x="1524000" y="2952750"/>
            <a:ext cx="5105400" cy="34036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atin typeface="Gill Sans MT" charset="-18"/>
                <a:ea typeface="ＭＳ Ｐゴシック" charset="-128"/>
              </a:rPr>
              <a:t>The push to the high site…</a:t>
            </a:r>
          </a:p>
        </p:txBody>
      </p:sp>
      <p:sp>
        <p:nvSpPr>
          <p:cNvPr id="49155" name="Content Placeholder 2"/>
          <p:cNvSpPr>
            <a:spLocks noGrp="1"/>
          </p:cNvSpPr>
          <p:nvPr>
            <p:ph idx="1"/>
          </p:nvPr>
        </p:nvSpPr>
        <p:spPr/>
        <p:txBody>
          <a:bodyPr/>
          <a:lstStyle/>
          <a:p>
            <a:pPr eaLnBrk="1" hangingPunct="1"/>
            <a:r>
              <a:rPr lang="en-US" dirty="0">
                <a:latin typeface="Gill Sans MT" charset="-18"/>
                <a:ea typeface="ＭＳ Ｐゴシック" charset="-128"/>
              </a:rPr>
              <a:t>ALMA is pushing to achieve closure phase</a:t>
            </a:r>
            <a:r>
              <a:rPr lang="en-US" dirty="0" smtClean="0">
                <a:latin typeface="Gill Sans MT" charset="-18"/>
                <a:ea typeface="ＭＳ Ｐゴシック" charset="-128"/>
              </a:rPr>
              <a:t> (3 antennas) at </a:t>
            </a:r>
            <a:r>
              <a:rPr lang="en-US" dirty="0">
                <a:latin typeface="Gill Sans MT" charset="-18"/>
                <a:ea typeface="ＭＳ Ｐゴシック" charset="-128"/>
              </a:rPr>
              <a:t>the high site before the end of this year</a:t>
            </a:r>
          </a:p>
          <a:p>
            <a:pPr eaLnBrk="1" hangingPunct="1"/>
            <a:r>
              <a:rPr lang="en-US" dirty="0">
                <a:latin typeface="Gill Sans MT" charset="-18"/>
                <a:ea typeface="ＭＳ Ｐゴシック" charset="-128"/>
              </a:rPr>
              <a:t>This target is the key driver for the entire project at the moment</a:t>
            </a:r>
          </a:p>
          <a:p>
            <a:pPr eaLnBrk="1" hangingPunct="1"/>
            <a:r>
              <a:rPr lang="en-US" dirty="0">
                <a:latin typeface="Gill Sans MT" charset="-18"/>
                <a:ea typeface="ＭＳ Ｐゴシック" charset="-128"/>
              </a:rPr>
              <a:t>To achieve this requires all of the necessary infrastructure and equipment to be in place</a:t>
            </a:r>
          </a:p>
          <a:p>
            <a:pPr eaLnBrk="1" hangingPunct="1"/>
            <a:r>
              <a:rPr lang="en-US" dirty="0">
                <a:latin typeface="Gill Sans MT" charset="-18"/>
                <a:ea typeface="ＭＳ Ｐゴシック" charset="-128"/>
              </a:rPr>
              <a:t>This activity is being masterminded by the ALMA AIV team, led by Joe </a:t>
            </a:r>
            <a:r>
              <a:rPr lang="en-US" dirty="0" err="1">
                <a:latin typeface="Gill Sans MT" charset="-18"/>
                <a:ea typeface="ＭＳ Ｐゴシック" charset="-128"/>
              </a:rPr>
              <a:t>McMullin</a:t>
            </a:r>
            <a:endParaRPr lang="en-US" dirty="0">
              <a:latin typeface="Gill Sans MT" charset="-18"/>
              <a:ea typeface="ＭＳ Ｐゴシック" charset="-128"/>
            </a:endParaRPr>
          </a:p>
          <a:p>
            <a:pPr eaLnBrk="1" hangingPunct="1"/>
            <a:r>
              <a:rPr lang="en-US" dirty="0">
                <a:latin typeface="Gill Sans MT" charset="-18"/>
                <a:ea typeface="ＭＳ Ｐゴシック" charset="-128"/>
              </a:rPr>
              <a:t>The path to the high site involves first establishing fringes at the OSF in a two antenna interferometer</a:t>
            </a:r>
          </a:p>
        </p:txBody>
      </p:sp>
      <p:sp>
        <p:nvSpPr>
          <p:cNvPr id="49156"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a:latin typeface="Gill Sans MT" charset="-18"/>
                <a:ea typeface="ＭＳ Ｐゴシック" charset="-128"/>
              </a:rPr>
              <a:t>Requirements</a:t>
            </a:r>
          </a:p>
        </p:txBody>
      </p:sp>
      <p:sp>
        <p:nvSpPr>
          <p:cNvPr id="69635" name="Content Placeholder 2"/>
          <p:cNvSpPr>
            <a:spLocks noGrp="1"/>
          </p:cNvSpPr>
          <p:nvPr>
            <p:ph idx="1"/>
          </p:nvPr>
        </p:nvSpPr>
        <p:spPr/>
        <p:txBody>
          <a:bodyPr/>
          <a:lstStyle/>
          <a:p>
            <a:pPr eaLnBrk="1" hangingPunct="1"/>
            <a:r>
              <a:rPr lang="en-US">
                <a:latin typeface="Gill Sans MT" charset="-18"/>
                <a:ea typeface="ＭＳ Ｐゴシック" charset="-128"/>
              </a:rPr>
              <a:t>Buildings/Roads/Foundations</a:t>
            </a:r>
          </a:p>
          <a:p>
            <a:pPr eaLnBrk="1" hangingPunct="1"/>
            <a:r>
              <a:rPr lang="en-US">
                <a:latin typeface="Gill Sans MT" charset="-18"/>
                <a:ea typeface="ＭＳ Ｐゴシック" charset="-128"/>
              </a:rPr>
              <a:t>3 Antennas</a:t>
            </a:r>
          </a:p>
          <a:p>
            <a:pPr eaLnBrk="1" hangingPunct="1"/>
            <a:r>
              <a:rPr lang="en-US">
                <a:solidFill>
                  <a:srgbClr val="FFC000"/>
                </a:solidFill>
                <a:latin typeface="Gill Sans MT" charset="-18"/>
                <a:ea typeface="ＭＳ Ｐゴシック" charset="-128"/>
              </a:rPr>
              <a:t>Transporter</a:t>
            </a:r>
          </a:p>
          <a:p>
            <a:pPr eaLnBrk="1" hangingPunct="1"/>
            <a:r>
              <a:rPr lang="en-US">
                <a:latin typeface="Gill Sans MT" charset="-18"/>
                <a:ea typeface="ＭＳ Ｐゴシック" charset="-128"/>
              </a:rPr>
              <a:t>3 Front Ends</a:t>
            </a:r>
          </a:p>
          <a:p>
            <a:pPr eaLnBrk="1" hangingPunct="1"/>
            <a:r>
              <a:rPr lang="en-US">
                <a:latin typeface="Gill Sans MT" charset="-18"/>
                <a:ea typeface="ＭＳ Ｐゴシック" charset="-128"/>
              </a:rPr>
              <a:t>3 Back Ends</a:t>
            </a:r>
          </a:p>
          <a:p>
            <a:pPr eaLnBrk="1" hangingPunct="1"/>
            <a:r>
              <a:rPr lang="en-US">
                <a:latin typeface="Gill Sans MT" charset="-18"/>
                <a:ea typeface="ＭＳ Ｐゴシック" charset="-128"/>
              </a:rPr>
              <a:t>LO</a:t>
            </a:r>
          </a:p>
          <a:p>
            <a:pPr eaLnBrk="1" hangingPunct="1"/>
            <a:r>
              <a:rPr lang="en-US">
                <a:latin typeface="Gill Sans MT" charset="-18"/>
                <a:ea typeface="ＭＳ Ｐゴシック" charset="-128"/>
              </a:rPr>
              <a:t>Correlator</a:t>
            </a:r>
          </a:p>
          <a:p>
            <a:pPr eaLnBrk="1" hangingPunct="1"/>
            <a:r>
              <a:rPr lang="en-US">
                <a:latin typeface="Gill Sans MT" charset="-18"/>
                <a:ea typeface="ＭＳ Ｐゴシック" charset="-128"/>
              </a:rPr>
              <a:t>Software</a:t>
            </a:r>
          </a:p>
          <a:p>
            <a:pPr eaLnBrk="1" hangingPunct="1"/>
            <a:r>
              <a:rPr lang="en-US">
                <a:latin typeface="Gill Sans MT" charset="-18"/>
                <a:ea typeface="ＭＳ Ｐゴシック" charset="-128"/>
              </a:rPr>
              <a:t>End to End Connectivity</a:t>
            </a:r>
          </a:p>
          <a:p>
            <a:pPr eaLnBrk="1" hangingPunct="1"/>
            <a:endParaRPr lang="en-US">
              <a:latin typeface="Gill Sans MT" charset="-18"/>
              <a:ea typeface="ＭＳ Ｐゴシック" charset="-128"/>
            </a:endParaRPr>
          </a:p>
        </p:txBody>
      </p:sp>
      <p:sp>
        <p:nvSpPr>
          <p:cNvPr id="69636"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Footer Placeholder 6"/>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70660" name="Content Placeholder 3" descr="DSC_7330.JPG"/>
          <p:cNvPicPr>
            <a:picLocks noGrp="1" noChangeAspect="1"/>
          </p:cNvPicPr>
          <p:nvPr>
            <p:ph idx="4294967295"/>
          </p:nvPr>
        </p:nvPicPr>
        <p:blipFill>
          <a:blip r:embed="rId2"/>
          <a:srcRect/>
          <a:stretch>
            <a:fillRect/>
          </a:stretch>
        </p:blipFill>
        <p:spPr>
          <a:xfrm>
            <a:off x="0" y="0"/>
            <a:ext cx="10315575" cy="6858000"/>
          </a:xfrm>
        </p:spPr>
      </p:pic>
      <p:sp>
        <p:nvSpPr>
          <p:cNvPr id="70661" name="Text Box 4"/>
          <p:cNvSpPr txBox="1">
            <a:spLocks noChangeArrowheads="1"/>
          </p:cNvSpPr>
          <p:nvPr/>
        </p:nvSpPr>
        <p:spPr bwMode="auto">
          <a:xfrm>
            <a:off x="1116013" y="188913"/>
            <a:ext cx="6200775" cy="457200"/>
          </a:xfrm>
          <a:prstGeom prst="rect">
            <a:avLst/>
          </a:prstGeom>
          <a:noFill/>
          <a:ln w="9525">
            <a:noFill/>
            <a:miter lim="800000"/>
            <a:headEnd/>
            <a:tailEnd/>
          </a:ln>
        </p:spPr>
        <p:txBody>
          <a:bodyPr wrap="none">
            <a:prstTxWarp prst="textNoShape">
              <a:avLst/>
            </a:prstTxWarp>
            <a:spAutoFit/>
          </a:bodyPr>
          <a:lstStyle/>
          <a:p>
            <a:r>
              <a:rPr lang="en-US" altLang="ja-JP">
                <a:solidFill>
                  <a:srgbClr val="FFFF00"/>
                </a:solidFill>
                <a:latin typeface="Calibri" charset="0"/>
              </a:rPr>
              <a:t>Transporters coming past the valley of moon</a:t>
            </a:r>
          </a:p>
        </p:txBody>
      </p:sp>
      <p:pic>
        <p:nvPicPr>
          <p:cNvPr id="5" name="Picture 2"/>
          <p:cNvPicPr>
            <a:picLocks noChangeAspect="1" noChangeArrowheads="1"/>
          </p:cNvPicPr>
          <p:nvPr/>
        </p:nvPicPr>
        <p:blipFill>
          <a:blip r:embed="rId3"/>
          <a:srcRect/>
          <a:stretch>
            <a:fillRect/>
          </a:stretch>
        </p:blipFill>
        <p:spPr bwMode="auto">
          <a:xfrm>
            <a:off x="1304925" y="1262063"/>
            <a:ext cx="6665913" cy="4468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2"/>
          <a:srcRect/>
          <a:stretch>
            <a:fillRect/>
          </a:stretch>
        </p:blipFill>
        <p:spPr bwMode="auto">
          <a:xfrm>
            <a:off x="0" y="-17463"/>
            <a:ext cx="9144000" cy="6892926"/>
          </a:xfrm>
          <a:prstGeom prst="rect">
            <a:avLst/>
          </a:prstGeom>
          <a:noFill/>
          <a:ln w="9525">
            <a:noFill/>
            <a:miter lim="800000"/>
            <a:headEnd/>
            <a:tailEnd/>
          </a:ln>
        </p:spPr>
      </p:pic>
      <p:sp>
        <p:nvSpPr>
          <p:cNvPr id="71684"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4" name="Picture 3" descr="AntennaSwapDSC04404.JPG"/>
          <p:cNvPicPr>
            <a:picLocks noChangeAspect="1"/>
          </p:cNvPicPr>
          <p:nvPr/>
        </p:nvPicPr>
        <p:blipFill>
          <a:blip r:embed="rId3"/>
          <a:stretch>
            <a:fillRect/>
          </a:stretch>
        </p:blipFill>
        <p:spPr>
          <a:xfrm>
            <a:off x="0" y="381000"/>
            <a:ext cx="9144000" cy="6096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a:latin typeface="Gill Sans MT" charset="-18"/>
                <a:ea typeface="ＭＳ Ｐゴシック" charset="-128"/>
              </a:rPr>
              <a:t>Requirements</a:t>
            </a:r>
          </a:p>
        </p:txBody>
      </p:sp>
      <p:sp>
        <p:nvSpPr>
          <p:cNvPr id="72707" name="Content Placeholder 2"/>
          <p:cNvSpPr>
            <a:spLocks noGrp="1"/>
          </p:cNvSpPr>
          <p:nvPr>
            <p:ph idx="1"/>
          </p:nvPr>
        </p:nvSpPr>
        <p:spPr/>
        <p:txBody>
          <a:bodyPr/>
          <a:lstStyle/>
          <a:p>
            <a:pPr eaLnBrk="1" hangingPunct="1"/>
            <a:r>
              <a:rPr lang="en-US">
                <a:latin typeface="Gill Sans MT" charset="-18"/>
                <a:ea typeface="ＭＳ Ｐゴシック" charset="-128"/>
              </a:rPr>
              <a:t>Buildings/Roads/Foundations</a:t>
            </a:r>
          </a:p>
          <a:p>
            <a:pPr eaLnBrk="1" hangingPunct="1"/>
            <a:r>
              <a:rPr lang="en-US">
                <a:latin typeface="Gill Sans MT" charset="-18"/>
                <a:ea typeface="ＭＳ Ｐゴシック" charset="-128"/>
              </a:rPr>
              <a:t>3 Antennas</a:t>
            </a:r>
          </a:p>
          <a:p>
            <a:pPr eaLnBrk="1" hangingPunct="1"/>
            <a:r>
              <a:rPr lang="en-US">
                <a:latin typeface="Gill Sans MT" charset="-18"/>
                <a:ea typeface="ＭＳ Ｐゴシック" charset="-128"/>
              </a:rPr>
              <a:t>Transporter</a:t>
            </a:r>
          </a:p>
          <a:p>
            <a:pPr eaLnBrk="1" hangingPunct="1"/>
            <a:r>
              <a:rPr lang="en-US">
                <a:solidFill>
                  <a:srgbClr val="FFC000"/>
                </a:solidFill>
                <a:latin typeface="Gill Sans MT" charset="-18"/>
                <a:ea typeface="ＭＳ Ｐゴシック" charset="-128"/>
              </a:rPr>
              <a:t>3 Front Ends</a:t>
            </a:r>
          </a:p>
          <a:p>
            <a:pPr eaLnBrk="1" hangingPunct="1"/>
            <a:r>
              <a:rPr lang="en-US">
                <a:latin typeface="Gill Sans MT" charset="-18"/>
                <a:ea typeface="ＭＳ Ｐゴシック" charset="-128"/>
              </a:rPr>
              <a:t>3 Back Ends</a:t>
            </a:r>
          </a:p>
          <a:p>
            <a:pPr eaLnBrk="1" hangingPunct="1"/>
            <a:r>
              <a:rPr lang="en-US">
                <a:latin typeface="Gill Sans MT" charset="-18"/>
                <a:ea typeface="ＭＳ Ｐゴシック" charset="-128"/>
              </a:rPr>
              <a:t>LO</a:t>
            </a:r>
          </a:p>
          <a:p>
            <a:pPr eaLnBrk="1" hangingPunct="1"/>
            <a:r>
              <a:rPr lang="en-US">
                <a:latin typeface="Gill Sans MT" charset="-18"/>
                <a:ea typeface="ＭＳ Ｐゴシック" charset="-128"/>
              </a:rPr>
              <a:t>Correlator</a:t>
            </a:r>
          </a:p>
          <a:p>
            <a:pPr eaLnBrk="1" hangingPunct="1"/>
            <a:r>
              <a:rPr lang="en-US">
                <a:latin typeface="Gill Sans MT" charset="-18"/>
                <a:ea typeface="ＭＳ Ｐゴシック" charset="-128"/>
              </a:rPr>
              <a:t>Software</a:t>
            </a:r>
          </a:p>
          <a:p>
            <a:pPr eaLnBrk="1" hangingPunct="1"/>
            <a:r>
              <a:rPr lang="en-US">
                <a:latin typeface="Gill Sans MT" charset="-18"/>
                <a:ea typeface="ＭＳ Ｐゴシック" charset="-128"/>
              </a:rPr>
              <a:t>End to End Connectivity</a:t>
            </a:r>
          </a:p>
          <a:p>
            <a:pPr eaLnBrk="1" hangingPunct="1"/>
            <a:endParaRPr lang="en-US">
              <a:latin typeface="Gill Sans MT" charset="-18"/>
              <a:ea typeface="ＭＳ Ｐゴシック" charset="-128"/>
            </a:endParaRPr>
          </a:p>
        </p:txBody>
      </p:sp>
      <p:sp>
        <p:nvSpPr>
          <p:cNvPr id="72708"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eaLnBrk="1" hangingPunct="1">
              <a:defRPr/>
            </a:pPr>
            <a:r>
              <a:rPr lang="en-US" sz="2400">
                <a:latin typeface="Gill Sans MT" charset="-18"/>
                <a:ea typeface="ＭＳ Ｐゴシック" charset="-128"/>
                <a:cs typeface="GillSans" pitchFamily="48" charset="0"/>
              </a:rPr>
              <a:t>Bands 3 (84-116 GHz), 6 (211-275 GHz), </a:t>
            </a:r>
            <a:br>
              <a:rPr lang="en-US" sz="2400">
                <a:latin typeface="Gill Sans MT" charset="-18"/>
                <a:ea typeface="ＭＳ Ｐゴシック" charset="-128"/>
                <a:cs typeface="GillSans" pitchFamily="48" charset="0"/>
              </a:rPr>
            </a:br>
            <a:r>
              <a:rPr lang="en-US" sz="2400">
                <a:latin typeface="Gill Sans MT" charset="-18"/>
                <a:ea typeface="ＭＳ Ｐゴシック" charset="-128"/>
                <a:cs typeface="GillSans" pitchFamily="48" charset="0"/>
              </a:rPr>
              <a:t>7 (275-373 GHz), and 9 (602-720 GHz)</a:t>
            </a:r>
            <a:r>
              <a:rPr lang="en-US" sz="3000">
                <a:latin typeface="Gill Sans MT" charset="-18"/>
                <a:ea typeface="ＭＳ Ｐゴシック" charset="-128"/>
                <a:cs typeface="GillSans" pitchFamily="48" charset="0"/>
              </a:rPr>
              <a:t/>
            </a:r>
            <a:br>
              <a:rPr lang="en-US" sz="3000">
                <a:latin typeface="Gill Sans MT" charset="-18"/>
                <a:ea typeface="ＭＳ Ｐゴシック" charset="-128"/>
                <a:cs typeface="GillSans" pitchFamily="48" charset="0"/>
              </a:rPr>
            </a:br>
            <a:endParaRPr lang="en-US" sz="3000">
              <a:latin typeface="Gill Sans MT" charset="-18"/>
              <a:ea typeface="ＭＳ Ｐゴシック" charset="-128"/>
              <a:cs typeface="GillSans" pitchFamily="48" charset="0"/>
            </a:endParaRPr>
          </a:p>
        </p:txBody>
      </p:sp>
      <p:sp>
        <p:nvSpPr>
          <p:cNvPr id="73731" name="Content Placeholder 7"/>
          <p:cNvSpPr>
            <a:spLocks noGrp="1"/>
          </p:cNvSpPr>
          <p:nvPr>
            <p:ph idx="1"/>
          </p:nvPr>
        </p:nvSpPr>
        <p:spPr/>
        <p:txBody>
          <a:bodyPr/>
          <a:lstStyle/>
          <a:p>
            <a:pPr eaLnBrk="1" hangingPunct="1"/>
            <a:endParaRPr lang="en-US">
              <a:latin typeface="Gill Sans MT" charset="-18"/>
              <a:ea typeface="ＭＳ Ｐゴシック" charset="-128"/>
            </a:endParaRPr>
          </a:p>
        </p:txBody>
      </p:sp>
      <p:pic>
        <p:nvPicPr>
          <p:cNvPr id="73732" name="Picture 23" descr="Band 3-6-7-9 cartridges"/>
          <p:cNvPicPr>
            <a:picLocks noChangeAspect="1" noChangeArrowheads="1"/>
          </p:cNvPicPr>
          <p:nvPr/>
        </p:nvPicPr>
        <p:blipFill>
          <a:blip r:embed="rId2"/>
          <a:srcRect/>
          <a:stretch>
            <a:fillRect/>
          </a:stretch>
        </p:blipFill>
        <p:spPr bwMode="auto">
          <a:xfrm>
            <a:off x="0" y="1557338"/>
            <a:ext cx="9144000" cy="5111750"/>
          </a:xfrm>
          <a:prstGeom prst="rect">
            <a:avLst/>
          </a:prstGeom>
          <a:noFill/>
          <a:ln w="9525">
            <a:noFill/>
            <a:miter lim="800000"/>
            <a:headEnd/>
            <a:tailEnd/>
          </a:ln>
        </p:spPr>
      </p:pic>
      <p:sp>
        <p:nvSpPr>
          <p:cNvPr id="73734" name="Footer Placeholder 9"/>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5" name="Rectangle 5"/>
          <p:cNvSpPr>
            <a:spLocks noGrp="1" noChangeArrowheads="1"/>
          </p:cNvSpPr>
          <p:nvPr>
            <p:ph type="title"/>
          </p:nvPr>
        </p:nvSpPr>
        <p:spPr/>
        <p:txBody>
          <a:bodyPr/>
          <a:lstStyle/>
          <a:p>
            <a:pPr eaLnBrk="1" hangingPunct="1"/>
            <a:r>
              <a:rPr lang="en-GB">
                <a:latin typeface="Gill Sans MT" charset="-18"/>
                <a:ea typeface="ＭＳ Ｐゴシック" charset="-128"/>
              </a:rPr>
              <a:t>B4 &amp; 8</a:t>
            </a:r>
          </a:p>
        </p:txBody>
      </p:sp>
      <p:graphicFrame>
        <p:nvGraphicFramePr>
          <p:cNvPr id="74754" name="Object 2"/>
          <p:cNvGraphicFramePr>
            <a:graphicFrameLocks noChangeAspect="1"/>
          </p:cNvGraphicFramePr>
          <p:nvPr>
            <p:ph sz="half" idx="2"/>
          </p:nvPr>
        </p:nvGraphicFramePr>
        <p:xfrm>
          <a:off x="5029200" y="1300163"/>
          <a:ext cx="3271838" cy="4683125"/>
        </p:xfrm>
        <a:graphic>
          <a:graphicData uri="http://schemas.openxmlformats.org/presentationml/2006/ole">
            <p:oleObj spid="_x0000_s295938" name="PhotoStyler Image" r:id="rId4" imgW="2961905" imgH="4238095" progId="">
              <p:embed/>
            </p:oleObj>
          </a:graphicData>
        </a:graphic>
      </p:graphicFrame>
      <p:sp>
        <p:nvSpPr>
          <p:cNvPr id="74756" name="Footer Placeholder 4"/>
          <p:cNvSpPr>
            <a:spLocks noGrp="1"/>
          </p:cNvSpPr>
          <p:nvPr>
            <p:ph type="ftr" sz="quarter" idx="10"/>
          </p:nvPr>
        </p:nvSpPr>
        <p:spPr bwMode="auto">
          <a:noFill/>
          <a:ln>
            <a:miter lim="800000"/>
            <a:headEnd/>
            <a:tailEnd/>
          </a:ln>
        </p:spPr>
        <p:txBody>
          <a:bodyPr/>
          <a:lstStyle/>
          <a:p>
            <a:r>
              <a:rPr lang="en-US" smtClean="0"/>
              <a:t>SMA Workshop</a:t>
            </a:r>
            <a:endParaRPr lang="en-US"/>
          </a:p>
        </p:txBody>
      </p:sp>
      <p:sp>
        <p:nvSpPr>
          <p:cNvPr id="74758" name="Rectangle 2"/>
          <p:cNvSpPr>
            <a:spLocks noChangeArrowheads="1"/>
          </p:cNvSpPr>
          <p:nvPr/>
        </p:nvSpPr>
        <p:spPr bwMode="auto">
          <a:xfrm>
            <a:off x="2387600" y="147638"/>
            <a:ext cx="9144000" cy="0"/>
          </a:xfrm>
          <a:prstGeom prst="rect">
            <a:avLst/>
          </a:prstGeom>
          <a:noFill/>
          <a:ln w="9525">
            <a:noFill/>
            <a:miter lim="800000"/>
            <a:headEnd/>
            <a:tailEnd/>
          </a:ln>
        </p:spPr>
        <p:txBody>
          <a:bodyPr>
            <a:prstTxWarp prst="textNoShape">
              <a:avLst/>
            </a:prstTxWarp>
            <a:spAutoFit/>
          </a:bodyPr>
          <a:lstStyle/>
          <a:p>
            <a:endParaRPr lang="en-US">
              <a:latin typeface="Calibri" charset="0"/>
            </a:endParaRPr>
          </a:p>
        </p:txBody>
      </p:sp>
      <p:sp>
        <p:nvSpPr>
          <p:cNvPr id="74759" name="Rectangle 3"/>
          <p:cNvSpPr>
            <a:spLocks noChangeArrowheads="1"/>
          </p:cNvSpPr>
          <p:nvPr/>
        </p:nvSpPr>
        <p:spPr bwMode="auto">
          <a:xfrm>
            <a:off x="2822575" y="1933575"/>
            <a:ext cx="9144000" cy="0"/>
          </a:xfrm>
          <a:prstGeom prst="rect">
            <a:avLst/>
          </a:prstGeom>
          <a:noFill/>
          <a:ln w="9525">
            <a:noFill/>
            <a:miter lim="800000"/>
            <a:headEnd/>
            <a:tailEnd/>
          </a:ln>
        </p:spPr>
        <p:txBody>
          <a:bodyPr>
            <a:prstTxWarp prst="textNoShape">
              <a:avLst/>
            </a:prstTxWarp>
            <a:spAutoFit/>
          </a:bodyPr>
          <a:lstStyle/>
          <a:p>
            <a:endParaRPr lang="en-US">
              <a:latin typeface="Calibri" charset="0"/>
            </a:endParaRPr>
          </a:p>
        </p:txBody>
      </p:sp>
      <p:sp>
        <p:nvSpPr>
          <p:cNvPr id="74760" name="Rectangle 4"/>
          <p:cNvSpPr>
            <a:spLocks noChangeArrowheads="1"/>
          </p:cNvSpPr>
          <p:nvPr/>
        </p:nvSpPr>
        <p:spPr bwMode="auto">
          <a:xfrm>
            <a:off x="2914650" y="2066925"/>
            <a:ext cx="9144000" cy="0"/>
          </a:xfrm>
          <a:prstGeom prst="rect">
            <a:avLst/>
          </a:prstGeom>
          <a:noFill/>
          <a:ln w="9525">
            <a:noFill/>
            <a:miter lim="800000"/>
            <a:headEnd/>
            <a:tailEnd/>
          </a:ln>
        </p:spPr>
        <p:txBody>
          <a:bodyPr>
            <a:prstTxWarp prst="textNoShape">
              <a:avLst/>
            </a:prstTxWarp>
            <a:spAutoFit/>
          </a:bodyPr>
          <a:lstStyle/>
          <a:p>
            <a:endParaRPr lang="en-US">
              <a:latin typeface="Calibri" charset="0"/>
            </a:endParaRPr>
          </a:p>
        </p:txBody>
      </p:sp>
      <p:sp>
        <p:nvSpPr>
          <p:cNvPr id="74761" name="Text Box 9"/>
          <p:cNvSpPr txBox="1">
            <a:spLocks noChangeArrowheads="1"/>
          </p:cNvSpPr>
          <p:nvPr/>
        </p:nvSpPr>
        <p:spPr bwMode="auto">
          <a:xfrm>
            <a:off x="1371600" y="5715000"/>
            <a:ext cx="2087563" cy="584200"/>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chemeClr val="bg2"/>
                </a:solidFill>
                <a:latin typeface="Calibri" charset="0"/>
              </a:rPr>
              <a:t>Band 4, 125-169 GHz (qualification model)</a:t>
            </a:r>
          </a:p>
        </p:txBody>
      </p:sp>
      <p:sp>
        <p:nvSpPr>
          <p:cNvPr id="74762" name="Text Box 11"/>
          <p:cNvSpPr txBox="1">
            <a:spLocks noChangeArrowheads="1"/>
          </p:cNvSpPr>
          <p:nvPr/>
        </p:nvSpPr>
        <p:spPr bwMode="auto">
          <a:xfrm>
            <a:off x="5580063" y="5157788"/>
            <a:ext cx="2376487" cy="708025"/>
          </a:xfrm>
          <a:prstGeom prst="rect">
            <a:avLst/>
          </a:prstGeom>
          <a:noFill/>
          <a:ln w="9525">
            <a:noFill/>
            <a:miter lim="800000"/>
            <a:headEnd/>
            <a:tailEnd/>
          </a:ln>
        </p:spPr>
        <p:txBody>
          <a:bodyPr>
            <a:prstTxWarp prst="textNoShape">
              <a:avLst/>
            </a:prstTxWarp>
            <a:spAutoFit/>
          </a:bodyPr>
          <a:lstStyle/>
          <a:p>
            <a:pPr>
              <a:spcBef>
                <a:spcPct val="50000"/>
              </a:spcBef>
            </a:pPr>
            <a:r>
              <a:rPr lang="en-US" sz="1600">
                <a:latin typeface="Times New Roman" charset="0"/>
              </a:rPr>
              <a:t>  </a:t>
            </a:r>
            <a:r>
              <a:rPr lang="en-US" sz="1600">
                <a:latin typeface="Calibri" charset="0"/>
              </a:rPr>
              <a:t>Band 8, 385-500 GHz</a:t>
            </a:r>
          </a:p>
          <a:p>
            <a:pPr>
              <a:spcBef>
                <a:spcPct val="50000"/>
              </a:spcBef>
            </a:pPr>
            <a:r>
              <a:rPr lang="en-US" sz="1600">
                <a:latin typeface="Calibri" charset="0"/>
              </a:rPr>
              <a:t>(4K stage in test dewar)</a:t>
            </a:r>
          </a:p>
        </p:txBody>
      </p:sp>
      <p:pic>
        <p:nvPicPr>
          <p:cNvPr id="74763" name="Picture 15"/>
          <p:cNvPicPr>
            <a:picLocks noChangeAspect="1" noChangeArrowheads="1"/>
          </p:cNvPicPr>
          <p:nvPr/>
        </p:nvPicPr>
        <p:blipFill>
          <a:blip r:embed="rId5"/>
          <a:srcRect/>
          <a:stretch>
            <a:fillRect/>
          </a:stretch>
        </p:blipFill>
        <p:spPr bwMode="auto">
          <a:xfrm>
            <a:off x="1143000" y="1412875"/>
            <a:ext cx="3113088" cy="4229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3" name="タイトル 3"/>
          <p:cNvSpPr>
            <a:spLocks noGrp="1"/>
          </p:cNvSpPr>
          <p:nvPr>
            <p:ph type="title"/>
          </p:nvPr>
        </p:nvSpPr>
        <p:spPr/>
        <p:txBody>
          <a:bodyPr/>
          <a:lstStyle/>
          <a:p>
            <a:pPr eaLnBrk="1" hangingPunct="1"/>
            <a:r>
              <a:rPr lang="en-US" altLang="ja-JP">
                <a:latin typeface="Gill Sans MT" charset="-18"/>
                <a:ea typeface="ＭＳ Ｐゴシック" charset="-128"/>
              </a:rPr>
              <a:t>Band 10 Cartridge </a:t>
            </a:r>
            <a:endParaRPr lang="ja-JP" altLang="en-US">
              <a:latin typeface="Gill Sans MT" charset="-18"/>
              <a:ea typeface="ＭＳ Ｐゴシック" charset="-128"/>
            </a:endParaRPr>
          </a:p>
        </p:txBody>
      </p:sp>
      <p:sp>
        <p:nvSpPr>
          <p:cNvPr id="76804" name="コンテンツ プレースホルダ 4"/>
          <p:cNvSpPr>
            <a:spLocks noGrp="1"/>
          </p:cNvSpPr>
          <p:nvPr>
            <p:ph idx="1"/>
          </p:nvPr>
        </p:nvSpPr>
        <p:spPr/>
        <p:txBody>
          <a:bodyPr/>
          <a:lstStyle/>
          <a:p>
            <a:pPr eaLnBrk="1" hangingPunct="1">
              <a:buFont typeface="Wingdings" charset="2"/>
              <a:buChar char="l"/>
            </a:pPr>
            <a:r>
              <a:rPr lang="en-US" altLang="ja-JP">
                <a:latin typeface="Gill Sans MT" charset="-18"/>
                <a:ea typeface="ＭＳ Ｐゴシック" charset="-128"/>
              </a:rPr>
              <a:t>Pre-prototype Cartridge (Engineering model) </a:t>
            </a:r>
            <a:endParaRPr lang="ja-JP" altLang="en-US">
              <a:latin typeface="Gill Sans MT" charset="-18"/>
              <a:ea typeface="ＭＳ Ｐゴシック" charset="-128"/>
            </a:endParaRPr>
          </a:p>
        </p:txBody>
      </p:sp>
      <p:sp>
        <p:nvSpPr>
          <p:cNvPr id="76805"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prstTxWarp prst="textNoShape">
              <a:avLst/>
            </a:prstTxWarp>
            <a:spAutoFit/>
          </a:bodyPr>
          <a:lstStyle/>
          <a:p>
            <a:endParaRPr lang="ja-JP" altLang="en-US">
              <a:latin typeface="Calibri" charset="0"/>
            </a:endParaRPr>
          </a:p>
        </p:txBody>
      </p:sp>
      <p:sp>
        <p:nvSpPr>
          <p:cNvPr id="76806" name="フッター プレースホルダ 9"/>
          <p:cNvSpPr>
            <a:spLocks noGrp="1"/>
          </p:cNvSpPr>
          <p:nvPr>
            <p:ph type="ftr" sz="quarter" idx="10"/>
          </p:nvPr>
        </p:nvSpPr>
        <p:spPr bwMode="auto">
          <a:xfrm>
            <a:off x="3124200" y="6381750"/>
            <a:ext cx="2895600" cy="476250"/>
          </a:xfrm>
          <a:noFill/>
          <a:ln>
            <a:miter lim="800000"/>
            <a:headEnd/>
            <a:tailEnd/>
          </a:ln>
        </p:spPr>
        <p:txBody>
          <a:bodyPr/>
          <a:lstStyle/>
          <a:p>
            <a:r>
              <a:rPr lang="en-US" altLang="ja-JP" smtClean="0"/>
              <a:t>SMA Workshop</a:t>
            </a:r>
            <a:endParaRPr lang="en-US" altLang="ja-JP"/>
          </a:p>
        </p:txBody>
      </p:sp>
      <p:graphicFrame>
        <p:nvGraphicFramePr>
          <p:cNvPr id="76802" name="Object 3"/>
          <p:cNvGraphicFramePr>
            <a:graphicFrameLocks noChangeAspect="1"/>
          </p:cNvGraphicFramePr>
          <p:nvPr/>
        </p:nvGraphicFramePr>
        <p:xfrm>
          <a:off x="3581400" y="2200275"/>
          <a:ext cx="4572000" cy="3597275"/>
        </p:xfrm>
        <a:graphic>
          <a:graphicData uri="http://schemas.openxmlformats.org/presentationml/2006/ole">
            <p:oleObj spid="_x0000_s297986" name="ｸﾞﾗﾌ" r:id="rId3" imgW="4125600" imgH="3245760" progId="">
              <p:embed/>
            </p:oleObj>
          </a:graphicData>
        </a:graphic>
      </p:graphicFrame>
      <p:pic>
        <p:nvPicPr>
          <p:cNvPr id="76807" name="Picture 5" descr="P1020021"/>
          <p:cNvPicPr>
            <a:picLocks noChangeAspect="1" noChangeArrowheads="1"/>
          </p:cNvPicPr>
          <p:nvPr/>
        </p:nvPicPr>
        <p:blipFill>
          <a:blip r:embed="rId4"/>
          <a:srcRect l="15907" r="23686"/>
          <a:stretch>
            <a:fillRect/>
          </a:stretch>
        </p:blipFill>
        <p:spPr bwMode="auto">
          <a:xfrm>
            <a:off x="977900" y="2057400"/>
            <a:ext cx="1917700" cy="4238625"/>
          </a:xfrm>
          <a:prstGeom prst="rect">
            <a:avLst/>
          </a:prstGeom>
          <a:noFill/>
          <a:ln w="9525">
            <a:noFill/>
            <a:miter lim="800000"/>
            <a:headEnd/>
            <a:tailEnd/>
          </a:ln>
        </p:spPr>
      </p:pic>
      <p:sp>
        <p:nvSpPr>
          <p:cNvPr id="76808" name="テキスト ボックス 9"/>
          <p:cNvSpPr txBox="1">
            <a:spLocks noChangeArrowheads="1"/>
          </p:cNvSpPr>
          <p:nvPr/>
        </p:nvSpPr>
        <p:spPr bwMode="auto">
          <a:xfrm>
            <a:off x="3200400" y="5943600"/>
            <a:ext cx="5106988" cy="369888"/>
          </a:xfrm>
          <a:prstGeom prst="rect">
            <a:avLst/>
          </a:prstGeom>
          <a:noFill/>
          <a:ln w="9525">
            <a:noFill/>
            <a:miter lim="800000"/>
            <a:headEnd/>
            <a:tailEnd/>
          </a:ln>
        </p:spPr>
        <p:txBody>
          <a:bodyPr wrap="none">
            <a:prstTxWarp prst="textNoShape">
              <a:avLst/>
            </a:prstTxWarp>
            <a:spAutoFit/>
          </a:bodyPr>
          <a:lstStyle/>
          <a:p>
            <a:pPr lvl="1"/>
            <a:r>
              <a:rPr kumimoji="1" lang="en-US" altLang="ja-JP" u="sng">
                <a:solidFill>
                  <a:schemeClr val="bg2"/>
                </a:solidFill>
                <a:latin typeface="Calibri" charset="0"/>
              </a:rPr>
              <a:t>Successfully achieved the ALMA specifications!!</a:t>
            </a: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77828" name="Picture 114" descr="Noise temperatures"/>
          <p:cNvPicPr>
            <a:picLocks noChangeAspect="1" noChangeArrowheads="1"/>
          </p:cNvPicPr>
          <p:nvPr/>
        </p:nvPicPr>
        <p:blipFill>
          <a:blip r:embed="rId2"/>
          <a:srcRect/>
          <a:stretch>
            <a:fillRect/>
          </a:stretch>
        </p:blipFill>
        <p:spPr bwMode="auto">
          <a:xfrm>
            <a:off x="150813" y="547688"/>
            <a:ext cx="5475287" cy="3714750"/>
          </a:xfrm>
          <a:prstGeom prst="rect">
            <a:avLst/>
          </a:prstGeom>
          <a:noFill/>
          <a:ln w="9525">
            <a:noFill/>
            <a:miter lim="800000"/>
            <a:headEnd/>
            <a:tailEnd/>
          </a:ln>
        </p:spPr>
      </p:pic>
      <p:sp>
        <p:nvSpPr>
          <p:cNvPr id="77829" name="Text Box 115"/>
          <p:cNvSpPr txBox="1">
            <a:spLocks noChangeArrowheads="1"/>
          </p:cNvSpPr>
          <p:nvPr/>
        </p:nvSpPr>
        <p:spPr bwMode="auto">
          <a:xfrm>
            <a:off x="1270000" y="4262438"/>
            <a:ext cx="7416800" cy="1570037"/>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990033"/>
                </a:solidFill>
                <a:latin typeface="Calibri" charset="0"/>
              </a:rPr>
              <a:t>Typical results for Bands 3, 6, 7, and 9. Bands 4, 8, and 10 are in development (dashed lines). The horizontal lines are the specification which applies over 80% of the band. Above 600 GHz, mixers are DSB.</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850" name="Rectangle 8"/>
          <p:cNvSpPr>
            <a:spLocks noGrp="1" noChangeArrowheads="1"/>
          </p:cNvSpPr>
          <p:nvPr>
            <p:ph type="title"/>
          </p:nvPr>
        </p:nvSpPr>
        <p:spPr/>
        <p:txBody>
          <a:bodyPr/>
          <a:lstStyle/>
          <a:p>
            <a:pPr eaLnBrk="1" hangingPunct="1"/>
            <a:r>
              <a:rPr lang="en-GB">
                <a:latin typeface="Gill Sans MT" charset="-18"/>
                <a:ea typeface="ＭＳ Ｐゴシック" charset="-128"/>
              </a:rPr>
              <a:t>Three FE Integration Centers</a:t>
            </a:r>
          </a:p>
        </p:txBody>
      </p:sp>
      <p:sp>
        <p:nvSpPr>
          <p:cNvPr id="78851"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
        <p:nvSpPr>
          <p:cNvPr id="78853" name="Rectangle 3"/>
          <p:cNvSpPr>
            <a:spLocks noChangeArrowheads="1"/>
          </p:cNvSpPr>
          <p:nvPr/>
        </p:nvSpPr>
        <p:spPr bwMode="auto">
          <a:xfrm>
            <a:off x="0" y="2511425"/>
            <a:ext cx="9144000" cy="0"/>
          </a:xfrm>
          <a:prstGeom prst="rect">
            <a:avLst/>
          </a:prstGeom>
          <a:noFill/>
          <a:ln w="9525">
            <a:noFill/>
            <a:miter lim="800000"/>
            <a:headEnd/>
            <a:tailEnd/>
          </a:ln>
        </p:spPr>
        <p:txBody>
          <a:bodyPr wrap="none" anchor="ctr">
            <a:prstTxWarp prst="textNoShape">
              <a:avLst/>
            </a:prstTxWarp>
            <a:spAutoFit/>
          </a:bodyPr>
          <a:lstStyle/>
          <a:p>
            <a:endParaRPr lang="en-US">
              <a:latin typeface="Calibri" charset="0"/>
            </a:endParaRPr>
          </a:p>
        </p:txBody>
      </p:sp>
      <p:sp>
        <p:nvSpPr>
          <p:cNvPr id="78854" name="Rectangle 4"/>
          <p:cNvSpPr>
            <a:spLocks noChangeArrowheads="1"/>
          </p:cNvSpPr>
          <p:nvPr/>
        </p:nvSpPr>
        <p:spPr bwMode="auto">
          <a:xfrm>
            <a:off x="0" y="4864100"/>
            <a:ext cx="301625" cy="274638"/>
          </a:xfrm>
          <a:prstGeom prst="rect">
            <a:avLst/>
          </a:prstGeom>
          <a:noFill/>
          <a:ln w="9525">
            <a:noFill/>
            <a:miter lim="800000"/>
            <a:headEnd/>
            <a:tailEnd/>
          </a:ln>
        </p:spPr>
        <p:txBody>
          <a:bodyPr wrap="none" anchor="ctr">
            <a:prstTxWarp prst="textNoShape">
              <a:avLst/>
            </a:prstTxWarp>
            <a:spAutoFit/>
          </a:bodyPr>
          <a:lstStyle/>
          <a:p>
            <a:r>
              <a:rPr lang="en-GB" sz="1200">
                <a:latin typeface="Calibri" charset="0"/>
                <a:ea typeface="Times New Roman" charset="0"/>
                <a:cs typeface="Times New Roman" charset="0"/>
              </a:rPr>
              <a:t>  </a:t>
            </a:r>
            <a:r>
              <a:rPr lang="en-US" sz="900">
                <a:latin typeface="Calibri" charset="0"/>
              </a:rPr>
              <a:t> </a:t>
            </a:r>
            <a:endParaRPr lang="en-US">
              <a:latin typeface="Calibri" charset="0"/>
            </a:endParaRPr>
          </a:p>
        </p:txBody>
      </p:sp>
      <p:sp>
        <p:nvSpPr>
          <p:cNvPr id="78855" name="AutoShape 9"/>
          <p:cNvSpPr>
            <a:spLocks noChangeArrowheads="1"/>
          </p:cNvSpPr>
          <p:nvPr/>
        </p:nvSpPr>
        <p:spPr bwMode="auto">
          <a:xfrm>
            <a:off x="2843213" y="1519238"/>
            <a:ext cx="1152525" cy="360362"/>
          </a:xfrm>
          <a:prstGeom prst="flowChartAlternateProcess">
            <a:avLst/>
          </a:prstGeom>
          <a:solidFill>
            <a:schemeClr val="accent1">
              <a:alpha val="74901"/>
            </a:schemeClr>
          </a:solidFill>
          <a:ln w="12700">
            <a:solidFill>
              <a:srgbClr val="0000FF"/>
            </a:solidFill>
            <a:miter lim="800000"/>
            <a:headEnd/>
            <a:tailEnd/>
          </a:ln>
        </p:spPr>
        <p:txBody>
          <a:bodyPr wrap="none" anchor="ctr">
            <a:prstTxWarp prst="textNoShape">
              <a:avLst/>
            </a:prstTxWarp>
          </a:bodyPr>
          <a:lstStyle/>
          <a:p>
            <a:pPr algn="ctr" eaLnBrk="0" hangingPunct="0"/>
            <a:r>
              <a:rPr lang="en-US" sz="1000">
                <a:latin typeface="Times New Roman" charset="0"/>
              </a:rPr>
              <a:t>Warm Optics</a:t>
            </a:r>
          </a:p>
        </p:txBody>
      </p:sp>
      <p:sp>
        <p:nvSpPr>
          <p:cNvPr id="78856" name="AutoShape 10"/>
          <p:cNvSpPr>
            <a:spLocks noChangeArrowheads="1"/>
          </p:cNvSpPr>
          <p:nvPr/>
        </p:nvSpPr>
        <p:spPr bwMode="auto">
          <a:xfrm>
            <a:off x="2554288" y="1951038"/>
            <a:ext cx="1152525" cy="360362"/>
          </a:xfrm>
          <a:prstGeom prst="flowChartAlternateProcess">
            <a:avLst/>
          </a:prstGeom>
          <a:solidFill>
            <a:schemeClr val="accent1">
              <a:alpha val="74901"/>
            </a:schemeClr>
          </a:solidFill>
          <a:ln w="12700">
            <a:solidFill>
              <a:srgbClr val="FF0000"/>
            </a:solidFill>
            <a:miter lim="800000"/>
            <a:headEnd/>
            <a:tailEnd/>
          </a:ln>
        </p:spPr>
        <p:txBody>
          <a:bodyPr wrap="none" anchor="ctr">
            <a:prstTxWarp prst="textNoShape">
              <a:avLst/>
            </a:prstTxWarp>
          </a:bodyPr>
          <a:lstStyle/>
          <a:p>
            <a:pPr algn="ctr" eaLnBrk="0" hangingPunct="0"/>
            <a:r>
              <a:rPr lang="en-US" sz="1000">
                <a:latin typeface="Times New Roman" charset="0"/>
              </a:rPr>
              <a:t>Band 3 Cartridge</a:t>
            </a:r>
            <a:endParaRPr lang="en-GB" sz="1000">
              <a:latin typeface="Times New Roman" charset="0"/>
            </a:endParaRPr>
          </a:p>
        </p:txBody>
      </p:sp>
      <p:sp>
        <p:nvSpPr>
          <p:cNvPr id="78857" name="AutoShape 11"/>
          <p:cNvSpPr>
            <a:spLocks noChangeArrowheads="1"/>
          </p:cNvSpPr>
          <p:nvPr/>
        </p:nvSpPr>
        <p:spPr bwMode="auto">
          <a:xfrm>
            <a:off x="2554288" y="2382838"/>
            <a:ext cx="1152525" cy="360362"/>
          </a:xfrm>
          <a:prstGeom prst="flowChartAlternateProcess">
            <a:avLst/>
          </a:prstGeom>
          <a:solidFill>
            <a:schemeClr val="accent1">
              <a:alpha val="74901"/>
            </a:schemeClr>
          </a:solidFill>
          <a:ln w="12700">
            <a:solidFill>
              <a:srgbClr val="FF0000"/>
            </a:solidFill>
            <a:miter lim="800000"/>
            <a:headEnd/>
            <a:tailEnd/>
          </a:ln>
        </p:spPr>
        <p:txBody>
          <a:bodyPr wrap="none" anchor="ctr">
            <a:prstTxWarp prst="textNoShape">
              <a:avLst/>
            </a:prstTxWarp>
          </a:bodyPr>
          <a:lstStyle/>
          <a:p>
            <a:pPr algn="ctr" eaLnBrk="0" hangingPunct="0"/>
            <a:r>
              <a:rPr lang="en-US" sz="1000">
                <a:latin typeface="Times New Roman" charset="0"/>
              </a:rPr>
              <a:t>Band 6 Cartridge</a:t>
            </a:r>
          </a:p>
        </p:txBody>
      </p:sp>
      <p:sp>
        <p:nvSpPr>
          <p:cNvPr id="78858" name="AutoShape 12"/>
          <p:cNvSpPr>
            <a:spLocks noChangeArrowheads="1"/>
          </p:cNvSpPr>
          <p:nvPr/>
        </p:nvSpPr>
        <p:spPr bwMode="auto">
          <a:xfrm>
            <a:off x="2554288" y="3248025"/>
            <a:ext cx="1152525" cy="360363"/>
          </a:xfrm>
          <a:prstGeom prst="flowChartAlternateProcess">
            <a:avLst/>
          </a:prstGeom>
          <a:solidFill>
            <a:schemeClr val="accent1">
              <a:alpha val="74901"/>
            </a:schemeClr>
          </a:solidFill>
          <a:ln w="12700">
            <a:solidFill>
              <a:srgbClr val="0000FF"/>
            </a:solidFill>
            <a:miter lim="800000"/>
            <a:headEnd/>
            <a:tailEnd/>
          </a:ln>
        </p:spPr>
        <p:txBody>
          <a:bodyPr wrap="none" anchor="ctr">
            <a:prstTxWarp prst="textNoShape">
              <a:avLst/>
            </a:prstTxWarp>
          </a:bodyPr>
          <a:lstStyle/>
          <a:p>
            <a:pPr algn="ctr" eaLnBrk="0" hangingPunct="0"/>
            <a:r>
              <a:rPr lang="en-US" sz="1000">
                <a:latin typeface="Times New Roman" charset="0"/>
              </a:rPr>
              <a:t>Band 9 Cartridge</a:t>
            </a:r>
          </a:p>
        </p:txBody>
      </p:sp>
      <p:sp>
        <p:nvSpPr>
          <p:cNvPr id="78859" name="AutoShape 13"/>
          <p:cNvSpPr>
            <a:spLocks noChangeArrowheads="1"/>
          </p:cNvSpPr>
          <p:nvPr/>
        </p:nvSpPr>
        <p:spPr bwMode="auto">
          <a:xfrm>
            <a:off x="2554288" y="2816225"/>
            <a:ext cx="1152525" cy="358775"/>
          </a:xfrm>
          <a:prstGeom prst="flowChartAlternateProcess">
            <a:avLst/>
          </a:prstGeom>
          <a:solidFill>
            <a:schemeClr val="accent1">
              <a:alpha val="74901"/>
            </a:schemeClr>
          </a:solidFill>
          <a:ln w="12700">
            <a:solidFill>
              <a:srgbClr val="0000FF"/>
            </a:solidFill>
            <a:miter lim="800000"/>
            <a:headEnd/>
            <a:tailEnd/>
          </a:ln>
        </p:spPr>
        <p:txBody>
          <a:bodyPr wrap="none" anchor="ctr">
            <a:prstTxWarp prst="textNoShape">
              <a:avLst/>
            </a:prstTxWarp>
          </a:bodyPr>
          <a:lstStyle/>
          <a:p>
            <a:pPr algn="ctr" eaLnBrk="0" hangingPunct="0"/>
            <a:r>
              <a:rPr lang="en-US" sz="1000">
                <a:latin typeface="Times New Roman" charset="0"/>
              </a:rPr>
              <a:t>Band 7 Cartridge</a:t>
            </a:r>
          </a:p>
        </p:txBody>
      </p:sp>
      <p:sp>
        <p:nvSpPr>
          <p:cNvPr id="78860" name="AutoShape 14"/>
          <p:cNvSpPr>
            <a:spLocks noChangeArrowheads="1"/>
          </p:cNvSpPr>
          <p:nvPr/>
        </p:nvSpPr>
        <p:spPr bwMode="auto">
          <a:xfrm>
            <a:off x="2770188" y="3679825"/>
            <a:ext cx="1152525" cy="360363"/>
          </a:xfrm>
          <a:prstGeom prst="flowChartAlternateProcess">
            <a:avLst/>
          </a:prstGeom>
          <a:solidFill>
            <a:schemeClr val="accent1">
              <a:alpha val="74901"/>
            </a:schemeClr>
          </a:solidFill>
          <a:ln w="12700">
            <a:solidFill>
              <a:srgbClr val="0000FF"/>
            </a:solidFill>
            <a:miter lim="800000"/>
            <a:headEnd/>
            <a:tailEnd/>
          </a:ln>
        </p:spPr>
        <p:txBody>
          <a:bodyPr wrap="none" anchor="ctr">
            <a:prstTxWarp prst="textNoShape">
              <a:avLst/>
            </a:prstTxWarp>
          </a:bodyPr>
          <a:lstStyle/>
          <a:p>
            <a:pPr algn="ctr" eaLnBrk="0" hangingPunct="0"/>
            <a:r>
              <a:rPr lang="en-US" sz="1000">
                <a:latin typeface="Times New Roman" charset="0"/>
              </a:rPr>
              <a:t>Cryostat</a:t>
            </a:r>
          </a:p>
        </p:txBody>
      </p:sp>
      <p:sp>
        <p:nvSpPr>
          <p:cNvPr id="78861" name="AutoShape 15"/>
          <p:cNvSpPr>
            <a:spLocks noChangeArrowheads="1"/>
          </p:cNvSpPr>
          <p:nvPr/>
        </p:nvSpPr>
        <p:spPr bwMode="auto">
          <a:xfrm>
            <a:off x="3429000" y="4951413"/>
            <a:ext cx="1152525" cy="360362"/>
          </a:xfrm>
          <a:prstGeom prst="flowChartAlternateProcess">
            <a:avLst/>
          </a:prstGeom>
          <a:solidFill>
            <a:schemeClr val="accent1">
              <a:alpha val="74901"/>
            </a:schemeClr>
          </a:solidFill>
          <a:ln w="12700">
            <a:solidFill>
              <a:srgbClr val="FF0000"/>
            </a:solidFill>
            <a:miter lim="800000"/>
            <a:headEnd/>
            <a:tailEnd/>
          </a:ln>
        </p:spPr>
        <p:txBody>
          <a:bodyPr wrap="none" anchor="ctr">
            <a:prstTxWarp prst="textNoShape">
              <a:avLst/>
            </a:prstTxWarp>
          </a:bodyPr>
          <a:lstStyle/>
          <a:p>
            <a:pPr algn="ctr" eaLnBrk="0" hangingPunct="0"/>
            <a:r>
              <a:rPr lang="en-US" sz="1000">
                <a:latin typeface="Times New Roman" charset="0"/>
              </a:rPr>
              <a:t>Front end chassis</a:t>
            </a:r>
          </a:p>
        </p:txBody>
      </p:sp>
      <p:sp>
        <p:nvSpPr>
          <p:cNvPr id="78862" name="AutoShape 16"/>
          <p:cNvSpPr>
            <a:spLocks noChangeArrowheads="1"/>
          </p:cNvSpPr>
          <p:nvPr/>
        </p:nvSpPr>
        <p:spPr bwMode="auto">
          <a:xfrm>
            <a:off x="3068638" y="4518025"/>
            <a:ext cx="1152525" cy="358775"/>
          </a:xfrm>
          <a:prstGeom prst="flowChartAlternateProcess">
            <a:avLst/>
          </a:prstGeom>
          <a:solidFill>
            <a:schemeClr val="accent1">
              <a:alpha val="74901"/>
            </a:schemeClr>
          </a:solidFill>
          <a:ln w="12700">
            <a:solidFill>
              <a:srgbClr val="FF0000"/>
            </a:solidFill>
            <a:miter lim="800000"/>
            <a:headEnd/>
            <a:tailEnd/>
          </a:ln>
        </p:spPr>
        <p:txBody>
          <a:bodyPr wrap="none" anchor="ctr">
            <a:prstTxWarp prst="textNoShape">
              <a:avLst/>
            </a:prstTxWarp>
          </a:bodyPr>
          <a:lstStyle/>
          <a:p>
            <a:pPr algn="ctr" eaLnBrk="0" hangingPunct="0"/>
            <a:r>
              <a:rPr lang="en-US" sz="1000">
                <a:latin typeface="Times New Roman" charset="0"/>
              </a:rPr>
              <a:t>Front end IF</a:t>
            </a:r>
          </a:p>
        </p:txBody>
      </p:sp>
      <p:cxnSp>
        <p:nvCxnSpPr>
          <p:cNvPr id="78863" name="AutoShape 17"/>
          <p:cNvCxnSpPr>
            <a:cxnSpLocks noChangeShapeType="1"/>
            <a:stCxn id="78855" idx="3"/>
          </p:cNvCxnSpPr>
          <p:nvPr/>
        </p:nvCxnSpPr>
        <p:spPr bwMode="auto">
          <a:xfrm>
            <a:off x="3995738" y="1700213"/>
            <a:ext cx="1223962" cy="2052637"/>
          </a:xfrm>
          <a:prstGeom prst="straightConnector1">
            <a:avLst/>
          </a:prstGeom>
          <a:noFill/>
          <a:ln w="12700">
            <a:solidFill>
              <a:schemeClr val="bg2"/>
            </a:solidFill>
            <a:round/>
            <a:headEnd/>
            <a:tailEnd type="triangle" w="med" len="med"/>
          </a:ln>
        </p:spPr>
      </p:cxnSp>
      <p:cxnSp>
        <p:nvCxnSpPr>
          <p:cNvPr id="78864" name="AutoShape 18"/>
          <p:cNvCxnSpPr>
            <a:cxnSpLocks noChangeShapeType="1"/>
            <a:stCxn id="78856" idx="3"/>
          </p:cNvCxnSpPr>
          <p:nvPr/>
        </p:nvCxnSpPr>
        <p:spPr bwMode="auto">
          <a:xfrm>
            <a:off x="3706813" y="2132013"/>
            <a:ext cx="1512887" cy="1620837"/>
          </a:xfrm>
          <a:prstGeom prst="straightConnector1">
            <a:avLst/>
          </a:prstGeom>
          <a:noFill/>
          <a:ln w="12700">
            <a:solidFill>
              <a:schemeClr val="bg2"/>
            </a:solidFill>
            <a:round/>
            <a:headEnd/>
            <a:tailEnd type="triangle" w="med" len="med"/>
          </a:ln>
        </p:spPr>
      </p:cxnSp>
      <p:cxnSp>
        <p:nvCxnSpPr>
          <p:cNvPr id="78865" name="AutoShape 19"/>
          <p:cNvCxnSpPr>
            <a:cxnSpLocks noChangeShapeType="1"/>
            <a:stCxn id="78857" idx="3"/>
          </p:cNvCxnSpPr>
          <p:nvPr/>
        </p:nvCxnSpPr>
        <p:spPr bwMode="auto">
          <a:xfrm>
            <a:off x="3706813" y="2563813"/>
            <a:ext cx="1512887" cy="1189037"/>
          </a:xfrm>
          <a:prstGeom prst="straightConnector1">
            <a:avLst/>
          </a:prstGeom>
          <a:noFill/>
          <a:ln w="12700">
            <a:solidFill>
              <a:schemeClr val="bg2"/>
            </a:solidFill>
            <a:round/>
            <a:headEnd/>
            <a:tailEnd type="triangle" w="med" len="med"/>
          </a:ln>
        </p:spPr>
      </p:cxnSp>
      <p:cxnSp>
        <p:nvCxnSpPr>
          <p:cNvPr id="78866" name="AutoShape 20"/>
          <p:cNvCxnSpPr>
            <a:cxnSpLocks noChangeShapeType="1"/>
            <a:stCxn id="78859" idx="3"/>
          </p:cNvCxnSpPr>
          <p:nvPr/>
        </p:nvCxnSpPr>
        <p:spPr bwMode="auto">
          <a:xfrm>
            <a:off x="3706813" y="2995613"/>
            <a:ext cx="1512887" cy="757237"/>
          </a:xfrm>
          <a:prstGeom prst="straightConnector1">
            <a:avLst/>
          </a:prstGeom>
          <a:noFill/>
          <a:ln w="12700">
            <a:solidFill>
              <a:schemeClr val="bg2"/>
            </a:solidFill>
            <a:round/>
            <a:headEnd/>
            <a:tailEnd type="triangle" w="med" len="med"/>
          </a:ln>
        </p:spPr>
      </p:cxnSp>
      <p:cxnSp>
        <p:nvCxnSpPr>
          <p:cNvPr id="78867" name="AutoShape 21"/>
          <p:cNvCxnSpPr>
            <a:cxnSpLocks noChangeShapeType="1"/>
            <a:stCxn id="78858" idx="3"/>
          </p:cNvCxnSpPr>
          <p:nvPr/>
        </p:nvCxnSpPr>
        <p:spPr bwMode="auto">
          <a:xfrm>
            <a:off x="3706813" y="3429000"/>
            <a:ext cx="1512887" cy="323850"/>
          </a:xfrm>
          <a:prstGeom prst="straightConnector1">
            <a:avLst/>
          </a:prstGeom>
          <a:noFill/>
          <a:ln w="12700">
            <a:solidFill>
              <a:schemeClr val="bg2"/>
            </a:solidFill>
            <a:round/>
            <a:headEnd/>
            <a:tailEnd type="triangle" w="med" len="med"/>
          </a:ln>
        </p:spPr>
      </p:cxnSp>
      <p:cxnSp>
        <p:nvCxnSpPr>
          <p:cNvPr id="78868" name="AutoShape 22"/>
          <p:cNvCxnSpPr>
            <a:cxnSpLocks noChangeShapeType="1"/>
            <a:stCxn id="78860" idx="3"/>
          </p:cNvCxnSpPr>
          <p:nvPr/>
        </p:nvCxnSpPr>
        <p:spPr bwMode="auto">
          <a:xfrm flipV="1">
            <a:off x="3922713" y="3752850"/>
            <a:ext cx="1296987" cy="107950"/>
          </a:xfrm>
          <a:prstGeom prst="straightConnector1">
            <a:avLst/>
          </a:prstGeom>
          <a:noFill/>
          <a:ln w="12700">
            <a:solidFill>
              <a:schemeClr val="bg2"/>
            </a:solidFill>
            <a:round/>
            <a:headEnd/>
            <a:tailEnd type="triangle" w="med" len="med"/>
          </a:ln>
        </p:spPr>
      </p:cxnSp>
      <p:cxnSp>
        <p:nvCxnSpPr>
          <p:cNvPr id="78869" name="AutoShape 23"/>
          <p:cNvCxnSpPr>
            <a:cxnSpLocks noChangeShapeType="1"/>
            <a:stCxn id="78862" idx="3"/>
          </p:cNvCxnSpPr>
          <p:nvPr/>
        </p:nvCxnSpPr>
        <p:spPr bwMode="auto">
          <a:xfrm flipV="1">
            <a:off x="4221163" y="3752850"/>
            <a:ext cx="998537" cy="944563"/>
          </a:xfrm>
          <a:prstGeom prst="straightConnector1">
            <a:avLst/>
          </a:prstGeom>
          <a:noFill/>
          <a:ln w="12700">
            <a:solidFill>
              <a:schemeClr val="bg2"/>
            </a:solidFill>
            <a:round/>
            <a:headEnd/>
            <a:tailEnd type="triangle" w="med" len="med"/>
          </a:ln>
        </p:spPr>
      </p:cxnSp>
      <p:cxnSp>
        <p:nvCxnSpPr>
          <p:cNvPr id="78870" name="AutoShape 24"/>
          <p:cNvCxnSpPr>
            <a:cxnSpLocks noChangeShapeType="1"/>
            <a:stCxn id="78861" idx="3"/>
          </p:cNvCxnSpPr>
          <p:nvPr/>
        </p:nvCxnSpPr>
        <p:spPr bwMode="auto">
          <a:xfrm flipV="1">
            <a:off x="4581525" y="3752850"/>
            <a:ext cx="638175" cy="1379538"/>
          </a:xfrm>
          <a:prstGeom prst="straightConnector1">
            <a:avLst/>
          </a:prstGeom>
          <a:noFill/>
          <a:ln w="12700">
            <a:solidFill>
              <a:schemeClr val="bg2"/>
            </a:solidFill>
            <a:round/>
            <a:headEnd/>
            <a:tailEnd type="triangle" w="med" len="med"/>
          </a:ln>
        </p:spPr>
      </p:cxnSp>
      <p:sp>
        <p:nvSpPr>
          <p:cNvPr id="78871" name="AutoShape 25"/>
          <p:cNvSpPr>
            <a:spLocks noChangeArrowheads="1"/>
          </p:cNvSpPr>
          <p:nvPr/>
        </p:nvSpPr>
        <p:spPr bwMode="auto">
          <a:xfrm>
            <a:off x="2922588" y="4086225"/>
            <a:ext cx="1152525" cy="358775"/>
          </a:xfrm>
          <a:prstGeom prst="flowChartAlternateProcess">
            <a:avLst/>
          </a:prstGeom>
          <a:solidFill>
            <a:schemeClr val="accent1">
              <a:alpha val="74901"/>
            </a:schemeClr>
          </a:solidFill>
          <a:ln w="12700">
            <a:solidFill>
              <a:srgbClr val="FF0000"/>
            </a:solidFill>
            <a:miter lim="800000"/>
            <a:headEnd/>
            <a:tailEnd/>
          </a:ln>
        </p:spPr>
        <p:txBody>
          <a:bodyPr wrap="none" anchor="ctr">
            <a:prstTxWarp prst="textNoShape">
              <a:avLst/>
            </a:prstTxWarp>
          </a:bodyPr>
          <a:lstStyle/>
          <a:p>
            <a:pPr algn="ctr" eaLnBrk="0" hangingPunct="0"/>
            <a:r>
              <a:rPr lang="en-US" sz="1000">
                <a:latin typeface="Times New Roman" charset="0"/>
              </a:rPr>
              <a:t>FE M&amp;C unit</a:t>
            </a:r>
          </a:p>
        </p:txBody>
      </p:sp>
      <p:cxnSp>
        <p:nvCxnSpPr>
          <p:cNvPr id="78872" name="AutoShape 26"/>
          <p:cNvCxnSpPr>
            <a:cxnSpLocks noChangeShapeType="1"/>
            <a:stCxn id="78871" idx="3"/>
          </p:cNvCxnSpPr>
          <p:nvPr/>
        </p:nvCxnSpPr>
        <p:spPr bwMode="auto">
          <a:xfrm flipV="1">
            <a:off x="4075113" y="3752850"/>
            <a:ext cx="1144587" cy="512763"/>
          </a:xfrm>
          <a:prstGeom prst="straightConnector1">
            <a:avLst/>
          </a:prstGeom>
          <a:noFill/>
          <a:ln w="12700">
            <a:solidFill>
              <a:schemeClr val="bg2"/>
            </a:solidFill>
            <a:round/>
            <a:headEnd/>
            <a:tailEnd type="triangle" w="med" len="med"/>
          </a:ln>
        </p:spPr>
      </p:cxnSp>
      <p:sp>
        <p:nvSpPr>
          <p:cNvPr id="78873" name="AutoShape 27"/>
          <p:cNvSpPr>
            <a:spLocks noChangeArrowheads="1"/>
          </p:cNvSpPr>
          <p:nvPr/>
        </p:nvSpPr>
        <p:spPr bwMode="auto">
          <a:xfrm>
            <a:off x="1114425" y="1736725"/>
            <a:ext cx="1295400" cy="433388"/>
          </a:xfrm>
          <a:prstGeom prst="flowChartAlternateProcess">
            <a:avLst/>
          </a:prstGeom>
          <a:solidFill>
            <a:schemeClr val="accent1">
              <a:alpha val="74901"/>
            </a:schemeClr>
          </a:solidFill>
          <a:ln w="12700">
            <a:solidFill>
              <a:srgbClr val="FF0000"/>
            </a:solidFill>
            <a:miter lim="800000"/>
            <a:headEnd/>
            <a:tailEnd/>
          </a:ln>
        </p:spPr>
        <p:txBody>
          <a:bodyPr anchor="ctr">
            <a:prstTxWarp prst="textNoShape">
              <a:avLst/>
            </a:prstTxWarp>
          </a:bodyPr>
          <a:lstStyle/>
          <a:p>
            <a:pPr algn="ctr" eaLnBrk="0" hangingPunct="0"/>
            <a:r>
              <a:rPr lang="en-US" sz="900">
                <a:latin typeface="Times New Roman" charset="0"/>
              </a:rPr>
              <a:t>Warm Cartridge Assembly Band 3</a:t>
            </a:r>
          </a:p>
          <a:p>
            <a:pPr algn="ctr" eaLnBrk="0" hangingPunct="0"/>
            <a:r>
              <a:rPr lang="en-US" sz="900">
                <a:latin typeface="Times New Roman" charset="0"/>
              </a:rPr>
              <a:t>(1</a:t>
            </a:r>
            <a:r>
              <a:rPr lang="en-US" sz="900" baseline="30000">
                <a:latin typeface="Times New Roman" charset="0"/>
              </a:rPr>
              <a:t>st</a:t>
            </a:r>
            <a:r>
              <a:rPr lang="en-US" sz="900">
                <a:latin typeface="Times New Roman" charset="0"/>
              </a:rPr>
              <a:t> LO, Bias, M&amp;C)</a:t>
            </a:r>
          </a:p>
        </p:txBody>
      </p:sp>
      <p:sp>
        <p:nvSpPr>
          <p:cNvPr id="78874" name="AutoShape 28"/>
          <p:cNvSpPr>
            <a:spLocks noChangeArrowheads="1"/>
          </p:cNvSpPr>
          <p:nvPr/>
        </p:nvSpPr>
        <p:spPr bwMode="auto">
          <a:xfrm>
            <a:off x="1114425" y="2241550"/>
            <a:ext cx="1295400" cy="433388"/>
          </a:xfrm>
          <a:prstGeom prst="flowChartAlternateProcess">
            <a:avLst/>
          </a:prstGeom>
          <a:solidFill>
            <a:schemeClr val="accent1">
              <a:alpha val="74901"/>
            </a:schemeClr>
          </a:solidFill>
          <a:ln w="12700">
            <a:solidFill>
              <a:srgbClr val="FF0000"/>
            </a:solidFill>
            <a:miter lim="800000"/>
            <a:headEnd/>
            <a:tailEnd/>
          </a:ln>
        </p:spPr>
        <p:txBody>
          <a:bodyPr anchor="ctr">
            <a:prstTxWarp prst="textNoShape">
              <a:avLst/>
            </a:prstTxWarp>
          </a:bodyPr>
          <a:lstStyle/>
          <a:p>
            <a:pPr algn="ctr" eaLnBrk="0" hangingPunct="0"/>
            <a:r>
              <a:rPr lang="en-US" sz="900">
                <a:latin typeface="Times New Roman" charset="0"/>
              </a:rPr>
              <a:t>Warm Cartridge Assembly Band 6</a:t>
            </a:r>
          </a:p>
          <a:p>
            <a:pPr algn="ctr" eaLnBrk="0" hangingPunct="0"/>
            <a:r>
              <a:rPr lang="en-US" sz="900">
                <a:latin typeface="Times New Roman" charset="0"/>
              </a:rPr>
              <a:t>(1</a:t>
            </a:r>
            <a:r>
              <a:rPr lang="en-US" sz="900" baseline="30000">
                <a:latin typeface="Times New Roman" charset="0"/>
              </a:rPr>
              <a:t>st</a:t>
            </a:r>
            <a:r>
              <a:rPr lang="en-US" sz="900">
                <a:latin typeface="Times New Roman" charset="0"/>
              </a:rPr>
              <a:t> LO, Bias, M&amp;C)</a:t>
            </a:r>
          </a:p>
        </p:txBody>
      </p:sp>
      <p:sp>
        <p:nvSpPr>
          <p:cNvPr id="78875" name="AutoShape 29"/>
          <p:cNvSpPr>
            <a:spLocks noChangeArrowheads="1"/>
          </p:cNvSpPr>
          <p:nvPr/>
        </p:nvSpPr>
        <p:spPr bwMode="auto">
          <a:xfrm>
            <a:off x="1114425" y="2744788"/>
            <a:ext cx="1295400" cy="433387"/>
          </a:xfrm>
          <a:prstGeom prst="flowChartAlternateProcess">
            <a:avLst/>
          </a:prstGeom>
          <a:solidFill>
            <a:schemeClr val="accent1">
              <a:alpha val="74901"/>
            </a:schemeClr>
          </a:solidFill>
          <a:ln w="12700">
            <a:solidFill>
              <a:srgbClr val="FF0000"/>
            </a:solidFill>
            <a:miter lim="800000"/>
            <a:headEnd/>
            <a:tailEnd/>
          </a:ln>
        </p:spPr>
        <p:txBody>
          <a:bodyPr anchor="ctr">
            <a:prstTxWarp prst="textNoShape">
              <a:avLst/>
            </a:prstTxWarp>
          </a:bodyPr>
          <a:lstStyle/>
          <a:p>
            <a:pPr algn="ctr" eaLnBrk="0" hangingPunct="0"/>
            <a:r>
              <a:rPr lang="en-US" sz="900">
                <a:latin typeface="Times New Roman" charset="0"/>
              </a:rPr>
              <a:t>Warm Cartridge Assembly Band 7</a:t>
            </a:r>
          </a:p>
          <a:p>
            <a:pPr algn="ctr" eaLnBrk="0" hangingPunct="0"/>
            <a:r>
              <a:rPr lang="en-US" sz="900">
                <a:latin typeface="Times New Roman" charset="0"/>
              </a:rPr>
              <a:t>(1</a:t>
            </a:r>
            <a:r>
              <a:rPr lang="en-US" sz="900" baseline="30000">
                <a:latin typeface="Times New Roman" charset="0"/>
              </a:rPr>
              <a:t>st</a:t>
            </a:r>
            <a:r>
              <a:rPr lang="en-US" sz="900">
                <a:latin typeface="Times New Roman" charset="0"/>
              </a:rPr>
              <a:t> LO, Bias, M&amp;C)</a:t>
            </a:r>
          </a:p>
        </p:txBody>
      </p:sp>
      <p:sp>
        <p:nvSpPr>
          <p:cNvPr id="78876" name="AutoShape 30"/>
          <p:cNvSpPr>
            <a:spLocks noChangeArrowheads="1"/>
          </p:cNvSpPr>
          <p:nvPr/>
        </p:nvSpPr>
        <p:spPr bwMode="auto">
          <a:xfrm>
            <a:off x="1114425" y="3248025"/>
            <a:ext cx="1295400" cy="433388"/>
          </a:xfrm>
          <a:prstGeom prst="flowChartAlternateProcess">
            <a:avLst/>
          </a:prstGeom>
          <a:solidFill>
            <a:schemeClr val="accent1">
              <a:alpha val="74901"/>
            </a:schemeClr>
          </a:solidFill>
          <a:ln w="12700">
            <a:solidFill>
              <a:srgbClr val="FF0000"/>
            </a:solidFill>
            <a:miter lim="800000"/>
            <a:headEnd/>
            <a:tailEnd/>
          </a:ln>
        </p:spPr>
        <p:txBody>
          <a:bodyPr anchor="ctr">
            <a:prstTxWarp prst="textNoShape">
              <a:avLst/>
            </a:prstTxWarp>
          </a:bodyPr>
          <a:lstStyle/>
          <a:p>
            <a:pPr algn="ctr" eaLnBrk="0" hangingPunct="0"/>
            <a:r>
              <a:rPr lang="en-US" sz="900">
                <a:latin typeface="Times New Roman" charset="0"/>
              </a:rPr>
              <a:t>Warm Cartridge Assembly Band 9</a:t>
            </a:r>
          </a:p>
          <a:p>
            <a:pPr algn="ctr" eaLnBrk="0" hangingPunct="0"/>
            <a:r>
              <a:rPr lang="en-US" sz="900">
                <a:latin typeface="Times New Roman" charset="0"/>
              </a:rPr>
              <a:t>(1</a:t>
            </a:r>
            <a:r>
              <a:rPr lang="en-US" sz="900" baseline="30000">
                <a:latin typeface="Times New Roman" charset="0"/>
              </a:rPr>
              <a:t>st</a:t>
            </a:r>
            <a:r>
              <a:rPr lang="en-US" sz="900">
                <a:latin typeface="Times New Roman" charset="0"/>
              </a:rPr>
              <a:t> LO, Bias, M&amp;C)</a:t>
            </a:r>
          </a:p>
        </p:txBody>
      </p:sp>
      <p:cxnSp>
        <p:nvCxnSpPr>
          <p:cNvPr id="78877" name="AutoShape 31"/>
          <p:cNvCxnSpPr>
            <a:cxnSpLocks noChangeShapeType="1"/>
            <a:stCxn id="78873" idx="3"/>
            <a:endCxn id="78856" idx="1"/>
          </p:cNvCxnSpPr>
          <p:nvPr/>
        </p:nvCxnSpPr>
        <p:spPr bwMode="auto">
          <a:xfrm>
            <a:off x="2409825" y="1954213"/>
            <a:ext cx="144463" cy="177800"/>
          </a:xfrm>
          <a:prstGeom prst="straightConnector1">
            <a:avLst/>
          </a:prstGeom>
          <a:noFill/>
          <a:ln w="9525">
            <a:solidFill>
              <a:schemeClr val="bg2"/>
            </a:solidFill>
            <a:round/>
            <a:headEnd/>
            <a:tailEnd type="triangle" w="med" len="med"/>
          </a:ln>
        </p:spPr>
      </p:cxnSp>
      <p:cxnSp>
        <p:nvCxnSpPr>
          <p:cNvPr id="78878" name="AutoShape 32"/>
          <p:cNvCxnSpPr>
            <a:cxnSpLocks noChangeShapeType="1"/>
            <a:stCxn id="78874" idx="3"/>
            <a:endCxn id="78857" idx="1"/>
          </p:cNvCxnSpPr>
          <p:nvPr/>
        </p:nvCxnSpPr>
        <p:spPr bwMode="auto">
          <a:xfrm>
            <a:off x="2409825" y="2459038"/>
            <a:ext cx="144463" cy="104775"/>
          </a:xfrm>
          <a:prstGeom prst="straightConnector1">
            <a:avLst/>
          </a:prstGeom>
          <a:noFill/>
          <a:ln w="9525">
            <a:solidFill>
              <a:schemeClr val="bg2"/>
            </a:solidFill>
            <a:round/>
            <a:headEnd/>
            <a:tailEnd type="triangle" w="med" len="med"/>
          </a:ln>
        </p:spPr>
      </p:cxnSp>
      <p:cxnSp>
        <p:nvCxnSpPr>
          <p:cNvPr id="78879" name="AutoShape 33"/>
          <p:cNvCxnSpPr>
            <a:cxnSpLocks noChangeShapeType="1"/>
            <a:stCxn id="78875" idx="3"/>
            <a:endCxn id="78859" idx="1"/>
          </p:cNvCxnSpPr>
          <p:nvPr/>
        </p:nvCxnSpPr>
        <p:spPr bwMode="auto">
          <a:xfrm>
            <a:off x="2409825" y="2962275"/>
            <a:ext cx="144463" cy="33338"/>
          </a:xfrm>
          <a:prstGeom prst="straightConnector1">
            <a:avLst/>
          </a:prstGeom>
          <a:noFill/>
          <a:ln w="9525">
            <a:solidFill>
              <a:schemeClr val="bg2"/>
            </a:solidFill>
            <a:round/>
            <a:headEnd/>
            <a:tailEnd type="triangle" w="med" len="med"/>
          </a:ln>
        </p:spPr>
      </p:cxnSp>
      <p:cxnSp>
        <p:nvCxnSpPr>
          <p:cNvPr id="78880" name="AutoShape 34"/>
          <p:cNvCxnSpPr>
            <a:cxnSpLocks noChangeShapeType="1"/>
            <a:stCxn id="78876" idx="3"/>
            <a:endCxn id="78858" idx="1"/>
          </p:cNvCxnSpPr>
          <p:nvPr/>
        </p:nvCxnSpPr>
        <p:spPr bwMode="auto">
          <a:xfrm flipV="1">
            <a:off x="2409825" y="3429000"/>
            <a:ext cx="144463" cy="36513"/>
          </a:xfrm>
          <a:prstGeom prst="straightConnector1">
            <a:avLst/>
          </a:prstGeom>
          <a:noFill/>
          <a:ln w="9525">
            <a:solidFill>
              <a:schemeClr val="bg2"/>
            </a:solidFill>
            <a:round/>
            <a:headEnd/>
            <a:tailEnd type="triangle" w="med" len="med"/>
          </a:ln>
        </p:spPr>
      </p:cxnSp>
      <p:pic>
        <p:nvPicPr>
          <p:cNvPr id="78881" name="Picture 35" descr="Picture 001"/>
          <p:cNvPicPr>
            <a:picLocks noChangeAspect="1" noChangeArrowheads="1"/>
          </p:cNvPicPr>
          <p:nvPr/>
        </p:nvPicPr>
        <p:blipFill>
          <a:blip r:embed="rId2"/>
          <a:srcRect/>
          <a:stretch>
            <a:fillRect/>
          </a:stretch>
        </p:blipFill>
        <p:spPr bwMode="auto">
          <a:xfrm>
            <a:off x="395288" y="4760913"/>
            <a:ext cx="2592387" cy="1938337"/>
          </a:xfrm>
          <a:prstGeom prst="rect">
            <a:avLst/>
          </a:prstGeom>
          <a:noFill/>
          <a:ln w="9525">
            <a:noFill/>
            <a:miter lim="800000"/>
            <a:headEnd/>
            <a:tailEnd/>
          </a:ln>
        </p:spPr>
      </p:pic>
      <p:pic>
        <p:nvPicPr>
          <p:cNvPr id="78882" name="Picture 36"/>
          <p:cNvPicPr>
            <a:picLocks noChangeAspect="1" noChangeArrowheads="1"/>
          </p:cNvPicPr>
          <p:nvPr/>
        </p:nvPicPr>
        <p:blipFill>
          <a:blip r:embed="rId3"/>
          <a:srcRect/>
          <a:stretch>
            <a:fillRect/>
          </a:stretch>
        </p:blipFill>
        <p:spPr bwMode="auto">
          <a:xfrm>
            <a:off x="5219700" y="1843088"/>
            <a:ext cx="3384550" cy="2268537"/>
          </a:xfrm>
          <a:prstGeom prst="rect">
            <a:avLst/>
          </a:prstGeom>
          <a:noFill/>
          <a:ln w="12700">
            <a:solidFill>
              <a:srgbClr val="008000"/>
            </a:solidFill>
            <a:miter lim="800000"/>
            <a:headEnd/>
            <a:tailEnd/>
          </a:ln>
        </p:spPr>
      </p:pic>
      <p:pic>
        <p:nvPicPr>
          <p:cNvPr id="78883" name="Picture 37" descr="DSCN0943"/>
          <p:cNvPicPr>
            <a:picLocks noChangeAspect="1" noChangeArrowheads="1"/>
          </p:cNvPicPr>
          <p:nvPr/>
        </p:nvPicPr>
        <p:blipFill>
          <a:blip r:embed="rId4"/>
          <a:srcRect/>
          <a:stretch>
            <a:fillRect/>
          </a:stretch>
        </p:blipFill>
        <p:spPr bwMode="auto">
          <a:xfrm>
            <a:off x="5508625" y="4381500"/>
            <a:ext cx="3095625" cy="2322513"/>
          </a:xfrm>
          <a:prstGeom prst="rect">
            <a:avLst/>
          </a:prstGeom>
          <a:noFill/>
          <a:ln w="9525">
            <a:noFill/>
            <a:miter lim="800000"/>
            <a:headEnd/>
            <a:tailEnd/>
          </a:ln>
        </p:spPr>
      </p:pic>
      <p:sp>
        <p:nvSpPr>
          <p:cNvPr id="78884" name="Text Box 38"/>
          <p:cNvSpPr txBox="1">
            <a:spLocks noChangeArrowheads="1"/>
          </p:cNvSpPr>
          <p:nvPr/>
        </p:nvSpPr>
        <p:spPr bwMode="auto">
          <a:xfrm>
            <a:off x="7019925" y="3679825"/>
            <a:ext cx="1422400" cy="366713"/>
          </a:xfrm>
          <a:prstGeom prst="rect">
            <a:avLst/>
          </a:prstGeom>
          <a:noFill/>
          <a:ln w="9525">
            <a:noFill/>
            <a:miter lim="800000"/>
            <a:headEnd/>
            <a:tailEnd/>
          </a:ln>
        </p:spPr>
        <p:txBody>
          <a:bodyPr wrap="none">
            <a:prstTxWarp prst="textNoShape">
              <a:avLst/>
            </a:prstTxWarp>
            <a:spAutoFit/>
          </a:bodyPr>
          <a:lstStyle/>
          <a:p>
            <a:pPr algn="ctr"/>
            <a:r>
              <a:rPr lang="en-US">
                <a:latin typeface="Times New Roman" charset="0"/>
              </a:rPr>
              <a:t>FE Assembly</a:t>
            </a:r>
          </a:p>
        </p:txBody>
      </p:sp>
      <p:pic>
        <p:nvPicPr>
          <p:cNvPr id="78885" name="Picture 39" descr="DSCN0944"/>
          <p:cNvPicPr>
            <a:picLocks noChangeAspect="1" noChangeArrowheads="1"/>
          </p:cNvPicPr>
          <p:nvPr/>
        </p:nvPicPr>
        <p:blipFill>
          <a:blip r:embed="rId5"/>
          <a:srcRect/>
          <a:stretch>
            <a:fillRect/>
          </a:stretch>
        </p:blipFill>
        <p:spPr bwMode="auto">
          <a:xfrm>
            <a:off x="3419475" y="5408613"/>
            <a:ext cx="1728788" cy="1296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Footer Placeholder 1"/>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79876" name="Picture 5" descr="Band 9 preproduction cartridges.JPG"/>
          <p:cNvPicPr>
            <a:picLocks noChangeAspect="1"/>
          </p:cNvPicPr>
          <p:nvPr/>
        </p:nvPicPr>
        <p:blipFill>
          <a:blip r:embed="rId2"/>
          <a:srcRect/>
          <a:stretch>
            <a:fillRect/>
          </a:stretch>
        </p:blipFill>
        <p:spPr bwMode="auto">
          <a:xfrm>
            <a:off x="0" y="228600"/>
            <a:ext cx="6743700" cy="4495800"/>
          </a:xfrm>
          <a:prstGeom prst="rect">
            <a:avLst/>
          </a:prstGeom>
          <a:noFill/>
          <a:ln w="9525">
            <a:noFill/>
            <a:miter lim="800000"/>
            <a:headEnd/>
            <a:tailEnd/>
          </a:ln>
        </p:spPr>
      </p:pic>
      <p:pic>
        <p:nvPicPr>
          <p:cNvPr id="79877" name="Picture 6" descr="P1010002.JPG"/>
          <p:cNvPicPr>
            <a:picLocks noChangeAspect="1"/>
          </p:cNvPicPr>
          <p:nvPr/>
        </p:nvPicPr>
        <p:blipFill>
          <a:blip r:embed="rId3"/>
          <a:srcRect/>
          <a:stretch>
            <a:fillRect/>
          </a:stretch>
        </p:blipFill>
        <p:spPr bwMode="auto">
          <a:xfrm>
            <a:off x="4191000" y="3657600"/>
            <a:ext cx="4953000" cy="3713163"/>
          </a:xfrm>
          <a:prstGeom prst="rect">
            <a:avLst/>
          </a:prstGeom>
          <a:noFill/>
          <a:ln w="9525">
            <a:noFill/>
            <a:miter lim="800000"/>
            <a:headEnd/>
            <a:tailEnd/>
          </a:ln>
        </p:spPr>
      </p:pic>
      <p:pic>
        <p:nvPicPr>
          <p:cNvPr id="23554" name="Picture 2"/>
          <p:cNvPicPr>
            <a:picLocks noChangeAspect="1" noChangeArrowheads="1"/>
          </p:cNvPicPr>
          <p:nvPr/>
        </p:nvPicPr>
        <p:blipFill>
          <a:blip r:embed="rId4"/>
          <a:srcRect/>
          <a:stretch>
            <a:fillRect/>
          </a:stretch>
        </p:blipFill>
        <p:spPr bwMode="auto">
          <a:xfrm>
            <a:off x="1066800" y="914400"/>
            <a:ext cx="7112000"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dissolve">
                                      <p:cBhvr>
                                        <p:cTn id="7"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atin typeface="Gill Sans MT" charset="-18"/>
                <a:ea typeface="ＭＳ Ｐゴシック" charset="-128"/>
              </a:rPr>
              <a:t>Requirements</a:t>
            </a:r>
          </a:p>
        </p:txBody>
      </p:sp>
      <p:sp>
        <p:nvSpPr>
          <p:cNvPr id="50179" name="Content Placeholder 2"/>
          <p:cNvSpPr>
            <a:spLocks noGrp="1"/>
          </p:cNvSpPr>
          <p:nvPr>
            <p:ph idx="1"/>
          </p:nvPr>
        </p:nvSpPr>
        <p:spPr/>
        <p:txBody>
          <a:bodyPr/>
          <a:lstStyle/>
          <a:p>
            <a:pPr eaLnBrk="1" hangingPunct="1"/>
            <a:r>
              <a:rPr lang="en-US">
                <a:latin typeface="Gill Sans MT" charset="-18"/>
                <a:ea typeface="ＭＳ Ｐゴシック" charset="-128"/>
              </a:rPr>
              <a:t>Buildings/Roads/Foundations</a:t>
            </a:r>
          </a:p>
          <a:p>
            <a:pPr eaLnBrk="1" hangingPunct="1"/>
            <a:r>
              <a:rPr lang="en-US">
                <a:latin typeface="Gill Sans MT" charset="-18"/>
                <a:ea typeface="ＭＳ Ｐゴシック" charset="-128"/>
              </a:rPr>
              <a:t>3 Antennas</a:t>
            </a:r>
          </a:p>
          <a:p>
            <a:pPr eaLnBrk="1" hangingPunct="1"/>
            <a:r>
              <a:rPr lang="en-US">
                <a:latin typeface="Gill Sans MT" charset="-18"/>
                <a:ea typeface="ＭＳ Ｐゴシック" charset="-128"/>
              </a:rPr>
              <a:t>Transporter</a:t>
            </a:r>
          </a:p>
          <a:p>
            <a:pPr eaLnBrk="1" hangingPunct="1"/>
            <a:r>
              <a:rPr lang="en-US">
                <a:latin typeface="Gill Sans MT" charset="-18"/>
                <a:ea typeface="ＭＳ Ｐゴシック" charset="-128"/>
              </a:rPr>
              <a:t>3 Front Ends</a:t>
            </a:r>
          </a:p>
          <a:p>
            <a:pPr eaLnBrk="1" hangingPunct="1"/>
            <a:r>
              <a:rPr lang="en-US">
                <a:latin typeface="Gill Sans MT" charset="-18"/>
                <a:ea typeface="ＭＳ Ｐゴシック" charset="-128"/>
              </a:rPr>
              <a:t>3 Back Ends</a:t>
            </a:r>
          </a:p>
          <a:p>
            <a:pPr eaLnBrk="1" hangingPunct="1"/>
            <a:r>
              <a:rPr lang="en-US">
                <a:latin typeface="Gill Sans MT" charset="-18"/>
                <a:ea typeface="ＭＳ Ｐゴシック" charset="-128"/>
              </a:rPr>
              <a:t>LO</a:t>
            </a:r>
          </a:p>
          <a:p>
            <a:pPr eaLnBrk="1" hangingPunct="1"/>
            <a:r>
              <a:rPr lang="en-US">
                <a:latin typeface="Gill Sans MT" charset="-18"/>
                <a:ea typeface="ＭＳ Ｐゴシック" charset="-128"/>
              </a:rPr>
              <a:t>Correlator</a:t>
            </a:r>
          </a:p>
          <a:p>
            <a:pPr eaLnBrk="1" hangingPunct="1"/>
            <a:r>
              <a:rPr lang="en-US">
                <a:latin typeface="Gill Sans MT" charset="-18"/>
                <a:ea typeface="ＭＳ Ｐゴシック" charset="-128"/>
              </a:rPr>
              <a:t>Software</a:t>
            </a:r>
          </a:p>
          <a:p>
            <a:pPr eaLnBrk="1" hangingPunct="1"/>
            <a:r>
              <a:rPr lang="en-US">
                <a:latin typeface="Gill Sans MT" charset="-18"/>
                <a:ea typeface="ＭＳ Ｐゴシック" charset="-128"/>
              </a:rPr>
              <a:t>End to End Connectivity</a:t>
            </a:r>
          </a:p>
          <a:p>
            <a:pPr eaLnBrk="1" hangingPunct="1"/>
            <a:endParaRPr lang="en-US">
              <a:latin typeface="Gill Sans MT" charset="-18"/>
              <a:ea typeface="ＭＳ Ｐゴシック" charset="-128"/>
            </a:endParaRPr>
          </a:p>
        </p:txBody>
      </p:sp>
      <p:sp>
        <p:nvSpPr>
          <p:cNvPr id="50180"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en-US" altLang="ja-JP" dirty="0" smtClean="0">
                <a:latin typeface="Gill Sans MT" charset="-18"/>
                <a:ea typeface="ＭＳ Ｐゴシック" charset="-128"/>
              </a:rPr>
              <a:t>First of  Three </a:t>
            </a:r>
            <a:r>
              <a:rPr lang="en-US" altLang="ja-JP" dirty="0">
                <a:latin typeface="Gill Sans MT" charset="-18"/>
                <a:ea typeface="ＭＳ Ｐゴシック" charset="-128"/>
              </a:rPr>
              <a:t>FE/BE under test at OSF</a:t>
            </a:r>
          </a:p>
        </p:txBody>
      </p:sp>
      <p:pic>
        <p:nvPicPr>
          <p:cNvPr id="478211" name="Picture 3"/>
          <p:cNvPicPr>
            <a:picLocks noGrp="1" noChangeAspect="1" noChangeArrowheads="1"/>
          </p:cNvPicPr>
          <p:nvPr>
            <p:ph type="body" idx="1"/>
          </p:nvPr>
        </p:nvPicPr>
        <p:blipFill>
          <a:blip r:embed="rId2"/>
          <a:srcRect/>
          <a:stretch>
            <a:fillRect/>
          </a:stretch>
        </p:blipFill>
        <p:spPr>
          <a:xfrm>
            <a:off x="1109663" y="1600200"/>
            <a:ext cx="6924675" cy="4525963"/>
          </a:xfrm>
        </p:spPr>
      </p:pic>
      <p:pic>
        <p:nvPicPr>
          <p:cNvPr id="19458" name="Picture 2" descr="D:\Pictures\Lightroom Burned Exports\0812_D40_7877.jpg"/>
          <p:cNvPicPr>
            <a:picLocks noChangeAspect="1" noChangeArrowheads="1"/>
          </p:cNvPicPr>
          <p:nvPr/>
        </p:nvPicPr>
        <p:blipFill>
          <a:blip r:embed="rId3"/>
          <a:srcRect/>
          <a:stretch>
            <a:fillRect/>
          </a:stretch>
        </p:blipFill>
        <p:spPr bwMode="auto">
          <a:xfrm>
            <a:off x="609600" y="2628900"/>
            <a:ext cx="7793038" cy="5181600"/>
          </a:xfrm>
          <a:prstGeom prst="rect">
            <a:avLst/>
          </a:prstGeom>
          <a:noFill/>
          <a:ln w="9525">
            <a:noFill/>
            <a:miter lim="800000"/>
            <a:headEnd/>
            <a:tailEnd/>
          </a:ln>
        </p:spPr>
      </p:pic>
      <p:pic>
        <p:nvPicPr>
          <p:cNvPr id="19460" name="Picture 4"/>
          <p:cNvPicPr>
            <a:picLocks noChangeAspect="1" noChangeArrowheads="1"/>
          </p:cNvPicPr>
          <p:nvPr/>
        </p:nvPicPr>
        <p:blipFill>
          <a:blip r:embed="rId4"/>
          <a:srcRect/>
          <a:stretch>
            <a:fillRect/>
          </a:stretch>
        </p:blipFill>
        <p:spPr bwMode="auto">
          <a:xfrm>
            <a:off x="1700213" y="2171700"/>
            <a:ext cx="6702425" cy="5038725"/>
          </a:xfrm>
          <a:prstGeom prst="rect">
            <a:avLst/>
          </a:prstGeom>
          <a:noFill/>
          <a:ln w="9525">
            <a:noFill/>
            <a:miter lim="800000"/>
            <a:headEnd/>
            <a:tailEnd/>
          </a:ln>
        </p:spPr>
      </p:pic>
      <p:pic>
        <p:nvPicPr>
          <p:cNvPr id="19459" name="Picture 3" descr="D:\Pictures\Graphics\ALMA\Rick\DSC_0053.jpg"/>
          <p:cNvPicPr>
            <a:picLocks noChangeAspect="1" noChangeArrowheads="1"/>
          </p:cNvPicPr>
          <p:nvPr/>
        </p:nvPicPr>
        <p:blipFill>
          <a:blip r:embed="rId5"/>
          <a:srcRect/>
          <a:stretch>
            <a:fillRect/>
          </a:stretch>
        </p:blipFill>
        <p:spPr bwMode="auto">
          <a:xfrm>
            <a:off x="26988" y="0"/>
            <a:ext cx="8659812" cy="5791200"/>
          </a:xfrm>
          <a:prstGeom prst="rect">
            <a:avLst/>
          </a:prstGeom>
          <a:noFill/>
          <a:ln w="9525">
            <a:noFill/>
            <a:miter lim="800000"/>
            <a:headEnd/>
            <a:tailEnd/>
          </a:ln>
        </p:spPr>
      </p:pic>
      <p:sp>
        <p:nvSpPr>
          <p:cNvPr id="80904" name="Footer Placeholder 9"/>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37897" name="Picture 9" descr="F:\DSCN3134.JPG"/>
          <p:cNvPicPr>
            <a:picLocks noChangeAspect="1" noChangeArrowheads="1"/>
          </p:cNvPicPr>
          <p:nvPr/>
        </p:nvPicPr>
        <p:blipFill>
          <a:blip r:embed="rId6"/>
          <a:srcRect/>
          <a:stretch>
            <a:fillRect/>
          </a:stretch>
        </p:blipFill>
        <p:spPr bwMode="auto">
          <a:xfrm>
            <a:off x="609600" y="68263"/>
            <a:ext cx="8077200" cy="6057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8211"/>
                                        </p:tgtEl>
                                        <p:attrNameLst>
                                          <p:attrName>style.visibility</p:attrName>
                                        </p:attrNameLst>
                                      </p:cBhvr>
                                      <p:to>
                                        <p:strVal val="visible"/>
                                      </p:to>
                                    </p:set>
                                  </p:childTnLst>
                                  <p:subTnLst>
                                    <p:set>
                                      <p:cBhvr override="childStyle">
                                        <p:cTn dur="1" fill="hold" display="0" masterRel="nextClick" afterEffect="1"/>
                                        <p:tgtEl>
                                          <p:spTgt spid="478211"/>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dissolve">
                                      <p:cBhvr>
                                        <p:cTn id="11" dur="500"/>
                                        <p:tgtEl>
                                          <p:spTgt spid="19458"/>
                                        </p:tgtEl>
                                      </p:cBhvr>
                                    </p:animEffect>
                                  </p:childTnLst>
                                  <p:subTnLst>
                                    <p:set>
                                      <p:cBhvr override="childStyle">
                                        <p:cTn dur="1" fill="hold" display="0" masterRel="nextClick" afterEffect="1"/>
                                        <p:tgtEl>
                                          <p:spTgt spid="19458"/>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9460"/>
                                        </p:tgtEl>
                                        <p:attrNameLst>
                                          <p:attrName>style.visibility</p:attrName>
                                        </p:attrNameLst>
                                      </p:cBhvr>
                                      <p:to>
                                        <p:strVal val="visible"/>
                                      </p:to>
                                    </p:set>
                                    <p:animEffect transition="in" filter="checkerboard(across)">
                                      <p:cBhvr>
                                        <p:cTn id="16" dur="500"/>
                                        <p:tgtEl>
                                          <p:spTgt spid="19460"/>
                                        </p:tgtEl>
                                      </p:cBhvr>
                                    </p:animEffect>
                                  </p:childTnLst>
                                  <p:subTnLst>
                                    <p:set>
                                      <p:cBhvr override="childStyle">
                                        <p:cTn dur="1" fill="hold" display="0" masterRel="nextClick" afterEffect="1"/>
                                        <p:tgtEl>
                                          <p:spTgt spid="1946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9459"/>
                                        </p:tgtEl>
                                        <p:attrNameLst>
                                          <p:attrName>style.visibility</p:attrName>
                                        </p:attrNameLst>
                                      </p:cBhvr>
                                      <p:to>
                                        <p:strVal val="visible"/>
                                      </p:to>
                                    </p:set>
                                    <p:animEffect transition="in" filter="dissolve">
                                      <p:cBhvr>
                                        <p:cTn id="21" dur="500"/>
                                        <p:tgtEl>
                                          <p:spTgt spid="1945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37897"/>
                                        </p:tgtEl>
                                        <p:attrNameLst>
                                          <p:attrName>style.visibility</p:attrName>
                                        </p:attrNameLst>
                                      </p:cBhvr>
                                      <p:to>
                                        <p:strVal val="visible"/>
                                      </p:to>
                                    </p:set>
                                    <p:animEffect transition="in" filter="checkerboard(across)">
                                      <p:cBhvr>
                                        <p:cTn id="26" dur="500"/>
                                        <p:tgtEl>
                                          <p:spTgt spid="37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Footer Placeholder 2"/>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81924" name="Picture 2" descr="D:\Pictures\Graphics\ALMA\Rick\S4021919.JPG"/>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a:latin typeface="Gill Sans MT" charset="-18"/>
                <a:ea typeface="ＭＳ Ｐゴシック" charset="-128"/>
              </a:rPr>
              <a:t>Requirements</a:t>
            </a:r>
          </a:p>
        </p:txBody>
      </p:sp>
      <p:sp>
        <p:nvSpPr>
          <p:cNvPr id="82947" name="Content Placeholder 2"/>
          <p:cNvSpPr>
            <a:spLocks noGrp="1"/>
          </p:cNvSpPr>
          <p:nvPr>
            <p:ph idx="1"/>
          </p:nvPr>
        </p:nvSpPr>
        <p:spPr/>
        <p:txBody>
          <a:bodyPr/>
          <a:lstStyle/>
          <a:p>
            <a:pPr eaLnBrk="1" hangingPunct="1"/>
            <a:r>
              <a:rPr lang="en-US">
                <a:latin typeface="Gill Sans MT" charset="-18"/>
                <a:ea typeface="ＭＳ Ｐゴシック" charset="-128"/>
              </a:rPr>
              <a:t>Buildings/Roads/Foundations</a:t>
            </a:r>
          </a:p>
          <a:p>
            <a:pPr eaLnBrk="1" hangingPunct="1"/>
            <a:r>
              <a:rPr lang="en-US">
                <a:latin typeface="Gill Sans MT" charset="-18"/>
                <a:ea typeface="ＭＳ Ｐゴシック" charset="-128"/>
              </a:rPr>
              <a:t>3 Antennas</a:t>
            </a:r>
          </a:p>
          <a:p>
            <a:pPr eaLnBrk="1" hangingPunct="1"/>
            <a:r>
              <a:rPr lang="en-US">
                <a:latin typeface="Gill Sans MT" charset="-18"/>
                <a:ea typeface="ＭＳ Ｐゴシック" charset="-128"/>
              </a:rPr>
              <a:t>Transporter</a:t>
            </a:r>
          </a:p>
          <a:p>
            <a:pPr eaLnBrk="1" hangingPunct="1"/>
            <a:r>
              <a:rPr lang="en-US">
                <a:latin typeface="Gill Sans MT" charset="-18"/>
                <a:ea typeface="ＭＳ Ｐゴシック" charset="-128"/>
              </a:rPr>
              <a:t>3 Front Ends</a:t>
            </a:r>
          </a:p>
          <a:p>
            <a:pPr eaLnBrk="1" hangingPunct="1"/>
            <a:r>
              <a:rPr lang="en-US">
                <a:solidFill>
                  <a:srgbClr val="FFC000"/>
                </a:solidFill>
                <a:latin typeface="Gill Sans MT" charset="-18"/>
                <a:ea typeface="ＭＳ Ｐゴシック" charset="-128"/>
              </a:rPr>
              <a:t>3 Back Ends</a:t>
            </a:r>
          </a:p>
          <a:p>
            <a:pPr eaLnBrk="1" hangingPunct="1"/>
            <a:r>
              <a:rPr lang="en-US">
                <a:latin typeface="Gill Sans MT" charset="-18"/>
                <a:ea typeface="ＭＳ Ｐゴシック" charset="-128"/>
              </a:rPr>
              <a:t>LO</a:t>
            </a:r>
          </a:p>
          <a:p>
            <a:pPr eaLnBrk="1" hangingPunct="1"/>
            <a:r>
              <a:rPr lang="en-US">
                <a:latin typeface="Gill Sans MT" charset="-18"/>
                <a:ea typeface="ＭＳ Ｐゴシック" charset="-128"/>
              </a:rPr>
              <a:t>Correlator</a:t>
            </a:r>
          </a:p>
          <a:p>
            <a:pPr eaLnBrk="1" hangingPunct="1"/>
            <a:r>
              <a:rPr lang="en-US">
                <a:latin typeface="Gill Sans MT" charset="-18"/>
                <a:ea typeface="ＭＳ Ｐゴシック" charset="-128"/>
              </a:rPr>
              <a:t>Software</a:t>
            </a:r>
          </a:p>
          <a:p>
            <a:pPr eaLnBrk="1" hangingPunct="1"/>
            <a:r>
              <a:rPr lang="en-US">
                <a:latin typeface="Gill Sans MT" charset="-18"/>
                <a:ea typeface="ＭＳ Ｐゴシック" charset="-128"/>
              </a:rPr>
              <a:t>End to End Connectivity</a:t>
            </a:r>
          </a:p>
          <a:p>
            <a:pPr eaLnBrk="1" hangingPunct="1"/>
            <a:endParaRPr lang="en-US">
              <a:latin typeface="Gill Sans MT" charset="-18"/>
              <a:ea typeface="ＭＳ Ｐゴシック" charset="-128"/>
            </a:endParaRPr>
          </a:p>
        </p:txBody>
      </p:sp>
      <p:sp>
        <p:nvSpPr>
          <p:cNvPr id="82948"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smtClean="0">
                <a:latin typeface="Gill Sans MT" charset="-18"/>
                <a:ea typeface="ＭＳ Ｐゴシック" charset="-128"/>
              </a:rPr>
              <a:t>Back End Electronics</a:t>
            </a:r>
          </a:p>
        </p:txBody>
      </p:sp>
      <p:sp>
        <p:nvSpPr>
          <p:cNvPr id="83971" name="Content Placeholder 4"/>
          <p:cNvSpPr>
            <a:spLocks noGrp="1"/>
          </p:cNvSpPr>
          <p:nvPr>
            <p:ph idx="1"/>
          </p:nvPr>
        </p:nvSpPr>
        <p:spPr/>
        <p:txBody>
          <a:bodyPr/>
          <a:lstStyle/>
          <a:p>
            <a:pPr eaLnBrk="1" hangingPunct="1"/>
            <a:r>
              <a:rPr lang="en-US" dirty="0" smtClean="0">
                <a:latin typeface="Gill Sans MT" charset="-18"/>
                <a:ea typeface="ＭＳ Ｐゴシック" charset="-128"/>
              </a:rPr>
              <a:t>11 </a:t>
            </a:r>
            <a:r>
              <a:rPr lang="en-US" dirty="0" err="1">
                <a:latin typeface="Gill Sans MT" charset="-18"/>
                <a:ea typeface="ＭＳ Ｐゴシック" charset="-128"/>
              </a:rPr>
              <a:t>AAs</a:t>
            </a:r>
            <a:r>
              <a:rPr lang="en-US" dirty="0">
                <a:latin typeface="Gill Sans MT" charset="-18"/>
                <a:ea typeface="ＭＳ Ｐゴシック" charset="-128"/>
              </a:rPr>
              <a:t> already in </a:t>
            </a:r>
            <a:r>
              <a:rPr lang="en-US" dirty="0" smtClean="0">
                <a:latin typeface="Gill Sans MT" charset="-18"/>
                <a:ea typeface="ＭＳ Ｐゴシック" charset="-128"/>
              </a:rPr>
              <a:t>Chile; 5 accepted </a:t>
            </a:r>
            <a:endParaRPr lang="en-US" dirty="0">
              <a:latin typeface="Gill Sans MT" charset="-18"/>
              <a:ea typeface="ＭＳ Ｐゴシック" charset="-128"/>
            </a:endParaRPr>
          </a:p>
          <a:p>
            <a:pPr eaLnBrk="1" hangingPunct="1"/>
            <a:r>
              <a:rPr lang="en-US" dirty="0">
                <a:latin typeface="Gill Sans MT" charset="-18"/>
                <a:ea typeface="ＭＳ Ｐゴシック" charset="-128"/>
              </a:rPr>
              <a:t>Production running smoothly</a:t>
            </a:r>
          </a:p>
        </p:txBody>
      </p:sp>
      <p:sp>
        <p:nvSpPr>
          <p:cNvPr id="83972" name="Footer Placeholder 2"/>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24578" name="Picture 2" descr="D:\Pictures\Graphics\ALMA\BE\Digital_Rack.jpg"/>
          <p:cNvPicPr>
            <a:picLocks noChangeAspect="1" noChangeArrowheads="1"/>
          </p:cNvPicPr>
          <p:nvPr/>
        </p:nvPicPr>
        <p:blipFill>
          <a:blip r:embed="rId2"/>
          <a:srcRect/>
          <a:stretch>
            <a:fillRect/>
          </a:stretch>
        </p:blipFill>
        <p:spPr bwMode="auto">
          <a:xfrm>
            <a:off x="4724400" y="609600"/>
            <a:ext cx="3783013" cy="5676900"/>
          </a:xfrm>
          <a:prstGeom prst="rect">
            <a:avLst/>
          </a:prstGeom>
          <a:noFill/>
          <a:ln w="9525">
            <a:noFill/>
            <a:miter lim="800000"/>
            <a:headEnd/>
            <a:tailEnd/>
          </a:ln>
        </p:spPr>
      </p:pic>
      <p:pic>
        <p:nvPicPr>
          <p:cNvPr id="12" name="Picture 5" descr="_MG_0090"/>
          <p:cNvPicPr>
            <a:picLocks noChangeAspect="1" noChangeArrowheads="1"/>
          </p:cNvPicPr>
          <p:nvPr/>
        </p:nvPicPr>
        <p:blipFill>
          <a:blip r:embed="rId3"/>
          <a:srcRect/>
          <a:stretch>
            <a:fillRect/>
          </a:stretch>
        </p:blipFill>
        <p:spPr bwMode="auto">
          <a:xfrm>
            <a:off x="1219200" y="1045835"/>
            <a:ext cx="7010400" cy="4673600"/>
          </a:xfrm>
          <a:prstGeom prst="rect">
            <a:avLst/>
          </a:prstGeom>
          <a:noFill/>
          <a:ln w="9525">
            <a:noFill/>
            <a:miter lim="800000"/>
            <a:headEnd/>
            <a:tailEnd/>
          </a:ln>
        </p:spPr>
      </p:pic>
      <p:pic>
        <p:nvPicPr>
          <p:cNvPr id="24583" name="Picture 7"/>
          <p:cNvPicPr>
            <a:picLocks noChangeAspect="1" noChangeArrowheads="1"/>
          </p:cNvPicPr>
          <p:nvPr/>
        </p:nvPicPr>
        <p:blipFill>
          <a:blip r:embed="rId4"/>
          <a:srcRect/>
          <a:stretch>
            <a:fillRect/>
          </a:stretch>
        </p:blipFill>
        <p:spPr bwMode="auto">
          <a:xfrm>
            <a:off x="342900" y="844222"/>
            <a:ext cx="7620000" cy="5076825"/>
          </a:xfrm>
          <a:prstGeom prst="rect">
            <a:avLst/>
          </a:prstGeom>
          <a:noFill/>
          <a:ln w="9525">
            <a:noFill/>
            <a:miter lim="800000"/>
            <a:headEnd/>
            <a:tailEnd/>
          </a:ln>
        </p:spPr>
      </p:pic>
      <p:grpSp>
        <p:nvGrpSpPr>
          <p:cNvPr id="2" name="Group 12"/>
          <p:cNvGrpSpPr>
            <a:grpSpLocks/>
          </p:cNvGrpSpPr>
          <p:nvPr/>
        </p:nvGrpSpPr>
        <p:grpSpPr bwMode="auto">
          <a:xfrm>
            <a:off x="342900" y="487363"/>
            <a:ext cx="8915400" cy="5251450"/>
            <a:chOff x="228600" y="529630"/>
            <a:chExt cx="8915400" cy="5252045"/>
          </a:xfrm>
        </p:grpSpPr>
        <p:pic>
          <p:nvPicPr>
            <p:cNvPr id="83979" name="Picture 3"/>
            <p:cNvPicPr>
              <a:picLocks noChangeAspect="1" noChangeArrowheads="1"/>
            </p:cNvPicPr>
            <p:nvPr/>
          </p:nvPicPr>
          <p:blipFill>
            <a:blip r:embed="rId5"/>
            <a:srcRect/>
            <a:stretch>
              <a:fillRect/>
            </a:stretch>
          </p:blipFill>
          <p:spPr bwMode="auto">
            <a:xfrm>
              <a:off x="939800" y="529630"/>
              <a:ext cx="5381625" cy="2895600"/>
            </a:xfrm>
            <a:prstGeom prst="rect">
              <a:avLst/>
            </a:prstGeom>
            <a:noFill/>
            <a:ln w="9525">
              <a:noFill/>
              <a:miter lim="800000"/>
              <a:headEnd/>
              <a:tailEnd/>
            </a:ln>
          </p:spPr>
        </p:pic>
        <p:pic>
          <p:nvPicPr>
            <p:cNvPr id="83980" name="Picture 4"/>
            <p:cNvPicPr>
              <a:picLocks noChangeAspect="1" noChangeArrowheads="1"/>
            </p:cNvPicPr>
            <p:nvPr/>
          </p:nvPicPr>
          <p:blipFill>
            <a:blip r:embed="rId6"/>
            <a:srcRect/>
            <a:stretch>
              <a:fillRect/>
            </a:stretch>
          </p:blipFill>
          <p:spPr bwMode="auto">
            <a:xfrm>
              <a:off x="228600" y="3124200"/>
              <a:ext cx="4343400" cy="2657475"/>
            </a:xfrm>
            <a:prstGeom prst="rect">
              <a:avLst/>
            </a:prstGeom>
            <a:noFill/>
            <a:ln w="9525">
              <a:noFill/>
              <a:miter lim="800000"/>
              <a:headEnd/>
              <a:tailEnd/>
            </a:ln>
          </p:spPr>
        </p:pic>
        <p:pic>
          <p:nvPicPr>
            <p:cNvPr id="83981" name="Picture 5"/>
            <p:cNvPicPr>
              <a:picLocks noChangeAspect="1" noChangeArrowheads="1"/>
            </p:cNvPicPr>
            <p:nvPr/>
          </p:nvPicPr>
          <p:blipFill>
            <a:blip r:embed="rId7"/>
            <a:srcRect/>
            <a:stretch>
              <a:fillRect/>
            </a:stretch>
          </p:blipFill>
          <p:spPr bwMode="auto">
            <a:xfrm>
              <a:off x="4419600" y="739415"/>
              <a:ext cx="4724400" cy="3543660"/>
            </a:xfrm>
            <a:prstGeom prst="rect">
              <a:avLst/>
            </a:prstGeom>
            <a:noFill/>
            <a:ln w="9525">
              <a:noFill/>
              <a:miter lim="800000"/>
              <a:headEnd/>
              <a:tailEnd/>
            </a:ln>
          </p:spPr>
        </p:pic>
      </p:grpSp>
      <p:pic>
        <p:nvPicPr>
          <p:cNvPr id="24582" name="Picture 6" descr="D:\Pictures\Graphics\ALMA\BE\LO2_production.jpg"/>
          <p:cNvPicPr>
            <a:picLocks noChangeAspect="1" noChangeArrowheads="1"/>
          </p:cNvPicPr>
          <p:nvPr/>
        </p:nvPicPr>
        <p:blipFill>
          <a:blip r:embed="rId8"/>
          <a:srcRect/>
          <a:stretch>
            <a:fillRect/>
          </a:stretch>
        </p:blipFill>
        <p:spPr bwMode="auto">
          <a:xfrm>
            <a:off x="2592387" y="176572"/>
            <a:ext cx="4264025" cy="6400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subTnLst>
                                    <p:set>
                                      <p:cBhvr override="childStyle">
                                        <p:cTn dur="1" fill="hold" display="0" masterRel="nextClick" afterEffect="1"/>
                                        <p:tgtEl>
                                          <p:spTgt spid="24578"/>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4583"/>
                                        </p:tgtEl>
                                        <p:attrNameLst>
                                          <p:attrName>style.visibility</p:attrName>
                                        </p:attrNameLst>
                                      </p:cBhvr>
                                      <p:to>
                                        <p:strVal val="visible"/>
                                      </p:to>
                                    </p:set>
                                    <p:animEffect transition="in" filter="dissolve">
                                      <p:cBhvr>
                                        <p:cTn id="17" dur="500"/>
                                        <p:tgtEl>
                                          <p:spTgt spid="24583"/>
                                        </p:tgtEl>
                                      </p:cBhvr>
                                    </p:animEffect>
                                  </p:childTnLst>
                                  <p:subTnLst>
                                    <p:set>
                                      <p:cBhvr override="childStyle">
                                        <p:cTn dur="1" fill="hold" display="0" masterRel="nextClick" afterEffect="1"/>
                                        <p:tgtEl>
                                          <p:spTgt spid="2458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heckerboard(across)">
                                      <p:cBhvr>
                                        <p:cTn id="22"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4582"/>
                                        </p:tgtEl>
                                        <p:attrNameLst>
                                          <p:attrName>style.visibility</p:attrName>
                                        </p:attrNameLst>
                                      </p:cBhvr>
                                      <p:to>
                                        <p:strVal val="visible"/>
                                      </p:to>
                                    </p:set>
                                    <p:animEffect transition="in" filter="dissolve">
                                      <p:cBhvr>
                                        <p:cTn id="27"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a:latin typeface="Gill Sans MT" charset="-18"/>
                <a:ea typeface="ＭＳ Ｐゴシック" charset="-128"/>
              </a:rPr>
              <a:t>Requirements</a:t>
            </a:r>
          </a:p>
        </p:txBody>
      </p:sp>
      <p:sp>
        <p:nvSpPr>
          <p:cNvPr id="84995" name="Content Placeholder 2"/>
          <p:cNvSpPr>
            <a:spLocks noGrp="1"/>
          </p:cNvSpPr>
          <p:nvPr>
            <p:ph idx="1"/>
          </p:nvPr>
        </p:nvSpPr>
        <p:spPr/>
        <p:txBody>
          <a:bodyPr/>
          <a:lstStyle/>
          <a:p>
            <a:pPr eaLnBrk="1" hangingPunct="1"/>
            <a:r>
              <a:rPr lang="en-US">
                <a:latin typeface="Gill Sans MT" charset="-18"/>
                <a:ea typeface="ＭＳ Ｐゴシック" charset="-128"/>
              </a:rPr>
              <a:t>Buildings/Roads/Foundations</a:t>
            </a:r>
          </a:p>
          <a:p>
            <a:pPr eaLnBrk="1" hangingPunct="1"/>
            <a:r>
              <a:rPr lang="en-US">
                <a:latin typeface="Gill Sans MT" charset="-18"/>
                <a:ea typeface="ＭＳ Ｐゴシック" charset="-128"/>
              </a:rPr>
              <a:t>3 Antennas</a:t>
            </a:r>
          </a:p>
          <a:p>
            <a:pPr eaLnBrk="1" hangingPunct="1"/>
            <a:r>
              <a:rPr lang="en-US">
                <a:latin typeface="Gill Sans MT" charset="-18"/>
                <a:ea typeface="ＭＳ Ｐゴシック" charset="-128"/>
              </a:rPr>
              <a:t>Transporter</a:t>
            </a:r>
          </a:p>
          <a:p>
            <a:pPr eaLnBrk="1" hangingPunct="1"/>
            <a:r>
              <a:rPr lang="en-US">
                <a:latin typeface="Gill Sans MT" charset="-18"/>
                <a:ea typeface="ＭＳ Ｐゴシック" charset="-128"/>
              </a:rPr>
              <a:t>3 Front Ends</a:t>
            </a:r>
          </a:p>
          <a:p>
            <a:pPr eaLnBrk="1" hangingPunct="1"/>
            <a:r>
              <a:rPr lang="en-US">
                <a:latin typeface="Gill Sans MT" charset="-18"/>
                <a:ea typeface="ＭＳ Ｐゴシック" charset="-128"/>
              </a:rPr>
              <a:t>3 Back Ends</a:t>
            </a:r>
          </a:p>
          <a:p>
            <a:pPr eaLnBrk="1" hangingPunct="1"/>
            <a:r>
              <a:rPr lang="en-US">
                <a:solidFill>
                  <a:srgbClr val="FFC000"/>
                </a:solidFill>
                <a:latin typeface="Gill Sans MT" charset="-18"/>
                <a:ea typeface="ＭＳ Ｐゴシック" charset="-128"/>
              </a:rPr>
              <a:t>LO</a:t>
            </a:r>
          </a:p>
          <a:p>
            <a:pPr eaLnBrk="1" hangingPunct="1"/>
            <a:r>
              <a:rPr lang="en-US">
                <a:latin typeface="Gill Sans MT" charset="-18"/>
                <a:ea typeface="ＭＳ Ｐゴシック" charset="-128"/>
              </a:rPr>
              <a:t>Correlator</a:t>
            </a:r>
          </a:p>
          <a:p>
            <a:pPr eaLnBrk="1" hangingPunct="1"/>
            <a:r>
              <a:rPr lang="en-US">
                <a:latin typeface="Gill Sans MT" charset="-18"/>
                <a:ea typeface="ＭＳ Ｐゴシック" charset="-128"/>
              </a:rPr>
              <a:t>Software</a:t>
            </a:r>
          </a:p>
          <a:p>
            <a:pPr eaLnBrk="1" hangingPunct="1"/>
            <a:r>
              <a:rPr lang="en-US">
                <a:latin typeface="Gill Sans MT" charset="-18"/>
                <a:ea typeface="ＭＳ Ｐゴシック" charset="-128"/>
              </a:rPr>
              <a:t>End to End Connectivity</a:t>
            </a:r>
          </a:p>
          <a:p>
            <a:pPr eaLnBrk="1" hangingPunct="1"/>
            <a:endParaRPr lang="en-US">
              <a:latin typeface="Gill Sans MT" charset="-18"/>
              <a:ea typeface="ＭＳ Ｐゴシック" charset="-128"/>
            </a:endParaRPr>
          </a:p>
        </p:txBody>
      </p:sp>
      <p:sp>
        <p:nvSpPr>
          <p:cNvPr id="84996"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a:latin typeface="Gill Sans MT" charset="-18"/>
                <a:ea typeface="ＭＳ Ｐゴシック" charset="-128"/>
              </a:rPr>
              <a:t>BE Photonics</a:t>
            </a:r>
          </a:p>
        </p:txBody>
      </p:sp>
      <p:sp>
        <p:nvSpPr>
          <p:cNvPr id="3" name="Content Placeholder 2"/>
          <p:cNvSpPr>
            <a:spLocks noGrp="1"/>
          </p:cNvSpPr>
          <p:nvPr>
            <p:ph idx="1"/>
          </p:nvPr>
        </p:nvSpPr>
        <p:spPr/>
        <p:txBody>
          <a:bodyPr/>
          <a:lstStyle/>
          <a:p>
            <a:pPr eaLnBrk="1" hangingPunct="1"/>
            <a:r>
              <a:rPr lang="en-US" dirty="0">
                <a:latin typeface="Gill Sans MT" charset="-18"/>
                <a:ea typeface="ＭＳ Ｐゴシック" charset="-128"/>
              </a:rPr>
              <a:t>A complete 2 antenna test system is in Chile</a:t>
            </a:r>
          </a:p>
          <a:p>
            <a:pPr eaLnBrk="1" hangingPunct="1"/>
            <a:r>
              <a:rPr lang="en-US" dirty="0">
                <a:latin typeface="Gill Sans MT" charset="-18"/>
                <a:ea typeface="ＭＳ Ｐゴシック" charset="-128"/>
              </a:rPr>
              <a:t>16 element Central LO</a:t>
            </a:r>
            <a:r>
              <a:rPr lang="en-US" dirty="0" smtClean="0">
                <a:latin typeface="Gill Sans MT" charset="-18"/>
                <a:ea typeface="ＭＳ Ｐゴシック" charset="-128"/>
              </a:rPr>
              <a:t> installed at AOS, finishing PAS.</a:t>
            </a:r>
            <a:endParaRPr lang="en-US" dirty="0">
              <a:latin typeface="Gill Sans MT" charset="-18"/>
              <a:ea typeface="ＭＳ Ｐゴシック" charset="-128"/>
            </a:endParaRPr>
          </a:p>
        </p:txBody>
      </p:sp>
      <p:sp>
        <p:nvSpPr>
          <p:cNvPr id="86020"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25602" name="Picture 2" descr="D:\Pictures\Graphics\ALMA\Rick\DSC_0029.jpg"/>
          <p:cNvPicPr>
            <a:picLocks noChangeAspect="1" noChangeArrowheads="1"/>
          </p:cNvPicPr>
          <p:nvPr/>
        </p:nvPicPr>
        <p:blipFill>
          <a:blip r:embed="rId2"/>
          <a:srcRect/>
          <a:stretch>
            <a:fillRect/>
          </a:stretch>
        </p:blipFill>
        <p:spPr bwMode="auto">
          <a:xfrm>
            <a:off x="2515272" y="1130529"/>
            <a:ext cx="4114800" cy="6153150"/>
          </a:xfrm>
          <a:prstGeom prst="rect">
            <a:avLst/>
          </a:prstGeom>
          <a:noFill/>
          <a:ln w="9525">
            <a:noFill/>
            <a:miter lim="800000"/>
            <a:headEnd/>
            <a:tailEnd/>
          </a:ln>
        </p:spPr>
      </p:pic>
      <p:grpSp>
        <p:nvGrpSpPr>
          <p:cNvPr id="2" name="Group 27"/>
          <p:cNvGrpSpPr>
            <a:grpSpLocks/>
          </p:cNvGrpSpPr>
          <p:nvPr/>
        </p:nvGrpSpPr>
        <p:grpSpPr bwMode="auto">
          <a:xfrm>
            <a:off x="868363" y="2438400"/>
            <a:ext cx="5989637" cy="3860800"/>
            <a:chOff x="1325544" y="2514600"/>
            <a:chExt cx="5989656" cy="3860830"/>
          </a:xfrm>
        </p:grpSpPr>
        <p:sp>
          <p:nvSpPr>
            <p:cNvPr id="86042" name="Rectangle 3"/>
            <p:cNvSpPr txBox="1">
              <a:spLocks noChangeArrowheads="1"/>
            </p:cNvSpPr>
            <p:nvPr/>
          </p:nvSpPr>
          <p:spPr bwMode="auto">
            <a:xfrm>
              <a:off x="1325544" y="2514600"/>
              <a:ext cx="5954761" cy="1235066"/>
            </a:xfrm>
            <a:prstGeom prst="rect">
              <a:avLst/>
            </a:prstGeom>
            <a:noFill/>
            <a:ln w="9525">
              <a:noFill/>
              <a:miter lim="800000"/>
              <a:headEnd/>
              <a:tailEnd/>
            </a:ln>
          </p:spPr>
          <p:txBody>
            <a:bodyPr>
              <a:prstTxWarp prst="textNoShape">
                <a:avLst/>
              </a:prstTxWarp>
            </a:bodyPr>
            <a:lstStyle/>
            <a:p>
              <a:pPr marL="342900" indent="-342900">
                <a:spcBef>
                  <a:spcPct val="20000"/>
                </a:spcBef>
              </a:pPr>
              <a:r>
                <a:rPr lang="en-US" sz="2800">
                  <a:solidFill>
                    <a:schemeClr val="bg2"/>
                  </a:solidFill>
                  <a:latin typeface="Gill Sans MT" charset="-18"/>
                  <a:ea typeface="Gill Sans" charset="0"/>
                  <a:cs typeface="Gill Sans" charset="0"/>
                </a:rPr>
                <a:t>	</a:t>
              </a:r>
              <a:r>
                <a:rPr lang="en-US">
                  <a:solidFill>
                    <a:schemeClr val="bg2"/>
                  </a:solidFill>
                  <a:latin typeface="Gill Sans MT" charset="-18"/>
                  <a:ea typeface="Gill Sans" charset="0"/>
                  <a:cs typeface="Gill Sans" charset="0"/>
                </a:rPr>
                <a:t>LO reference distributed optically by using two lasers – master and slave – separated by ~100 GHz</a:t>
              </a:r>
              <a:endParaRPr lang="en-US" sz="2800">
                <a:solidFill>
                  <a:schemeClr val="bg2"/>
                </a:solidFill>
                <a:latin typeface="Gill Sans MT" charset="-18"/>
                <a:ea typeface="Gill Sans" charset="0"/>
                <a:cs typeface="Gill Sans" charset="0"/>
              </a:endParaRPr>
            </a:p>
          </p:txBody>
        </p:sp>
        <p:pic>
          <p:nvPicPr>
            <p:cNvPr id="86043" name="Picture 4"/>
            <p:cNvPicPr>
              <a:picLocks noChangeAspect="1" noChangeArrowheads="1"/>
            </p:cNvPicPr>
            <p:nvPr/>
          </p:nvPicPr>
          <p:blipFill>
            <a:blip r:embed="rId3"/>
            <a:srcRect b="3194"/>
            <a:stretch>
              <a:fillRect/>
            </a:stretch>
          </p:blipFill>
          <p:spPr bwMode="auto">
            <a:xfrm>
              <a:off x="1779579" y="3371856"/>
              <a:ext cx="5535621" cy="3003574"/>
            </a:xfrm>
            <a:prstGeom prst="rect">
              <a:avLst/>
            </a:prstGeom>
            <a:noFill/>
            <a:ln w="9525">
              <a:noFill/>
              <a:miter lim="800000"/>
              <a:headEnd/>
              <a:tailEnd/>
            </a:ln>
          </p:spPr>
        </p:pic>
      </p:grpSp>
      <p:grpSp>
        <p:nvGrpSpPr>
          <p:cNvPr id="4" name="Group 20"/>
          <p:cNvGrpSpPr>
            <a:grpSpLocks/>
          </p:cNvGrpSpPr>
          <p:nvPr/>
        </p:nvGrpSpPr>
        <p:grpSpPr bwMode="auto">
          <a:xfrm>
            <a:off x="-252413" y="1393825"/>
            <a:ext cx="7788275" cy="4962525"/>
            <a:chOff x="685800" y="1524000"/>
            <a:chExt cx="7788275" cy="4962525"/>
          </a:xfrm>
        </p:grpSpPr>
        <p:grpSp>
          <p:nvGrpSpPr>
            <p:cNvPr id="5" name="Group 18"/>
            <p:cNvGrpSpPr>
              <a:grpSpLocks/>
            </p:cNvGrpSpPr>
            <p:nvPr/>
          </p:nvGrpSpPr>
          <p:grpSpPr bwMode="auto">
            <a:xfrm>
              <a:off x="685800" y="1524000"/>
              <a:ext cx="7788275" cy="4962525"/>
              <a:chOff x="685800" y="1524000"/>
              <a:chExt cx="7788275" cy="4962525"/>
            </a:xfrm>
          </p:grpSpPr>
          <p:pic>
            <p:nvPicPr>
              <p:cNvPr id="86039" name="Picture 5" descr="LLC_rack_front"/>
              <p:cNvPicPr>
                <a:picLocks noChangeAspect="1" noChangeArrowheads="1"/>
              </p:cNvPicPr>
              <p:nvPr/>
            </p:nvPicPr>
            <p:blipFill>
              <a:blip r:embed="rId4"/>
              <a:srcRect/>
              <a:stretch>
                <a:fillRect/>
              </a:stretch>
            </p:blipFill>
            <p:spPr bwMode="auto">
              <a:xfrm>
                <a:off x="6629400" y="1524000"/>
                <a:ext cx="1844675" cy="4724400"/>
              </a:xfrm>
              <a:prstGeom prst="rect">
                <a:avLst/>
              </a:prstGeom>
              <a:noFill/>
              <a:ln w="9525">
                <a:noFill/>
                <a:miter lim="800000"/>
                <a:headEnd/>
                <a:tailEnd/>
              </a:ln>
            </p:spPr>
          </p:pic>
          <p:pic>
            <p:nvPicPr>
              <p:cNvPr id="86040" name="Picture 5" descr="SAS2"/>
              <p:cNvPicPr>
                <a:picLocks noChangeAspect="1" noChangeArrowheads="1"/>
              </p:cNvPicPr>
              <p:nvPr/>
            </p:nvPicPr>
            <p:blipFill>
              <a:blip r:embed="rId5"/>
              <a:srcRect/>
              <a:stretch>
                <a:fillRect/>
              </a:stretch>
            </p:blipFill>
            <p:spPr bwMode="auto">
              <a:xfrm>
                <a:off x="1676400" y="4419600"/>
                <a:ext cx="4724400" cy="2066925"/>
              </a:xfrm>
              <a:prstGeom prst="rect">
                <a:avLst/>
              </a:prstGeom>
              <a:noFill/>
              <a:ln w="9525">
                <a:noFill/>
                <a:miter lim="800000"/>
                <a:headEnd/>
                <a:tailEnd/>
              </a:ln>
            </p:spPr>
          </p:pic>
          <p:pic>
            <p:nvPicPr>
              <p:cNvPr id="86041" name="Picture 3" descr="LLC SAS Test Stand Front"/>
              <p:cNvPicPr>
                <a:picLocks noChangeAspect="1" noChangeArrowheads="1"/>
              </p:cNvPicPr>
              <p:nvPr/>
            </p:nvPicPr>
            <p:blipFill>
              <a:blip r:embed="rId6"/>
              <a:srcRect/>
              <a:stretch>
                <a:fillRect/>
              </a:stretch>
            </p:blipFill>
            <p:spPr bwMode="auto">
              <a:xfrm>
                <a:off x="685800" y="1600200"/>
                <a:ext cx="5715000" cy="2616200"/>
              </a:xfrm>
              <a:prstGeom prst="rect">
                <a:avLst/>
              </a:prstGeom>
              <a:noFill/>
              <a:ln w="9525">
                <a:noFill/>
                <a:miter lim="800000"/>
                <a:headEnd/>
                <a:tailEnd/>
              </a:ln>
            </p:spPr>
          </p:pic>
        </p:grpSp>
        <p:sp>
          <p:nvSpPr>
            <p:cNvPr id="86038" name="TextBox 19"/>
            <p:cNvSpPr txBox="1">
              <a:spLocks noChangeArrowheads="1"/>
            </p:cNvSpPr>
            <p:nvPr/>
          </p:nvSpPr>
          <p:spPr bwMode="auto">
            <a:xfrm>
              <a:off x="4953000" y="3733800"/>
              <a:ext cx="3048000" cy="369332"/>
            </a:xfrm>
            <a:prstGeom prst="rect">
              <a:avLst/>
            </a:prstGeom>
            <a:noFill/>
            <a:ln w="9525">
              <a:noFill/>
              <a:miter lim="800000"/>
              <a:headEnd/>
              <a:tailEnd/>
            </a:ln>
          </p:spPr>
          <p:txBody>
            <a:bodyPr>
              <a:prstTxWarp prst="textNoShape">
                <a:avLst/>
              </a:prstTxWarp>
              <a:spAutoFit/>
            </a:bodyPr>
            <a:lstStyle/>
            <a:p>
              <a:r>
                <a:rPr lang="en-US">
                  <a:solidFill>
                    <a:schemeClr val="bg2"/>
                  </a:solidFill>
                  <a:latin typeface="Calibri" charset="0"/>
                </a:rPr>
                <a:t>LLC &amp; SAS</a:t>
              </a:r>
            </a:p>
          </p:txBody>
        </p:sp>
      </p:grpSp>
      <p:grpSp>
        <p:nvGrpSpPr>
          <p:cNvPr id="6" name="Group 28"/>
          <p:cNvGrpSpPr>
            <a:grpSpLocks/>
          </p:cNvGrpSpPr>
          <p:nvPr/>
        </p:nvGrpSpPr>
        <p:grpSpPr bwMode="auto">
          <a:xfrm>
            <a:off x="153072" y="561172"/>
            <a:ext cx="9144000" cy="6858000"/>
            <a:chOff x="0" y="0"/>
            <a:chExt cx="9144000" cy="6858000"/>
          </a:xfrm>
        </p:grpSpPr>
        <p:pic>
          <p:nvPicPr>
            <p:cNvPr id="86033" name="Picture 7" descr="C:\Users\arussell\AppData\Local\Microsoft\Windows\Temporary Internet Files\Content.Outlook\Z2Y6PDZL\ALMA Master Laser TeraXion team (2).JPG"/>
            <p:cNvPicPr>
              <a:picLocks noChangeAspect="1" noChangeArrowheads="1"/>
            </p:cNvPicPr>
            <p:nvPr/>
          </p:nvPicPr>
          <p:blipFill>
            <a:blip r:embed="rId7"/>
            <a:srcRect/>
            <a:stretch>
              <a:fillRect/>
            </a:stretch>
          </p:blipFill>
          <p:spPr bwMode="auto">
            <a:xfrm>
              <a:off x="2540000" y="1905000"/>
              <a:ext cx="6604000" cy="4953000"/>
            </a:xfrm>
            <a:prstGeom prst="rect">
              <a:avLst/>
            </a:prstGeom>
            <a:noFill/>
            <a:ln w="9525">
              <a:noFill/>
              <a:miter lim="800000"/>
              <a:headEnd/>
              <a:tailEnd/>
            </a:ln>
          </p:spPr>
        </p:pic>
        <p:grpSp>
          <p:nvGrpSpPr>
            <p:cNvPr id="7" name="Group 14"/>
            <p:cNvGrpSpPr>
              <a:grpSpLocks/>
            </p:cNvGrpSpPr>
            <p:nvPr/>
          </p:nvGrpSpPr>
          <p:grpSpPr bwMode="auto">
            <a:xfrm>
              <a:off x="0" y="0"/>
              <a:ext cx="4648200" cy="2579132"/>
              <a:chOff x="4495800" y="228600"/>
              <a:chExt cx="4648200" cy="2579132"/>
            </a:xfrm>
          </p:grpSpPr>
          <p:pic>
            <p:nvPicPr>
              <p:cNvPr id="86035" name="Picture 3" descr="LaserSynthesizer_SideView_wDropShadow"/>
              <p:cNvPicPr>
                <a:picLocks noChangeAspect="1" noChangeArrowheads="1"/>
              </p:cNvPicPr>
              <p:nvPr/>
            </p:nvPicPr>
            <p:blipFill>
              <a:blip r:embed="rId8"/>
              <a:srcRect/>
              <a:stretch>
                <a:fillRect/>
              </a:stretch>
            </p:blipFill>
            <p:spPr bwMode="auto">
              <a:xfrm>
                <a:off x="4495800" y="228600"/>
                <a:ext cx="4648200" cy="2571345"/>
              </a:xfrm>
              <a:prstGeom prst="rect">
                <a:avLst/>
              </a:prstGeom>
              <a:noFill/>
              <a:ln w="9525">
                <a:noFill/>
                <a:miter lim="800000"/>
                <a:headEnd/>
                <a:tailEnd/>
              </a:ln>
            </p:spPr>
          </p:pic>
          <p:sp>
            <p:nvSpPr>
              <p:cNvPr id="86036" name="TextBox 13"/>
              <p:cNvSpPr txBox="1">
                <a:spLocks noChangeArrowheads="1"/>
              </p:cNvSpPr>
              <p:nvPr/>
            </p:nvSpPr>
            <p:spPr bwMode="auto">
              <a:xfrm>
                <a:off x="4648200" y="2438400"/>
                <a:ext cx="2209800" cy="369332"/>
              </a:xfrm>
              <a:prstGeom prst="rect">
                <a:avLst/>
              </a:prstGeom>
              <a:noFill/>
              <a:ln w="9525">
                <a:noFill/>
                <a:miter lim="800000"/>
                <a:headEnd/>
                <a:tailEnd/>
              </a:ln>
            </p:spPr>
            <p:txBody>
              <a:bodyPr>
                <a:prstTxWarp prst="textNoShape">
                  <a:avLst/>
                </a:prstTxWarp>
                <a:spAutoFit/>
              </a:bodyPr>
              <a:lstStyle/>
              <a:p>
                <a:r>
                  <a:rPr lang="en-US">
                    <a:latin typeface="Calibri" charset="0"/>
                  </a:rPr>
                  <a:t>Laser Synthesiszer</a:t>
                </a:r>
              </a:p>
            </p:txBody>
          </p:sp>
        </p:grpSp>
      </p:grpSp>
      <p:grpSp>
        <p:nvGrpSpPr>
          <p:cNvPr id="8" name="Group 24"/>
          <p:cNvGrpSpPr>
            <a:grpSpLocks/>
          </p:cNvGrpSpPr>
          <p:nvPr/>
        </p:nvGrpSpPr>
        <p:grpSpPr bwMode="auto">
          <a:xfrm>
            <a:off x="457200" y="942172"/>
            <a:ext cx="8675688" cy="6477000"/>
            <a:chOff x="152400" y="152400"/>
            <a:chExt cx="8675687" cy="6477000"/>
          </a:xfrm>
        </p:grpSpPr>
        <p:grpSp>
          <p:nvGrpSpPr>
            <p:cNvPr id="9" name="Group 21"/>
            <p:cNvGrpSpPr>
              <a:grpSpLocks/>
            </p:cNvGrpSpPr>
            <p:nvPr/>
          </p:nvGrpSpPr>
          <p:grpSpPr bwMode="auto">
            <a:xfrm>
              <a:off x="4953000" y="1447800"/>
              <a:ext cx="3875087" cy="5181600"/>
              <a:chOff x="2754313" y="1371600"/>
              <a:chExt cx="3875087" cy="5181600"/>
            </a:xfrm>
          </p:grpSpPr>
          <p:pic>
            <p:nvPicPr>
              <p:cNvPr id="86031" name="Picture 5" descr="IMG_0370"/>
              <p:cNvPicPr>
                <a:picLocks noChangeAspect="1" noChangeArrowheads="1"/>
              </p:cNvPicPr>
              <p:nvPr/>
            </p:nvPicPr>
            <p:blipFill>
              <a:blip r:embed="rId9"/>
              <a:srcRect/>
              <a:stretch>
                <a:fillRect/>
              </a:stretch>
            </p:blipFill>
            <p:spPr bwMode="auto">
              <a:xfrm>
                <a:off x="2754313" y="1371600"/>
                <a:ext cx="3875087" cy="5181600"/>
              </a:xfrm>
              <a:prstGeom prst="rect">
                <a:avLst/>
              </a:prstGeom>
              <a:noFill/>
              <a:ln w="9525">
                <a:solidFill>
                  <a:schemeClr val="tx1"/>
                </a:solidFill>
                <a:miter lim="800000"/>
                <a:headEnd/>
                <a:tailEnd/>
              </a:ln>
            </p:spPr>
          </p:pic>
          <p:sp>
            <p:nvSpPr>
              <p:cNvPr id="86032" name="TextBox 23"/>
              <p:cNvSpPr txBox="1">
                <a:spLocks noChangeArrowheads="1"/>
              </p:cNvSpPr>
              <p:nvPr/>
            </p:nvSpPr>
            <p:spPr bwMode="auto">
              <a:xfrm>
                <a:off x="3200400" y="1447800"/>
                <a:ext cx="3429000" cy="369332"/>
              </a:xfrm>
              <a:prstGeom prst="rect">
                <a:avLst/>
              </a:prstGeom>
              <a:noFill/>
              <a:ln w="9525">
                <a:noFill/>
                <a:miter lim="800000"/>
                <a:headEnd/>
                <a:tailEnd/>
              </a:ln>
            </p:spPr>
            <p:txBody>
              <a:bodyPr>
                <a:prstTxWarp prst="textNoShape">
                  <a:avLst/>
                </a:prstTxWarp>
                <a:spAutoFit/>
              </a:bodyPr>
              <a:lstStyle/>
              <a:p>
                <a:r>
                  <a:rPr lang="en-US">
                    <a:latin typeface="Calibri" charset="0"/>
                  </a:rPr>
                  <a:t>EDFA Rack @ AOS-TB</a:t>
                </a:r>
              </a:p>
            </p:txBody>
          </p:sp>
        </p:grpSp>
        <p:grpSp>
          <p:nvGrpSpPr>
            <p:cNvPr id="10" name="Group 12"/>
            <p:cNvGrpSpPr>
              <a:grpSpLocks/>
            </p:cNvGrpSpPr>
            <p:nvPr/>
          </p:nvGrpSpPr>
          <p:grpSpPr bwMode="auto">
            <a:xfrm>
              <a:off x="152400" y="152400"/>
              <a:ext cx="4445000" cy="3333750"/>
              <a:chOff x="152400" y="152400"/>
              <a:chExt cx="4445000" cy="3333750"/>
            </a:xfrm>
          </p:grpSpPr>
          <p:pic>
            <p:nvPicPr>
              <p:cNvPr id="86029" name="Picture 4"/>
              <p:cNvPicPr>
                <a:picLocks noChangeAspect="1" noChangeArrowheads="1"/>
              </p:cNvPicPr>
              <p:nvPr/>
            </p:nvPicPr>
            <p:blipFill>
              <a:blip r:embed="rId10"/>
              <a:srcRect/>
              <a:stretch>
                <a:fillRect/>
              </a:stretch>
            </p:blipFill>
            <p:spPr bwMode="auto">
              <a:xfrm>
                <a:off x="152400" y="152400"/>
                <a:ext cx="4445000" cy="3333750"/>
              </a:xfrm>
              <a:prstGeom prst="rect">
                <a:avLst/>
              </a:prstGeom>
              <a:noFill/>
              <a:ln w="9525">
                <a:noFill/>
                <a:miter lim="800000"/>
                <a:headEnd/>
                <a:tailEnd/>
              </a:ln>
            </p:spPr>
          </p:pic>
          <p:sp>
            <p:nvSpPr>
              <p:cNvPr id="86030" name="TextBox 11"/>
              <p:cNvSpPr txBox="1">
                <a:spLocks noChangeArrowheads="1"/>
              </p:cNvSpPr>
              <p:nvPr/>
            </p:nvSpPr>
            <p:spPr bwMode="auto">
              <a:xfrm>
                <a:off x="381000" y="3048000"/>
                <a:ext cx="2362200" cy="369332"/>
              </a:xfrm>
              <a:prstGeom prst="rect">
                <a:avLst/>
              </a:prstGeom>
              <a:noFill/>
              <a:ln w="9525">
                <a:noFill/>
                <a:miter lim="800000"/>
                <a:headEnd/>
                <a:tailEnd/>
              </a:ln>
            </p:spPr>
            <p:txBody>
              <a:bodyPr>
                <a:prstTxWarp prst="textNoShape">
                  <a:avLst/>
                </a:prstTxWarp>
                <a:spAutoFit/>
              </a:bodyPr>
              <a:lstStyle/>
              <a:p>
                <a:r>
                  <a:rPr lang="en-US">
                    <a:latin typeface="Calibri" charset="0"/>
                  </a:rPr>
                  <a:t>Patch Panel @ AOS</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602"/>
                                        </p:tgtEl>
                                        <p:attrNameLst>
                                          <p:attrName>style.visibility</p:attrName>
                                        </p:attrNameLst>
                                      </p:cBhvr>
                                      <p:to>
                                        <p:strVal val="visible"/>
                                      </p:to>
                                    </p:set>
                                    <p:animEffect transition="in" filter="dissolve">
                                      <p:cBhvr>
                                        <p:cTn id="12" dur="500"/>
                                        <p:tgtEl>
                                          <p:spTgt spid="25602"/>
                                        </p:tgtEl>
                                      </p:cBhvr>
                                    </p:animEffect>
                                  </p:childTnLst>
                                  <p:subTnLst>
                                    <p:set>
                                      <p:cBhvr override="childStyle">
                                        <p:cTn dur="1" fill="hold" display="0" masterRel="nextClick" afterEffect="1"/>
                                        <p:tgtEl>
                                          <p:spTgt spid="2560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up)">
                                      <p:cBhvr>
                                        <p:cTn id="17" dur="500"/>
                                        <p:tgtEl>
                                          <p:spTgt spid="3">
                                            <p:txEl>
                                              <p:pRg st="1" end="1"/>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checkerboard(across)">
                                      <p:cBhvr>
                                        <p:cTn id="25"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8" presetClass="entr" presetSubtype="16"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diamond(in)">
                                      <p:cBhvr>
                                        <p:cTn id="30" dur="2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dissolv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a:latin typeface="Gill Sans MT" charset="-18"/>
                <a:ea typeface="ＭＳ Ｐゴシック" charset="-128"/>
              </a:rPr>
              <a:t>Requirements</a:t>
            </a:r>
          </a:p>
        </p:txBody>
      </p:sp>
      <p:sp>
        <p:nvSpPr>
          <p:cNvPr id="87043" name="Content Placeholder 2"/>
          <p:cNvSpPr>
            <a:spLocks noGrp="1"/>
          </p:cNvSpPr>
          <p:nvPr>
            <p:ph idx="1"/>
          </p:nvPr>
        </p:nvSpPr>
        <p:spPr/>
        <p:txBody>
          <a:bodyPr/>
          <a:lstStyle/>
          <a:p>
            <a:pPr eaLnBrk="1" hangingPunct="1"/>
            <a:r>
              <a:rPr lang="en-US">
                <a:latin typeface="Gill Sans MT" charset="-18"/>
                <a:ea typeface="ＭＳ Ｐゴシック" charset="-128"/>
              </a:rPr>
              <a:t>Buildings/Roads/Foundations</a:t>
            </a:r>
          </a:p>
          <a:p>
            <a:pPr eaLnBrk="1" hangingPunct="1"/>
            <a:r>
              <a:rPr lang="en-US">
                <a:latin typeface="Gill Sans MT" charset="-18"/>
                <a:ea typeface="ＭＳ Ｐゴシック" charset="-128"/>
              </a:rPr>
              <a:t>3 Antennas</a:t>
            </a:r>
          </a:p>
          <a:p>
            <a:pPr eaLnBrk="1" hangingPunct="1"/>
            <a:r>
              <a:rPr lang="en-US">
                <a:latin typeface="Gill Sans MT" charset="-18"/>
                <a:ea typeface="ＭＳ Ｐゴシック" charset="-128"/>
              </a:rPr>
              <a:t>Transporter</a:t>
            </a:r>
          </a:p>
          <a:p>
            <a:pPr eaLnBrk="1" hangingPunct="1"/>
            <a:r>
              <a:rPr lang="en-US">
                <a:latin typeface="Gill Sans MT" charset="-18"/>
                <a:ea typeface="ＭＳ Ｐゴシック" charset="-128"/>
              </a:rPr>
              <a:t>3 Front Ends</a:t>
            </a:r>
          </a:p>
          <a:p>
            <a:pPr eaLnBrk="1" hangingPunct="1"/>
            <a:r>
              <a:rPr lang="en-US">
                <a:latin typeface="Gill Sans MT" charset="-18"/>
                <a:ea typeface="ＭＳ Ｐゴシック" charset="-128"/>
              </a:rPr>
              <a:t>3 Back Ends</a:t>
            </a:r>
          </a:p>
          <a:p>
            <a:pPr eaLnBrk="1" hangingPunct="1"/>
            <a:r>
              <a:rPr lang="en-US">
                <a:latin typeface="Gill Sans MT" charset="-18"/>
                <a:ea typeface="ＭＳ Ｐゴシック" charset="-128"/>
              </a:rPr>
              <a:t>LO</a:t>
            </a:r>
          </a:p>
          <a:p>
            <a:pPr eaLnBrk="1" hangingPunct="1"/>
            <a:r>
              <a:rPr lang="en-US">
                <a:solidFill>
                  <a:srgbClr val="FFC000"/>
                </a:solidFill>
                <a:latin typeface="Gill Sans MT" charset="-18"/>
                <a:ea typeface="ＭＳ Ｐゴシック" charset="-128"/>
              </a:rPr>
              <a:t>Correlator</a:t>
            </a:r>
          </a:p>
          <a:p>
            <a:pPr eaLnBrk="1" hangingPunct="1"/>
            <a:r>
              <a:rPr lang="en-US">
                <a:latin typeface="Gill Sans MT" charset="-18"/>
                <a:ea typeface="ＭＳ Ｐゴシック" charset="-128"/>
              </a:rPr>
              <a:t>Software</a:t>
            </a:r>
          </a:p>
          <a:p>
            <a:pPr eaLnBrk="1" hangingPunct="1"/>
            <a:r>
              <a:rPr lang="en-US">
                <a:latin typeface="Gill Sans MT" charset="-18"/>
                <a:ea typeface="ＭＳ Ｐゴシック" charset="-128"/>
              </a:rPr>
              <a:t>End to End Connectivity</a:t>
            </a:r>
          </a:p>
          <a:p>
            <a:pPr eaLnBrk="1" hangingPunct="1"/>
            <a:endParaRPr lang="en-US">
              <a:latin typeface="Gill Sans MT" charset="-18"/>
              <a:ea typeface="ＭＳ Ｐゴシック" charset="-128"/>
            </a:endParaRPr>
          </a:p>
        </p:txBody>
      </p:sp>
      <p:sp>
        <p:nvSpPr>
          <p:cNvPr id="87044"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a:latin typeface="Gill Sans MT" charset="-18"/>
                <a:ea typeface="ＭＳ Ｐゴシック" charset="-128"/>
              </a:rPr>
              <a:t>Correlator</a:t>
            </a:r>
          </a:p>
        </p:txBody>
      </p:sp>
      <p:sp>
        <p:nvSpPr>
          <p:cNvPr id="3" name="Content Placeholder 2"/>
          <p:cNvSpPr>
            <a:spLocks noGrp="1"/>
          </p:cNvSpPr>
          <p:nvPr>
            <p:ph idx="1"/>
          </p:nvPr>
        </p:nvSpPr>
        <p:spPr/>
        <p:txBody>
          <a:bodyPr/>
          <a:lstStyle/>
          <a:p>
            <a:pPr eaLnBrk="1" hangingPunct="1"/>
            <a:r>
              <a:rPr lang="en-US" dirty="0">
                <a:latin typeface="Gill Sans MT" charset="-18"/>
                <a:ea typeface="ＭＳ Ｐゴシック" charset="-128"/>
              </a:rPr>
              <a:t>2 Antenna </a:t>
            </a:r>
            <a:r>
              <a:rPr lang="en-US" dirty="0" err="1">
                <a:latin typeface="Gill Sans MT" charset="-18"/>
                <a:ea typeface="ＭＳ Ｐゴシック" charset="-128"/>
              </a:rPr>
              <a:t>Correlator</a:t>
            </a:r>
            <a:r>
              <a:rPr lang="en-US" dirty="0">
                <a:latin typeface="Gill Sans MT" charset="-18"/>
                <a:ea typeface="ＭＳ Ｐゴシック" charset="-128"/>
              </a:rPr>
              <a:t> used at ATF, now installed at OSF</a:t>
            </a:r>
          </a:p>
          <a:p>
            <a:pPr eaLnBrk="1" hangingPunct="1"/>
            <a:r>
              <a:rPr lang="en-US" dirty="0">
                <a:latin typeface="Gill Sans MT" charset="-18"/>
                <a:ea typeface="ＭＳ Ｐゴシック" charset="-128"/>
              </a:rPr>
              <a:t>ACA </a:t>
            </a:r>
            <a:r>
              <a:rPr lang="en-US" dirty="0" err="1">
                <a:latin typeface="Gill Sans MT" charset="-18"/>
                <a:ea typeface="ＭＳ Ｐゴシック" charset="-128"/>
              </a:rPr>
              <a:t>correlator</a:t>
            </a:r>
            <a:r>
              <a:rPr lang="en-US" dirty="0">
                <a:latin typeface="Gill Sans MT" charset="-18"/>
                <a:ea typeface="ＭＳ Ｐゴシック" charset="-128"/>
              </a:rPr>
              <a:t> installed at AOS</a:t>
            </a:r>
          </a:p>
          <a:p>
            <a:pPr eaLnBrk="1" hangingPunct="1"/>
            <a:r>
              <a:rPr lang="en-US" dirty="0">
                <a:latin typeface="Gill Sans MT" charset="-18"/>
                <a:ea typeface="ＭＳ Ｐゴシック" charset="-128"/>
              </a:rPr>
              <a:t>Q1</a:t>
            </a:r>
            <a:r>
              <a:rPr lang="en-US" dirty="0" smtClean="0">
                <a:latin typeface="Gill Sans MT" charset="-18"/>
                <a:ea typeface="ＭＳ Ｐゴシック" charset="-128"/>
              </a:rPr>
              <a:t> and Q2 of </a:t>
            </a:r>
            <a:r>
              <a:rPr lang="en-US" dirty="0">
                <a:latin typeface="Gill Sans MT" charset="-18"/>
                <a:ea typeface="ＭＳ Ｐゴシック" charset="-128"/>
              </a:rPr>
              <a:t>the bilateral </a:t>
            </a:r>
            <a:r>
              <a:rPr lang="en-US" dirty="0" err="1">
                <a:latin typeface="Gill Sans MT" charset="-18"/>
                <a:ea typeface="ＭＳ Ｐゴシック" charset="-128"/>
              </a:rPr>
              <a:t>correlator</a:t>
            </a:r>
            <a:r>
              <a:rPr lang="en-US" dirty="0">
                <a:latin typeface="Gill Sans MT" charset="-18"/>
                <a:ea typeface="ＭＳ Ｐゴシック" charset="-128"/>
              </a:rPr>
              <a:t> at the AOS</a:t>
            </a:r>
          </a:p>
        </p:txBody>
      </p:sp>
      <p:sp>
        <p:nvSpPr>
          <p:cNvPr id="88068"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26626" name="Picture 2" descr="D:\Pictures\Graphics\ALMA\Rick\DSC_0034.jpg"/>
          <p:cNvPicPr>
            <a:picLocks noChangeAspect="1" noChangeArrowheads="1"/>
          </p:cNvPicPr>
          <p:nvPr/>
        </p:nvPicPr>
        <p:blipFill>
          <a:blip r:embed="rId2"/>
          <a:srcRect/>
          <a:stretch>
            <a:fillRect/>
          </a:stretch>
        </p:blipFill>
        <p:spPr bwMode="auto">
          <a:xfrm>
            <a:off x="1340810" y="1884656"/>
            <a:ext cx="6172200" cy="4127500"/>
          </a:xfrm>
          <a:prstGeom prst="rect">
            <a:avLst/>
          </a:prstGeom>
          <a:noFill/>
          <a:ln w="9525">
            <a:noFill/>
            <a:miter lim="800000"/>
            <a:headEnd/>
            <a:tailEnd/>
          </a:ln>
        </p:spPr>
      </p:pic>
      <p:pic>
        <p:nvPicPr>
          <p:cNvPr id="26632" name="Picture 8"/>
          <p:cNvPicPr>
            <a:picLocks noChangeAspect="1" noChangeArrowheads="1"/>
          </p:cNvPicPr>
          <p:nvPr/>
        </p:nvPicPr>
        <p:blipFill>
          <a:blip r:embed="rId3"/>
          <a:srcRect/>
          <a:stretch>
            <a:fillRect/>
          </a:stretch>
        </p:blipFill>
        <p:spPr bwMode="auto">
          <a:xfrm>
            <a:off x="533400" y="1047216"/>
            <a:ext cx="7839075" cy="3924300"/>
          </a:xfrm>
          <a:prstGeom prst="rect">
            <a:avLst/>
          </a:prstGeom>
          <a:noFill/>
          <a:ln w="9525">
            <a:noFill/>
            <a:miter lim="800000"/>
            <a:headEnd/>
            <a:tailEnd/>
          </a:ln>
        </p:spPr>
      </p:pic>
      <p:pic>
        <p:nvPicPr>
          <p:cNvPr id="26627" name="Picture 3" descr="D:\Pictures\Graphics\ALMA\Rick\DSC00287.jpg"/>
          <p:cNvPicPr>
            <a:picLocks noChangeAspect="1" noChangeArrowheads="1"/>
          </p:cNvPicPr>
          <p:nvPr/>
        </p:nvPicPr>
        <p:blipFill>
          <a:blip r:embed="rId4"/>
          <a:srcRect/>
          <a:stretch>
            <a:fillRect/>
          </a:stretch>
        </p:blipFill>
        <p:spPr bwMode="auto">
          <a:xfrm>
            <a:off x="533400" y="601956"/>
            <a:ext cx="8115300" cy="5410200"/>
          </a:xfrm>
          <a:prstGeom prst="rect">
            <a:avLst/>
          </a:prstGeom>
          <a:noFill/>
          <a:ln w="9525">
            <a:noFill/>
            <a:miter lim="800000"/>
            <a:headEnd/>
            <a:tailEnd/>
          </a:ln>
        </p:spPr>
      </p:pic>
      <p:grpSp>
        <p:nvGrpSpPr>
          <p:cNvPr id="2" name="Group 12"/>
          <p:cNvGrpSpPr>
            <a:grpSpLocks/>
          </p:cNvGrpSpPr>
          <p:nvPr/>
        </p:nvGrpSpPr>
        <p:grpSpPr bwMode="auto">
          <a:xfrm>
            <a:off x="-72545" y="0"/>
            <a:ext cx="9144000" cy="6858000"/>
            <a:chOff x="0" y="0"/>
            <a:chExt cx="9144000" cy="6858000"/>
          </a:xfrm>
        </p:grpSpPr>
        <p:pic>
          <p:nvPicPr>
            <p:cNvPr id="88074" name="Picture 4"/>
            <p:cNvPicPr>
              <a:picLocks noChangeAspect="1" noChangeArrowheads="1"/>
            </p:cNvPicPr>
            <p:nvPr/>
          </p:nvPicPr>
          <p:blipFill>
            <a:blip r:embed="rId5"/>
            <a:srcRect/>
            <a:stretch>
              <a:fillRect/>
            </a:stretch>
          </p:blipFill>
          <p:spPr bwMode="auto">
            <a:xfrm>
              <a:off x="2651125" y="1987781"/>
              <a:ext cx="6492875" cy="4870219"/>
            </a:xfrm>
            <a:prstGeom prst="rect">
              <a:avLst/>
            </a:prstGeom>
            <a:noFill/>
            <a:ln w="9525">
              <a:noFill/>
              <a:miter lim="800000"/>
              <a:headEnd/>
              <a:tailEnd/>
            </a:ln>
          </p:spPr>
        </p:pic>
        <p:pic>
          <p:nvPicPr>
            <p:cNvPr id="88075" name="Picture 5"/>
            <p:cNvPicPr>
              <a:picLocks noChangeAspect="1" noChangeArrowheads="1"/>
            </p:cNvPicPr>
            <p:nvPr/>
          </p:nvPicPr>
          <p:blipFill>
            <a:blip r:embed="rId6"/>
            <a:srcRect/>
            <a:stretch>
              <a:fillRect/>
            </a:stretch>
          </p:blipFill>
          <p:spPr bwMode="auto">
            <a:xfrm>
              <a:off x="0" y="0"/>
              <a:ext cx="4499455" cy="328604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6626"/>
                                        </p:tgtEl>
                                        <p:attrNameLst>
                                          <p:attrName>style.visibility</p:attrName>
                                        </p:attrNameLst>
                                      </p:cBhvr>
                                      <p:to>
                                        <p:strVal val="visible"/>
                                      </p:to>
                                    </p:set>
                                    <p:animEffect transition="in" filter="dissolve">
                                      <p:cBhvr>
                                        <p:cTn id="10" dur="500"/>
                                        <p:tgtEl>
                                          <p:spTgt spid="26626"/>
                                        </p:tgtEl>
                                      </p:cBhvr>
                                    </p:animEffect>
                                  </p:childTnLst>
                                  <p:subTnLst>
                                    <p:set>
                                      <p:cBhvr override="childStyle">
                                        <p:cTn dur="1" fill="hold" display="0" masterRel="nextClick" afterEffect="1"/>
                                        <p:tgtEl>
                                          <p:spTgt spid="2662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par>
                                <p:cTn id="16" presetID="5" presetClass="entr" presetSubtype="10" fill="hold" nodeType="withEffect">
                                  <p:stCondLst>
                                    <p:cond delay="0"/>
                                  </p:stCondLst>
                                  <p:childTnLst>
                                    <p:set>
                                      <p:cBhvr>
                                        <p:cTn id="17" dur="1" fill="hold">
                                          <p:stCondLst>
                                            <p:cond delay="0"/>
                                          </p:stCondLst>
                                        </p:cTn>
                                        <p:tgtEl>
                                          <p:spTgt spid="26632"/>
                                        </p:tgtEl>
                                        <p:attrNameLst>
                                          <p:attrName>style.visibility</p:attrName>
                                        </p:attrNameLst>
                                      </p:cBhvr>
                                      <p:to>
                                        <p:strVal val="visible"/>
                                      </p:to>
                                    </p:set>
                                    <p:animEffect transition="in" filter="checkerboard(across)">
                                      <p:cBhvr>
                                        <p:cTn id="18" dur="500"/>
                                        <p:tgtEl>
                                          <p:spTgt spid="26632"/>
                                        </p:tgtEl>
                                      </p:cBhvr>
                                    </p:animEffect>
                                  </p:childTnLst>
                                  <p:subTnLst>
                                    <p:set>
                                      <p:cBhvr override="childStyle">
                                        <p:cTn dur="1" fill="hold" display="0" masterRel="nextClick" afterEffect="1"/>
                                        <p:tgtEl>
                                          <p:spTgt spid="26632"/>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up)">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6627"/>
                                        </p:tgtEl>
                                        <p:attrNameLst>
                                          <p:attrName>style.visibility</p:attrName>
                                        </p:attrNameLst>
                                      </p:cBhvr>
                                      <p:to>
                                        <p:strVal val="visible"/>
                                      </p:to>
                                    </p:set>
                                    <p:animEffect transition="in" filter="dissolve">
                                      <p:cBhvr>
                                        <p:cTn id="28" dur="500"/>
                                        <p:tgtEl>
                                          <p:spTgt spid="26627"/>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diamond(in)">
                                      <p:cBhvr>
                                        <p:cTn id="3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a:latin typeface="Gill Sans MT" charset="-18"/>
                <a:ea typeface="ＭＳ Ｐゴシック" charset="-128"/>
              </a:rPr>
              <a:t>Requirements</a:t>
            </a:r>
          </a:p>
        </p:txBody>
      </p:sp>
      <p:sp>
        <p:nvSpPr>
          <p:cNvPr id="89091" name="Content Placeholder 2"/>
          <p:cNvSpPr>
            <a:spLocks noGrp="1"/>
          </p:cNvSpPr>
          <p:nvPr>
            <p:ph idx="1"/>
          </p:nvPr>
        </p:nvSpPr>
        <p:spPr/>
        <p:txBody>
          <a:bodyPr/>
          <a:lstStyle/>
          <a:p>
            <a:pPr eaLnBrk="1" hangingPunct="1"/>
            <a:r>
              <a:rPr lang="en-US">
                <a:latin typeface="Gill Sans MT" charset="-18"/>
                <a:ea typeface="ＭＳ Ｐゴシック" charset="-128"/>
              </a:rPr>
              <a:t>Buildings/Roads/Foundations</a:t>
            </a:r>
          </a:p>
          <a:p>
            <a:pPr eaLnBrk="1" hangingPunct="1"/>
            <a:r>
              <a:rPr lang="en-US">
                <a:latin typeface="Gill Sans MT" charset="-18"/>
                <a:ea typeface="ＭＳ Ｐゴシック" charset="-128"/>
              </a:rPr>
              <a:t>3 Antennas</a:t>
            </a:r>
          </a:p>
          <a:p>
            <a:pPr eaLnBrk="1" hangingPunct="1"/>
            <a:r>
              <a:rPr lang="en-US">
                <a:latin typeface="Gill Sans MT" charset="-18"/>
                <a:ea typeface="ＭＳ Ｐゴシック" charset="-128"/>
              </a:rPr>
              <a:t>Transporter</a:t>
            </a:r>
          </a:p>
          <a:p>
            <a:pPr eaLnBrk="1" hangingPunct="1"/>
            <a:r>
              <a:rPr lang="en-US">
                <a:latin typeface="Gill Sans MT" charset="-18"/>
                <a:ea typeface="ＭＳ Ｐゴシック" charset="-128"/>
              </a:rPr>
              <a:t>3 Front Ends</a:t>
            </a:r>
          </a:p>
          <a:p>
            <a:pPr eaLnBrk="1" hangingPunct="1"/>
            <a:r>
              <a:rPr lang="en-US">
                <a:latin typeface="Gill Sans MT" charset="-18"/>
                <a:ea typeface="ＭＳ Ｐゴシック" charset="-128"/>
              </a:rPr>
              <a:t>3 Back Ends</a:t>
            </a:r>
          </a:p>
          <a:p>
            <a:pPr eaLnBrk="1" hangingPunct="1"/>
            <a:r>
              <a:rPr lang="en-US">
                <a:latin typeface="Gill Sans MT" charset="-18"/>
                <a:ea typeface="ＭＳ Ｐゴシック" charset="-128"/>
              </a:rPr>
              <a:t>LO</a:t>
            </a:r>
          </a:p>
          <a:p>
            <a:pPr eaLnBrk="1" hangingPunct="1"/>
            <a:r>
              <a:rPr lang="en-US">
                <a:latin typeface="Gill Sans MT" charset="-18"/>
                <a:ea typeface="ＭＳ Ｐゴシック" charset="-128"/>
              </a:rPr>
              <a:t>Correlator</a:t>
            </a:r>
          </a:p>
          <a:p>
            <a:pPr eaLnBrk="1" hangingPunct="1"/>
            <a:r>
              <a:rPr lang="en-US">
                <a:solidFill>
                  <a:srgbClr val="FFC000"/>
                </a:solidFill>
                <a:latin typeface="Gill Sans MT" charset="-18"/>
                <a:ea typeface="ＭＳ Ｐゴシック" charset="-128"/>
              </a:rPr>
              <a:t>Software</a:t>
            </a:r>
          </a:p>
          <a:p>
            <a:pPr eaLnBrk="1" hangingPunct="1"/>
            <a:r>
              <a:rPr lang="en-US">
                <a:latin typeface="Gill Sans MT" charset="-18"/>
                <a:ea typeface="ＭＳ Ｐゴシック" charset="-128"/>
              </a:rPr>
              <a:t>End to End Connectivity</a:t>
            </a:r>
          </a:p>
          <a:p>
            <a:pPr eaLnBrk="1" hangingPunct="1"/>
            <a:endParaRPr lang="en-US">
              <a:latin typeface="Gill Sans MT" charset="-18"/>
              <a:ea typeface="ＭＳ Ｐゴシック" charset="-128"/>
            </a:endParaRPr>
          </a:p>
        </p:txBody>
      </p:sp>
      <p:sp>
        <p:nvSpPr>
          <p:cNvPr id="89092"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en-US">
                <a:latin typeface="Gill Sans MT" charset="-18"/>
                <a:ea typeface="ＭＳ Ｐゴシック" charset="-128"/>
              </a:rPr>
              <a:t>Software</a:t>
            </a:r>
          </a:p>
        </p:txBody>
      </p:sp>
      <p:sp>
        <p:nvSpPr>
          <p:cNvPr id="90115" name="Rectangle 3"/>
          <p:cNvSpPr>
            <a:spLocks noGrp="1" noChangeArrowheads="1"/>
          </p:cNvSpPr>
          <p:nvPr>
            <p:ph type="body" idx="1"/>
          </p:nvPr>
        </p:nvSpPr>
        <p:spPr>
          <a:xfrm>
            <a:off x="684213" y="1628775"/>
            <a:ext cx="7772400" cy="4695825"/>
          </a:xfrm>
        </p:spPr>
        <p:txBody>
          <a:bodyPr/>
          <a:lstStyle/>
          <a:p>
            <a:pPr eaLnBrk="1" hangingPunct="1"/>
            <a:r>
              <a:rPr lang="en-US">
                <a:latin typeface="Gill Sans MT" charset="-18"/>
                <a:ea typeface="ＭＳ Ｐゴシック" charset="-128"/>
              </a:rPr>
              <a:t>Hugely important aspect of ALMA</a:t>
            </a:r>
          </a:p>
          <a:p>
            <a:pPr eaLnBrk="1" hangingPunct="1"/>
            <a:r>
              <a:rPr lang="en-US">
                <a:latin typeface="Gill Sans MT" charset="-18"/>
                <a:ea typeface="ＭＳ Ｐゴシック" charset="-128"/>
              </a:rPr>
              <a:t>Multiple levels from individual micros controlling devices, through the overall real-time control and data taking, on to data reduction and calibration and up to the broad issues of user support – proposal writing tools and the like</a:t>
            </a:r>
          </a:p>
          <a:p>
            <a:pPr eaLnBrk="1" hangingPunct="1"/>
            <a:r>
              <a:rPr lang="en-US">
                <a:latin typeface="Gill Sans MT" charset="-18"/>
                <a:ea typeface="ＭＳ Ｐゴシック" charset="-128"/>
              </a:rPr>
              <a:t>A very complete data reduction system, CASA, is now available for down-loading</a:t>
            </a:r>
          </a:p>
        </p:txBody>
      </p:sp>
      <p:sp>
        <p:nvSpPr>
          <p:cNvPr id="90117" name="Footer Placeholder 4"/>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atin typeface="Gill Sans MT" charset="-18"/>
                <a:ea typeface="ＭＳ Ｐゴシック" charset="-128"/>
              </a:rPr>
              <a:t>Requirements</a:t>
            </a:r>
          </a:p>
        </p:txBody>
      </p:sp>
      <p:sp>
        <p:nvSpPr>
          <p:cNvPr id="51203" name="Content Placeholder 2"/>
          <p:cNvSpPr>
            <a:spLocks noGrp="1"/>
          </p:cNvSpPr>
          <p:nvPr>
            <p:ph idx="1"/>
          </p:nvPr>
        </p:nvSpPr>
        <p:spPr/>
        <p:txBody>
          <a:bodyPr/>
          <a:lstStyle/>
          <a:p>
            <a:pPr eaLnBrk="1" hangingPunct="1"/>
            <a:r>
              <a:rPr lang="en-US">
                <a:solidFill>
                  <a:srgbClr val="FFC000"/>
                </a:solidFill>
                <a:latin typeface="Gill Sans MT" charset="-18"/>
                <a:ea typeface="ＭＳ Ｐゴシック" charset="-128"/>
              </a:rPr>
              <a:t>Buildings/Roads/Foundations</a:t>
            </a:r>
          </a:p>
          <a:p>
            <a:pPr eaLnBrk="1" hangingPunct="1"/>
            <a:r>
              <a:rPr lang="en-US">
                <a:latin typeface="Gill Sans MT" charset="-18"/>
                <a:ea typeface="ＭＳ Ｐゴシック" charset="-128"/>
              </a:rPr>
              <a:t>3 Antennas</a:t>
            </a:r>
          </a:p>
          <a:p>
            <a:pPr eaLnBrk="1" hangingPunct="1"/>
            <a:r>
              <a:rPr lang="en-US">
                <a:latin typeface="Gill Sans MT" charset="-18"/>
                <a:ea typeface="ＭＳ Ｐゴシック" charset="-128"/>
              </a:rPr>
              <a:t>Transporter</a:t>
            </a:r>
          </a:p>
          <a:p>
            <a:pPr eaLnBrk="1" hangingPunct="1"/>
            <a:r>
              <a:rPr lang="en-US">
                <a:latin typeface="Gill Sans MT" charset="-18"/>
                <a:ea typeface="ＭＳ Ｐゴシック" charset="-128"/>
              </a:rPr>
              <a:t>3 Front Ends</a:t>
            </a:r>
          </a:p>
          <a:p>
            <a:pPr eaLnBrk="1" hangingPunct="1"/>
            <a:r>
              <a:rPr lang="en-US">
                <a:latin typeface="Gill Sans MT" charset="-18"/>
                <a:ea typeface="ＭＳ Ｐゴシック" charset="-128"/>
              </a:rPr>
              <a:t>3 Back Ends</a:t>
            </a:r>
          </a:p>
          <a:p>
            <a:pPr eaLnBrk="1" hangingPunct="1"/>
            <a:r>
              <a:rPr lang="en-US">
                <a:latin typeface="Gill Sans MT" charset="-18"/>
                <a:ea typeface="ＭＳ Ｐゴシック" charset="-128"/>
              </a:rPr>
              <a:t>LO</a:t>
            </a:r>
          </a:p>
          <a:p>
            <a:pPr eaLnBrk="1" hangingPunct="1"/>
            <a:r>
              <a:rPr lang="en-US">
                <a:latin typeface="Gill Sans MT" charset="-18"/>
                <a:ea typeface="ＭＳ Ｐゴシック" charset="-128"/>
              </a:rPr>
              <a:t>Correlator</a:t>
            </a:r>
          </a:p>
          <a:p>
            <a:pPr eaLnBrk="1" hangingPunct="1"/>
            <a:r>
              <a:rPr lang="en-US">
                <a:latin typeface="Gill Sans MT" charset="-18"/>
                <a:ea typeface="ＭＳ Ｐゴシック" charset="-128"/>
              </a:rPr>
              <a:t>Software</a:t>
            </a:r>
          </a:p>
          <a:p>
            <a:pPr eaLnBrk="1" hangingPunct="1"/>
            <a:r>
              <a:rPr lang="en-US">
                <a:latin typeface="Gill Sans MT" charset="-18"/>
                <a:ea typeface="ＭＳ Ｐゴシック" charset="-128"/>
              </a:rPr>
              <a:t>End to End Connectivity</a:t>
            </a:r>
          </a:p>
          <a:p>
            <a:pPr eaLnBrk="1" hangingPunct="1"/>
            <a:endParaRPr lang="en-US">
              <a:latin typeface="Gill Sans MT" charset="-18"/>
              <a:ea typeface="ＭＳ Ｐゴシック" charset="-128"/>
            </a:endParaRPr>
          </a:p>
        </p:txBody>
      </p:sp>
      <p:sp>
        <p:nvSpPr>
          <p:cNvPr id="51204"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atin typeface="Gill Sans MT" charset="-18"/>
                <a:ea typeface="ＭＳ Ｐゴシック" charset="-128"/>
              </a:rPr>
              <a:t>Observing Tool</a:t>
            </a:r>
          </a:p>
        </p:txBody>
      </p:sp>
      <p:pic>
        <p:nvPicPr>
          <p:cNvPr id="91139" name="Picture 4" descr="Slide23"/>
          <p:cNvPicPr>
            <a:picLocks noChangeAspect="1" noChangeArrowheads="1"/>
          </p:cNvPicPr>
          <p:nvPr/>
        </p:nvPicPr>
        <p:blipFill>
          <a:blip r:embed="rId3"/>
          <a:srcRect l="3906" t="12503" r="2325" b="6229"/>
          <a:stretch>
            <a:fillRect/>
          </a:stretch>
        </p:blipFill>
        <p:spPr bwMode="auto">
          <a:xfrm>
            <a:off x="357188" y="1295400"/>
            <a:ext cx="8572500" cy="5572125"/>
          </a:xfrm>
          <a:prstGeom prst="rect">
            <a:avLst/>
          </a:prstGeom>
          <a:noFill/>
          <a:ln w="9525">
            <a:noFill/>
            <a:miter lim="800000"/>
            <a:headEnd/>
            <a:tailEnd/>
          </a:ln>
        </p:spPr>
      </p:pic>
      <p:pic>
        <p:nvPicPr>
          <p:cNvPr id="5" name="Picture 5"/>
          <p:cNvPicPr>
            <a:picLocks noChangeAspect="1" noChangeArrowheads="1"/>
          </p:cNvPicPr>
          <p:nvPr/>
        </p:nvPicPr>
        <p:blipFill>
          <a:blip r:embed="rId4"/>
          <a:srcRect/>
          <a:stretch>
            <a:fillRect/>
          </a:stretch>
        </p:blipFill>
        <p:spPr bwMode="auto">
          <a:xfrm>
            <a:off x="1524000" y="762000"/>
            <a:ext cx="6232525" cy="5472113"/>
          </a:xfrm>
          <a:prstGeom prst="rect">
            <a:avLst/>
          </a:prstGeom>
          <a:noFill/>
          <a:ln w="9525">
            <a:noFill/>
            <a:round/>
            <a:headEnd/>
            <a:tailEnd/>
          </a:ln>
        </p:spPr>
      </p:pic>
      <p:sp>
        <p:nvSpPr>
          <p:cNvPr id="91142" name="Footer Placeholder 7"/>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US" altLang="ja-JP">
                <a:latin typeface="Gill Sans MT" charset="-18"/>
                <a:ea typeface="ＭＳ Ｐゴシック" charset="-128"/>
              </a:rPr>
              <a:t>ATF</a:t>
            </a:r>
          </a:p>
        </p:txBody>
      </p:sp>
      <p:sp>
        <p:nvSpPr>
          <p:cNvPr id="93187" name="Rectangle 4"/>
          <p:cNvSpPr>
            <a:spLocks noChangeArrowheads="1"/>
          </p:cNvSpPr>
          <p:nvPr/>
        </p:nvSpPr>
        <p:spPr bwMode="auto">
          <a:xfrm>
            <a:off x="1752600" y="76200"/>
            <a:ext cx="6096000" cy="1066800"/>
          </a:xfrm>
          <a:prstGeom prst="rect">
            <a:avLst/>
          </a:prstGeom>
          <a:noFill/>
          <a:ln w="9525">
            <a:noFill/>
            <a:miter lim="800000"/>
            <a:headEnd/>
            <a:tailEnd/>
          </a:ln>
        </p:spPr>
        <p:txBody>
          <a:bodyPr>
            <a:prstTxWarp prst="textNoShape">
              <a:avLst/>
            </a:prstTxWarp>
          </a:bodyPr>
          <a:lstStyle/>
          <a:p>
            <a:pPr algn="ctr"/>
            <a:endParaRPr lang="en-US" sz="4400">
              <a:solidFill>
                <a:srgbClr val="FFFF99"/>
              </a:solidFill>
              <a:latin typeface="Times New Roman" charset="0"/>
            </a:endParaRPr>
          </a:p>
        </p:txBody>
      </p:sp>
      <p:sp>
        <p:nvSpPr>
          <p:cNvPr id="93188" name="Rectangle 5"/>
          <p:cNvSpPr>
            <a:spLocks noChangeArrowheads="1"/>
          </p:cNvSpPr>
          <p:nvPr/>
        </p:nvSpPr>
        <p:spPr bwMode="auto">
          <a:xfrm>
            <a:off x="2312988" y="952500"/>
            <a:ext cx="3200400" cy="990600"/>
          </a:xfrm>
          <a:prstGeom prst="rect">
            <a:avLst/>
          </a:prstGeom>
          <a:noFill/>
          <a:ln w="9525">
            <a:noFill/>
            <a:miter lim="800000"/>
            <a:headEnd/>
            <a:tailEnd/>
          </a:ln>
        </p:spPr>
        <p:txBody>
          <a:bodyPr>
            <a:prstTxWarp prst="textNoShape">
              <a:avLst/>
            </a:prstTxWarp>
          </a:bodyPr>
          <a:lstStyle/>
          <a:p>
            <a:pPr algn="ctr"/>
            <a:r>
              <a:rPr lang="en-US" sz="2800">
                <a:solidFill>
                  <a:srgbClr val="990033"/>
                </a:solidFill>
                <a:latin typeface="Calibri" charset="0"/>
              </a:rPr>
              <a:t>Sgr B2 Spectrum</a:t>
            </a:r>
            <a:br>
              <a:rPr lang="en-US" sz="2800">
                <a:solidFill>
                  <a:srgbClr val="990033"/>
                </a:solidFill>
                <a:latin typeface="Calibri" charset="0"/>
              </a:rPr>
            </a:br>
            <a:r>
              <a:rPr lang="en-US" sz="2800">
                <a:solidFill>
                  <a:srgbClr val="990033"/>
                </a:solidFill>
                <a:latin typeface="Calibri" charset="0"/>
              </a:rPr>
              <a:t>97.9 GHz</a:t>
            </a:r>
            <a:endParaRPr lang="en-US" sz="4400">
              <a:solidFill>
                <a:srgbClr val="990033"/>
              </a:solidFill>
              <a:latin typeface="Calibri" charset="0"/>
            </a:endParaRPr>
          </a:p>
        </p:txBody>
      </p:sp>
      <p:pic>
        <p:nvPicPr>
          <p:cNvPr id="93189" name="Picture 6" descr="moon_tp"/>
          <p:cNvPicPr>
            <a:picLocks noChangeAspect="1" noChangeArrowheads="1"/>
          </p:cNvPicPr>
          <p:nvPr/>
        </p:nvPicPr>
        <p:blipFill>
          <a:blip r:embed="rId2"/>
          <a:srcRect/>
          <a:stretch>
            <a:fillRect/>
          </a:stretch>
        </p:blipFill>
        <p:spPr bwMode="auto">
          <a:xfrm>
            <a:off x="2514600" y="3560763"/>
            <a:ext cx="6553200" cy="3221037"/>
          </a:xfrm>
          <a:prstGeom prst="rect">
            <a:avLst/>
          </a:prstGeom>
          <a:noFill/>
          <a:ln w="9525">
            <a:noFill/>
            <a:miter lim="800000"/>
            <a:headEnd/>
            <a:tailEnd/>
          </a:ln>
        </p:spPr>
      </p:pic>
      <p:sp>
        <p:nvSpPr>
          <p:cNvPr id="93190" name="Rectangle 7"/>
          <p:cNvSpPr>
            <a:spLocks noChangeArrowheads="1"/>
          </p:cNvSpPr>
          <p:nvPr/>
        </p:nvSpPr>
        <p:spPr bwMode="auto">
          <a:xfrm>
            <a:off x="152400" y="2362200"/>
            <a:ext cx="4572000" cy="1200150"/>
          </a:xfrm>
          <a:prstGeom prst="rect">
            <a:avLst/>
          </a:prstGeom>
          <a:noFill/>
          <a:ln w="9525">
            <a:noFill/>
            <a:miter lim="800000"/>
            <a:headEnd/>
            <a:tailEnd/>
          </a:ln>
        </p:spPr>
        <p:txBody>
          <a:bodyPr>
            <a:prstTxWarp prst="textNoShape">
              <a:avLst/>
            </a:prstTxWarp>
            <a:spAutoFit/>
          </a:bodyPr>
          <a:lstStyle/>
          <a:p>
            <a:r>
              <a:rPr lang="en-US">
                <a:solidFill>
                  <a:srgbClr val="990033"/>
                </a:solidFill>
                <a:latin typeface="Calibri" charset="0"/>
              </a:rPr>
              <a:t>Raster on Moon with Total Power detectors simultaneously on 2 antennas</a:t>
            </a:r>
            <a:endParaRPr lang="en-US" b="1">
              <a:solidFill>
                <a:srgbClr val="990033"/>
              </a:solidFill>
              <a:latin typeface="Calibri" charset="0"/>
            </a:endParaRPr>
          </a:p>
        </p:txBody>
      </p:sp>
      <p:sp>
        <p:nvSpPr>
          <p:cNvPr id="93191" name="Rectangle 8"/>
          <p:cNvSpPr>
            <a:spLocks noChangeArrowheads="1"/>
          </p:cNvSpPr>
          <p:nvPr/>
        </p:nvSpPr>
        <p:spPr bwMode="auto">
          <a:xfrm>
            <a:off x="76200" y="3886200"/>
            <a:ext cx="2514600" cy="2308225"/>
          </a:xfrm>
          <a:prstGeom prst="rect">
            <a:avLst/>
          </a:prstGeom>
          <a:noFill/>
          <a:ln w="9525">
            <a:noFill/>
            <a:miter lim="800000"/>
            <a:headEnd/>
            <a:tailEnd/>
          </a:ln>
        </p:spPr>
        <p:txBody>
          <a:bodyPr>
            <a:prstTxWarp prst="textNoShape">
              <a:avLst/>
            </a:prstTxWarp>
            <a:spAutoFit/>
          </a:bodyPr>
          <a:lstStyle/>
          <a:p>
            <a:r>
              <a:rPr lang="en-US" sz="2000">
                <a:solidFill>
                  <a:srgbClr val="990033"/>
                </a:solidFill>
                <a:latin typeface="Calibri" charset="0"/>
              </a:rPr>
              <a:t>Taken at ATF, not using production receivers, but verifying software for control, tuning, correlator and data reduction</a:t>
            </a:r>
          </a:p>
          <a:p>
            <a:endParaRPr lang="en-US" b="1">
              <a:solidFill>
                <a:schemeClr val="bg1"/>
              </a:solidFill>
              <a:latin typeface="Calibri" charset="0"/>
            </a:endParaRPr>
          </a:p>
        </p:txBody>
      </p:sp>
      <p:pic>
        <p:nvPicPr>
          <p:cNvPr id="93192" name="Picture 9" descr="SGRB2-98-NOAVEpng"/>
          <p:cNvPicPr>
            <a:picLocks noChangeAspect="1" noChangeArrowheads="1"/>
          </p:cNvPicPr>
          <p:nvPr/>
        </p:nvPicPr>
        <p:blipFill>
          <a:blip r:embed="rId3"/>
          <a:srcRect/>
          <a:stretch>
            <a:fillRect/>
          </a:stretch>
        </p:blipFill>
        <p:spPr bwMode="auto">
          <a:xfrm>
            <a:off x="5410200" y="746125"/>
            <a:ext cx="3733800" cy="2814638"/>
          </a:xfrm>
          <a:prstGeom prst="rect">
            <a:avLst/>
          </a:prstGeom>
          <a:noFill/>
          <a:ln w="9525">
            <a:noFill/>
            <a:miter lim="800000"/>
            <a:headEnd/>
            <a:tailEnd/>
          </a:ln>
        </p:spPr>
      </p:pic>
      <p:sp>
        <p:nvSpPr>
          <p:cNvPr id="93194" name="Footer Placeholder 12"/>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a:latin typeface="Gill Sans MT" charset="-18"/>
                <a:ea typeface="ＭＳ Ｐゴシック" charset="-128"/>
              </a:rPr>
              <a:t>Requirements</a:t>
            </a:r>
          </a:p>
        </p:txBody>
      </p:sp>
      <p:sp>
        <p:nvSpPr>
          <p:cNvPr id="94211" name="Content Placeholder 2"/>
          <p:cNvSpPr>
            <a:spLocks noGrp="1"/>
          </p:cNvSpPr>
          <p:nvPr>
            <p:ph idx="1"/>
          </p:nvPr>
        </p:nvSpPr>
        <p:spPr/>
        <p:txBody>
          <a:bodyPr/>
          <a:lstStyle/>
          <a:p>
            <a:pPr eaLnBrk="1" hangingPunct="1"/>
            <a:r>
              <a:rPr lang="en-US">
                <a:latin typeface="Gill Sans MT" charset="-18"/>
                <a:ea typeface="ＭＳ Ｐゴシック" charset="-128"/>
              </a:rPr>
              <a:t>Buildings/Roads/Foundations</a:t>
            </a:r>
          </a:p>
          <a:p>
            <a:pPr eaLnBrk="1" hangingPunct="1"/>
            <a:r>
              <a:rPr lang="en-US">
                <a:latin typeface="Gill Sans MT" charset="-18"/>
                <a:ea typeface="ＭＳ Ｐゴシック" charset="-128"/>
              </a:rPr>
              <a:t>3 Antennas</a:t>
            </a:r>
          </a:p>
          <a:p>
            <a:pPr eaLnBrk="1" hangingPunct="1"/>
            <a:r>
              <a:rPr lang="en-US">
                <a:latin typeface="Gill Sans MT" charset="-18"/>
                <a:ea typeface="ＭＳ Ｐゴシック" charset="-128"/>
              </a:rPr>
              <a:t>Transporter</a:t>
            </a:r>
          </a:p>
          <a:p>
            <a:pPr eaLnBrk="1" hangingPunct="1"/>
            <a:r>
              <a:rPr lang="en-US">
                <a:latin typeface="Gill Sans MT" charset="-18"/>
                <a:ea typeface="ＭＳ Ｐゴシック" charset="-128"/>
              </a:rPr>
              <a:t>3 Front Ends</a:t>
            </a:r>
          </a:p>
          <a:p>
            <a:pPr eaLnBrk="1" hangingPunct="1"/>
            <a:r>
              <a:rPr lang="en-US">
                <a:latin typeface="Gill Sans MT" charset="-18"/>
                <a:ea typeface="ＭＳ Ｐゴシック" charset="-128"/>
              </a:rPr>
              <a:t>3 Back Ends</a:t>
            </a:r>
          </a:p>
          <a:p>
            <a:pPr eaLnBrk="1" hangingPunct="1"/>
            <a:r>
              <a:rPr lang="en-US">
                <a:latin typeface="Gill Sans MT" charset="-18"/>
                <a:ea typeface="ＭＳ Ｐゴシック" charset="-128"/>
              </a:rPr>
              <a:t>LO</a:t>
            </a:r>
          </a:p>
          <a:p>
            <a:pPr eaLnBrk="1" hangingPunct="1"/>
            <a:r>
              <a:rPr lang="en-US">
                <a:latin typeface="Gill Sans MT" charset="-18"/>
                <a:ea typeface="ＭＳ Ｐゴシック" charset="-128"/>
              </a:rPr>
              <a:t>Correlator</a:t>
            </a:r>
          </a:p>
          <a:p>
            <a:pPr eaLnBrk="1" hangingPunct="1"/>
            <a:r>
              <a:rPr lang="en-US">
                <a:latin typeface="Gill Sans MT" charset="-18"/>
                <a:ea typeface="ＭＳ Ｐゴシック" charset="-128"/>
              </a:rPr>
              <a:t>Software</a:t>
            </a:r>
          </a:p>
          <a:p>
            <a:pPr eaLnBrk="1" hangingPunct="1"/>
            <a:r>
              <a:rPr lang="en-US">
                <a:solidFill>
                  <a:srgbClr val="FFC000"/>
                </a:solidFill>
                <a:latin typeface="Gill Sans MT" charset="-18"/>
                <a:ea typeface="ＭＳ Ｐゴシック" charset="-128"/>
              </a:rPr>
              <a:t>End to End Connectivity</a:t>
            </a:r>
          </a:p>
          <a:p>
            <a:pPr eaLnBrk="1" hangingPunct="1"/>
            <a:endParaRPr lang="en-US">
              <a:latin typeface="Gill Sans MT" charset="-18"/>
              <a:ea typeface="ＭＳ Ｐゴシック" charset="-128"/>
            </a:endParaRPr>
          </a:p>
        </p:txBody>
      </p:sp>
      <p:sp>
        <p:nvSpPr>
          <p:cNvPr id="94212"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a:latin typeface="Gill Sans MT" charset="-18"/>
                <a:ea typeface="ＭＳ Ｐゴシック" charset="-128"/>
              </a:rPr>
              <a:t>First Light!</a:t>
            </a:r>
          </a:p>
        </p:txBody>
      </p:sp>
      <p:pic>
        <p:nvPicPr>
          <p:cNvPr id="95235" name="Picture 3" descr="FirstLight.tiff"/>
          <p:cNvPicPr>
            <a:picLocks noChangeAspect="1"/>
          </p:cNvPicPr>
          <p:nvPr/>
        </p:nvPicPr>
        <p:blipFill>
          <a:blip r:embed="rId3"/>
          <a:srcRect l="5113" t="14783" r="6326"/>
          <a:stretch>
            <a:fillRect/>
          </a:stretch>
        </p:blipFill>
        <p:spPr bwMode="auto">
          <a:xfrm>
            <a:off x="3657600" y="609600"/>
            <a:ext cx="5334000" cy="3505200"/>
          </a:xfrm>
          <a:prstGeom prst="rect">
            <a:avLst/>
          </a:prstGeom>
          <a:noFill/>
          <a:ln w="9525">
            <a:noFill/>
            <a:miter lim="800000"/>
            <a:headEnd/>
            <a:tailEnd/>
          </a:ln>
        </p:spPr>
      </p:pic>
      <p:pic>
        <p:nvPicPr>
          <p:cNvPr id="95236" name="Picture 4" descr="MelcoMoon.tiff"/>
          <p:cNvPicPr>
            <a:picLocks noChangeAspect="1"/>
          </p:cNvPicPr>
          <p:nvPr/>
        </p:nvPicPr>
        <p:blipFill>
          <a:blip r:embed="rId4"/>
          <a:srcRect/>
          <a:stretch>
            <a:fillRect/>
          </a:stretch>
        </p:blipFill>
        <p:spPr bwMode="auto">
          <a:xfrm>
            <a:off x="0" y="1524000"/>
            <a:ext cx="3532188" cy="5334000"/>
          </a:xfrm>
          <a:prstGeom prst="rect">
            <a:avLst/>
          </a:prstGeom>
          <a:noFill/>
          <a:ln w="9525">
            <a:noFill/>
            <a:miter lim="800000"/>
            <a:headEnd/>
            <a:tailEnd/>
          </a:ln>
        </p:spPr>
      </p:pic>
      <p:pic>
        <p:nvPicPr>
          <p:cNvPr id="95237" name="Picture 5" descr="MoonTeam.jpg"/>
          <p:cNvPicPr>
            <a:picLocks noChangeAspect="1"/>
          </p:cNvPicPr>
          <p:nvPr/>
        </p:nvPicPr>
        <p:blipFill>
          <a:blip r:embed="rId5"/>
          <a:srcRect/>
          <a:stretch>
            <a:fillRect/>
          </a:stretch>
        </p:blipFill>
        <p:spPr bwMode="auto">
          <a:xfrm>
            <a:off x="5181600" y="4249738"/>
            <a:ext cx="3733800" cy="2532062"/>
          </a:xfrm>
          <a:prstGeom prst="rect">
            <a:avLst/>
          </a:prstGeom>
          <a:noFill/>
          <a:ln w="9525">
            <a:noFill/>
            <a:miter lim="800000"/>
            <a:headEnd/>
            <a:tailEnd/>
          </a:ln>
        </p:spPr>
      </p:pic>
      <p:sp>
        <p:nvSpPr>
          <p:cNvPr id="95239" name="Footer Placeholder 9"/>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a:latin typeface="Gill Sans MT" charset="-18"/>
                <a:ea typeface="ＭＳ Ｐゴシック" charset="-128"/>
              </a:rPr>
              <a:t>AIV status</a:t>
            </a:r>
          </a:p>
        </p:txBody>
      </p:sp>
      <p:sp>
        <p:nvSpPr>
          <p:cNvPr id="8" name="Content Placeholder 7"/>
          <p:cNvSpPr>
            <a:spLocks noGrp="1"/>
          </p:cNvSpPr>
          <p:nvPr>
            <p:ph idx="1"/>
          </p:nvPr>
        </p:nvSpPr>
        <p:spPr/>
        <p:txBody>
          <a:bodyPr/>
          <a:lstStyle/>
          <a:p>
            <a:pPr eaLnBrk="1" hangingPunct="1"/>
            <a:r>
              <a:rPr lang="en-US">
                <a:latin typeface="Gill Sans MT" charset="-18"/>
                <a:ea typeface="ＭＳ Ｐゴシック" charset="-128"/>
              </a:rPr>
              <a:t>Antenna Surfaces set for optimum rigging angle</a:t>
            </a:r>
          </a:p>
          <a:p>
            <a:pPr eaLnBrk="1" hangingPunct="1"/>
            <a:r>
              <a:rPr lang="en-US">
                <a:latin typeface="Gill Sans MT" charset="-18"/>
                <a:ea typeface="ＭＳ Ｐゴシック" charset="-128"/>
              </a:rPr>
              <a:t>Melco &amp; Vertex Antennas working in single dish mode</a:t>
            </a:r>
          </a:p>
          <a:p>
            <a:pPr eaLnBrk="1" hangingPunct="1"/>
            <a:endParaRPr lang="en-US">
              <a:latin typeface="Gill Sans MT" charset="-18"/>
              <a:ea typeface="ＭＳ Ｐゴシック" charset="-128"/>
            </a:endParaRPr>
          </a:p>
          <a:p>
            <a:pPr eaLnBrk="1" hangingPunct="1"/>
            <a:endParaRPr lang="en-US">
              <a:latin typeface="Gill Sans MT" charset="-18"/>
              <a:ea typeface="ＭＳ Ｐゴシック" charset="-128"/>
            </a:endParaRPr>
          </a:p>
          <a:p>
            <a:pPr eaLnBrk="1" hangingPunct="1"/>
            <a:endParaRPr lang="en-US">
              <a:latin typeface="Gill Sans MT" charset="-18"/>
              <a:ea typeface="ＭＳ Ｐゴシック" charset="-128"/>
            </a:endParaRPr>
          </a:p>
          <a:p>
            <a:pPr eaLnBrk="1" hangingPunct="1"/>
            <a:endParaRPr lang="en-US">
              <a:latin typeface="Gill Sans MT" charset="-18"/>
              <a:ea typeface="ＭＳ Ｐゴシック" charset="-128"/>
            </a:endParaRPr>
          </a:p>
          <a:p>
            <a:pPr eaLnBrk="1" hangingPunct="1"/>
            <a:endParaRPr lang="en-US">
              <a:latin typeface="Gill Sans MT" charset="-18"/>
              <a:ea typeface="ＭＳ Ｐゴシック" charset="-128"/>
            </a:endParaRPr>
          </a:p>
          <a:p>
            <a:pPr eaLnBrk="1" hangingPunct="1"/>
            <a:endParaRPr lang="en-US">
              <a:latin typeface="Gill Sans MT" charset="-18"/>
              <a:ea typeface="ＭＳ Ｐゴシック" charset="-128"/>
            </a:endParaRPr>
          </a:p>
          <a:p>
            <a:pPr eaLnBrk="1" hangingPunct="1"/>
            <a:endParaRPr lang="en-US">
              <a:latin typeface="Gill Sans MT" charset="-18"/>
              <a:ea typeface="ＭＳ Ｐゴシック" charset="-128"/>
            </a:endParaRPr>
          </a:p>
          <a:p>
            <a:pPr eaLnBrk="1" hangingPunct="1"/>
            <a:r>
              <a:rPr lang="en-US">
                <a:latin typeface="Gill Sans MT" charset="-18"/>
                <a:ea typeface="ＭＳ Ｐゴシック" charset="-128"/>
              </a:rPr>
              <a:t>Beacon Interferometry established using holography tower</a:t>
            </a:r>
          </a:p>
        </p:txBody>
      </p:sp>
      <p:sp>
        <p:nvSpPr>
          <p:cNvPr id="97284" name="Footer Placeholder 2"/>
          <p:cNvSpPr>
            <a:spLocks noGrp="1"/>
          </p:cNvSpPr>
          <p:nvPr>
            <p:ph type="ftr" sz="quarter" idx="10"/>
          </p:nvPr>
        </p:nvSpPr>
        <p:spPr bwMode="auto">
          <a:noFill/>
          <a:ln>
            <a:miter lim="800000"/>
            <a:headEnd/>
            <a:tailEnd/>
          </a:ln>
        </p:spPr>
        <p:txBody>
          <a:bodyPr/>
          <a:lstStyle/>
          <a:p>
            <a:r>
              <a:rPr lang="en-US" smtClean="0"/>
              <a:t>SMA Workshop</a:t>
            </a:r>
            <a:endParaRPr lang="en-US"/>
          </a:p>
        </p:txBody>
      </p:sp>
      <p:grpSp>
        <p:nvGrpSpPr>
          <p:cNvPr id="2" name="Group 13"/>
          <p:cNvGrpSpPr>
            <a:grpSpLocks/>
          </p:cNvGrpSpPr>
          <p:nvPr/>
        </p:nvGrpSpPr>
        <p:grpSpPr bwMode="auto">
          <a:xfrm>
            <a:off x="609600" y="2498725"/>
            <a:ext cx="7772400" cy="3155950"/>
            <a:chOff x="609600" y="2499406"/>
            <a:chExt cx="7772400" cy="3155759"/>
          </a:xfrm>
        </p:grpSpPr>
        <p:pic>
          <p:nvPicPr>
            <p:cNvPr id="97288" name="Picture 2"/>
            <p:cNvPicPr>
              <a:picLocks noChangeAspect="1" noChangeArrowheads="1"/>
            </p:cNvPicPr>
            <p:nvPr/>
          </p:nvPicPr>
          <p:blipFill>
            <a:blip r:embed="rId2"/>
            <a:srcRect/>
            <a:stretch>
              <a:fillRect/>
            </a:stretch>
          </p:blipFill>
          <p:spPr bwMode="auto">
            <a:xfrm>
              <a:off x="609600" y="2514600"/>
              <a:ext cx="3810000" cy="3057284"/>
            </a:xfrm>
            <a:prstGeom prst="rect">
              <a:avLst/>
            </a:prstGeom>
            <a:noFill/>
            <a:ln w="9525">
              <a:noFill/>
              <a:miter lim="800000"/>
              <a:headEnd/>
              <a:tailEnd/>
            </a:ln>
          </p:spPr>
        </p:pic>
        <p:pic>
          <p:nvPicPr>
            <p:cNvPr id="97289" name="Picture 5"/>
            <p:cNvPicPr>
              <a:picLocks noChangeAspect="1" noChangeArrowheads="1"/>
            </p:cNvPicPr>
            <p:nvPr/>
          </p:nvPicPr>
          <p:blipFill>
            <a:blip r:embed="rId3"/>
            <a:srcRect l="18102" t="1640" r="16075" b="4820"/>
            <a:stretch>
              <a:fillRect/>
            </a:stretch>
          </p:blipFill>
          <p:spPr bwMode="auto">
            <a:xfrm>
              <a:off x="4876800" y="2499406"/>
              <a:ext cx="3505200" cy="3155759"/>
            </a:xfrm>
            <a:prstGeom prst="rect">
              <a:avLst/>
            </a:prstGeom>
            <a:noFill/>
            <a:ln w="9525">
              <a:noFill/>
              <a:miter lim="800000"/>
              <a:headEnd/>
              <a:tailEnd/>
            </a:ln>
          </p:spPr>
        </p:pic>
      </p:grpSp>
      <p:pic>
        <p:nvPicPr>
          <p:cNvPr id="13" name="Picture 6" descr="D:\Pictures\Graphics\ALMA\Rick\DSC_0019.jpg"/>
          <p:cNvPicPr>
            <a:picLocks noChangeAspect="1" noChangeArrowheads="1"/>
          </p:cNvPicPr>
          <p:nvPr/>
        </p:nvPicPr>
        <p:blipFill>
          <a:blip r:embed="rId4"/>
          <a:srcRect/>
          <a:stretch>
            <a:fillRect/>
          </a:stretch>
        </p:blipFill>
        <p:spPr bwMode="auto">
          <a:xfrm>
            <a:off x="914400" y="685800"/>
            <a:ext cx="7292975" cy="4876800"/>
          </a:xfrm>
          <a:prstGeom prst="rect">
            <a:avLst/>
          </a:prstGeom>
          <a:noFill/>
          <a:ln w="9525">
            <a:noFill/>
            <a:miter lim="800000"/>
            <a:headEnd/>
            <a:tailEnd/>
          </a:ln>
        </p:spPr>
      </p:pic>
      <p:pic>
        <p:nvPicPr>
          <p:cNvPr id="9" name="Picture 8" descr="Fringes_Mars_Time.jpg"/>
          <p:cNvPicPr>
            <a:picLocks noChangeAspect="1"/>
          </p:cNvPicPr>
          <p:nvPr/>
        </p:nvPicPr>
        <p:blipFill>
          <a:blip r:embed="rId5"/>
          <a:stretch>
            <a:fillRect/>
          </a:stretch>
        </p:blipFill>
        <p:spPr>
          <a:xfrm>
            <a:off x="0" y="1014616"/>
            <a:ext cx="9144000" cy="4828768"/>
          </a:xfrm>
          <a:prstGeom prst="rect">
            <a:avLst/>
          </a:prstGeom>
        </p:spPr>
      </p:pic>
      <p:pic>
        <p:nvPicPr>
          <p:cNvPr id="10" name="Picture 9" descr="DynamicFringe12Jun09.jpg"/>
          <p:cNvPicPr>
            <a:picLocks noChangeAspect="1"/>
          </p:cNvPicPr>
          <p:nvPr/>
        </p:nvPicPr>
        <p:blipFill>
          <a:blip r:embed="rId6"/>
          <a:stretch>
            <a:fillRect/>
          </a:stretch>
        </p:blipFill>
        <p:spPr>
          <a:xfrm>
            <a:off x="1143000" y="0"/>
            <a:ext cx="6858000"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up)">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up)">
                                      <p:cBhvr>
                                        <p:cTn id="12" dur="500"/>
                                        <p:tgtEl>
                                          <p:spTgt spid="8">
                                            <p:txEl>
                                              <p:pRg st="1" end="1"/>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xEl>
                                              <p:pRg st="9" end="9"/>
                                            </p:txEl>
                                          </p:spTgt>
                                        </p:tgtEl>
                                        <p:attrNameLst>
                                          <p:attrName>style.visibility</p:attrName>
                                        </p:attrNameLst>
                                      </p:cBhvr>
                                      <p:to>
                                        <p:strVal val="visible"/>
                                      </p:to>
                                    </p:set>
                                    <p:animEffect transition="in" filter="wipe(up)">
                                      <p:cBhvr>
                                        <p:cTn id="20" dur="500"/>
                                        <p:tgtEl>
                                          <p:spTgt spid="8">
                                            <p:txEl>
                                              <p:pRg st="9" end="9"/>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amond(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a:latin typeface="Gill Sans MT" charset="-18"/>
                <a:ea typeface="ＭＳ Ｐゴシック" charset="-128"/>
              </a:rPr>
              <a:t>Next Steps</a:t>
            </a:r>
          </a:p>
        </p:txBody>
      </p:sp>
      <p:sp>
        <p:nvSpPr>
          <p:cNvPr id="54275" name="Content Placeholder 2"/>
          <p:cNvSpPr>
            <a:spLocks noGrp="1"/>
          </p:cNvSpPr>
          <p:nvPr>
            <p:ph idx="1"/>
          </p:nvPr>
        </p:nvSpPr>
        <p:spPr>
          <a:xfrm>
            <a:off x="457200" y="1447800"/>
            <a:ext cx="8229600" cy="4525963"/>
          </a:xfrm>
        </p:spPr>
        <p:txBody>
          <a:bodyPr/>
          <a:lstStyle/>
          <a:p>
            <a:pPr eaLnBrk="1" hangingPunct="1"/>
            <a:r>
              <a:rPr lang="en-US" dirty="0">
                <a:latin typeface="Gill Sans MT" charset="-18"/>
                <a:ea typeface="ＭＳ Ｐゴシック" charset="-128"/>
              </a:rPr>
              <a:t>End April – Vertex 2 </a:t>
            </a:r>
            <a:r>
              <a:rPr lang="en-US" dirty="0" smtClean="0">
                <a:latin typeface="Gill Sans MT" charset="-18"/>
                <a:ea typeface="ＭＳ Ｐゴシック" charset="-128"/>
              </a:rPr>
              <a:t>acceptance </a:t>
            </a:r>
            <a:r>
              <a:rPr lang="en-US" dirty="0" err="1" smtClean="0">
                <a:latin typeface="Wingdings"/>
                <a:ea typeface="Wingdings"/>
                <a:cs typeface="Wingdings"/>
              </a:rPr>
              <a:t></a:t>
            </a:r>
            <a:endParaRPr lang="en-US" dirty="0" smtClean="0">
              <a:latin typeface="Gill Sans MT" charset="-18"/>
              <a:ea typeface="ＭＳ Ｐゴシック" charset="-128"/>
            </a:endParaRPr>
          </a:p>
          <a:p>
            <a:pPr eaLnBrk="1" hangingPunct="1"/>
            <a:r>
              <a:rPr lang="en-US" dirty="0">
                <a:latin typeface="Gill Sans MT" charset="-18"/>
                <a:ea typeface="ＭＳ Ｐゴシック" charset="-128"/>
              </a:rPr>
              <a:t>June – OSF </a:t>
            </a:r>
            <a:r>
              <a:rPr lang="en-US" dirty="0" smtClean="0">
                <a:latin typeface="Gill Sans MT" charset="-18"/>
                <a:ea typeface="ＭＳ Ｐゴシック" charset="-128"/>
              </a:rPr>
              <a:t>fringes </a:t>
            </a:r>
            <a:r>
              <a:rPr lang="en-US" dirty="0" err="1" smtClean="0">
                <a:latin typeface="Wingdings"/>
                <a:ea typeface="Wingdings"/>
                <a:cs typeface="Wingdings"/>
              </a:rPr>
              <a:t></a:t>
            </a:r>
            <a:endParaRPr lang="en-US" dirty="0" smtClean="0">
              <a:latin typeface="Gill Sans MT" charset="-18"/>
              <a:ea typeface="ＭＳ Ｐゴシック" charset="-128"/>
            </a:endParaRPr>
          </a:p>
          <a:p>
            <a:pPr eaLnBrk="1" hangingPunct="1"/>
            <a:r>
              <a:rPr lang="en-US" dirty="0">
                <a:latin typeface="Gill Sans MT" charset="-18"/>
                <a:ea typeface="ＭＳ Ｐゴシック" charset="-128"/>
              </a:rPr>
              <a:t>August – Central LO to the high </a:t>
            </a:r>
            <a:r>
              <a:rPr lang="en-US" dirty="0" smtClean="0">
                <a:latin typeface="Gill Sans MT" charset="-18"/>
                <a:ea typeface="ＭＳ Ｐゴシック" charset="-128"/>
              </a:rPr>
              <a:t>site </a:t>
            </a:r>
            <a:r>
              <a:rPr lang="en-US" dirty="0" smtClean="0">
                <a:latin typeface="Zapf Dingbats"/>
                <a:ea typeface="Zapf Dingbats"/>
                <a:cs typeface="Zapf Dingbats"/>
              </a:rPr>
              <a:t>✓</a:t>
            </a:r>
            <a:endParaRPr lang="en-US" dirty="0" smtClean="0">
              <a:latin typeface="Gill Sans MT" charset="-18"/>
              <a:ea typeface="ＭＳ Ｐゴシック" charset="-128"/>
            </a:endParaRPr>
          </a:p>
          <a:p>
            <a:pPr eaLnBrk="1" hangingPunct="1"/>
            <a:r>
              <a:rPr lang="en-US" dirty="0">
                <a:latin typeface="Gill Sans MT" charset="-18"/>
                <a:ea typeface="ＭＳ Ｐゴシック" charset="-128"/>
              </a:rPr>
              <a:t>September – Antennas to the high site</a:t>
            </a:r>
            <a:endParaRPr lang="en-US" dirty="0" smtClean="0">
              <a:latin typeface="Gill Sans MT" charset="-18"/>
              <a:ea typeface="ＭＳ Ｐゴシック" charset="-128"/>
            </a:endParaRPr>
          </a:p>
          <a:p>
            <a:pPr eaLnBrk="1" hangingPunct="1"/>
            <a:r>
              <a:rPr lang="en-US" dirty="0" smtClean="0">
                <a:latin typeface="Gill Sans MT" charset="-18"/>
                <a:ea typeface="ＭＳ Ｐゴシック" charset="-128"/>
              </a:rPr>
              <a:t>December </a:t>
            </a:r>
            <a:r>
              <a:rPr lang="en-US" dirty="0">
                <a:latin typeface="Gill Sans MT" charset="-18"/>
                <a:ea typeface="ＭＳ Ｐゴシック" charset="-128"/>
              </a:rPr>
              <a:t>– Closure Phase</a:t>
            </a:r>
          </a:p>
          <a:p>
            <a:pPr eaLnBrk="1" hangingPunct="1"/>
            <a:r>
              <a:rPr lang="en-US" dirty="0">
                <a:latin typeface="Gill Sans MT" charset="-18"/>
                <a:ea typeface="ＭＳ Ｐゴシック" charset="-128"/>
              </a:rPr>
              <a:t>Start</a:t>
            </a:r>
            <a:r>
              <a:rPr lang="en-US" dirty="0" smtClean="0">
                <a:latin typeface="Gill Sans MT" charset="-18"/>
                <a:ea typeface="ＭＳ Ｐゴシック" charset="-128"/>
              </a:rPr>
              <a:t> Astronomical Validation</a:t>
            </a:r>
          </a:p>
          <a:p>
            <a:pPr eaLnBrk="1" hangingPunct="1"/>
            <a:endParaRPr lang="en-US" dirty="0">
              <a:latin typeface="Gill Sans MT" charset="-18"/>
              <a:ea typeface="ＭＳ Ｐゴシック" charset="-128"/>
            </a:endParaRPr>
          </a:p>
          <a:p>
            <a:pPr eaLnBrk="1" hangingPunct="1"/>
            <a:endParaRPr lang="en-US" dirty="0">
              <a:latin typeface="Gill Sans MT" charset="-18"/>
              <a:ea typeface="ＭＳ Ｐゴシック" charset="-128"/>
            </a:endParaRPr>
          </a:p>
          <a:p>
            <a:pPr eaLnBrk="1" hangingPunct="1"/>
            <a:r>
              <a:rPr lang="en-US" dirty="0">
                <a:latin typeface="Gill Sans MT" charset="-18"/>
                <a:ea typeface="ＭＳ Ｐゴシック" charset="-128"/>
              </a:rPr>
              <a:t>20 months later start Early Science</a:t>
            </a:r>
          </a:p>
          <a:p>
            <a:pPr eaLnBrk="1" hangingPunct="1"/>
            <a:r>
              <a:rPr lang="en-US" dirty="0">
                <a:latin typeface="Gill Sans MT" charset="-18"/>
                <a:ea typeface="ＭＳ Ｐゴシック" charset="-128"/>
              </a:rPr>
              <a:t>Inauguration of 50-antenna array late 2012</a:t>
            </a:r>
          </a:p>
          <a:p>
            <a:pPr eaLnBrk="1" hangingPunct="1"/>
            <a:r>
              <a:rPr lang="en-US" dirty="0">
                <a:latin typeface="Gill Sans MT" charset="-18"/>
                <a:ea typeface="ＭＳ Ｐゴシック" charset="-128"/>
              </a:rPr>
              <a:t>Enhancement of ALMA through its operations phase with instrument development line</a:t>
            </a:r>
          </a:p>
          <a:p>
            <a:pPr eaLnBrk="1" hangingPunct="1"/>
            <a:endParaRPr lang="en-US" dirty="0">
              <a:latin typeface="Gill Sans MT" charset="-18"/>
              <a:ea typeface="ＭＳ Ｐゴシック" charset="-128"/>
            </a:endParaRPr>
          </a:p>
          <a:p>
            <a:pPr eaLnBrk="1" hangingPunct="1"/>
            <a:endParaRPr lang="en-US" dirty="0">
              <a:latin typeface="Gill Sans MT" charset="-18"/>
              <a:ea typeface="ＭＳ Ｐゴシック" charset="-128"/>
            </a:endParaRPr>
          </a:p>
        </p:txBody>
      </p:sp>
      <p:sp>
        <p:nvSpPr>
          <p:cNvPr id="98308"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6" name="Picture 5" descr="9002Leaving_29Apr09.jpg"/>
          <p:cNvPicPr>
            <a:picLocks noChangeAspect="1"/>
          </p:cNvPicPr>
          <p:nvPr/>
        </p:nvPicPr>
        <p:blipFill>
          <a:blip r:embed="rId2"/>
          <a:srcRect/>
          <a:stretch>
            <a:fillRect/>
          </a:stretch>
        </p:blipFill>
        <p:spPr bwMode="auto">
          <a:xfrm>
            <a:off x="858278" y="1192213"/>
            <a:ext cx="6886575" cy="5164137"/>
          </a:xfrm>
          <a:prstGeom prst="rect">
            <a:avLst/>
          </a:prstGeom>
          <a:noFill/>
          <a:ln w="9525">
            <a:noFill/>
            <a:miter lim="800000"/>
            <a:headEnd/>
            <a:tailEnd/>
          </a:ln>
        </p:spPr>
      </p:pic>
      <p:pic>
        <p:nvPicPr>
          <p:cNvPr id="7" name="Picture 6" descr="moto_1703r.jpg"/>
          <p:cNvPicPr>
            <a:picLocks noChangeAspect="1"/>
          </p:cNvPicPr>
          <p:nvPr/>
        </p:nvPicPr>
        <p:blipFill>
          <a:blip r:embed="rId3"/>
          <a:srcRect/>
          <a:stretch>
            <a:fillRect/>
          </a:stretch>
        </p:blipFill>
        <p:spPr bwMode="auto">
          <a:xfrm>
            <a:off x="1023378" y="1192213"/>
            <a:ext cx="6721475" cy="5041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wipe(up)">
                                      <p:cBhvr>
                                        <p:cTn id="7" dur="5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wipe(up)">
                                      <p:cBhvr>
                                        <p:cTn id="12" dur="500"/>
                                        <p:tgtEl>
                                          <p:spTgt spid="542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wipe(up)">
                                      <p:cBhvr>
                                        <p:cTn id="17" dur="500"/>
                                        <p:tgtEl>
                                          <p:spTgt spid="542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4275">
                                            <p:txEl>
                                              <p:pRg st="3" end="3"/>
                                            </p:txEl>
                                          </p:spTgt>
                                        </p:tgtEl>
                                        <p:attrNameLst>
                                          <p:attrName>style.visibility</p:attrName>
                                        </p:attrNameLst>
                                      </p:cBhvr>
                                      <p:to>
                                        <p:strVal val="visible"/>
                                      </p:to>
                                    </p:set>
                                    <p:animEffect transition="in" filter="wipe(up)">
                                      <p:cBhvr>
                                        <p:cTn id="22" dur="500"/>
                                        <p:tgtEl>
                                          <p:spTgt spid="542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4275">
                                            <p:txEl>
                                              <p:pRg st="4" end="4"/>
                                            </p:txEl>
                                          </p:spTgt>
                                        </p:tgtEl>
                                        <p:attrNameLst>
                                          <p:attrName>style.visibility</p:attrName>
                                        </p:attrNameLst>
                                      </p:cBhvr>
                                      <p:to>
                                        <p:strVal val="visible"/>
                                      </p:to>
                                    </p:set>
                                    <p:animEffect transition="in" filter="wipe(up)">
                                      <p:cBhvr>
                                        <p:cTn id="27" dur="500"/>
                                        <p:tgtEl>
                                          <p:spTgt spid="542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4275">
                                            <p:txEl>
                                              <p:pRg st="5" end="5"/>
                                            </p:txEl>
                                          </p:spTgt>
                                        </p:tgtEl>
                                        <p:attrNameLst>
                                          <p:attrName>style.visibility</p:attrName>
                                        </p:attrNameLst>
                                      </p:cBhvr>
                                      <p:to>
                                        <p:strVal val="visible"/>
                                      </p:to>
                                    </p:set>
                                    <p:animEffect transition="in" filter="wipe(up)">
                                      <p:cBhvr>
                                        <p:cTn id="32" dur="500"/>
                                        <p:tgtEl>
                                          <p:spTgt spid="5427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54275">
                                            <p:txEl>
                                              <p:pRg st="8" end="8"/>
                                            </p:txEl>
                                          </p:spTgt>
                                        </p:tgtEl>
                                        <p:attrNameLst>
                                          <p:attrName>style.visibility</p:attrName>
                                        </p:attrNameLst>
                                      </p:cBhvr>
                                      <p:to>
                                        <p:strVal val="visible"/>
                                      </p:to>
                                    </p:set>
                                    <p:animEffect transition="in" filter="wipe(up)">
                                      <p:cBhvr>
                                        <p:cTn id="37" dur="500"/>
                                        <p:tgtEl>
                                          <p:spTgt spid="54275">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54275">
                                            <p:txEl>
                                              <p:pRg st="9" end="9"/>
                                            </p:txEl>
                                          </p:spTgt>
                                        </p:tgtEl>
                                        <p:attrNameLst>
                                          <p:attrName>style.visibility</p:attrName>
                                        </p:attrNameLst>
                                      </p:cBhvr>
                                      <p:to>
                                        <p:strVal val="visible"/>
                                      </p:to>
                                    </p:set>
                                    <p:animEffect transition="in" filter="wipe(up)">
                                      <p:cBhvr>
                                        <p:cTn id="42" dur="500"/>
                                        <p:tgtEl>
                                          <p:spTgt spid="54275">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4275">
                                            <p:txEl>
                                              <p:pRg st="10" end="10"/>
                                            </p:txEl>
                                          </p:spTgt>
                                        </p:tgtEl>
                                        <p:attrNameLst>
                                          <p:attrName>style.visibility</p:attrName>
                                        </p:attrNameLst>
                                      </p:cBhvr>
                                      <p:to>
                                        <p:strVal val="visible"/>
                                      </p:to>
                                    </p:set>
                                    <p:animEffect transition="in" filter="wipe(up)">
                                      <p:cBhvr>
                                        <p:cTn id="47" dur="500"/>
                                        <p:tgtEl>
                                          <p:spTgt spid="54275">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accel="50000" decel="5000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5" presetClass="entr" presetSubtype="0"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61" dur="1000" fill="hold"/>
                                        <p:tgtEl>
                                          <p:spTgt spid="7"/>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ALMA Phases</a:t>
            </a:r>
            <a:endParaRPr lang="en-US" dirty="0"/>
          </a:p>
        </p:txBody>
      </p:sp>
      <p:sp>
        <p:nvSpPr>
          <p:cNvPr id="3" name="Content Placeholder 2"/>
          <p:cNvSpPr>
            <a:spLocks noGrp="1"/>
          </p:cNvSpPr>
          <p:nvPr>
            <p:ph idx="1"/>
          </p:nvPr>
        </p:nvSpPr>
        <p:spPr/>
        <p:txBody>
          <a:bodyPr/>
          <a:lstStyle/>
          <a:p>
            <a:r>
              <a:rPr lang="en-US" dirty="0" smtClean="0"/>
              <a:t>Construction now declining, Operations continuing </a:t>
            </a:r>
            <a:r>
              <a:rPr lang="en-US" dirty="0" err="1" smtClean="0"/>
              <a:t>rampup</a:t>
            </a:r>
            <a:r>
              <a:rPr lang="en-US" dirty="0" smtClean="0"/>
              <a:t>.</a:t>
            </a:r>
          </a:p>
          <a:p>
            <a:r>
              <a:rPr lang="en-US" dirty="0" smtClean="0"/>
              <a:t>Continued Development was featured in the Ops Plan, reviewed by Intl Committee and by NSF Committee then adopted by Board.</a:t>
            </a:r>
          </a:p>
          <a:p>
            <a:r>
              <a:rPr lang="en-US" dirty="0" smtClean="0"/>
              <a:t>No funding agency funds a ‘pig in a poke’, the character of development must be defined.  This is up to the ALMA Board, now pondering.</a:t>
            </a:r>
          </a:p>
          <a:p>
            <a:endParaRPr lang="en-US"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pic>
        <p:nvPicPr>
          <p:cNvPr id="5" name="Picture 5" descr="MREFC_10.tiff"/>
          <p:cNvPicPr>
            <a:picLocks noChangeAspect="1"/>
          </p:cNvPicPr>
          <p:nvPr/>
        </p:nvPicPr>
        <p:blipFill>
          <a:blip r:embed="rId2"/>
          <a:srcRect/>
          <a:stretch>
            <a:fillRect/>
          </a:stretch>
        </p:blipFill>
        <p:spPr bwMode="auto">
          <a:xfrm>
            <a:off x="457200" y="3454400"/>
            <a:ext cx="4363830" cy="2671763"/>
          </a:xfrm>
          <a:prstGeom prst="rect">
            <a:avLst/>
          </a:prstGeom>
          <a:noFill/>
          <a:ln w="9525">
            <a:noFill/>
            <a:miter lim="800000"/>
            <a:headEnd/>
            <a:tailEnd/>
          </a:ln>
        </p:spPr>
      </p:pic>
      <p:pic>
        <p:nvPicPr>
          <p:cNvPr id="6" name="Picture 5" descr="Table3Devpmnt.tiff"/>
          <p:cNvPicPr>
            <a:picLocks noChangeAspect="1"/>
          </p:cNvPicPr>
          <p:nvPr/>
        </p:nvPicPr>
        <p:blipFill>
          <a:blip r:embed="rId3"/>
          <a:stretch>
            <a:fillRect/>
          </a:stretch>
        </p:blipFill>
        <p:spPr>
          <a:xfrm>
            <a:off x="5173550" y="3776133"/>
            <a:ext cx="3513250" cy="1750483"/>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82563"/>
            <a:ext cx="8229600" cy="960437"/>
          </a:xfrm>
        </p:spPr>
        <p:txBody>
          <a:bodyPr/>
          <a:lstStyle/>
          <a:p>
            <a:r>
              <a:rPr lang="en-US" dirty="0"/>
              <a:t>Technical Specifications</a:t>
            </a:r>
          </a:p>
        </p:txBody>
      </p:sp>
      <p:sp>
        <p:nvSpPr>
          <p:cNvPr id="57347" name="Rectangle 3"/>
          <p:cNvSpPr>
            <a:spLocks noGrp="1" noChangeArrowheads="1"/>
          </p:cNvSpPr>
          <p:nvPr>
            <p:ph type="body" idx="1"/>
          </p:nvPr>
        </p:nvSpPr>
        <p:spPr bwMode="auto">
          <a:xfrm>
            <a:off x="1128922" y="939800"/>
            <a:ext cx="7772400" cy="4114800"/>
          </a:xfrm>
          <a:noFill/>
          <a:ln>
            <a:miter lim="800000"/>
            <a:headEnd/>
            <a:tailEnd/>
          </a:ln>
        </p:spPr>
        <p:txBody>
          <a:bodyPr wrap="square" lIns="91440" tIns="45720" rIns="91440" bIns="45720" numCol="1" anchor="t" anchorCtr="0" compatLnSpc="1">
            <a:prstTxWarp prst="textNoShape">
              <a:avLst/>
            </a:prstTxWarp>
          </a:bodyPr>
          <a:lstStyle/>
          <a:p>
            <a:pPr>
              <a:lnSpc>
                <a:spcPct val="90000"/>
              </a:lnSpc>
            </a:pPr>
            <a:r>
              <a:rPr lang="en-AU" sz="1600" dirty="0" smtClean="0"/>
              <a:t>50 </a:t>
            </a:r>
            <a:r>
              <a:rPr lang="en-AU" sz="1600" dirty="0"/>
              <a:t>12-m antennas, 12 7-m antennas</a:t>
            </a:r>
            <a:r>
              <a:rPr lang="en-AU" sz="1600" dirty="0" smtClean="0"/>
              <a:t>, 4 TP 12m antennas </a:t>
            </a:r>
            <a:r>
              <a:rPr lang="en-AU" sz="1600" dirty="0"/>
              <a:t>at 5000 </a:t>
            </a:r>
            <a:r>
              <a:rPr lang="en-AU" sz="1600" dirty="0" err="1"/>
              <a:t>m</a:t>
            </a:r>
            <a:r>
              <a:rPr lang="en-AU" sz="1600" dirty="0"/>
              <a:t> altitude site</a:t>
            </a:r>
            <a:r>
              <a:rPr lang="en-AU" sz="1600" dirty="0" smtClean="0"/>
              <a:t>.</a:t>
            </a:r>
          </a:p>
          <a:p>
            <a:pPr lvl="1">
              <a:lnSpc>
                <a:spcPct val="90000"/>
              </a:lnSpc>
            </a:pPr>
            <a:r>
              <a:rPr lang="en-AU" sz="1600" dirty="0" smtClean="0">
                <a:solidFill>
                  <a:srgbClr val="008000"/>
                </a:solidFill>
              </a:rPr>
              <a:t>14 antennas ‘</a:t>
            </a:r>
            <a:r>
              <a:rPr lang="en-AU" sz="1600" dirty="0" err="1" smtClean="0">
                <a:solidFill>
                  <a:srgbClr val="008000"/>
                </a:solidFill>
              </a:rPr>
              <a:t>descoped</a:t>
            </a:r>
            <a:r>
              <a:rPr lang="en-AU" sz="1600" dirty="0" smtClean="0">
                <a:solidFill>
                  <a:srgbClr val="008000"/>
                </a:solidFill>
              </a:rPr>
              <a:t>’ during </a:t>
            </a:r>
            <a:r>
              <a:rPr lang="en-AU" sz="1600" dirty="0" err="1" smtClean="0">
                <a:solidFill>
                  <a:srgbClr val="008000"/>
                </a:solidFill>
              </a:rPr>
              <a:t>rebaselining</a:t>
            </a:r>
            <a:r>
              <a:rPr lang="en-AU" sz="1600" dirty="0" smtClean="0">
                <a:solidFill>
                  <a:srgbClr val="008000"/>
                </a:solidFill>
              </a:rPr>
              <a:t>.  Only ~47 operational at a given time!</a:t>
            </a:r>
          </a:p>
          <a:p>
            <a:pPr>
              <a:lnSpc>
                <a:spcPct val="90000"/>
              </a:lnSpc>
            </a:pPr>
            <a:r>
              <a:rPr lang="en-AU" sz="1600" dirty="0"/>
              <a:t>Surface accuracy ±25 </a:t>
            </a:r>
            <a:r>
              <a:rPr lang="en-AU" sz="1600" dirty="0" err="1">
                <a:sym typeface="Symbol" pitchFamily="-65" charset="2"/>
              </a:rPr>
              <a:t></a:t>
            </a:r>
            <a:r>
              <a:rPr lang="en-AU" sz="1600" dirty="0" err="1"/>
              <a:t>m</a:t>
            </a:r>
            <a:r>
              <a:rPr lang="en-AU" sz="1600" dirty="0"/>
              <a:t>, 0.6” reference pointing in 9m/s wind, 2” absolute pointing all-sky.  First </a:t>
            </a:r>
            <a:r>
              <a:rPr lang="en-AU" sz="1600" dirty="0" smtClean="0"/>
              <a:t>three </a:t>
            </a:r>
            <a:r>
              <a:rPr lang="en-AU" sz="1600" dirty="0"/>
              <a:t>antennas meet these; accurate to &lt;±16 </a:t>
            </a:r>
            <a:r>
              <a:rPr lang="en-AU" sz="1600" dirty="0" err="1">
                <a:sym typeface="Symbol" pitchFamily="-65" charset="2"/>
              </a:rPr>
              <a:t></a:t>
            </a:r>
            <a:r>
              <a:rPr lang="en-AU" sz="1600" dirty="0" err="1"/>
              <a:t>m</a:t>
            </a:r>
            <a:r>
              <a:rPr lang="en-AU" sz="1600" dirty="0"/>
              <a:t> most conditions</a:t>
            </a:r>
          </a:p>
          <a:p>
            <a:pPr>
              <a:lnSpc>
                <a:spcPct val="90000"/>
              </a:lnSpc>
            </a:pPr>
            <a:r>
              <a:rPr lang="en-AU" sz="1600" dirty="0"/>
              <a:t>Array configurations between 150m to ~15 -18km.</a:t>
            </a:r>
          </a:p>
          <a:p>
            <a:pPr>
              <a:lnSpc>
                <a:spcPct val="90000"/>
              </a:lnSpc>
            </a:pPr>
            <a:r>
              <a:rPr lang="en-AU" sz="1600" dirty="0"/>
              <a:t>10 bands in 31-950 GHz + 183 GHz WVR.</a:t>
            </a:r>
            <a:r>
              <a:rPr lang="en-AU" sz="1600" dirty="0" smtClean="0"/>
              <a:t> </a:t>
            </a:r>
            <a:r>
              <a:rPr lang="en-AU" sz="1600" dirty="0" smtClean="0">
                <a:solidFill>
                  <a:srgbClr val="008000"/>
                </a:solidFill>
              </a:rPr>
              <a:t>Only 7 included in construction phase.</a:t>
            </a:r>
          </a:p>
          <a:p>
            <a:pPr>
              <a:lnSpc>
                <a:spcPct val="90000"/>
              </a:lnSpc>
            </a:pPr>
            <a:r>
              <a:rPr lang="en-AU" sz="1600" dirty="0"/>
              <a:t>84-116 GHz         “3”</a:t>
            </a:r>
          </a:p>
          <a:p>
            <a:pPr>
              <a:lnSpc>
                <a:spcPct val="90000"/>
              </a:lnSpc>
            </a:pPr>
            <a:r>
              <a:rPr lang="en-AU" sz="1600" dirty="0"/>
              <a:t>125-169 GHz       “4”</a:t>
            </a:r>
          </a:p>
          <a:p>
            <a:pPr>
              <a:lnSpc>
                <a:spcPct val="90000"/>
              </a:lnSpc>
            </a:pPr>
            <a:r>
              <a:rPr lang="en-AU" sz="1600" dirty="0">
                <a:solidFill>
                  <a:srgbClr val="008000"/>
                </a:solidFill>
              </a:rPr>
              <a:t>163-211 GHz       “5”  6 </a:t>
            </a:r>
            <a:r>
              <a:rPr lang="en-AU" sz="1600" dirty="0" err="1">
                <a:solidFill>
                  <a:srgbClr val="008000"/>
                </a:solidFill>
              </a:rPr>
              <a:t>rx</a:t>
            </a:r>
            <a:r>
              <a:rPr lang="en-AU" sz="1600" dirty="0">
                <a:solidFill>
                  <a:srgbClr val="008000"/>
                </a:solidFill>
              </a:rPr>
              <a:t> only, dual </a:t>
            </a:r>
            <a:r>
              <a:rPr lang="en-AU" sz="1600" dirty="0" err="1">
                <a:solidFill>
                  <a:srgbClr val="008000"/>
                </a:solidFill>
              </a:rPr>
              <a:t>polzn</a:t>
            </a:r>
            <a:endParaRPr lang="en-AU" sz="1600" dirty="0">
              <a:solidFill>
                <a:srgbClr val="008000"/>
              </a:solidFill>
            </a:endParaRPr>
          </a:p>
          <a:p>
            <a:pPr>
              <a:lnSpc>
                <a:spcPct val="90000"/>
              </a:lnSpc>
            </a:pPr>
            <a:r>
              <a:rPr lang="en-AU" sz="1600" dirty="0"/>
              <a:t>211-275 GHz       “6”</a:t>
            </a:r>
          </a:p>
          <a:p>
            <a:pPr>
              <a:lnSpc>
                <a:spcPct val="90000"/>
              </a:lnSpc>
            </a:pPr>
            <a:r>
              <a:rPr lang="en-AU" sz="1600" dirty="0">
                <a:solidFill>
                  <a:srgbClr val="000090"/>
                </a:solidFill>
              </a:rPr>
              <a:t>275-373 GHz       “7”</a:t>
            </a:r>
          </a:p>
          <a:p>
            <a:pPr>
              <a:lnSpc>
                <a:spcPct val="90000"/>
              </a:lnSpc>
            </a:pPr>
            <a:r>
              <a:rPr lang="en-AU" sz="1600" dirty="0">
                <a:solidFill>
                  <a:srgbClr val="000090"/>
                </a:solidFill>
              </a:rPr>
              <a:t>385-500 GHz       “8”</a:t>
            </a:r>
          </a:p>
          <a:p>
            <a:pPr>
              <a:lnSpc>
                <a:spcPct val="90000"/>
              </a:lnSpc>
            </a:pPr>
            <a:r>
              <a:rPr lang="en-AU" sz="1600" dirty="0">
                <a:solidFill>
                  <a:srgbClr val="000090"/>
                </a:solidFill>
              </a:rPr>
              <a:t>602-720 GHz       “9”</a:t>
            </a:r>
          </a:p>
          <a:p>
            <a:pPr>
              <a:lnSpc>
                <a:spcPct val="90000"/>
              </a:lnSpc>
            </a:pPr>
            <a:r>
              <a:rPr lang="en-AU" sz="1600" dirty="0">
                <a:solidFill>
                  <a:srgbClr val="000090"/>
                </a:solidFill>
              </a:rPr>
              <a:t>787-950 GHz       “10”  initially partially populated</a:t>
            </a:r>
          </a:p>
          <a:p>
            <a:pPr>
              <a:lnSpc>
                <a:spcPct val="90000"/>
              </a:lnSpc>
            </a:pPr>
            <a:r>
              <a:rPr lang="en-AU" sz="1600" dirty="0"/>
              <a:t>8 GHz BW, dual polarization.</a:t>
            </a:r>
          </a:p>
          <a:p>
            <a:pPr>
              <a:lnSpc>
                <a:spcPct val="90000"/>
              </a:lnSpc>
            </a:pPr>
            <a:r>
              <a:rPr lang="en-AU" sz="1600" dirty="0"/>
              <a:t>Flux sensitivity 0.2 </a:t>
            </a:r>
            <a:r>
              <a:rPr lang="en-AU" sz="1600" dirty="0" err="1"/>
              <a:t>mJy</a:t>
            </a:r>
            <a:r>
              <a:rPr lang="en-AU" sz="1600" dirty="0"/>
              <a:t> in 1 min at 345 GHz (median cond.).</a:t>
            </a:r>
          </a:p>
          <a:p>
            <a:pPr>
              <a:lnSpc>
                <a:spcPct val="90000"/>
              </a:lnSpc>
            </a:pPr>
            <a:r>
              <a:rPr lang="en-AU" sz="1600" dirty="0" err="1"/>
              <a:t>Interferometry</a:t>
            </a:r>
            <a:r>
              <a:rPr lang="en-AU" sz="1600" dirty="0"/>
              <a:t>, </a:t>
            </a:r>
            <a:r>
              <a:rPr lang="en-AU" sz="1600" dirty="0" err="1"/>
              <a:t>mosaicing</a:t>
            </a:r>
            <a:r>
              <a:rPr lang="en-AU" sz="1600" dirty="0"/>
              <a:t> &amp; total-power </a:t>
            </a:r>
            <a:r>
              <a:rPr lang="en-AU" sz="1600" dirty="0" smtClean="0"/>
              <a:t>observing but </a:t>
            </a:r>
            <a:r>
              <a:rPr lang="en-AU" sz="1600" dirty="0" smtClean="0">
                <a:solidFill>
                  <a:srgbClr val="008000"/>
                </a:solidFill>
              </a:rPr>
              <a:t>no VLB capability</a:t>
            </a:r>
          </a:p>
          <a:p>
            <a:pPr>
              <a:lnSpc>
                <a:spcPct val="90000"/>
              </a:lnSpc>
            </a:pPr>
            <a:r>
              <a:rPr lang="en-AU" sz="1600" dirty="0" err="1"/>
              <a:t>Correlator</a:t>
            </a:r>
            <a:r>
              <a:rPr lang="en-AU" sz="1600" dirty="0"/>
              <a:t>: 4096 channels/IF (multi-IF), full Stokes.</a:t>
            </a:r>
          </a:p>
          <a:p>
            <a:pPr>
              <a:lnSpc>
                <a:spcPct val="90000"/>
              </a:lnSpc>
            </a:pPr>
            <a:r>
              <a:rPr lang="en-AU" sz="1600" dirty="0"/>
              <a:t>Data rate: 6MB/s average; peak 60 MB/</a:t>
            </a:r>
            <a:r>
              <a:rPr lang="en-AU" sz="1600" dirty="0" err="1"/>
              <a:t>s</a:t>
            </a:r>
            <a:r>
              <a:rPr lang="en-AU" sz="1600" dirty="0"/>
              <a:t>. </a:t>
            </a:r>
          </a:p>
          <a:p>
            <a:pPr>
              <a:lnSpc>
                <a:spcPct val="90000"/>
              </a:lnSpc>
            </a:pPr>
            <a:r>
              <a:rPr lang="en-AU" sz="1600" dirty="0"/>
              <a:t>All data archived (raw + images), pipeline processing.</a:t>
            </a:r>
            <a:endParaRPr lang="en-US" sz="2000"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sz="2400">
                <a:ea typeface="ＭＳ Ｐゴシック" pitchFamily="-65" charset="-128"/>
                <a:cs typeface="ＭＳ Ｐゴシック" pitchFamily="-65" charset="-128"/>
              </a:rPr>
              <a:t>Specifications Breed Transformational Performance</a:t>
            </a:r>
          </a:p>
        </p:txBody>
      </p:sp>
      <p:sp>
        <p:nvSpPr>
          <p:cNvPr id="59395" name="Rectangle 3"/>
          <p:cNvSpPr>
            <a:spLocks noGrp="1" noChangeArrowheads="1"/>
          </p:cNvSpPr>
          <p:nvPr>
            <p:ph type="body" idx="1"/>
          </p:nvPr>
        </p:nvSpPr>
        <p:spPr bwMode="auto">
          <a:xfrm>
            <a:off x="685800" y="1606623"/>
            <a:ext cx="7772400" cy="3886200"/>
          </a:xfrm>
          <a:noFill/>
          <a:ln>
            <a:miter lim="800000"/>
            <a:headEnd/>
            <a:tailEnd/>
          </a:ln>
        </p:spPr>
        <p:txBody>
          <a:bodyPr wrap="square" lIns="91440" tIns="45720" rIns="91440" bIns="45720" numCol="1" anchor="t" anchorCtr="0" compatLnSpc="1">
            <a:prstTxWarp prst="textNoShape">
              <a:avLst/>
            </a:prstTxWarp>
          </a:bodyPr>
          <a:lstStyle/>
          <a:p>
            <a:pPr>
              <a:lnSpc>
                <a:spcPct val="90000"/>
              </a:lnSpc>
              <a:buFont typeface="Times" pitchFamily="-65" charset="0"/>
              <a:buChar char="•"/>
            </a:pPr>
            <a:r>
              <a:rPr lang="en-US" sz="1800" dirty="0">
                <a:solidFill>
                  <a:srgbClr val="0000FF"/>
                </a:solidFill>
              </a:rPr>
              <a:t>With these </a:t>
            </a:r>
            <a:r>
              <a:rPr lang="en-US" sz="1800" dirty="0" smtClean="0">
                <a:solidFill>
                  <a:srgbClr val="0000FF"/>
                </a:solidFill>
              </a:rPr>
              <a:t>specifications, </a:t>
            </a:r>
            <a:r>
              <a:rPr lang="en-US" sz="1800" dirty="0">
                <a:solidFill>
                  <a:srgbClr val="0000FF"/>
                </a:solidFill>
              </a:rPr>
              <a:t>ALMA improves </a:t>
            </a:r>
          </a:p>
          <a:p>
            <a:pPr lvl="1">
              <a:lnSpc>
                <a:spcPct val="90000"/>
              </a:lnSpc>
              <a:buFont typeface="Times" pitchFamily="-65" charset="0"/>
              <a:buChar char="•"/>
            </a:pPr>
            <a:r>
              <a:rPr lang="en-US" sz="1600" dirty="0">
                <a:solidFill>
                  <a:srgbClr val="0000FF"/>
                </a:solidFill>
              </a:rPr>
              <a:t>Existing sensitivity, by about two orders of magnitude</a:t>
            </a:r>
          </a:p>
          <a:p>
            <a:pPr lvl="2">
              <a:lnSpc>
                <a:spcPct val="90000"/>
              </a:lnSpc>
              <a:buFont typeface="Times" pitchFamily="-65" charset="0"/>
              <a:buChar char="•"/>
            </a:pPr>
            <a:r>
              <a:rPr lang="en-US" sz="1600" dirty="0">
                <a:solidFill>
                  <a:srgbClr val="0000FF"/>
                </a:solidFill>
              </a:rPr>
              <a:t>Best accessible site on Earth</a:t>
            </a:r>
          </a:p>
          <a:p>
            <a:pPr lvl="2">
              <a:lnSpc>
                <a:spcPct val="90000"/>
              </a:lnSpc>
              <a:buFont typeface="Times" pitchFamily="-65" charset="0"/>
              <a:buChar char="•"/>
            </a:pPr>
            <a:r>
              <a:rPr lang="en-US" sz="1600" dirty="0">
                <a:solidFill>
                  <a:srgbClr val="0000FF"/>
                </a:solidFill>
              </a:rPr>
              <a:t>Highest performance receivers available</a:t>
            </a:r>
          </a:p>
          <a:p>
            <a:pPr lvl="2">
              <a:lnSpc>
                <a:spcPct val="90000"/>
              </a:lnSpc>
              <a:buFont typeface="Times" pitchFamily="-65" charset="0"/>
              <a:buChar char="•"/>
            </a:pPr>
            <a:r>
              <a:rPr lang="en-US" sz="1600" dirty="0">
                <a:solidFill>
                  <a:srgbClr val="0000FF"/>
                </a:solidFill>
              </a:rPr>
              <a:t>Enormous collecting </a:t>
            </a:r>
            <a:r>
              <a:rPr lang="en-US" sz="1600" dirty="0" smtClean="0">
                <a:solidFill>
                  <a:srgbClr val="0000FF"/>
                </a:solidFill>
              </a:rPr>
              <a:t>area (1.6 acres, or &gt;6600 m</a:t>
            </a:r>
            <a:r>
              <a:rPr lang="en-US" sz="1600" baseline="30000" dirty="0" smtClean="0">
                <a:solidFill>
                  <a:srgbClr val="0000FF"/>
                </a:solidFill>
              </a:rPr>
              <a:t>2</a:t>
            </a:r>
            <a:r>
              <a:rPr lang="en-US" sz="1600" dirty="0" smtClean="0">
                <a:solidFill>
                  <a:srgbClr val="0000FF"/>
                </a:solidFill>
              </a:rPr>
              <a:t>)</a:t>
            </a:r>
          </a:p>
          <a:p>
            <a:pPr lvl="1">
              <a:lnSpc>
                <a:spcPct val="90000"/>
              </a:lnSpc>
              <a:buFont typeface="Times" pitchFamily="-65" charset="0"/>
              <a:buChar char="•"/>
            </a:pPr>
            <a:r>
              <a:rPr lang="en-US" sz="1600" dirty="0">
                <a:solidFill>
                  <a:srgbClr val="0000FF"/>
                </a:solidFill>
              </a:rPr>
              <a:t>Resolution, by nearly two orders of magnitude</a:t>
            </a:r>
          </a:p>
          <a:p>
            <a:pPr lvl="2">
              <a:lnSpc>
                <a:spcPct val="90000"/>
              </a:lnSpc>
              <a:buFont typeface="Times" pitchFamily="-65" charset="0"/>
              <a:buChar char="•"/>
            </a:pPr>
            <a:r>
              <a:rPr lang="en-US" sz="1600" dirty="0">
                <a:solidFill>
                  <a:srgbClr val="0000FF"/>
                </a:solidFill>
              </a:rPr>
              <a:t>Not only is the site high and dry but it is big!  18km baselines or longer may be accommodated.</a:t>
            </a:r>
          </a:p>
          <a:p>
            <a:pPr lvl="1">
              <a:lnSpc>
                <a:spcPct val="90000"/>
              </a:lnSpc>
              <a:buFont typeface="Times" pitchFamily="-65" charset="0"/>
              <a:buChar char="•"/>
            </a:pPr>
            <a:r>
              <a:rPr lang="en-US" sz="1600" dirty="0">
                <a:solidFill>
                  <a:srgbClr val="0000FF"/>
                </a:solidFill>
              </a:rPr>
              <a:t>Wavelength Coverage, by a factor of two or more</a:t>
            </a:r>
          </a:p>
          <a:p>
            <a:pPr lvl="2">
              <a:lnSpc>
                <a:spcPct val="90000"/>
              </a:lnSpc>
              <a:buFont typeface="Times" pitchFamily="-65" charset="0"/>
              <a:buChar char="•"/>
            </a:pPr>
            <a:r>
              <a:rPr lang="en-US" sz="1600" dirty="0">
                <a:solidFill>
                  <a:srgbClr val="0000FF"/>
                </a:solidFill>
              </a:rPr>
              <a:t>Take advantage of the site by covering all atmospheric windows with &gt;50% transmission above 30 GHz</a:t>
            </a:r>
          </a:p>
          <a:p>
            <a:pPr lvl="1">
              <a:lnSpc>
                <a:spcPct val="90000"/>
              </a:lnSpc>
              <a:buFont typeface="Times" pitchFamily="-65" charset="0"/>
              <a:buChar char="•"/>
            </a:pPr>
            <a:r>
              <a:rPr lang="en-US" sz="1600" dirty="0">
                <a:solidFill>
                  <a:srgbClr val="0000FF"/>
                </a:solidFill>
              </a:rPr>
              <a:t>Bandwidth, by a factor of a few</a:t>
            </a:r>
          </a:p>
          <a:p>
            <a:pPr lvl="2">
              <a:lnSpc>
                <a:spcPct val="90000"/>
              </a:lnSpc>
              <a:buFont typeface="Times" pitchFamily="-65" charset="0"/>
              <a:buChar char="•"/>
            </a:pPr>
            <a:r>
              <a:rPr lang="en-US" sz="1600" dirty="0" err="1">
                <a:solidFill>
                  <a:srgbClr val="0000FF"/>
                </a:solidFill>
              </a:rPr>
              <a:t>Correlator</a:t>
            </a:r>
            <a:r>
              <a:rPr lang="en-US" sz="1600" dirty="0">
                <a:solidFill>
                  <a:srgbClr val="0000FF"/>
                </a:solidFill>
              </a:rPr>
              <a:t> </a:t>
            </a:r>
            <a:r>
              <a:rPr lang="en-US" sz="1600" dirty="0" smtClean="0">
                <a:solidFill>
                  <a:srgbClr val="0000FF"/>
                </a:solidFill>
              </a:rPr>
              <a:t>processes </a:t>
            </a:r>
            <a:r>
              <a:rPr lang="en-US" sz="1600" dirty="0">
                <a:solidFill>
                  <a:srgbClr val="0000FF"/>
                </a:solidFill>
              </a:rPr>
              <a:t>16 GHz or 8 GHz times two polarizations</a:t>
            </a:r>
            <a:endParaRPr lang="en-US" sz="1600" dirty="0" smtClean="0">
              <a:solidFill>
                <a:srgbClr val="0000FF"/>
              </a:solidFill>
            </a:endParaRPr>
          </a:p>
          <a:p>
            <a:pPr>
              <a:lnSpc>
                <a:spcPct val="90000"/>
              </a:lnSpc>
              <a:buFont typeface="Times" pitchFamily="-65" charset="0"/>
              <a:buChar char="•"/>
            </a:pPr>
            <a:r>
              <a:rPr lang="en-US" sz="1800" dirty="0" smtClean="0">
                <a:solidFill>
                  <a:srgbClr val="0000FF"/>
                </a:solidFill>
              </a:rPr>
              <a:t>Scientific </a:t>
            </a:r>
            <a:r>
              <a:rPr lang="en-US" sz="1800" dirty="0">
                <a:solidFill>
                  <a:srgbClr val="0000FF"/>
                </a:solidFill>
              </a:rPr>
              <a:t>discovery parameter space is greatly expanded!</a:t>
            </a:r>
          </a:p>
          <a:p>
            <a:pPr>
              <a:lnSpc>
                <a:spcPct val="90000"/>
              </a:lnSpc>
              <a:buFont typeface="Times" pitchFamily="-65" charset="0"/>
              <a:buChar char="•"/>
            </a:pPr>
            <a:endParaRPr lang="en-US"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smtClean="0">
                <a:latin typeface="Gill Sans MT" charset="-18"/>
                <a:ea typeface="ＭＳ Ｐゴシック" charset="-128"/>
              </a:rPr>
              <a:t>Development Possibilities</a:t>
            </a:r>
          </a:p>
        </p:txBody>
      </p:sp>
      <p:sp>
        <p:nvSpPr>
          <p:cNvPr id="99331" name="Content Placeholder 2"/>
          <p:cNvSpPr>
            <a:spLocks noGrp="1"/>
          </p:cNvSpPr>
          <p:nvPr>
            <p:ph idx="1"/>
          </p:nvPr>
        </p:nvSpPr>
        <p:spPr>
          <a:xfrm>
            <a:off x="457200" y="1447800"/>
            <a:ext cx="8229600" cy="4525963"/>
          </a:xfrm>
        </p:spPr>
        <p:txBody>
          <a:bodyPr/>
          <a:lstStyle/>
          <a:p>
            <a:r>
              <a:rPr lang="en-US" smtClean="0">
                <a:latin typeface="Gill Sans MT" charset="-18"/>
                <a:ea typeface="ＭＳ Ｐゴシック" charset="-128"/>
              </a:rPr>
              <a:t>Throughput!  Additional antennas</a:t>
            </a:r>
          </a:p>
          <a:p>
            <a:pPr lvl="1"/>
            <a:r>
              <a:rPr lang="en-US" smtClean="0">
                <a:latin typeface="Gill Sans MT" charset="-18"/>
                <a:ea typeface="ＭＳ Ｐゴシック" charset="-128"/>
              </a:rPr>
              <a:t>Sensitivity</a:t>
            </a:r>
          </a:p>
          <a:p>
            <a:pPr lvl="1"/>
            <a:r>
              <a:rPr lang="en-US" smtClean="0">
                <a:latin typeface="Gill Sans MT" charset="-18"/>
                <a:ea typeface="ＭＳ Ｐゴシック" charset="-128"/>
              </a:rPr>
              <a:t>Superior high resolution imaging</a:t>
            </a:r>
          </a:p>
          <a:p>
            <a:pPr lvl="1"/>
            <a:r>
              <a:rPr lang="en-US" smtClean="0">
                <a:latin typeface="Gill Sans MT" charset="-18"/>
                <a:ea typeface="ＭＳ Ｐゴシック" charset="-128"/>
              </a:rPr>
              <a:t>Can be added to production line, purchased at 2005 price</a:t>
            </a:r>
          </a:p>
          <a:p>
            <a:r>
              <a:rPr lang="en-US" smtClean="0">
                <a:latin typeface="Gill Sans MT" charset="-18"/>
                <a:ea typeface="ＭＳ Ｐゴシック" charset="-128"/>
              </a:rPr>
              <a:t>VLBI capability: increased resolution</a:t>
            </a:r>
          </a:p>
          <a:p>
            <a:pPr lvl="1"/>
            <a:r>
              <a:rPr lang="en-US" smtClean="0">
                <a:latin typeface="Gill Sans MT" charset="-18"/>
                <a:ea typeface="ＭＳ Ｐゴシック" charset="-128"/>
              </a:rPr>
              <a:t>Hardware modest cost, software should not be underestimated</a:t>
            </a:r>
          </a:p>
          <a:p>
            <a:pPr lvl="1"/>
            <a:r>
              <a:rPr lang="en-US" smtClean="0">
                <a:latin typeface="Gill Sans MT" charset="-18"/>
                <a:ea typeface="ＭＳ Ｐゴシック" charset="-128"/>
              </a:rPr>
              <a:t>Breakthrough science: Sgr A* imaging</a:t>
            </a:r>
          </a:p>
          <a:p>
            <a:pPr lvl="1"/>
            <a:r>
              <a:rPr lang="en-US" smtClean="0">
                <a:latin typeface="Gill Sans MT" charset="-18"/>
                <a:ea typeface="ＭＳ Ｐゴシック" charset="-128"/>
              </a:rPr>
              <a:t>Extremely sensitive element of SA array</a:t>
            </a:r>
          </a:p>
          <a:p>
            <a:r>
              <a:rPr lang="en-US" smtClean="0">
                <a:latin typeface="Gill Sans MT" charset="-18"/>
                <a:ea typeface="ＭＳ Ｐゴシック" charset="-128"/>
              </a:rPr>
              <a:t>Bandwidth increase of ~50%</a:t>
            </a:r>
          </a:p>
          <a:p>
            <a:pPr lvl="1"/>
            <a:r>
              <a:rPr lang="en-US" smtClean="0">
                <a:latin typeface="Gill Sans MT" charset="-18"/>
                <a:ea typeface="ＭＳ Ｐゴシック" charset="-128"/>
              </a:rPr>
              <a:t>Build unimplemented Bands 1 (31.3-45 GHz) and 2 (67-90 GHz)</a:t>
            </a:r>
          </a:p>
          <a:p>
            <a:pPr lvl="1"/>
            <a:r>
              <a:rPr lang="en-US" smtClean="0">
                <a:latin typeface="Gill Sans MT" charset="-18"/>
                <a:ea typeface="ＭＳ Ｐゴシック" charset="-128"/>
              </a:rPr>
              <a:t>Complete Band 5 (163-211 GHz)</a:t>
            </a:r>
          </a:p>
          <a:p>
            <a:pPr lvl="1"/>
            <a:r>
              <a:rPr lang="en-US" smtClean="0">
                <a:latin typeface="Gill Sans MT" charset="-18"/>
                <a:ea typeface="ＭＳ Ｐゴシック" charset="-128"/>
              </a:rPr>
              <a:t>Consider implementation of ‘Band 11’  1.26-1.56 THz</a:t>
            </a:r>
          </a:p>
          <a:p>
            <a:endParaRPr lang="en-US" smtClean="0">
              <a:latin typeface="Gill Sans MT" charset="-18"/>
              <a:ea typeface="ＭＳ Ｐゴシック" charset="-128"/>
            </a:endParaRPr>
          </a:p>
          <a:p>
            <a:pPr lvl="1"/>
            <a:endParaRPr lang="en-US" smtClean="0">
              <a:latin typeface="Gill Sans MT" charset="-18"/>
              <a:ea typeface="ＭＳ Ｐゴシック" charset="-128"/>
            </a:endParaRPr>
          </a:p>
        </p:txBody>
      </p:sp>
      <p:sp>
        <p:nvSpPr>
          <p:cNvPr id="99332"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a:latin typeface="Gill Sans MT" charset="-18"/>
                <a:ea typeface="ＭＳ Ｐゴシック" charset="-128"/>
              </a:rPr>
              <a:t>OSF</a:t>
            </a:r>
          </a:p>
        </p:txBody>
      </p:sp>
      <p:grpSp>
        <p:nvGrpSpPr>
          <p:cNvPr id="2" name="Group 16"/>
          <p:cNvGrpSpPr>
            <a:grpSpLocks/>
          </p:cNvGrpSpPr>
          <p:nvPr/>
        </p:nvGrpSpPr>
        <p:grpSpPr bwMode="auto">
          <a:xfrm>
            <a:off x="0" y="0"/>
            <a:ext cx="9144000" cy="6858000"/>
            <a:chOff x="0" y="0"/>
            <a:chExt cx="9144000" cy="6858000"/>
          </a:xfrm>
        </p:grpSpPr>
        <p:pic>
          <p:nvPicPr>
            <p:cNvPr id="52233" name="Picture 2"/>
            <p:cNvPicPr>
              <a:picLocks noChangeAspect="1" noChangeArrowheads="1"/>
            </p:cNvPicPr>
            <p:nvPr/>
          </p:nvPicPr>
          <p:blipFill>
            <a:blip r:embed="rId2"/>
            <a:srcRect/>
            <a:stretch>
              <a:fillRect/>
            </a:stretch>
          </p:blipFill>
          <p:spPr bwMode="auto">
            <a:xfrm>
              <a:off x="0" y="0"/>
              <a:ext cx="7956550" cy="3336925"/>
            </a:xfrm>
            <a:prstGeom prst="rect">
              <a:avLst/>
            </a:prstGeom>
            <a:noFill/>
            <a:ln w="9525">
              <a:noFill/>
              <a:miter lim="800000"/>
              <a:headEnd/>
              <a:tailEnd/>
            </a:ln>
          </p:spPr>
        </p:pic>
        <p:pic>
          <p:nvPicPr>
            <p:cNvPr id="52234" name="Picture 4"/>
            <p:cNvPicPr>
              <a:picLocks noChangeAspect="1" noChangeArrowheads="1"/>
            </p:cNvPicPr>
            <p:nvPr/>
          </p:nvPicPr>
          <p:blipFill>
            <a:blip r:embed="rId3"/>
            <a:srcRect t="30811"/>
            <a:stretch>
              <a:fillRect/>
            </a:stretch>
          </p:blipFill>
          <p:spPr bwMode="auto">
            <a:xfrm>
              <a:off x="1403350" y="3200400"/>
              <a:ext cx="7740650" cy="3657600"/>
            </a:xfrm>
            <a:prstGeom prst="rect">
              <a:avLst/>
            </a:prstGeom>
            <a:noFill/>
            <a:ln w="9525">
              <a:noFill/>
              <a:miter lim="800000"/>
              <a:headEnd/>
              <a:tailEnd/>
            </a:ln>
          </p:spPr>
        </p:pic>
      </p:grpSp>
      <p:pic>
        <p:nvPicPr>
          <p:cNvPr id="12292" name="Picture 4"/>
          <p:cNvPicPr>
            <a:picLocks noChangeAspect="1" noChangeArrowheads="1"/>
          </p:cNvPicPr>
          <p:nvPr/>
        </p:nvPicPr>
        <p:blipFill>
          <a:blip r:embed="rId4"/>
          <a:srcRect/>
          <a:stretch>
            <a:fillRect/>
          </a:stretch>
        </p:blipFill>
        <p:spPr bwMode="auto">
          <a:xfrm>
            <a:off x="533400" y="609600"/>
            <a:ext cx="7559675" cy="5670550"/>
          </a:xfrm>
          <a:prstGeom prst="rect">
            <a:avLst/>
          </a:prstGeom>
          <a:noFill/>
          <a:ln w="9525">
            <a:noFill/>
            <a:miter lim="800000"/>
            <a:headEnd/>
            <a:tailEnd/>
          </a:ln>
        </p:spPr>
      </p:pic>
      <p:pic>
        <p:nvPicPr>
          <p:cNvPr id="12291" name="Picture 3"/>
          <p:cNvPicPr>
            <a:picLocks noChangeAspect="1" noChangeArrowheads="1"/>
          </p:cNvPicPr>
          <p:nvPr/>
        </p:nvPicPr>
        <p:blipFill>
          <a:blip r:embed="rId5"/>
          <a:srcRect/>
          <a:stretch>
            <a:fillRect/>
          </a:stretch>
        </p:blipFill>
        <p:spPr bwMode="auto">
          <a:xfrm>
            <a:off x="1828800" y="304800"/>
            <a:ext cx="5565775" cy="6324600"/>
          </a:xfrm>
          <a:prstGeom prst="rect">
            <a:avLst/>
          </a:prstGeom>
          <a:noFill/>
          <a:ln w="9525">
            <a:noFill/>
            <a:miter lim="800000"/>
            <a:headEnd/>
            <a:tailEnd/>
          </a:ln>
        </p:spPr>
      </p:pic>
      <p:sp>
        <p:nvSpPr>
          <p:cNvPr id="52231" name="Footer Placeholder 15"/>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12290" name="Picture 2"/>
          <p:cNvPicPr>
            <a:picLocks noChangeAspect="1" noChangeArrowheads="1"/>
          </p:cNvPicPr>
          <p:nvPr/>
        </p:nvPicPr>
        <p:blipFill>
          <a:blip r:embed="rId6"/>
          <a:srcRect/>
          <a:stretch>
            <a:fillRect/>
          </a:stretch>
        </p:blipFill>
        <p:spPr bwMode="auto">
          <a:xfrm>
            <a:off x="0" y="2133600"/>
            <a:ext cx="9144000" cy="28527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checkerboard(across)">
                                      <p:cBhvr>
                                        <p:cTn id="12" dur="500"/>
                                        <p:tgtEl>
                                          <p:spTgt spid="12292"/>
                                        </p:tgtEl>
                                      </p:cBhvr>
                                    </p:animEffect>
                                  </p:childTnLst>
                                  <p:subTnLst>
                                    <p:set>
                                      <p:cBhvr override="childStyle">
                                        <p:cTn dur="1" fill="hold" display="0" masterRel="nextClick" afterEffect="1"/>
                                        <p:tgtEl>
                                          <p:spTgt spid="12292"/>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291"/>
                                        </p:tgtEl>
                                        <p:attrNameLst>
                                          <p:attrName>style.visibility</p:attrName>
                                        </p:attrNameLst>
                                      </p:cBhvr>
                                      <p:to>
                                        <p:strVal val="visible"/>
                                      </p:to>
                                    </p:set>
                                    <p:animEffect transition="in" filter="dissolve">
                                      <p:cBhvr>
                                        <p:cTn id="17" dur="500"/>
                                        <p:tgtEl>
                                          <p:spTgt spid="12291"/>
                                        </p:tgtEl>
                                      </p:cBhvr>
                                    </p:animEffect>
                                  </p:childTnLst>
                                  <p:subTnLst>
                                    <p:set>
                                      <p:cBhvr override="childStyle">
                                        <p:cTn dur="1" fill="hold" display="0" masterRel="nextClick" afterEffect="1"/>
                                        <p:tgtEl>
                                          <p:spTgt spid="12291"/>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8" presetClass="entr" presetSubtype="32" fill="hold" nodeType="click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diamond(out)">
                                      <p:cBhvr>
                                        <p:cTn id="22"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ALMA_global-compare-h2o.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310585" y="36731"/>
            <a:ext cx="5818094" cy="4495800"/>
          </a:xfrm>
          <a:prstGeom prst="rect">
            <a:avLst/>
          </a:prstGeom>
        </p:spPr>
      </p:pic>
      <p:sp>
        <p:nvSpPr>
          <p:cNvPr id="3" name="TextBox 2"/>
          <p:cNvSpPr txBox="1"/>
          <p:nvPr/>
        </p:nvSpPr>
        <p:spPr>
          <a:xfrm>
            <a:off x="914400" y="457200"/>
            <a:ext cx="2340605" cy="369332"/>
          </a:xfrm>
          <a:prstGeom prst="rect">
            <a:avLst/>
          </a:prstGeom>
          <a:noFill/>
        </p:spPr>
        <p:txBody>
          <a:bodyPr wrap="none" rtlCol="0">
            <a:spAutoFit/>
          </a:bodyPr>
          <a:lstStyle/>
          <a:p>
            <a:r>
              <a:rPr lang="en-US" dirty="0" smtClean="0"/>
              <a:t>Eleven Years of Data</a:t>
            </a:r>
            <a:endParaRPr lang="en-US" dirty="0"/>
          </a:p>
        </p:txBody>
      </p:sp>
      <p:sp>
        <p:nvSpPr>
          <p:cNvPr id="5" name="TextBox 4"/>
          <p:cNvSpPr txBox="1"/>
          <p:nvPr/>
        </p:nvSpPr>
        <p:spPr>
          <a:xfrm>
            <a:off x="263958" y="3886200"/>
            <a:ext cx="3499388" cy="646331"/>
          </a:xfrm>
          <a:prstGeom prst="rect">
            <a:avLst/>
          </a:prstGeom>
          <a:noFill/>
        </p:spPr>
        <p:txBody>
          <a:bodyPr wrap="none" rtlCol="0">
            <a:spAutoFit/>
          </a:bodyPr>
          <a:lstStyle/>
          <a:p>
            <a:r>
              <a:rPr lang="en-US" dirty="0" smtClean="0"/>
              <a:t>PWV &lt; 200 </a:t>
            </a:r>
            <a:r>
              <a:rPr lang="en-US" dirty="0" err="1" smtClean="0"/>
              <a:t>μm</a:t>
            </a:r>
            <a:r>
              <a:rPr lang="en-US" dirty="0" smtClean="0"/>
              <a:t> for ~10% of time</a:t>
            </a:r>
          </a:p>
          <a:p>
            <a:r>
              <a:rPr lang="en-US" dirty="0" smtClean="0"/>
              <a:t>Can be better in winter</a:t>
            </a:r>
            <a:endParaRPr lang="en-US" dirty="0"/>
          </a:p>
        </p:txBody>
      </p:sp>
      <p:pic>
        <p:nvPicPr>
          <p:cNvPr id="7" name="Picture 6" descr="APEX_PWVonly_Jul08.tiff"/>
          <p:cNvPicPr>
            <a:picLocks noChangeAspect="1"/>
          </p:cNvPicPr>
          <p:nvPr/>
        </p:nvPicPr>
        <p:blipFill>
          <a:blip r:embed="rId4"/>
          <a:stretch>
            <a:fillRect/>
          </a:stretch>
        </p:blipFill>
        <p:spPr>
          <a:xfrm>
            <a:off x="5165467" y="1184765"/>
            <a:ext cx="3708400" cy="4559300"/>
          </a:xfrm>
          <a:prstGeom prst="rect">
            <a:avLst/>
          </a:prstGeom>
        </p:spPr>
      </p:pic>
      <p:sp>
        <p:nvSpPr>
          <p:cNvPr id="8" name="TextBox 7"/>
          <p:cNvSpPr txBox="1"/>
          <p:nvPr/>
        </p:nvSpPr>
        <p:spPr>
          <a:xfrm>
            <a:off x="5165467" y="815433"/>
            <a:ext cx="1865615" cy="369332"/>
          </a:xfrm>
          <a:prstGeom prst="rect">
            <a:avLst/>
          </a:prstGeom>
          <a:noFill/>
        </p:spPr>
        <p:txBody>
          <a:bodyPr wrap="none" rtlCol="0">
            <a:spAutoFit/>
          </a:bodyPr>
          <a:lstStyle/>
          <a:p>
            <a:r>
              <a:rPr lang="en-US" dirty="0" smtClean="0"/>
              <a:t>APEX July 2008</a:t>
            </a:r>
            <a:endParaRPr lang="en-US" dirty="0"/>
          </a:p>
        </p:txBody>
      </p:sp>
      <p:sp>
        <p:nvSpPr>
          <p:cNvPr id="9" name="TextBox 8"/>
          <p:cNvSpPr txBox="1"/>
          <p:nvPr/>
        </p:nvSpPr>
        <p:spPr>
          <a:xfrm>
            <a:off x="6333565" y="6022032"/>
            <a:ext cx="2810435" cy="307777"/>
          </a:xfrm>
          <a:prstGeom prst="rect">
            <a:avLst/>
          </a:prstGeom>
          <a:noFill/>
        </p:spPr>
        <p:txBody>
          <a:bodyPr wrap="square" rtlCol="0">
            <a:spAutoFit/>
          </a:bodyPr>
          <a:lstStyle/>
          <a:p>
            <a:r>
              <a:rPr lang="en-US" sz="1400" dirty="0" smtClean="0"/>
              <a:t>Data courtesy S. Radford</a:t>
            </a:r>
            <a:endParaRPr lang="en-US" sz="1400" dirty="0"/>
          </a:p>
        </p:txBody>
      </p:sp>
      <p:sp>
        <p:nvSpPr>
          <p:cNvPr id="10" name="TextBox 9"/>
          <p:cNvSpPr txBox="1"/>
          <p:nvPr/>
        </p:nvSpPr>
        <p:spPr>
          <a:xfrm>
            <a:off x="1066800" y="5560367"/>
            <a:ext cx="6884817" cy="461665"/>
          </a:xfrm>
          <a:prstGeom prst="rect">
            <a:avLst/>
          </a:prstGeom>
          <a:noFill/>
        </p:spPr>
        <p:txBody>
          <a:bodyPr wrap="none" rtlCol="0">
            <a:spAutoFit/>
          </a:bodyPr>
          <a:lstStyle/>
          <a:p>
            <a:r>
              <a:rPr lang="en-US" sz="2400" dirty="0" err="1" smtClean="0"/>
              <a:t>Chajnantor</a:t>
            </a:r>
            <a:r>
              <a:rPr lang="en-US" sz="2400" dirty="0" smtClean="0"/>
              <a:t>:  An Excellent Site for THz Astronomy</a:t>
            </a:r>
            <a:endParaRPr lang="en-US" sz="2400" dirty="0"/>
          </a:p>
        </p:txBody>
      </p:sp>
      <p:sp>
        <p:nvSpPr>
          <p:cNvPr id="11" name="Footer Placeholder 10"/>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APEX</a:t>
            </a:r>
            <a:endParaRPr lang="en-US" dirty="0"/>
          </a:p>
        </p:txBody>
      </p:sp>
      <p:pic>
        <p:nvPicPr>
          <p:cNvPr id="4" name="Picture 3" descr="APEX_Gusten.tiff"/>
          <p:cNvPicPr>
            <a:picLocks noChangeAspect="1"/>
          </p:cNvPicPr>
          <p:nvPr/>
        </p:nvPicPr>
        <p:blipFill>
          <a:blip r:embed="rId2"/>
          <a:stretch>
            <a:fillRect/>
          </a:stretch>
        </p:blipFill>
        <p:spPr>
          <a:xfrm>
            <a:off x="3430680" y="152400"/>
            <a:ext cx="5421266" cy="4343400"/>
          </a:xfrm>
          <a:prstGeom prst="rect">
            <a:avLst/>
          </a:prstGeom>
        </p:spPr>
      </p:pic>
      <p:sp>
        <p:nvSpPr>
          <p:cNvPr id="5" name="TextBox 4"/>
          <p:cNvSpPr txBox="1"/>
          <p:nvPr/>
        </p:nvSpPr>
        <p:spPr>
          <a:xfrm>
            <a:off x="228600" y="1225389"/>
            <a:ext cx="2971800" cy="4770537"/>
          </a:xfrm>
          <a:prstGeom prst="rect">
            <a:avLst/>
          </a:prstGeom>
          <a:noFill/>
        </p:spPr>
        <p:txBody>
          <a:bodyPr wrap="square" rtlCol="0">
            <a:spAutoFit/>
          </a:bodyPr>
          <a:lstStyle/>
          <a:p>
            <a:pPr>
              <a:buFont typeface="Arial"/>
              <a:buChar char="•"/>
            </a:pPr>
            <a:r>
              <a:rPr lang="en-US" sz="2000" dirty="0" smtClean="0"/>
              <a:t>APEX is a slightly modified copy of the ALMA prototype built by Vertex.</a:t>
            </a:r>
          </a:p>
          <a:p>
            <a:pPr>
              <a:buFont typeface="Arial"/>
              <a:buChar char="•"/>
            </a:pPr>
            <a:r>
              <a:rPr lang="en-US" sz="2000" dirty="0" smtClean="0"/>
              <a:t>It has operated on the ALMA site since 2005.</a:t>
            </a:r>
          </a:p>
          <a:p>
            <a:pPr>
              <a:buFont typeface="Arial"/>
              <a:buChar char="•"/>
            </a:pPr>
            <a:r>
              <a:rPr lang="en-US" sz="2000" dirty="0" smtClean="0"/>
              <a:t>The surface is ~17 </a:t>
            </a:r>
            <a:r>
              <a:rPr lang="en-US" sz="2000" dirty="0" err="1" smtClean="0"/>
              <a:t>μm</a:t>
            </a:r>
            <a:r>
              <a:rPr lang="en-US" sz="2000" dirty="0" smtClean="0"/>
              <a:t> and has remained stable.</a:t>
            </a:r>
          </a:p>
          <a:p>
            <a:pPr>
              <a:buFont typeface="Arial"/>
              <a:buChar char="•"/>
            </a:pPr>
            <a:r>
              <a:rPr lang="en-US" sz="2000" dirty="0" smtClean="0"/>
              <a:t>Observations have been published which were made in the 1.4 THz atmospheric window.</a:t>
            </a:r>
          </a:p>
          <a:p>
            <a:endParaRPr lang="en-US" dirty="0"/>
          </a:p>
        </p:txBody>
      </p:sp>
      <p:sp>
        <p:nvSpPr>
          <p:cNvPr id="6" name="TextBox 5"/>
          <p:cNvSpPr txBox="1"/>
          <p:nvPr/>
        </p:nvSpPr>
        <p:spPr>
          <a:xfrm>
            <a:off x="2818680" y="4102100"/>
            <a:ext cx="6325320" cy="2123658"/>
          </a:xfrm>
          <a:prstGeom prst="rect">
            <a:avLst/>
          </a:prstGeom>
          <a:noFill/>
        </p:spPr>
        <p:txBody>
          <a:bodyPr wrap="square" rtlCol="0">
            <a:spAutoFit/>
          </a:bodyPr>
          <a:lstStyle/>
          <a:p>
            <a:endParaRPr lang="en-US" dirty="0" smtClean="0"/>
          </a:p>
          <a:p>
            <a:pPr>
              <a:buFont typeface="Arial"/>
              <a:buChar char="•"/>
            </a:pPr>
            <a:r>
              <a:rPr lang="en-US" sz="1800" dirty="0" smtClean="0"/>
              <a:t>ALMA has an excellent and proven site for THz astronomy</a:t>
            </a:r>
          </a:p>
          <a:p>
            <a:pPr>
              <a:buFont typeface="Arial"/>
              <a:buChar char="•"/>
            </a:pPr>
            <a:r>
              <a:rPr lang="en-US" sz="1800" dirty="0" smtClean="0"/>
              <a:t>ALMA has two prototype antennas; a copy of one is </a:t>
            </a:r>
            <a:r>
              <a:rPr lang="en-US" sz="1800" b="1" i="1" dirty="0" smtClean="0"/>
              <a:t>doing</a:t>
            </a:r>
            <a:r>
              <a:rPr lang="en-US" sz="1800" dirty="0" smtClean="0"/>
              <a:t> THz astronomy</a:t>
            </a:r>
          </a:p>
          <a:p>
            <a:pPr lvl="2">
              <a:buFont typeface="Arial"/>
              <a:buChar char="•"/>
            </a:pPr>
            <a:r>
              <a:rPr lang="en-US" sz="1800" dirty="0" smtClean="0"/>
              <a:t>Bids now being considered for prototypes!</a:t>
            </a:r>
          </a:p>
          <a:p>
            <a:pPr>
              <a:buFont typeface="Arial"/>
              <a:buChar char="•"/>
            </a:pPr>
            <a:r>
              <a:rPr lang="en-US" sz="1800" dirty="0" smtClean="0"/>
              <a:t>What are </a:t>
            </a:r>
            <a:r>
              <a:rPr lang="en-US" sz="1800" dirty="0" err="1" smtClean="0"/>
              <a:t>ALMA’s</a:t>
            </a:r>
            <a:r>
              <a:rPr lang="en-US" sz="1800" dirty="0" smtClean="0"/>
              <a:t> science goals and how do they drive development?</a:t>
            </a:r>
            <a:endParaRPr lang="en-US" sz="1800" dirty="0"/>
          </a:p>
        </p:txBody>
      </p:sp>
      <p:sp>
        <p:nvSpPr>
          <p:cNvPr id="7" name="Footer Placeholder 6"/>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ALMA Bands and Transparency</a:t>
            </a:r>
            <a:br>
              <a:rPr lang="en-US" dirty="0" smtClean="0"/>
            </a:br>
            <a:r>
              <a:rPr lang="en-US" sz="2400" dirty="0" smtClean="0"/>
              <a:t>7 Bands in Construction Project—3 ‘</a:t>
            </a:r>
            <a:r>
              <a:rPr lang="en-US" sz="2400" dirty="0" err="1" smtClean="0"/>
              <a:t>descoped</a:t>
            </a:r>
            <a:r>
              <a:rPr lang="en-US" sz="2400" dirty="0" smtClean="0"/>
              <a:t>’</a:t>
            </a:r>
            <a:endParaRPr lang="en-US" dirty="0"/>
          </a:p>
        </p:txBody>
      </p:sp>
      <p:pic>
        <p:nvPicPr>
          <p:cNvPr id="15" name="Picture 14" descr="ALMABands.jpg"/>
          <p:cNvPicPr>
            <a:picLocks noChangeAspect="1"/>
          </p:cNvPicPr>
          <p:nvPr/>
        </p:nvPicPr>
        <p:blipFill>
          <a:blip r:embed="rId2"/>
          <a:stretch>
            <a:fillRect/>
          </a:stretch>
        </p:blipFill>
        <p:spPr>
          <a:xfrm>
            <a:off x="457200" y="1447800"/>
            <a:ext cx="8305800" cy="4756959"/>
          </a:xfrm>
          <a:prstGeom prst="rect">
            <a:avLst/>
          </a:prstGeom>
        </p:spPr>
      </p:pic>
      <p:sp>
        <p:nvSpPr>
          <p:cNvPr id="16" name="TextBox 15"/>
          <p:cNvSpPr txBox="1"/>
          <p:nvPr/>
        </p:nvSpPr>
        <p:spPr>
          <a:xfrm>
            <a:off x="7162800" y="3168134"/>
            <a:ext cx="672254" cy="369332"/>
          </a:xfrm>
          <a:prstGeom prst="rect">
            <a:avLst/>
          </a:prstGeom>
          <a:noFill/>
        </p:spPr>
        <p:txBody>
          <a:bodyPr wrap="none" rtlCol="0">
            <a:spAutoFit/>
          </a:bodyPr>
          <a:lstStyle/>
          <a:p>
            <a:r>
              <a:rPr lang="en-US" dirty="0" smtClean="0">
                <a:solidFill>
                  <a:srgbClr val="FF0000"/>
                </a:solidFill>
              </a:rPr>
              <a:t>‘B11’</a:t>
            </a:r>
            <a:endParaRPr lang="en-US" dirty="0"/>
          </a:p>
        </p:txBody>
      </p:sp>
      <p:sp>
        <p:nvSpPr>
          <p:cNvPr id="17" name="TextBox 16"/>
          <p:cNvSpPr txBox="1"/>
          <p:nvPr/>
        </p:nvSpPr>
        <p:spPr>
          <a:xfrm>
            <a:off x="4800600" y="2406134"/>
            <a:ext cx="595385" cy="369332"/>
          </a:xfrm>
          <a:prstGeom prst="rect">
            <a:avLst/>
          </a:prstGeom>
          <a:noFill/>
        </p:spPr>
        <p:txBody>
          <a:bodyPr wrap="none" rtlCol="0">
            <a:spAutoFit/>
          </a:bodyPr>
          <a:lstStyle/>
          <a:p>
            <a:r>
              <a:rPr lang="en-US" dirty="0" smtClean="0">
                <a:solidFill>
                  <a:srgbClr val="008000"/>
                </a:solidFill>
              </a:rPr>
              <a:t>B10</a:t>
            </a:r>
            <a:endParaRPr lang="en-US" dirty="0">
              <a:solidFill>
                <a:srgbClr val="008000"/>
              </a:solidFill>
            </a:endParaRPr>
          </a:p>
        </p:txBody>
      </p:sp>
      <p:sp>
        <p:nvSpPr>
          <p:cNvPr id="18" name="TextBox 17"/>
          <p:cNvSpPr txBox="1"/>
          <p:nvPr/>
        </p:nvSpPr>
        <p:spPr>
          <a:xfrm>
            <a:off x="3962400" y="2406134"/>
            <a:ext cx="467007" cy="369332"/>
          </a:xfrm>
          <a:prstGeom prst="rect">
            <a:avLst/>
          </a:prstGeom>
          <a:noFill/>
        </p:spPr>
        <p:txBody>
          <a:bodyPr wrap="none" rtlCol="0">
            <a:spAutoFit/>
          </a:bodyPr>
          <a:lstStyle/>
          <a:p>
            <a:r>
              <a:rPr lang="en-US" dirty="0" smtClean="0">
                <a:solidFill>
                  <a:srgbClr val="0000FF"/>
                </a:solidFill>
              </a:rPr>
              <a:t>B9</a:t>
            </a:r>
            <a:endParaRPr lang="en-US" dirty="0">
              <a:solidFill>
                <a:srgbClr val="0000FF"/>
              </a:solidFill>
            </a:endParaRPr>
          </a:p>
        </p:txBody>
      </p:sp>
      <p:sp>
        <p:nvSpPr>
          <p:cNvPr id="19" name="TextBox 18"/>
          <p:cNvSpPr txBox="1"/>
          <p:nvPr/>
        </p:nvSpPr>
        <p:spPr>
          <a:xfrm>
            <a:off x="3048000" y="2406134"/>
            <a:ext cx="467007" cy="369332"/>
          </a:xfrm>
          <a:prstGeom prst="rect">
            <a:avLst/>
          </a:prstGeom>
          <a:noFill/>
        </p:spPr>
        <p:txBody>
          <a:bodyPr wrap="none" rtlCol="0">
            <a:spAutoFit/>
          </a:bodyPr>
          <a:lstStyle/>
          <a:p>
            <a:r>
              <a:rPr lang="en-US" dirty="0" smtClean="0">
                <a:solidFill>
                  <a:schemeClr val="accent3">
                    <a:lumMod val="50000"/>
                  </a:schemeClr>
                </a:solidFill>
              </a:rPr>
              <a:t>B8</a:t>
            </a:r>
            <a:endParaRPr lang="en-US" dirty="0">
              <a:solidFill>
                <a:schemeClr val="accent3">
                  <a:lumMod val="50000"/>
                </a:schemeClr>
              </a:solidFill>
            </a:endParaRPr>
          </a:p>
        </p:txBody>
      </p:sp>
      <p:sp>
        <p:nvSpPr>
          <p:cNvPr id="20" name="TextBox 19"/>
          <p:cNvSpPr txBox="1"/>
          <p:nvPr/>
        </p:nvSpPr>
        <p:spPr>
          <a:xfrm>
            <a:off x="2580993" y="2406134"/>
            <a:ext cx="467007" cy="369332"/>
          </a:xfrm>
          <a:prstGeom prst="rect">
            <a:avLst/>
          </a:prstGeom>
          <a:noFill/>
        </p:spPr>
        <p:txBody>
          <a:bodyPr wrap="none" rtlCol="0">
            <a:spAutoFit/>
          </a:bodyPr>
          <a:lstStyle/>
          <a:p>
            <a:r>
              <a:rPr lang="en-US" dirty="0" smtClean="0">
                <a:solidFill>
                  <a:schemeClr val="accent3">
                    <a:lumMod val="50000"/>
                  </a:schemeClr>
                </a:solidFill>
              </a:rPr>
              <a:t>B7</a:t>
            </a:r>
            <a:endParaRPr lang="en-US" dirty="0">
              <a:solidFill>
                <a:schemeClr val="accent3">
                  <a:lumMod val="50000"/>
                </a:schemeClr>
              </a:solidFill>
            </a:endParaRPr>
          </a:p>
        </p:txBody>
      </p:sp>
      <p:sp>
        <p:nvSpPr>
          <p:cNvPr id="21" name="TextBox 20"/>
          <p:cNvSpPr txBox="1"/>
          <p:nvPr/>
        </p:nvSpPr>
        <p:spPr>
          <a:xfrm>
            <a:off x="2209800" y="2406134"/>
            <a:ext cx="467007" cy="369332"/>
          </a:xfrm>
          <a:prstGeom prst="rect">
            <a:avLst/>
          </a:prstGeom>
          <a:noFill/>
        </p:spPr>
        <p:txBody>
          <a:bodyPr wrap="none" rtlCol="0">
            <a:spAutoFit/>
          </a:bodyPr>
          <a:lstStyle/>
          <a:p>
            <a:r>
              <a:rPr lang="en-US" dirty="0" smtClean="0">
                <a:solidFill>
                  <a:schemeClr val="accent3">
                    <a:lumMod val="50000"/>
                  </a:schemeClr>
                </a:solidFill>
              </a:rPr>
              <a:t>B6</a:t>
            </a:r>
            <a:endParaRPr lang="en-US" dirty="0">
              <a:solidFill>
                <a:schemeClr val="accent3">
                  <a:lumMod val="50000"/>
                </a:schemeClr>
              </a:solidFill>
            </a:endParaRPr>
          </a:p>
        </p:txBody>
      </p:sp>
      <p:sp>
        <p:nvSpPr>
          <p:cNvPr id="22" name="TextBox 21"/>
          <p:cNvSpPr txBox="1"/>
          <p:nvPr/>
        </p:nvSpPr>
        <p:spPr>
          <a:xfrm>
            <a:off x="1976296" y="2798802"/>
            <a:ext cx="467007" cy="369332"/>
          </a:xfrm>
          <a:prstGeom prst="rect">
            <a:avLst/>
          </a:prstGeom>
          <a:noFill/>
        </p:spPr>
        <p:txBody>
          <a:bodyPr wrap="none" rtlCol="0">
            <a:spAutoFit/>
          </a:bodyPr>
          <a:lstStyle/>
          <a:p>
            <a:r>
              <a:rPr lang="en-US" dirty="0" smtClean="0">
                <a:solidFill>
                  <a:srgbClr val="FF00FF"/>
                </a:solidFill>
              </a:rPr>
              <a:t>B5</a:t>
            </a:r>
            <a:endParaRPr lang="en-US" dirty="0">
              <a:solidFill>
                <a:srgbClr val="FF00FF"/>
              </a:solidFill>
            </a:endParaRPr>
          </a:p>
        </p:txBody>
      </p:sp>
      <p:sp>
        <p:nvSpPr>
          <p:cNvPr id="23" name="TextBox 22"/>
          <p:cNvSpPr txBox="1"/>
          <p:nvPr/>
        </p:nvSpPr>
        <p:spPr>
          <a:xfrm>
            <a:off x="1742792" y="2429470"/>
            <a:ext cx="467007" cy="369332"/>
          </a:xfrm>
          <a:prstGeom prst="rect">
            <a:avLst/>
          </a:prstGeom>
          <a:noFill/>
        </p:spPr>
        <p:txBody>
          <a:bodyPr wrap="none" rtlCol="0">
            <a:spAutoFit/>
          </a:bodyPr>
          <a:lstStyle/>
          <a:p>
            <a:r>
              <a:rPr lang="en-US" dirty="0" smtClean="0">
                <a:solidFill>
                  <a:schemeClr val="bg1">
                    <a:lumMod val="75000"/>
                  </a:schemeClr>
                </a:solidFill>
              </a:rPr>
              <a:t>B4</a:t>
            </a:r>
            <a:endParaRPr lang="en-US" dirty="0">
              <a:solidFill>
                <a:schemeClr val="bg1">
                  <a:lumMod val="75000"/>
                </a:schemeClr>
              </a:solidFill>
            </a:endParaRPr>
          </a:p>
        </p:txBody>
      </p:sp>
      <p:sp>
        <p:nvSpPr>
          <p:cNvPr id="24" name="TextBox 23"/>
          <p:cNvSpPr txBox="1"/>
          <p:nvPr/>
        </p:nvSpPr>
        <p:spPr>
          <a:xfrm>
            <a:off x="1509289" y="2798802"/>
            <a:ext cx="467007" cy="369332"/>
          </a:xfrm>
          <a:prstGeom prst="rect">
            <a:avLst/>
          </a:prstGeom>
          <a:noFill/>
        </p:spPr>
        <p:txBody>
          <a:bodyPr wrap="none" rtlCol="0">
            <a:spAutoFit/>
          </a:bodyPr>
          <a:lstStyle/>
          <a:p>
            <a:r>
              <a:rPr lang="en-US" dirty="0" smtClean="0">
                <a:solidFill>
                  <a:schemeClr val="bg1">
                    <a:lumMod val="75000"/>
                  </a:schemeClr>
                </a:solidFill>
              </a:rPr>
              <a:t>B3</a:t>
            </a:r>
            <a:endParaRPr lang="en-US" dirty="0">
              <a:solidFill>
                <a:schemeClr val="bg1">
                  <a:lumMod val="75000"/>
                </a:schemeClr>
              </a:solidFill>
            </a:endParaRPr>
          </a:p>
        </p:txBody>
      </p:sp>
      <p:sp>
        <p:nvSpPr>
          <p:cNvPr id="25" name="TextBox 24"/>
          <p:cNvSpPr txBox="1"/>
          <p:nvPr/>
        </p:nvSpPr>
        <p:spPr>
          <a:xfrm>
            <a:off x="1371600" y="2429470"/>
            <a:ext cx="467007" cy="369332"/>
          </a:xfrm>
          <a:prstGeom prst="rect">
            <a:avLst/>
          </a:prstGeom>
          <a:noFill/>
        </p:spPr>
        <p:txBody>
          <a:bodyPr wrap="none" rtlCol="0">
            <a:spAutoFit/>
          </a:bodyPr>
          <a:lstStyle/>
          <a:p>
            <a:r>
              <a:rPr lang="en-US" dirty="0" smtClean="0">
                <a:solidFill>
                  <a:schemeClr val="accent2">
                    <a:lumMod val="75000"/>
                  </a:schemeClr>
                </a:solidFill>
              </a:rPr>
              <a:t>B2</a:t>
            </a:r>
            <a:endParaRPr lang="en-US" dirty="0">
              <a:solidFill>
                <a:schemeClr val="accent2">
                  <a:lumMod val="75000"/>
                </a:schemeClr>
              </a:solidFill>
            </a:endParaRPr>
          </a:p>
        </p:txBody>
      </p:sp>
      <p:sp>
        <p:nvSpPr>
          <p:cNvPr id="26" name="TextBox 25"/>
          <p:cNvSpPr txBox="1"/>
          <p:nvPr/>
        </p:nvSpPr>
        <p:spPr>
          <a:xfrm>
            <a:off x="1138096" y="2798802"/>
            <a:ext cx="467007" cy="369332"/>
          </a:xfrm>
          <a:prstGeom prst="rect">
            <a:avLst/>
          </a:prstGeom>
          <a:noFill/>
        </p:spPr>
        <p:txBody>
          <a:bodyPr wrap="none" rtlCol="0">
            <a:spAutoFit/>
          </a:bodyPr>
          <a:lstStyle/>
          <a:p>
            <a:r>
              <a:rPr lang="en-US" dirty="0" smtClean="0">
                <a:solidFill>
                  <a:schemeClr val="accent2"/>
                </a:solidFill>
              </a:rPr>
              <a:t>B1</a:t>
            </a:r>
            <a:endParaRPr lang="en-US" dirty="0">
              <a:solidFill>
                <a:schemeClr val="accent2"/>
              </a:solidFill>
            </a:endParaRPr>
          </a:p>
        </p:txBody>
      </p:sp>
      <p:sp>
        <p:nvSpPr>
          <p:cNvPr id="27" name="TextBox 26"/>
          <p:cNvSpPr txBox="1"/>
          <p:nvPr/>
        </p:nvSpPr>
        <p:spPr>
          <a:xfrm>
            <a:off x="1371600" y="6368534"/>
            <a:ext cx="7670372" cy="830997"/>
          </a:xfrm>
          <a:prstGeom prst="rect">
            <a:avLst/>
          </a:prstGeom>
          <a:noFill/>
        </p:spPr>
        <p:txBody>
          <a:bodyPr wrap="square" rtlCol="0">
            <a:spAutoFit/>
          </a:bodyPr>
          <a:lstStyle/>
          <a:p>
            <a:r>
              <a:rPr lang="en-US" dirty="0" smtClean="0"/>
              <a:t>0.5mm PWV </a:t>
            </a:r>
            <a:r>
              <a:rPr lang="en-US" dirty="0" err="1" smtClean="0"/>
              <a:t>ν</a:t>
            </a:r>
            <a:r>
              <a:rPr lang="en-US" dirty="0" smtClean="0"/>
              <a:t>&lt;950 GHz   </a:t>
            </a:r>
            <a:r>
              <a:rPr lang="en-US" dirty="0" smtClean="0">
                <a:solidFill>
                  <a:srgbClr val="FF0000"/>
                </a:solidFill>
              </a:rPr>
              <a:t>0.2mm PWV  </a:t>
            </a:r>
            <a:r>
              <a:rPr lang="en-US" dirty="0" err="1" smtClean="0">
                <a:solidFill>
                  <a:srgbClr val="FF0000"/>
                </a:solidFill>
              </a:rPr>
              <a:t>ν</a:t>
            </a:r>
            <a:r>
              <a:rPr lang="en-US" dirty="0" smtClean="0">
                <a:solidFill>
                  <a:srgbClr val="FF0000"/>
                </a:solidFill>
              </a:rPr>
              <a:t>&gt;950 GHz </a:t>
            </a:r>
          </a:p>
          <a:p>
            <a:endParaRPr lang="en-US" dirty="0"/>
          </a:p>
        </p:txBody>
      </p:sp>
      <p:sp>
        <p:nvSpPr>
          <p:cNvPr id="28" name="Footer Placeholder 27"/>
          <p:cNvSpPr>
            <a:spLocks noGrp="1"/>
          </p:cNvSpPr>
          <p:nvPr>
            <p:ph type="ftr" sz="quarter" idx="10"/>
          </p:nvPr>
        </p:nvSpPr>
        <p:spPr/>
        <p:txBody>
          <a:bodyPr/>
          <a:lstStyle/>
          <a:p>
            <a:pPr>
              <a:defRPr/>
            </a:pPr>
            <a:r>
              <a:rPr lang="en-US" smtClean="0"/>
              <a:t>SMA Workshop</a:t>
            </a:r>
            <a:endParaRPr lang="en-US"/>
          </a:p>
        </p:txBody>
      </p:sp>
      <p:sp>
        <p:nvSpPr>
          <p:cNvPr id="29" name="Rectangle 28"/>
          <p:cNvSpPr/>
          <p:nvPr/>
        </p:nvSpPr>
        <p:spPr>
          <a:xfrm>
            <a:off x="1371600" y="1701800"/>
            <a:ext cx="371191" cy="3992880"/>
          </a:xfrm>
          <a:prstGeom prst="rect">
            <a:avLst/>
          </a:prstGeom>
          <a:ln/>
        </p:spPr>
        <p:style>
          <a:lnRef idx="1">
            <a:schemeClr val="accent1"/>
          </a:lnRef>
          <a:fillRef idx="3">
            <a:schemeClr val="accent1"/>
          </a:fillRef>
          <a:effectRef idx="2">
            <a:schemeClr val="accent1"/>
          </a:effectRef>
          <a:fontRef idx="minor">
            <a:schemeClr val="lt1"/>
          </a:fontRef>
        </p:style>
      </p:sp>
      <p:sp>
        <p:nvSpPr>
          <p:cNvPr id="31" name="Rectangle 30"/>
          <p:cNvSpPr/>
          <p:nvPr/>
        </p:nvSpPr>
        <p:spPr>
          <a:xfrm>
            <a:off x="5486400" y="1701800"/>
            <a:ext cx="2743200" cy="399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2063750" y="1701800"/>
            <a:ext cx="273050" cy="399288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Development Items for ALMA 2010-2020</a:t>
            </a:r>
            <a:endParaRPr lang="en-US" dirty="0"/>
          </a:p>
        </p:txBody>
      </p:sp>
      <p:sp>
        <p:nvSpPr>
          <p:cNvPr id="3" name="Content Placeholder 2"/>
          <p:cNvSpPr>
            <a:spLocks noGrp="1"/>
          </p:cNvSpPr>
          <p:nvPr>
            <p:ph idx="1"/>
          </p:nvPr>
        </p:nvSpPr>
        <p:spPr>
          <a:xfrm>
            <a:off x="914400" y="1159933"/>
            <a:ext cx="8229600" cy="4525963"/>
          </a:xfrm>
        </p:spPr>
        <p:txBody>
          <a:bodyPr/>
          <a:lstStyle/>
          <a:p>
            <a:r>
              <a:rPr lang="en-US" dirty="0" smtClean="0"/>
              <a:t>Science clearly benefits from improving</a:t>
            </a:r>
          </a:p>
          <a:p>
            <a:pPr lvl="1"/>
            <a:r>
              <a:rPr lang="en-US" dirty="0" smtClean="0"/>
              <a:t>Throughput (collecting area, instantaneous bandwidth, </a:t>
            </a:r>
            <a:r>
              <a:rPr lang="en-US" dirty="0" err="1" smtClean="0"/>
              <a:t>uv</a:t>
            </a:r>
            <a:r>
              <a:rPr lang="en-US" dirty="0" smtClean="0"/>
              <a:t> coverage)</a:t>
            </a:r>
          </a:p>
          <a:p>
            <a:pPr lvl="1"/>
            <a:r>
              <a:rPr lang="en-US" dirty="0" smtClean="0"/>
              <a:t>Bandwidth (all accessible frequencies)</a:t>
            </a:r>
          </a:p>
          <a:p>
            <a:pPr lvl="1"/>
            <a:r>
              <a:rPr lang="en-US" dirty="0" smtClean="0"/>
              <a:t>Resolution</a:t>
            </a:r>
          </a:p>
          <a:p>
            <a:r>
              <a:rPr lang="en-US" dirty="0" smtClean="0"/>
              <a:t>Proposal:  First implement unfunded construction scope</a:t>
            </a:r>
          </a:p>
          <a:p>
            <a:pPr lvl="1"/>
            <a:r>
              <a:rPr lang="en-US" dirty="0" err="1" smtClean="0"/>
              <a:t>Unbuilt</a:t>
            </a:r>
            <a:r>
              <a:rPr lang="en-US" dirty="0" smtClean="0"/>
              <a:t> antennas (while production line remains open)</a:t>
            </a:r>
          </a:p>
          <a:p>
            <a:pPr lvl="1"/>
            <a:r>
              <a:rPr lang="en-US" dirty="0" err="1" smtClean="0"/>
              <a:t>Unbuilt</a:t>
            </a:r>
            <a:r>
              <a:rPr lang="en-US" dirty="0" smtClean="0"/>
              <a:t> receivers (and consider bands not contemplated prior)</a:t>
            </a:r>
          </a:p>
          <a:p>
            <a:pPr lvl="1"/>
            <a:r>
              <a:rPr lang="en-US" dirty="0" smtClean="0"/>
              <a:t>Unimplemented VLB capability</a:t>
            </a:r>
          </a:p>
          <a:p>
            <a:r>
              <a:rPr lang="en-US" dirty="0" smtClean="0"/>
              <a:t>Many other possibilities</a:t>
            </a:r>
          </a:p>
          <a:p>
            <a:pPr lvl="1"/>
            <a:r>
              <a:rPr lang="en-US" dirty="0" smtClean="0"/>
              <a:t>ASAC Report</a:t>
            </a:r>
          </a:p>
          <a:p>
            <a:pPr lvl="1"/>
            <a:r>
              <a:rPr lang="en-US" dirty="0" err="1" smtClean="0"/>
              <a:t>Correlator</a:t>
            </a:r>
            <a:r>
              <a:rPr lang="en-US" dirty="0" smtClean="0"/>
              <a:t> upgrade</a:t>
            </a:r>
          </a:p>
          <a:p>
            <a:pPr lvl="1"/>
            <a:r>
              <a:rPr lang="en-US" dirty="0" smtClean="0"/>
              <a:t>Longer connected baselines</a:t>
            </a:r>
          </a:p>
          <a:p>
            <a:pPr lvl="1"/>
            <a:r>
              <a:rPr lang="en-US" dirty="0" smtClean="0"/>
              <a:t>Are any science goals endangered to whose realization development could contribute?</a:t>
            </a:r>
            <a:endParaRPr lang="en-US"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ASAC Recommendations</a:t>
            </a:r>
            <a:endParaRPr lang="en-US"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pic>
        <p:nvPicPr>
          <p:cNvPr id="5" name="Picture 4" descr="ASAC_Report_Dvpt_App_a.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615494" y="660400"/>
            <a:ext cx="4846211" cy="6858000"/>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mtClean="0">
                <a:latin typeface="Gill Sans MT" pitchFamily="-65" charset="-18"/>
                <a:ea typeface="ＭＳ Ｐゴシック" pitchFamily="-65" charset="-128"/>
              </a:rPr>
              <a:t>Science Goals</a:t>
            </a:r>
          </a:p>
        </p:txBody>
      </p:sp>
      <p:sp>
        <p:nvSpPr>
          <p:cNvPr id="46083" name="Content Placeholder 2"/>
          <p:cNvSpPr>
            <a:spLocks noGrp="1"/>
          </p:cNvSpPr>
          <p:nvPr>
            <p:ph idx="1"/>
          </p:nvPr>
        </p:nvSpPr>
        <p:spPr>
          <a:xfrm>
            <a:off x="457200" y="1600200"/>
            <a:ext cx="3146425" cy="4525963"/>
          </a:xfrm>
        </p:spPr>
        <p:txBody>
          <a:bodyPr/>
          <a:lstStyle/>
          <a:p>
            <a:r>
              <a:rPr lang="en-US" smtClean="0">
                <a:latin typeface="Gill Sans MT" pitchFamily="-65" charset="-18"/>
                <a:ea typeface="ＭＳ Ｐゴシック" pitchFamily="-65" charset="-128"/>
              </a:rPr>
              <a:t>Detect CO or [C II] in 24 hrs in MW-type galaxy at z~3</a:t>
            </a:r>
          </a:p>
          <a:p>
            <a:r>
              <a:rPr lang="en-US" smtClean="0">
                <a:latin typeface="Gill Sans MT" pitchFamily="-65" charset="-18"/>
                <a:ea typeface="ＭＳ Ｐゴシック" pitchFamily="-65" charset="-128"/>
              </a:rPr>
              <a:t>Image protoplanetary disks</a:t>
            </a:r>
          </a:p>
          <a:p>
            <a:r>
              <a:rPr lang="en-US" smtClean="0">
                <a:latin typeface="Gill Sans MT" pitchFamily="-65" charset="-18"/>
                <a:ea typeface="ＭＳ Ｐゴシック" pitchFamily="-65" charset="-128"/>
              </a:rPr>
              <a:t>Image like HST</a:t>
            </a:r>
          </a:p>
        </p:txBody>
      </p:sp>
      <p:sp>
        <p:nvSpPr>
          <p:cNvPr id="46084"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LMT</a:t>
            </a:r>
          </a:p>
        </p:txBody>
      </p:sp>
      <p:pic>
        <p:nvPicPr>
          <p:cNvPr id="6" name="Picture 5" descr="MWz3LMT.pdf"/>
          <p:cNvPicPr>
            <a:picLocks noChangeAspect="1"/>
          </p:cNvPicPr>
          <p:nvPr/>
        </p:nvPicPr>
        <mc:AlternateContent xmlns:ma="http://schemas.microsoft.com/office/mac/drawingml/2008/main">
          <mc:Choice Requires="ma">
            <p:blipFill>
              <a:blip r:embed="rId2"/>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tretch>
                <a:fillRect/>
              </a:stretch>
            </p:blipFill>
          </mc:Fallback>
        </mc:AlternateContent>
        <p:spPr>
          <a:xfrm>
            <a:off x="3603625" y="868362"/>
            <a:ext cx="5540375" cy="5540375"/>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62466" name="Title 1"/>
          <p:cNvSpPr>
            <a:spLocks noGrp="1"/>
          </p:cNvSpPr>
          <p:nvPr>
            <p:ph type="title"/>
          </p:nvPr>
        </p:nvSpPr>
        <p:spPr>
          <a:xfrm>
            <a:off x="0" y="561201"/>
            <a:ext cx="6278880" cy="838200"/>
          </a:xfrm>
        </p:spPr>
        <p:txBody>
          <a:bodyPr/>
          <a:lstStyle/>
          <a:p>
            <a:pPr algn="ctr"/>
            <a:r>
              <a:rPr lang="en-US" dirty="0" smtClean="0"/>
              <a:t>Science Goal I: Detect CO or C+ in MWG</a:t>
            </a:r>
          </a:p>
        </p:txBody>
      </p:sp>
      <p:pic>
        <p:nvPicPr>
          <p:cNvPr id="62467" name="Picture 3" descr="Combes.jpg"/>
          <p:cNvPicPr>
            <a:picLocks noChangeAspect="1"/>
          </p:cNvPicPr>
          <p:nvPr/>
        </p:nvPicPr>
        <p:blipFill>
          <a:blip r:embed="rId2"/>
          <a:srcRect/>
          <a:stretch>
            <a:fillRect/>
          </a:stretch>
        </p:blipFill>
        <p:spPr bwMode="auto">
          <a:xfrm>
            <a:off x="2971800" y="1698112"/>
            <a:ext cx="5486400" cy="4535488"/>
          </a:xfrm>
          <a:prstGeom prst="rect">
            <a:avLst/>
          </a:prstGeom>
          <a:noFill/>
          <a:ln w="9525">
            <a:noFill/>
            <a:miter lim="800000"/>
            <a:headEnd/>
            <a:tailEnd/>
          </a:ln>
        </p:spPr>
      </p:pic>
      <p:sp>
        <p:nvSpPr>
          <p:cNvPr id="62468" name="TextBox 4"/>
          <p:cNvSpPr txBox="1">
            <a:spLocks noChangeArrowheads="1"/>
          </p:cNvSpPr>
          <p:nvPr/>
        </p:nvSpPr>
        <p:spPr bwMode="auto">
          <a:xfrm>
            <a:off x="0" y="1828800"/>
            <a:ext cx="2971800" cy="3785652"/>
          </a:xfrm>
          <a:prstGeom prst="rect">
            <a:avLst/>
          </a:prstGeom>
          <a:noFill/>
          <a:ln w="9525">
            <a:noFill/>
            <a:miter lim="800000"/>
            <a:headEnd/>
            <a:tailEnd/>
          </a:ln>
        </p:spPr>
        <p:txBody>
          <a:bodyPr wrap="square">
            <a:prstTxWarp prst="textNoShape">
              <a:avLst/>
            </a:prstTxWarp>
            <a:spAutoFit/>
          </a:bodyPr>
          <a:lstStyle/>
          <a:p>
            <a:pPr>
              <a:buFont typeface="Arial"/>
              <a:buChar char="•"/>
            </a:pPr>
            <a:r>
              <a:rPr lang="en-US" dirty="0">
                <a:latin typeface="Arial Unicode MS" pitchFamily="-65" charset="0"/>
                <a:ea typeface="Arial Unicode MS" pitchFamily="-65" charset="0"/>
                <a:cs typeface="Arial Unicode MS" pitchFamily="-65" charset="0"/>
              </a:rPr>
              <a:t>At </a:t>
            </a:r>
            <a:r>
              <a:rPr lang="en-US" dirty="0" err="1">
                <a:latin typeface="Arial Unicode MS" pitchFamily="-65" charset="0"/>
                <a:ea typeface="Arial Unicode MS" pitchFamily="-65" charset="0"/>
                <a:cs typeface="Arial Unicode MS" pitchFamily="-65" charset="0"/>
              </a:rPr>
              <a:t>z</a:t>
            </a:r>
            <a:r>
              <a:rPr lang="en-US" dirty="0">
                <a:latin typeface="Arial Unicode MS" pitchFamily="-65" charset="0"/>
                <a:ea typeface="Arial Unicode MS" pitchFamily="-65" charset="0"/>
                <a:cs typeface="Arial Unicode MS" pitchFamily="-65" charset="0"/>
              </a:rPr>
              <a:t>=2 this can be </a:t>
            </a:r>
            <a:r>
              <a:rPr lang="en-US" dirty="0" smtClean="0">
                <a:latin typeface="Arial Unicode MS" pitchFamily="-65" charset="0"/>
                <a:ea typeface="Arial Unicode MS" pitchFamily="-65" charset="0"/>
                <a:cs typeface="Arial Unicode MS" pitchFamily="-65" charset="0"/>
              </a:rPr>
              <a:t>done for both lines</a:t>
            </a:r>
          </a:p>
          <a:p>
            <a:pPr>
              <a:buFont typeface="Arial"/>
              <a:buChar char="•"/>
            </a:pPr>
            <a:r>
              <a:rPr lang="en-US" dirty="0">
                <a:latin typeface="Arial Unicode MS" pitchFamily="-65" charset="0"/>
                <a:ea typeface="Arial Unicode MS" pitchFamily="-65" charset="0"/>
                <a:cs typeface="Arial Unicode MS" pitchFamily="-65" charset="0"/>
              </a:rPr>
              <a:t>At </a:t>
            </a:r>
            <a:r>
              <a:rPr lang="en-US" dirty="0" err="1">
                <a:latin typeface="Arial Unicode MS" pitchFamily="-65" charset="0"/>
                <a:ea typeface="Arial Unicode MS" pitchFamily="-65" charset="0"/>
                <a:cs typeface="Arial Unicode MS" pitchFamily="-65" charset="0"/>
              </a:rPr>
              <a:t>z</a:t>
            </a:r>
            <a:r>
              <a:rPr lang="en-US" dirty="0">
                <a:latin typeface="Arial Unicode MS" pitchFamily="-65" charset="0"/>
                <a:ea typeface="Arial Unicode MS" pitchFamily="-65" charset="0"/>
                <a:cs typeface="Arial Unicode MS" pitchFamily="-65" charset="0"/>
              </a:rPr>
              <a:t>=3 this </a:t>
            </a:r>
            <a:r>
              <a:rPr lang="en-US" dirty="0" smtClean="0">
                <a:latin typeface="Arial Unicode MS" pitchFamily="-65" charset="0"/>
                <a:ea typeface="Arial Unicode MS" pitchFamily="-65" charset="0"/>
                <a:cs typeface="Arial Unicode MS" pitchFamily="-65" charset="0"/>
              </a:rPr>
              <a:t>becomes difficult for the CO line</a:t>
            </a:r>
          </a:p>
          <a:p>
            <a:pPr>
              <a:buFont typeface="Arial"/>
              <a:buChar char="•"/>
            </a:pPr>
            <a:r>
              <a:rPr lang="en-US" dirty="0" smtClean="0">
                <a:latin typeface="Arial Unicode MS" pitchFamily="-65" charset="0"/>
                <a:ea typeface="Arial Unicode MS" pitchFamily="-65" charset="0"/>
                <a:cs typeface="Arial Unicode MS" pitchFamily="-65" charset="0"/>
              </a:rPr>
              <a:t>But notice the ‘tall pole’ atomic lines in the THz region, including C</a:t>
            </a:r>
            <a:r>
              <a:rPr lang="en-US" baseline="30000" dirty="0" smtClean="0">
                <a:latin typeface="Arial Unicode MS" pitchFamily="-65" charset="0"/>
                <a:ea typeface="Arial Unicode MS" pitchFamily="-65" charset="0"/>
                <a:cs typeface="Arial Unicode MS" pitchFamily="-65" charset="0"/>
              </a:rPr>
              <a:t>+</a:t>
            </a:r>
          </a:p>
          <a:p>
            <a:endParaRPr lang="en-US" dirty="0">
              <a:latin typeface="Arial Unicode MS" pitchFamily="-65" charset="0"/>
              <a:ea typeface="Arial Unicode MS" pitchFamily="-65" charset="0"/>
              <a:cs typeface="Arial Unicode MS" pitchFamily="-65" charset="0"/>
            </a:endParaRPr>
          </a:p>
        </p:txBody>
      </p:sp>
      <p:cxnSp>
        <p:nvCxnSpPr>
          <p:cNvPr id="5" name="Straight Connector 4"/>
          <p:cNvCxnSpPr/>
          <p:nvPr/>
        </p:nvCxnSpPr>
        <p:spPr bwMode="auto">
          <a:xfrm>
            <a:off x="5455920" y="2209800"/>
            <a:ext cx="822960" cy="822960"/>
          </a:xfrm>
          <a:prstGeom prst="line">
            <a:avLst/>
          </a:prstGeom>
          <a:solidFill>
            <a:schemeClr val="accent1"/>
          </a:solidFill>
          <a:ln w="9525" cap="flat" cmpd="sng" algn="ctr">
            <a:solidFill>
              <a:srgbClr val="FF0000"/>
            </a:solidFill>
            <a:prstDash val="solid"/>
            <a:round/>
            <a:headEnd type="none" w="med" len="med"/>
            <a:tailEnd type="triangle" w="lg"/>
          </a:ln>
          <a:effectLst/>
        </p:spPr>
      </p:cxnSp>
      <p:cxnSp>
        <p:nvCxnSpPr>
          <p:cNvPr id="7" name="Straight Arrow Connector 6"/>
          <p:cNvCxnSpPr/>
          <p:nvPr/>
        </p:nvCxnSpPr>
        <p:spPr bwMode="auto">
          <a:xfrm>
            <a:off x="5638800" y="2752725"/>
            <a:ext cx="228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5014686" y="1828800"/>
            <a:ext cx="441234" cy="369332"/>
          </a:xfrm>
          <a:prstGeom prst="rect">
            <a:avLst/>
          </a:prstGeom>
          <a:noFill/>
        </p:spPr>
        <p:txBody>
          <a:bodyPr wrap="none" rtlCol="0">
            <a:spAutoFit/>
          </a:bodyPr>
          <a:lstStyle/>
          <a:p>
            <a:r>
              <a:rPr lang="en-US" dirty="0" smtClean="0">
                <a:solidFill>
                  <a:srgbClr val="FF0000"/>
                </a:solidFill>
              </a:rPr>
              <a:t>C</a:t>
            </a:r>
            <a:r>
              <a:rPr lang="en-US" baseline="30000" dirty="0" smtClean="0">
                <a:solidFill>
                  <a:srgbClr val="FF0000"/>
                </a:solidFill>
              </a:rPr>
              <a:t>+</a:t>
            </a:r>
            <a:endParaRPr lang="en-US" baseline="30000" dirty="0">
              <a:solidFill>
                <a:srgbClr val="FF0000"/>
              </a:solidFill>
            </a:endParaRPr>
          </a:p>
        </p:txBody>
      </p:sp>
      <p:cxnSp>
        <p:nvCxnSpPr>
          <p:cNvPr id="10" name="Straight Connector 9"/>
          <p:cNvCxnSpPr/>
          <p:nvPr/>
        </p:nvCxnSpPr>
        <p:spPr bwMode="auto">
          <a:xfrm rot="16200000" flipH="1">
            <a:off x="4884420" y="2659380"/>
            <a:ext cx="1127760" cy="990600"/>
          </a:xfrm>
          <a:prstGeom prst="line">
            <a:avLst/>
          </a:prstGeom>
          <a:solidFill>
            <a:schemeClr val="accent1"/>
          </a:solidFill>
          <a:ln w="9525" cap="flat" cmpd="sng" algn="ctr">
            <a:solidFill>
              <a:schemeClr val="accent5">
                <a:lumMod val="50000"/>
              </a:schemeClr>
            </a:solidFill>
            <a:prstDash val="solid"/>
            <a:round/>
            <a:headEnd type="none" w="med" len="med"/>
            <a:tailEnd type="triangle" w="lg"/>
          </a:ln>
          <a:effectLst/>
        </p:spPr>
      </p:cxnSp>
      <p:sp>
        <p:nvSpPr>
          <p:cNvPr id="14" name="TextBox 13"/>
          <p:cNvSpPr txBox="1"/>
          <p:nvPr/>
        </p:nvSpPr>
        <p:spPr>
          <a:xfrm>
            <a:off x="3774109" y="2198727"/>
            <a:ext cx="1178891" cy="369332"/>
          </a:xfrm>
          <a:prstGeom prst="rect">
            <a:avLst/>
          </a:prstGeom>
          <a:noFill/>
        </p:spPr>
        <p:txBody>
          <a:bodyPr wrap="none" rtlCol="0">
            <a:spAutoFit/>
          </a:bodyPr>
          <a:lstStyle/>
          <a:p>
            <a:r>
              <a:rPr lang="en-US" dirty="0" smtClean="0">
                <a:solidFill>
                  <a:srgbClr val="FF6600"/>
                </a:solidFill>
              </a:rPr>
              <a:t>CO J=3-2</a:t>
            </a:r>
            <a:endParaRPr lang="en-US" dirty="0">
              <a:solidFill>
                <a:srgbClr val="FF6600"/>
              </a:solidFill>
            </a:endParaRPr>
          </a:p>
        </p:txBody>
      </p:sp>
      <p:sp>
        <p:nvSpPr>
          <p:cNvPr id="11" name="TextBox 10"/>
          <p:cNvSpPr txBox="1"/>
          <p:nvPr/>
        </p:nvSpPr>
        <p:spPr>
          <a:xfrm>
            <a:off x="7695947" y="1399401"/>
            <a:ext cx="761747" cy="276999"/>
          </a:xfrm>
          <a:prstGeom prst="rect">
            <a:avLst/>
          </a:prstGeom>
          <a:noFill/>
        </p:spPr>
        <p:txBody>
          <a:bodyPr wrap="none" rtlCol="0">
            <a:spAutoFit/>
          </a:bodyPr>
          <a:lstStyle/>
          <a:p>
            <a:r>
              <a:rPr lang="en-US" sz="1200" dirty="0" err="1" smtClean="0"/>
              <a:t>Combes</a:t>
            </a:r>
            <a:endParaRPr lang="en-US" sz="1200" dirty="0"/>
          </a:p>
        </p:txBody>
      </p:sp>
      <p:sp>
        <p:nvSpPr>
          <p:cNvPr id="12" name="TextBox 11"/>
          <p:cNvSpPr txBox="1"/>
          <p:nvPr/>
        </p:nvSpPr>
        <p:spPr>
          <a:xfrm>
            <a:off x="5057318" y="3518505"/>
            <a:ext cx="673832" cy="400110"/>
          </a:xfrm>
          <a:prstGeom prst="rect">
            <a:avLst/>
          </a:prstGeom>
          <a:noFill/>
        </p:spPr>
        <p:txBody>
          <a:bodyPr wrap="none" rtlCol="0">
            <a:spAutoFit/>
          </a:bodyPr>
          <a:lstStyle/>
          <a:p>
            <a:pPr marL="342900" indent="-342900" eaLnBrk="0" hangingPunct="0">
              <a:spcBef>
                <a:spcPct val="20000"/>
              </a:spcBef>
            </a:pPr>
            <a:r>
              <a:rPr lang="en-US" sz="2000" dirty="0" smtClean="0">
                <a:solidFill>
                  <a:srgbClr val="000099"/>
                </a:solidFill>
                <a:latin typeface="Gill Sans MT" pitchFamily="34" charset="0"/>
                <a:cs typeface="Gill Sans" pitchFamily="17" charset="0"/>
              </a:rPr>
              <a:t>GBT</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Title 1"/>
          <p:cNvSpPr>
            <a:spLocks noGrp="1"/>
          </p:cNvSpPr>
          <p:nvPr>
            <p:ph type="title"/>
          </p:nvPr>
        </p:nvSpPr>
        <p:spPr>
          <a:xfrm>
            <a:off x="0" y="533400"/>
            <a:ext cx="6111378" cy="838200"/>
          </a:xfrm>
        </p:spPr>
        <p:txBody>
          <a:bodyPr/>
          <a:lstStyle/>
          <a:p>
            <a:pPr algn="ctr"/>
            <a:r>
              <a:rPr lang="en-US" dirty="0" smtClean="0"/>
              <a:t>Science Goal I: Detect CO or C+ in MWG</a:t>
            </a:r>
          </a:p>
        </p:txBody>
      </p:sp>
      <p:pic>
        <p:nvPicPr>
          <p:cNvPr id="63491" name="Picture 3" descr="f_atom_b8_AAER.tiff"/>
          <p:cNvPicPr>
            <a:picLocks noChangeAspect="1"/>
          </p:cNvPicPr>
          <p:nvPr/>
        </p:nvPicPr>
        <p:blipFill>
          <a:blip r:embed="rId2"/>
          <a:srcRect/>
          <a:stretch>
            <a:fillRect/>
          </a:stretch>
        </p:blipFill>
        <p:spPr bwMode="auto">
          <a:xfrm>
            <a:off x="2971800" y="1371600"/>
            <a:ext cx="5581650" cy="5181600"/>
          </a:xfrm>
          <a:prstGeom prst="rect">
            <a:avLst/>
          </a:prstGeom>
          <a:noFill/>
          <a:ln w="9525">
            <a:noFill/>
            <a:miter lim="800000"/>
            <a:headEnd/>
            <a:tailEnd/>
          </a:ln>
        </p:spPr>
      </p:pic>
      <p:sp>
        <p:nvSpPr>
          <p:cNvPr id="63492" name="TextBox 4"/>
          <p:cNvSpPr txBox="1">
            <a:spLocks noChangeArrowheads="1"/>
          </p:cNvSpPr>
          <p:nvPr/>
        </p:nvSpPr>
        <p:spPr bwMode="auto">
          <a:xfrm>
            <a:off x="0" y="1371600"/>
            <a:ext cx="3180522" cy="4524316"/>
          </a:xfrm>
          <a:prstGeom prst="rect">
            <a:avLst/>
          </a:prstGeom>
          <a:noFill/>
          <a:ln w="9525">
            <a:noFill/>
            <a:miter lim="800000"/>
            <a:headEnd/>
            <a:tailEnd/>
          </a:ln>
        </p:spPr>
        <p:txBody>
          <a:bodyPr wrap="square">
            <a:prstTxWarp prst="textNoShape">
              <a:avLst/>
            </a:prstTxWarp>
            <a:spAutoFit/>
          </a:bodyPr>
          <a:lstStyle/>
          <a:p>
            <a:r>
              <a:rPr lang="en-US" sz="1800" dirty="0">
                <a:latin typeface="Arial Unicode MS" pitchFamily="-65" charset="0"/>
                <a:ea typeface="Arial Unicode MS" pitchFamily="-65" charset="0"/>
                <a:cs typeface="Arial Unicode MS" pitchFamily="-65" charset="0"/>
              </a:rPr>
              <a:t>Viable; depends on</a:t>
            </a:r>
            <a:endParaRPr lang="en-US" sz="1800" dirty="0" smtClean="0">
              <a:latin typeface="Arial Unicode MS" pitchFamily="-65" charset="0"/>
              <a:ea typeface="Arial Unicode MS" pitchFamily="-65" charset="0"/>
              <a:cs typeface="Arial Unicode MS" pitchFamily="-65" charset="0"/>
            </a:endParaRPr>
          </a:p>
          <a:p>
            <a:r>
              <a:rPr lang="en-US" sz="1800" dirty="0">
                <a:latin typeface="Arial Unicode MS" pitchFamily="-65" charset="0"/>
                <a:ea typeface="Arial Unicode MS" pitchFamily="-65" charset="0"/>
                <a:cs typeface="Arial Unicode MS" pitchFamily="-65" charset="0"/>
              </a:rPr>
              <a:t>e</a:t>
            </a:r>
            <a:r>
              <a:rPr lang="en-US" sz="1800" dirty="0" smtClean="0">
                <a:latin typeface="Arial Unicode MS" pitchFamily="-65" charset="0"/>
                <a:ea typeface="Arial Unicode MS" pitchFamily="-65" charset="0"/>
                <a:cs typeface="Arial Unicode MS" pitchFamily="-65" charset="0"/>
              </a:rPr>
              <a:t>xact </a:t>
            </a:r>
            <a:r>
              <a:rPr lang="en-US" sz="1800" dirty="0" err="1">
                <a:latin typeface="Arial Unicode MS" pitchFamily="-65" charset="0"/>
                <a:ea typeface="Arial Unicode MS" pitchFamily="-65" charset="0"/>
                <a:cs typeface="Arial Unicode MS" pitchFamily="-65" charset="0"/>
              </a:rPr>
              <a:t>redshift</a:t>
            </a:r>
            <a:r>
              <a:rPr lang="en-US" sz="1800" dirty="0">
                <a:latin typeface="Arial Unicode MS" pitchFamily="-65" charset="0"/>
                <a:ea typeface="Arial Unicode MS" pitchFamily="-65" charset="0"/>
                <a:cs typeface="Arial Unicode MS" pitchFamily="-65" charset="0"/>
              </a:rPr>
              <a:t> and transparency window lineup</a:t>
            </a:r>
            <a:r>
              <a:rPr lang="en-US" sz="1800" dirty="0" smtClean="0">
                <a:latin typeface="Arial Unicode MS" pitchFamily="-65" charset="0"/>
                <a:ea typeface="Arial Unicode MS" pitchFamily="-65" charset="0"/>
                <a:cs typeface="Arial Unicode MS" pitchFamily="-65" charset="0"/>
              </a:rPr>
              <a:t>.</a:t>
            </a:r>
          </a:p>
          <a:p>
            <a:r>
              <a:rPr lang="en-US" sz="1800" dirty="0" smtClean="0">
                <a:latin typeface="Arial Unicode MS" pitchFamily="-65" charset="0"/>
                <a:ea typeface="Arial Unicode MS" pitchFamily="-65" charset="0"/>
                <a:cs typeface="Arial Unicode MS" pitchFamily="-65" charset="0"/>
              </a:rPr>
              <a:t>For MW galaxy, detection takes a few hours.</a:t>
            </a:r>
          </a:p>
          <a:p>
            <a:r>
              <a:rPr lang="en-US" sz="1800" dirty="0" smtClean="0">
                <a:latin typeface="Arial Unicode MS" pitchFamily="-65" charset="0"/>
                <a:ea typeface="Arial Unicode MS" pitchFamily="-65" charset="0"/>
                <a:cs typeface="Arial Unicode MS" pitchFamily="-65" charset="0"/>
              </a:rPr>
              <a:t>Note that other lines on the plot, from luminous galaxies in the local Universe, may be detected, some at very high </a:t>
            </a:r>
            <a:r>
              <a:rPr lang="en-US" sz="1800" dirty="0" err="1" smtClean="0">
                <a:latin typeface="Arial Unicode MS" pitchFamily="-65" charset="0"/>
                <a:ea typeface="Arial Unicode MS" pitchFamily="-65" charset="0"/>
                <a:cs typeface="Arial Unicode MS" pitchFamily="-65" charset="0"/>
              </a:rPr>
              <a:t>z</a:t>
            </a:r>
            <a:r>
              <a:rPr lang="en-US" sz="1800" dirty="0" smtClean="0">
                <a:latin typeface="Arial Unicode MS" pitchFamily="-65" charset="0"/>
                <a:ea typeface="Arial Unicode MS" pitchFamily="-65" charset="0"/>
                <a:cs typeface="Arial Unicode MS" pitchFamily="-65" charset="0"/>
              </a:rPr>
              <a:t>.</a:t>
            </a:r>
          </a:p>
          <a:p>
            <a:r>
              <a:rPr lang="en-US" sz="1800" dirty="0" smtClean="0">
                <a:latin typeface="Arial Unicode MS" pitchFamily="-65" charset="0"/>
                <a:ea typeface="Arial Unicode MS" pitchFamily="-65" charset="0"/>
                <a:cs typeface="Arial Unicode MS" pitchFamily="-65" charset="0"/>
              </a:rPr>
              <a:t>ALMA allows us to see the </a:t>
            </a:r>
            <a:r>
              <a:rPr lang="en-US" sz="1800" dirty="0" err="1" smtClean="0">
                <a:latin typeface="Arial Unicode MS" pitchFamily="-65" charset="0"/>
                <a:ea typeface="Arial Unicode MS" pitchFamily="-65" charset="0"/>
                <a:cs typeface="Arial Unicode MS" pitchFamily="-65" charset="0"/>
              </a:rPr>
              <a:t>redshifted</a:t>
            </a:r>
            <a:r>
              <a:rPr lang="en-US" sz="1800" dirty="0" smtClean="0">
                <a:latin typeface="Arial Unicode MS" pitchFamily="-65" charset="0"/>
                <a:ea typeface="Arial Unicode MS" pitchFamily="-65" charset="0"/>
                <a:cs typeface="Arial Unicode MS" pitchFamily="-65" charset="0"/>
              </a:rPr>
              <a:t> ‘tall pole’ THz lines to very high </a:t>
            </a:r>
            <a:r>
              <a:rPr lang="en-US" sz="1800" dirty="0" err="1" smtClean="0">
                <a:latin typeface="Arial Unicode MS" pitchFamily="-65" charset="0"/>
                <a:ea typeface="Arial Unicode MS" pitchFamily="-65" charset="0"/>
                <a:cs typeface="Arial Unicode MS" pitchFamily="-65" charset="0"/>
              </a:rPr>
              <a:t>z</a:t>
            </a:r>
            <a:r>
              <a:rPr lang="en-US" sz="1800" dirty="0" smtClean="0">
                <a:latin typeface="Arial Unicode MS" pitchFamily="-65" charset="0"/>
                <a:ea typeface="Arial Unicode MS" pitchFamily="-65" charset="0"/>
                <a:cs typeface="Arial Unicode MS" pitchFamily="-65" charset="0"/>
              </a:rPr>
              <a:t>.</a:t>
            </a:r>
          </a:p>
          <a:p>
            <a:r>
              <a:rPr lang="en-US" sz="1800" dirty="0" smtClean="0">
                <a:latin typeface="Arial Unicode MS" pitchFamily="-65" charset="0"/>
                <a:ea typeface="Arial Unicode MS" pitchFamily="-65" charset="0"/>
                <a:cs typeface="Arial Unicode MS" pitchFamily="-65" charset="0"/>
              </a:rPr>
              <a:t>ALMA could track the very creation of the Universe’s</a:t>
            </a:r>
          </a:p>
          <a:p>
            <a:r>
              <a:rPr lang="en-US" sz="1800" dirty="0" smtClean="0">
                <a:latin typeface="Arial Unicode MS" pitchFamily="-65" charset="0"/>
                <a:ea typeface="Arial Unicode MS" pitchFamily="-65" charset="0"/>
                <a:cs typeface="Arial Unicode MS" pitchFamily="-65" charset="0"/>
              </a:rPr>
              <a:t>‘metals’.</a:t>
            </a:r>
            <a:endParaRPr lang="en-US" sz="1800" dirty="0">
              <a:latin typeface="Arial Unicode MS" pitchFamily="-65" charset="0"/>
              <a:ea typeface="Arial Unicode MS" pitchFamily="-65" charset="0"/>
              <a:cs typeface="Arial Unicode MS" pitchFamily="-65" charset="0"/>
            </a:endParaRPr>
          </a:p>
        </p:txBody>
      </p:sp>
      <p:sp>
        <p:nvSpPr>
          <p:cNvPr id="5" name="TextBox 4"/>
          <p:cNvSpPr txBox="1"/>
          <p:nvPr/>
        </p:nvSpPr>
        <p:spPr>
          <a:xfrm>
            <a:off x="7139782" y="1041022"/>
            <a:ext cx="1413668" cy="276999"/>
          </a:xfrm>
          <a:prstGeom prst="rect">
            <a:avLst/>
          </a:prstGeom>
          <a:noFill/>
        </p:spPr>
        <p:txBody>
          <a:bodyPr wrap="none" rtlCol="0">
            <a:spAutoFit/>
          </a:bodyPr>
          <a:lstStyle/>
          <a:p>
            <a:r>
              <a:rPr lang="en-US" sz="1200" dirty="0" err="1" smtClean="0"/>
              <a:t>Maiolino</a:t>
            </a:r>
            <a:r>
              <a:rPr lang="en-US" sz="1200" dirty="0" smtClean="0"/>
              <a:t> and </a:t>
            </a:r>
            <a:r>
              <a:rPr lang="en-US" sz="1200" dirty="0" err="1" smtClean="0"/>
              <a:t>Testi</a:t>
            </a:r>
            <a:endParaRPr lang="en-US" sz="1200"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t>Birth of Stars and Planets</a:t>
            </a:r>
          </a:p>
        </p:txBody>
      </p:sp>
      <p:sp>
        <p:nvSpPr>
          <p:cNvPr id="65539" name="Text Box 3"/>
          <p:cNvSpPr txBox="1">
            <a:spLocks noChangeArrowheads="1"/>
          </p:cNvSpPr>
          <p:nvPr/>
        </p:nvSpPr>
        <p:spPr bwMode="auto">
          <a:xfrm>
            <a:off x="2514600" y="1066800"/>
            <a:ext cx="5940425" cy="1552575"/>
          </a:xfrm>
          <a:prstGeom prst="rect">
            <a:avLst/>
          </a:prstGeom>
          <a:noFill/>
          <a:ln w="12700">
            <a:noFill/>
            <a:miter lim="800000"/>
            <a:headEnd/>
            <a:tailEnd/>
          </a:ln>
        </p:spPr>
        <p:txBody>
          <a:bodyPr wrap="none">
            <a:prstTxWarp prst="textNoShape">
              <a:avLst/>
            </a:prstTxWarp>
            <a:spAutoFit/>
          </a:bodyPr>
          <a:lstStyle/>
          <a:p>
            <a:r>
              <a:rPr lang="en-US" dirty="0">
                <a:latin typeface="Times New Roman" pitchFamily="-65" charset="0"/>
                <a:ea typeface="Arial Unicode MS" pitchFamily="-65" charset="0"/>
                <a:cs typeface="Arial Unicode MS" pitchFamily="-65" charset="0"/>
              </a:rPr>
              <a:t>Evolutionary Sequence—</a:t>
            </a:r>
          </a:p>
          <a:p>
            <a:r>
              <a:rPr lang="en-US" dirty="0">
                <a:latin typeface="Times New Roman" pitchFamily="-65" charset="0"/>
                <a:ea typeface="Arial Unicode MS" pitchFamily="-65" charset="0"/>
                <a:cs typeface="Arial Unicode MS" pitchFamily="-65" charset="0"/>
              </a:rPr>
              <a:t>Molecular Cloud Core to </a:t>
            </a:r>
            <a:r>
              <a:rPr lang="en-US" dirty="0" err="1">
                <a:latin typeface="Times New Roman" pitchFamily="-65" charset="0"/>
                <a:ea typeface="Arial Unicode MS" pitchFamily="-65" charset="0"/>
                <a:cs typeface="Arial Unicode MS" pitchFamily="-65" charset="0"/>
              </a:rPr>
              <a:t>Protostar</a:t>
            </a:r>
            <a:r>
              <a:rPr lang="en-US" dirty="0">
                <a:latin typeface="Times New Roman" pitchFamily="-65" charset="0"/>
                <a:ea typeface="Arial Unicode MS" pitchFamily="-65" charset="0"/>
                <a:cs typeface="Arial Unicode MS" pitchFamily="-65" charset="0"/>
              </a:rPr>
              <a:t> (10</a:t>
            </a:r>
            <a:r>
              <a:rPr lang="en-US" baseline="30000" dirty="0">
                <a:latin typeface="Times New Roman" pitchFamily="-65" charset="0"/>
                <a:ea typeface="Arial Unicode MS" pitchFamily="-65" charset="0"/>
                <a:cs typeface="Arial Unicode MS" pitchFamily="-65" charset="0"/>
              </a:rPr>
              <a:t>4</a:t>
            </a:r>
            <a:r>
              <a:rPr lang="en-US" dirty="0">
                <a:latin typeface="Times New Roman" pitchFamily="-65" charset="0"/>
                <a:ea typeface="Arial Unicode MS" pitchFamily="-65" charset="0"/>
                <a:cs typeface="Arial Unicode MS" pitchFamily="-65" charset="0"/>
              </a:rPr>
              <a:t> yrs) to </a:t>
            </a:r>
          </a:p>
          <a:p>
            <a:r>
              <a:rPr lang="en-US" dirty="0">
                <a:latin typeface="Times New Roman" pitchFamily="-65" charset="0"/>
                <a:ea typeface="Arial Unicode MS" pitchFamily="-65" charset="0"/>
                <a:cs typeface="Arial Unicode MS" pitchFamily="-65" charset="0"/>
              </a:rPr>
              <a:t>     </a:t>
            </a:r>
            <a:r>
              <a:rPr lang="en-US" dirty="0" err="1">
                <a:latin typeface="Times New Roman" pitchFamily="-65" charset="0"/>
                <a:ea typeface="Arial Unicode MS" pitchFamily="-65" charset="0"/>
                <a:cs typeface="Arial Unicode MS" pitchFamily="-65" charset="0"/>
              </a:rPr>
              <a:t>Protoplanetary</a:t>
            </a:r>
            <a:r>
              <a:rPr lang="en-US" dirty="0">
                <a:latin typeface="Times New Roman" pitchFamily="-65" charset="0"/>
                <a:ea typeface="Arial Unicode MS" pitchFamily="-65" charset="0"/>
                <a:cs typeface="Arial Unicode MS" pitchFamily="-65" charset="0"/>
              </a:rPr>
              <a:t> Disk (to ~10</a:t>
            </a:r>
            <a:r>
              <a:rPr lang="en-US" baseline="30000" dirty="0">
                <a:latin typeface="Times New Roman" pitchFamily="-65" charset="0"/>
                <a:ea typeface="Arial Unicode MS" pitchFamily="-65" charset="0"/>
                <a:cs typeface="Arial Unicode MS" pitchFamily="-65" charset="0"/>
              </a:rPr>
              <a:t>6</a:t>
            </a:r>
            <a:r>
              <a:rPr lang="en-US" dirty="0">
                <a:latin typeface="Times New Roman" pitchFamily="-65" charset="0"/>
                <a:ea typeface="Arial Unicode MS" pitchFamily="-65" charset="0"/>
                <a:cs typeface="Arial Unicode MS" pitchFamily="-65" charset="0"/>
              </a:rPr>
              <a:t> yrs) to </a:t>
            </a:r>
          </a:p>
          <a:p>
            <a:r>
              <a:rPr lang="en-US" dirty="0">
                <a:latin typeface="Times New Roman" pitchFamily="-65" charset="0"/>
                <a:ea typeface="Arial Unicode MS" pitchFamily="-65" charset="0"/>
                <a:cs typeface="Arial Unicode MS" pitchFamily="-65" charset="0"/>
              </a:rPr>
              <a:t>          Debris Disk (to 10</a:t>
            </a:r>
            <a:r>
              <a:rPr lang="en-US" baseline="30000" dirty="0">
                <a:latin typeface="Times New Roman" pitchFamily="-65" charset="0"/>
                <a:ea typeface="Arial Unicode MS" pitchFamily="-65" charset="0"/>
                <a:cs typeface="Arial Unicode MS" pitchFamily="-65" charset="0"/>
              </a:rPr>
              <a:t>9</a:t>
            </a:r>
            <a:r>
              <a:rPr lang="en-US" dirty="0">
                <a:latin typeface="Times New Roman" pitchFamily="-65" charset="0"/>
                <a:ea typeface="Arial Unicode MS" pitchFamily="-65" charset="0"/>
                <a:cs typeface="Arial Unicode MS" pitchFamily="-65" charset="0"/>
              </a:rPr>
              <a:t> yrs)</a:t>
            </a:r>
          </a:p>
        </p:txBody>
      </p:sp>
      <p:pic>
        <p:nvPicPr>
          <p:cNvPr id="65540" name="Picture 4" descr="DISKSN4"/>
          <p:cNvPicPr>
            <a:picLocks noChangeAspect="1" noChangeArrowheads="1"/>
          </p:cNvPicPr>
          <p:nvPr/>
        </p:nvPicPr>
        <p:blipFill>
          <a:blip r:embed="rId3"/>
          <a:srcRect/>
          <a:stretch>
            <a:fillRect/>
          </a:stretch>
        </p:blipFill>
        <p:spPr bwMode="auto">
          <a:xfrm>
            <a:off x="152400" y="4038600"/>
            <a:ext cx="2508250" cy="2503488"/>
          </a:xfrm>
          <a:prstGeom prst="rect">
            <a:avLst/>
          </a:prstGeom>
          <a:noFill/>
          <a:ln w="9525">
            <a:noFill/>
            <a:miter lim="800000"/>
            <a:headEnd/>
            <a:tailEnd/>
          </a:ln>
        </p:spPr>
      </p:pic>
      <p:sp>
        <p:nvSpPr>
          <p:cNvPr id="65541" name="Text Box 5"/>
          <p:cNvSpPr txBox="1">
            <a:spLocks noChangeArrowheads="1"/>
          </p:cNvSpPr>
          <p:nvPr/>
        </p:nvSpPr>
        <p:spPr bwMode="auto">
          <a:xfrm>
            <a:off x="1524000" y="3810000"/>
            <a:ext cx="1084263" cy="214313"/>
          </a:xfrm>
          <a:prstGeom prst="rect">
            <a:avLst/>
          </a:prstGeom>
          <a:noFill/>
          <a:ln w="12700">
            <a:noFill/>
            <a:miter lim="800000"/>
            <a:headEnd/>
            <a:tailEnd/>
          </a:ln>
        </p:spPr>
        <p:txBody>
          <a:bodyPr wrap="none">
            <a:prstTxWarp prst="textNoShape">
              <a:avLst/>
            </a:prstTxWarp>
            <a:spAutoFit/>
          </a:bodyPr>
          <a:lstStyle/>
          <a:p>
            <a:r>
              <a:rPr lang="en-US" sz="800">
                <a:latin typeface="Times New Roman" pitchFamily="-65" charset="0"/>
                <a:ea typeface="Arial Unicode MS" pitchFamily="-65" charset="0"/>
                <a:cs typeface="Arial Unicode MS" pitchFamily="-65" charset="0"/>
              </a:rPr>
              <a:t>Lodato and Rice 2005</a:t>
            </a:r>
          </a:p>
        </p:txBody>
      </p:sp>
      <p:pic>
        <p:nvPicPr>
          <p:cNvPr id="65542" name="Picture 6" descr="Wolf1"/>
          <p:cNvPicPr>
            <a:picLocks noChangeAspect="1" noChangeArrowheads="1"/>
          </p:cNvPicPr>
          <p:nvPr/>
        </p:nvPicPr>
        <p:blipFill>
          <a:blip r:embed="rId4"/>
          <a:srcRect/>
          <a:stretch>
            <a:fillRect/>
          </a:stretch>
        </p:blipFill>
        <p:spPr bwMode="auto">
          <a:xfrm>
            <a:off x="2819400" y="3954463"/>
            <a:ext cx="2954338" cy="2903537"/>
          </a:xfrm>
          <a:prstGeom prst="rect">
            <a:avLst/>
          </a:prstGeom>
          <a:noFill/>
          <a:ln w="9525">
            <a:noFill/>
            <a:miter lim="800000"/>
            <a:headEnd/>
            <a:tailEnd/>
          </a:ln>
        </p:spPr>
      </p:pic>
      <p:sp>
        <p:nvSpPr>
          <p:cNvPr id="65543" name="Text Box 7"/>
          <p:cNvSpPr txBox="1">
            <a:spLocks noChangeArrowheads="1"/>
          </p:cNvSpPr>
          <p:nvPr/>
        </p:nvSpPr>
        <p:spPr bwMode="auto">
          <a:xfrm>
            <a:off x="4572000" y="3733800"/>
            <a:ext cx="1298575" cy="214313"/>
          </a:xfrm>
          <a:prstGeom prst="rect">
            <a:avLst/>
          </a:prstGeom>
          <a:noFill/>
          <a:ln w="12700">
            <a:noFill/>
            <a:miter lim="800000"/>
            <a:headEnd/>
            <a:tailEnd/>
          </a:ln>
        </p:spPr>
        <p:txBody>
          <a:bodyPr>
            <a:prstTxWarp prst="textNoShape">
              <a:avLst/>
            </a:prstTxWarp>
            <a:spAutoFit/>
          </a:bodyPr>
          <a:lstStyle/>
          <a:p>
            <a:r>
              <a:rPr lang="en-US" sz="800">
                <a:latin typeface="Times New Roman" pitchFamily="-65" charset="0"/>
                <a:ea typeface="Arial Unicode MS" pitchFamily="-65" charset="0"/>
                <a:cs typeface="Arial Unicode MS" pitchFamily="-65" charset="0"/>
              </a:rPr>
              <a:t>Wolf and D’Angelo 2005 </a:t>
            </a:r>
          </a:p>
        </p:txBody>
      </p:sp>
      <p:sp>
        <p:nvSpPr>
          <p:cNvPr id="65544" name="Line 8"/>
          <p:cNvSpPr>
            <a:spLocks noChangeShapeType="1"/>
          </p:cNvSpPr>
          <p:nvPr/>
        </p:nvSpPr>
        <p:spPr bwMode="auto">
          <a:xfrm flipH="1">
            <a:off x="1219200" y="1600200"/>
            <a:ext cx="1447800" cy="23622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65545" name="Line 9"/>
          <p:cNvSpPr>
            <a:spLocks noChangeShapeType="1"/>
          </p:cNvSpPr>
          <p:nvPr/>
        </p:nvSpPr>
        <p:spPr bwMode="auto">
          <a:xfrm flipH="1" flipV="1">
            <a:off x="2971800" y="1981200"/>
            <a:ext cx="609600" cy="19050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65546" name="Line 11"/>
          <p:cNvSpPr>
            <a:spLocks noChangeShapeType="1"/>
          </p:cNvSpPr>
          <p:nvPr/>
        </p:nvSpPr>
        <p:spPr bwMode="auto">
          <a:xfrm flipH="1" flipV="1">
            <a:off x="4572000" y="2514600"/>
            <a:ext cx="1752600" cy="11430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65547" name="Text Box 12"/>
          <p:cNvSpPr txBox="1">
            <a:spLocks noChangeArrowheads="1"/>
          </p:cNvSpPr>
          <p:nvPr/>
        </p:nvSpPr>
        <p:spPr bwMode="auto">
          <a:xfrm>
            <a:off x="7516813" y="3732213"/>
            <a:ext cx="938212" cy="215900"/>
          </a:xfrm>
          <a:prstGeom prst="rect">
            <a:avLst/>
          </a:prstGeom>
          <a:noFill/>
          <a:ln w="12700">
            <a:noFill/>
            <a:miter lim="800000"/>
            <a:headEnd/>
            <a:tailEnd/>
          </a:ln>
        </p:spPr>
        <p:txBody>
          <a:bodyPr wrap="none">
            <a:prstTxWarp prst="textNoShape">
              <a:avLst/>
            </a:prstTxWarp>
            <a:spAutoFit/>
          </a:bodyPr>
          <a:lstStyle/>
          <a:p>
            <a:r>
              <a:rPr lang="en-US" sz="800">
                <a:latin typeface="Times New Roman" pitchFamily="-65" charset="0"/>
                <a:ea typeface="Arial Unicode MS" pitchFamily="-65" charset="0"/>
                <a:cs typeface="Arial Unicode MS" pitchFamily="-65" charset="0"/>
              </a:rPr>
              <a:t>M. Wyatt; R. Reid</a:t>
            </a:r>
          </a:p>
        </p:txBody>
      </p:sp>
      <p:sp>
        <p:nvSpPr>
          <p:cNvPr id="65548" name="Line 13"/>
          <p:cNvSpPr>
            <a:spLocks noChangeShapeType="1"/>
          </p:cNvSpPr>
          <p:nvPr/>
        </p:nvSpPr>
        <p:spPr bwMode="auto">
          <a:xfrm>
            <a:off x="152400" y="4343400"/>
            <a:ext cx="1295400" cy="0"/>
          </a:xfrm>
          <a:prstGeom prst="line">
            <a:avLst/>
          </a:prstGeom>
          <a:noFill/>
          <a:ln w="12700">
            <a:solidFill>
              <a:schemeClr val="accent2"/>
            </a:solidFill>
            <a:round/>
            <a:headEnd/>
            <a:tailEnd/>
          </a:ln>
        </p:spPr>
        <p:txBody>
          <a:bodyPr anchor="ctr">
            <a:prstTxWarp prst="textNoShape">
              <a:avLst/>
            </a:prstTxWarp>
          </a:bodyPr>
          <a:lstStyle/>
          <a:p>
            <a:endParaRPr lang="en-US"/>
          </a:p>
        </p:txBody>
      </p:sp>
      <p:sp>
        <p:nvSpPr>
          <p:cNvPr id="65549" name="Text Box 14"/>
          <p:cNvSpPr txBox="1">
            <a:spLocks noChangeArrowheads="1"/>
          </p:cNvSpPr>
          <p:nvPr/>
        </p:nvSpPr>
        <p:spPr bwMode="auto">
          <a:xfrm>
            <a:off x="288925" y="4098925"/>
            <a:ext cx="495300" cy="244475"/>
          </a:xfrm>
          <a:prstGeom prst="rect">
            <a:avLst/>
          </a:prstGeom>
          <a:noFill/>
          <a:ln w="12700">
            <a:noFill/>
            <a:miter lim="800000"/>
            <a:headEnd/>
            <a:tailEnd/>
          </a:ln>
        </p:spPr>
        <p:txBody>
          <a:bodyPr wrap="none">
            <a:prstTxWarp prst="textNoShape">
              <a:avLst/>
            </a:prstTxWarp>
            <a:spAutoFit/>
          </a:bodyPr>
          <a:lstStyle/>
          <a:p>
            <a:r>
              <a:rPr lang="en-US" sz="1000">
                <a:latin typeface="Times New Roman" pitchFamily="-65" charset="0"/>
                <a:ea typeface="Arial Unicode MS" pitchFamily="-65" charset="0"/>
                <a:cs typeface="Arial Unicode MS" pitchFamily="-65" charset="0"/>
              </a:rPr>
              <a:t>25AU</a:t>
            </a:r>
          </a:p>
        </p:txBody>
      </p:sp>
      <p:sp>
        <p:nvSpPr>
          <p:cNvPr id="65550" name="Line 15"/>
          <p:cNvSpPr>
            <a:spLocks noChangeShapeType="1"/>
          </p:cNvSpPr>
          <p:nvPr/>
        </p:nvSpPr>
        <p:spPr bwMode="auto">
          <a:xfrm>
            <a:off x="3352800" y="4572000"/>
            <a:ext cx="0" cy="685800"/>
          </a:xfrm>
          <a:prstGeom prst="line">
            <a:avLst/>
          </a:prstGeom>
          <a:noFill/>
          <a:ln w="12700">
            <a:solidFill>
              <a:schemeClr val="accent2"/>
            </a:solidFill>
            <a:round/>
            <a:headEnd/>
            <a:tailEnd/>
          </a:ln>
        </p:spPr>
        <p:txBody>
          <a:bodyPr anchor="ctr">
            <a:prstTxWarp prst="textNoShape">
              <a:avLst/>
            </a:prstTxWarp>
          </a:bodyPr>
          <a:lstStyle/>
          <a:p>
            <a:endParaRPr lang="en-US"/>
          </a:p>
        </p:txBody>
      </p:sp>
      <p:sp>
        <p:nvSpPr>
          <p:cNvPr id="65551" name="Text Box 16"/>
          <p:cNvSpPr txBox="1">
            <a:spLocks noChangeArrowheads="1"/>
          </p:cNvSpPr>
          <p:nvPr/>
        </p:nvSpPr>
        <p:spPr bwMode="auto">
          <a:xfrm>
            <a:off x="3382963" y="4754563"/>
            <a:ext cx="336550" cy="339725"/>
          </a:xfrm>
          <a:prstGeom prst="rect">
            <a:avLst/>
          </a:prstGeom>
          <a:noFill/>
          <a:ln w="12700">
            <a:noFill/>
            <a:miter lim="800000"/>
            <a:headEnd/>
            <a:tailEnd/>
          </a:ln>
        </p:spPr>
        <p:txBody>
          <a:bodyPr vert="eaVert" wrap="none">
            <a:prstTxWarp prst="textNoShape">
              <a:avLst/>
            </a:prstTxWarp>
            <a:spAutoFit/>
          </a:bodyPr>
          <a:lstStyle/>
          <a:p>
            <a:r>
              <a:rPr lang="en-US" sz="1000">
                <a:latin typeface="Times New Roman" pitchFamily="-65" charset="0"/>
                <a:ea typeface="Arial Unicode MS" pitchFamily="-65" charset="0"/>
                <a:cs typeface="Arial Unicode MS" pitchFamily="-65" charset="0"/>
              </a:rPr>
              <a:t>5AU</a:t>
            </a:r>
          </a:p>
        </p:txBody>
      </p:sp>
      <p:sp>
        <p:nvSpPr>
          <p:cNvPr id="65552" name="Line 17"/>
          <p:cNvSpPr>
            <a:spLocks noChangeShapeType="1"/>
          </p:cNvSpPr>
          <p:nvPr/>
        </p:nvSpPr>
        <p:spPr bwMode="auto">
          <a:xfrm>
            <a:off x="8839200" y="4572000"/>
            <a:ext cx="0" cy="1143000"/>
          </a:xfrm>
          <a:prstGeom prst="line">
            <a:avLst/>
          </a:prstGeom>
          <a:noFill/>
          <a:ln w="12700">
            <a:solidFill>
              <a:schemeClr val="accent2"/>
            </a:solidFill>
            <a:round/>
            <a:headEnd/>
            <a:tailEnd/>
          </a:ln>
        </p:spPr>
        <p:txBody>
          <a:bodyPr anchor="ctr">
            <a:prstTxWarp prst="textNoShape">
              <a:avLst/>
            </a:prstTxWarp>
          </a:bodyPr>
          <a:lstStyle/>
          <a:p>
            <a:endParaRPr lang="en-US"/>
          </a:p>
        </p:txBody>
      </p:sp>
      <p:sp>
        <p:nvSpPr>
          <p:cNvPr id="65553" name="Text Box 18"/>
          <p:cNvSpPr txBox="1">
            <a:spLocks noChangeArrowheads="1"/>
          </p:cNvSpPr>
          <p:nvPr/>
        </p:nvSpPr>
        <p:spPr bwMode="auto">
          <a:xfrm>
            <a:off x="8502650" y="4876800"/>
            <a:ext cx="336550" cy="498475"/>
          </a:xfrm>
          <a:prstGeom prst="rect">
            <a:avLst/>
          </a:prstGeom>
          <a:noFill/>
          <a:ln w="12700">
            <a:noFill/>
            <a:miter lim="800000"/>
            <a:headEnd/>
            <a:tailEnd/>
          </a:ln>
        </p:spPr>
        <p:txBody>
          <a:bodyPr vert="eaVert" wrap="none">
            <a:prstTxWarp prst="textNoShape">
              <a:avLst/>
            </a:prstTxWarp>
            <a:spAutoFit/>
          </a:bodyPr>
          <a:lstStyle/>
          <a:p>
            <a:r>
              <a:rPr lang="en-US" sz="1000">
                <a:latin typeface="Times New Roman" pitchFamily="-65" charset="0"/>
                <a:ea typeface="Arial Unicode MS" pitchFamily="-65" charset="0"/>
                <a:cs typeface="Arial Unicode MS" pitchFamily="-65" charset="0"/>
              </a:rPr>
              <a:t>160 AU</a:t>
            </a:r>
          </a:p>
        </p:txBody>
      </p:sp>
      <p:pic>
        <p:nvPicPr>
          <p:cNvPr id="65554" name="Picture 18" descr="vega_pr2_rms12_0.36deg_concat_tap.png"/>
          <p:cNvPicPr>
            <a:picLocks noChangeAspect="1"/>
          </p:cNvPicPr>
          <p:nvPr/>
        </p:nvPicPr>
        <p:blipFill>
          <a:blip r:embed="rId5"/>
          <a:srcRect/>
          <a:stretch>
            <a:fillRect/>
          </a:stretch>
        </p:blipFill>
        <p:spPr bwMode="auto">
          <a:xfrm>
            <a:off x="5870575" y="4038600"/>
            <a:ext cx="2608263" cy="2047875"/>
          </a:xfrm>
          <a:prstGeom prst="rect">
            <a:avLst/>
          </a:prstGeom>
          <a:noFill/>
          <a:ln w="9525">
            <a:noFill/>
            <a:miter lim="800000"/>
            <a:headEnd/>
            <a:tailEnd/>
          </a:ln>
        </p:spPr>
      </p:pic>
      <p:sp>
        <p:nvSpPr>
          <p:cNvPr id="65555" name="TextBox 19"/>
          <p:cNvSpPr txBox="1">
            <a:spLocks noChangeArrowheads="1"/>
          </p:cNvSpPr>
          <p:nvPr/>
        </p:nvSpPr>
        <p:spPr bwMode="auto">
          <a:xfrm>
            <a:off x="6324600" y="5987256"/>
            <a:ext cx="1774825" cy="369888"/>
          </a:xfrm>
          <a:prstGeom prst="rect">
            <a:avLst/>
          </a:prstGeom>
          <a:noFill/>
          <a:ln w="9525">
            <a:noFill/>
            <a:miter lim="800000"/>
            <a:headEnd/>
            <a:tailEnd/>
          </a:ln>
        </p:spPr>
        <p:txBody>
          <a:bodyPr wrap="none">
            <a:prstTxWarp prst="textNoShape">
              <a:avLst/>
            </a:prstTxWarp>
            <a:spAutoFit/>
          </a:bodyPr>
          <a:lstStyle/>
          <a:p>
            <a:r>
              <a:rPr lang="en-US" dirty="0">
                <a:latin typeface="Arial Unicode MS" pitchFamily="-65" charset="0"/>
                <a:ea typeface="Arial Unicode MS" pitchFamily="-65" charset="0"/>
                <a:cs typeface="Arial Unicode MS" pitchFamily="-65" charset="0"/>
              </a:rPr>
              <a:t>Vega Dust Disk</a:t>
            </a:r>
          </a:p>
        </p:txBody>
      </p:sp>
      <p:sp>
        <p:nvSpPr>
          <p:cNvPr id="20" name="TextBox 19"/>
          <p:cNvSpPr txBox="1"/>
          <p:nvPr/>
        </p:nvSpPr>
        <p:spPr>
          <a:xfrm>
            <a:off x="6009660" y="3332103"/>
            <a:ext cx="2492990" cy="400110"/>
          </a:xfrm>
          <a:prstGeom prst="rect">
            <a:avLst/>
          </a:prstGeom>
          <a:noFill/>
        </p:spPr>
        <p:txBody>
          <a:bodyPr wrap="none" rtlCol="0">
            <a:spAutoFit/>
          </a:bodyPr>
          <a:lstStyle/>
          <a:p>
            <a:pPr marL="342900" indent="-342900" eaLnBrk="0" hangingPunct="0">
              <a:spcBef>
                <a:spcPct val="20000"/>
              </a:spcBef>
            </a:pPr>
            <a:r>
              <a:rPr lang="en-US" sz="2000" dirty="0" smtClean="0">
                <a:solidFill>
                  <a:srgbClr val="000099"/>
                </a:solidFill>
                <a:latin typeface="Gill Sans MT" pitchFamily="34" charset="0"/>
                <a:cs typeface="Gill Sans" pitchFamily="17" charset="0"/>
              </a:rPr>
              <a:t>GBT/Mustang Synergy</a:t>
            </a:r>
          </a:p>
        </p:txBody>
      </p:sp>
      <p:pic>
        <p:nvPicPr>
          <p:cNvPr id="21" name="Picture 20" descr="ThreeVegas.tiff"/>
          <p:cNvPicPr>
            <a:picLocks noChangeAspect="1"/>
          </p:cNvPicPr>
          <p:nvPr/>
        </p:nvPicPr>
        <p:blipFill>
          <a:blip r:embed="rId6"/>
          <a:stretch>
            <a:fillRect/>
          </a:stretch>
        </p:blipFill>
        <p:spPr>
          <a:xfrm>
            <a:off x="0" y="3167927"/>
            <a:ext cx="9144000" cy="2918548"/>
          </a:xfrm>
          <a:prstGeom prst="rect">
            <a:avLst/>
          </a:prstGeom>
        </p:spPr>
      </p:pic>
      <p:sp>
        <p:nvSpPr>
          <p:cNvPr id="22" name="Footer Placeholder 21"/>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4898" name="Rectangle 2"/>
          <p:cNvSpPr>
            <a:spLocks noGrp="1" noChangeArrowheads="1"/>
          </p:cNvSpPr>
          <p:nvPr>
            <p:ph type="title"/>
          </p:nvPr>
        </p:nvSpPr>
        <p:spPr/>
        <p:txBody>
          <a:bodyPr/>
          <a:lstStyle/>
          <a:p>
            <a:r>
              <a:rPr lang="en-US"/>
              <a:t>Highest Level Science Goals</a:t>
            </a:r>
          </a:p>
        </p:txBody>
      </p:sp>
      <p:sp>
        <p:nvSpPr>
          <p:cNvPr id="464899" name="Rectangle 3"/>
          <p:cNvSpPr>
            <a:spLocks noGrp="1" noChangeArrowheads="1"/>
          </p:cNvSpPr>
          <p:nvPr>
            <p:ph type="body" idx="1"/>
          </p:nvPr>
        </p:nvSpPr>
        <p:spPr/>
        <p:txBody>
          <a:bodyPr/>
          <a:lstStyle/>
          <a:p>
            <a:pPr marL="342900" indent="-342900">
              <a:lnSpc>
                <a:spcPct val="90000"/>
              </a:lnSpc>
              <a:buFont typeface="Wingdings" pitchFamily="-65" charset="2"/>
              <a:buNone/>
            </a:pPr>
            <a:r>
              <a:rPr lang="en-US" sz="1800" b="1" i="1" dirty="0">
                <a:latin typeface="Arial" pitchFamily="-65" charset="0"/>
              </a:rPr>
              <a:t>Bilateral Agreement Annex B:</a:t>
            </a:r>
          </a:p>
          <a:p>
            <a:pPr marL="342900" indent="-342900">
              <a:lnSpc>
                <a:spcPct val="90000"/>
              </a:lnSpc>
              <a:buFont typeface="Wingdings" pitchFamily="-65" charset="2"/>
              <a:buNone/>
            </a:pPr>
            <a:r>
              <a:rPr lang="en-US" sz="1800" dirty="0">
                <a:latin typeface="Arial" pitchFamily="-65" charset="0"/>
              </a:rPr>
              <a:t>“</a:t>
            </a:r>
            <a:r>
              <a:rPr lang="en-US" sz="1800" dirty="0" err="1" smtClean="0">
                <a:latin typeface="Arial" pitchFamily="-65" charset="0"/>
              </a:rPr>
              <a:t>ALMA’s</a:t>
            </a:r>
            <a:r>
              <a:rPr lang="en-US" sz="1800" dirty="0" smtClean="0">
                <a:latin typeface="Arial" pitchFamily="-65" charset="0"/>
              </a:rPr>
              <a:t> third level</a:t>
            </a:r>
            <a:r>
              <a:rPr lang="en-US" sz="1800" dirty="0">
                <a:latin typeface="Arial" pitchFamily="-65" charset="0"/>
              </a:rPr>
              <a:t>-1 science </a:t>
            </a:r>
            <a:r>
              <a:rPr lang="en-US" sz="1800" dirty="0" smtClean="0">
                <a:latin typeface="Arial" pitchFamily="-65" charset="0"/>
              </a:rPr>
              <a:t>requirement: </a:t>
            </a:r>
          </a:p>
          <a:p>
            <a:pPr marL="342900" indent="-342900">
              <a:lnSpc>
                <a:spcPct val="90000"/>
              </a:lnSpc>
              <a:buNone/>
            </a:pPr>
            <a:r>
              <a:rPr lang="en-US" sz="1800" dirty="0" smtClean="0">
                <a:latin typeface="Arial" pitchFamily="-65" charset="0"/>
              </a:rPr>
              <a:t>The </a:t>
            </a:r>
            <a:r>
              <a:rPr lang="en-US" sz="1800" dirty="0">
                <a:latin typeface="Arial" pitchFamily="-65" charset="0"/>
              </a:rPr>
              <a:t>ability to provide precise images at an angular resolution of 0.1". Here the term </a:t>
            </a:r>
            <a:r>
              <a:rPr lang="en-US" sz="1800" i="1" dirty="0">
                <a:latin typeface="Arial" pitchFamily="-65" charset="0"/>
              </a:rPr>
              <a:t>precise image </a:t>
            </a:r>
            <a:r>
              <a:rPr lang="en-US" sz="1800" dirty="0">
                <a:latin typeface="Arial" pitchFamily="-65" charset="0"/>
              </a:rPr>
              <a:t>means accurately representing the sky brightness at all points where the brightness is greater than 0.1% of the peak image brightness. This requirement applies to all sources visible to ALMA that transit at an elevation greater than 20 degrees. These requirements drive the technical specifications of ALMA. “</a:t>
            </a:r>
            <a:endParaRPr lang="en-US" sz="1800" dirty="0" smtClean="0">
              <a:latin typeface="Arial" pitchFamily="-65" charset="0"/>
            </a:endParaRPr>
          </a:p>
          <a:p>
            <a:pPr marL="342900" indent="-342900">
              <a:lnSpc>
                <a:spcPct val="90000"/>
              </a:lnSpc>
              <a:buFont typeface="Wingdings" pitchFamily="-65" charset="2"/>
              <a:buNone/>
            </a:pPr>
            <a:endParaRPr lang="en-US" sz="2400" b="1"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a:latin typeface="Gill Sans MT" charset="-18"/>
                <a:ea typeface="ＭＳ Ｐゴシック" charset="-128"/>
              </a:rPr>
              <a:t>AOS</a:t>
            </a:r>
          </a:p>
        </p:txBody>
      </p:sp>
      <p:pic>
        <p:nvPicPr>
          <p:cNvPr id="53252" name="Picture 2"/>
          <p:cNvPicPr>
            <a:picLocks noChangeAspect="1" noChangeArrowheads="1"/>
          </p:cNvPicPr>
          <p:nvPr/>
        </p:nvPicPr>
        <p:blipFill>
          <a:blip r:embed="rId2"/>
          <a:srcRect t="15112"/>
          <a:stretch>
            <a:fillRect/>
          </a:stretch>
        </p:blipFill>
        <p:spPr bwMode="auto">
          <a:xfrm>
            <a:off x="152400" y="1447800"/>
            <a:ext cx="8826500" cy="5029200"/>
          </a:xfrm>
          <a:prstGeom prst="rect">
            <a:avLst/>
          </a:prstGeom>
          <a:noFill/>
          <a:ln w="9525">
            <a:noFill/>
            <a:miter lim="800000"/>
            <a:headEnd/>
            <a:tailEnd/>
          </a:ln>
        </p:spPr>
      </p:pic>
      <p:pic>
        <p:nvPicPr>
          <p:cNvPr id="4" name="Picture 4" descr="D:\Pictures\Lightroom Burned Exports\0810_D40_7241.jpg"/>
          <p:cNvPicPr>
            <a:picLocks noChangeAspect="1" noChangeArrowheads="1"/>
          </p:cNvPicPr>
          <p:nvPr/>
        </p:nvPicPr>
        <p:blipFill>
          <a:blip r:embed="rId3"/>
          <a:srcRect/>
          <a:stretch>
            <a:fillRect/>
          </a:stretch>
        </p:blipFill>
        <p:spPr bwMode="auto">
          <a:xfrm>
            <a:off x="0" y="381000"/>
            <a:ext cx="9005888" cy="5988050"/>
          </a:xfrm>
          <a:prstGeom prst="rect">
            <a:avLst/>
          </a:prstGeom>
          <a:noFill/>
          <a:ln w="9525">
            <a:noFill/>
            <a:miter lim="800000"/>
            <a:headEnd/>
            <a:tailEnd/>
          </a:ln>
        </p:spPr>
      </p:pic>
      <p:sp>
        <p:nvSpPr>
          <p:cNvPr id="53254" name="Footer Placeholder 10"/>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3" name="Picture 3"/>
          <p:cNvPicPr>
            <a:picLocks noChangeAspect="1" noChangeArrowheads="1"/>
          </p:cNvPicPr>
          <p:nvPr/>
        </p:nvPicPr>
        <p:blipFill>
          <a:blip r:embed="rId4"/>
          <a:srcRect/>
          <a:stretch>
            <a:fillRect/>
          </a:stretch>
        </p:blipFill>
        <p:spPr bwMode="auto">
          <a:xfrm>
            <a:off x="457200" y="1295400"/>
            <a:ext cx="8285163" cy="46815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 Ability</a:t>
            </a:r>
            <a:endParaRPr lang="en-US" dirty="0"/>
          </a:p>
        </p:txBody>
      </p:sp>
      <p:sp>
        <p:nvSpPr>
          <p:cNvPr id="3" name="Content Placeholder 2"/>
          <p:cNvSpPr>
            <a:spLocks noGrp="1"/>
          </p:cNvSpPr>
          <p:nvPr>
            <p:ph idx="1"/>
          </p:nvPr>
        </p:nvSpPr>
        <p:spPr/>
        <p:txBody>
          <a:bodyPr/>
          <a:lstStyle/>
          <a:p>
            <a:r>
              <a:rPr lang="en-US" dirty="0" smtClean="0"/>
              <a:t>2005 NRC Panel:</a:t>
            </a:r>
          </a:p>
          <a:p>
            <a:pPr lvl="1"/>
            <a:r>
              <a:rPr lang="en-US" sz="1600" dirty="0" smtClean="0"/>
              <a:t>“Two of the Level-1 science goals, involving sensitivity and high-contrast imaging of </a:t>
            </a:r>
            <a:r>
              <a:rPr lang="en-US" sz="1600" dirty="0" err="1" smtClean="0"/>
              <a:t>protostellar</a:t>
            </a:r>
            <a:r>
              <a:rPr lang="en-US" sz="1600" dirty="0" smtClean="0"/>
              <a:t> disks, will not be met with either a 40- or a 50-antenna array. It is not clear if the third requirement, on dynamic range, can be met with a 40-antenna array even if extremely long integrations are allowed for.</a:t>
            </a:r>
          </a:p>
          <a:p>
            <a:pPr lvl="1"/>
            <a:r>
              <a:rPr lang="en-US" sz="1600" i="1" dirty="0" smtClean="0"/>
              <a:t>“</a:t>
            </a:r>
            <a:r>
              <a:rPr lang="en-US" sz="1600" dirty="0" smtClean="0"/>
              <a:t>Speed, image fidelity, </a:t>
            </a:r>
            <a:r>
              <a:rPr lang="en-US" sz="1600" dirty="0" err="1" smtClean="0"/>
              <a:t>mosaicing</a:t>
            </a:r>
            <a:r>
              <a:rPr lang="en-US" sz="1600" dirty="0" smtClean="0"/>
              <a:t> ability,2 and point-source sensitivity will all be affected if the ALMA array is </a:t>
            </a:r>
            <a:r>
              <a:rPr lang="en-US" sz="1600" dirty="0" err="1" smtClean="0"/>
              <a:t>descoped</a:t>
            </a:r>
            <a:r>
              <a:rPr lang="en-US" sz="1600" dirty="0" smtClean="0"/>
              <a:t>. The severest degradation is in image fidelity, which will be reduced by factors of 2 and 3 with </a:t>
            </a:r>
            <a:r>
              <a:rPr lang="en-US" sz="1600" dirty="0" err="1" smtClean="0"/>
              <a:t>descopes</a:t>
            </a:r>
            <a:r>
              <a:rPr lang="en-US" sz="1600" dirty="0" smtClean="0"/>
              <a:t> to 50 and 40 antennas, respectively.</a:t>
            </a:r>
          </a:p>
          <a:p>
            <a:pPr lvl="1"/>
            <a:r>
              <a:rPr lang="en-US" sz="1600" dirty="0" smtClean="0"/>
              <a:t>“Despite not achieving the level-1 requirements, a </a:t>
            </a:r>
            <a:r>
              <a:rPr lang="en-US" sz="1600" dirty="0" err="1" smtClean="0"/>
              <a:t>descoped</a:t>
            </a:r>
            <a:r>
              <a:rPr lang="en-US" sz="1600" dirty="0" smtClean="0"/>
              <a:t> array with 50 or 40 antennas would still be capable of producing transformational results, particularly in advancing understanding of the youngest galaxies in the universe, how the majority of galaxies evolved, and the structure of </a:t>
            </a:r>
            <a:r>
              <a:rPr lang="en-US" sz="1600" dirty="0" err="1" smtClean="0"/>
              <a:t>protoplanetary</a:t>
            </a:r>
            <a:r>
              <a:rPr lang="en-US" sz="1600" dirty="0" smtClean="0"/>
              <a:t> disks, and would warrant continued support by the United States.”</a:t>
            </a:r>
          </a:p>
          <a:p>
            <a:r>
              <a:rPr lang="en-US" dirty="0" err="1" smtClean="0"/>
              <a:t>Holdaway</a:t>
            </a:r>
            <a:r>
              <a:rPr lang="en-US" dirty="0" smtClean="0"/>
              <a:t> memo ‘Image Quality as a Function of the Number of Antennas in ALMA’</a:t>
            </a:r>
            <a:endParaRPr lang="en-US"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many Antennas?</a:t>
            </a:r>
            <a:endParaRPr lang="en-US" dirty="0"/>
          </a:p>
        </p:txBody>
      </p:sp>
      <p:sp>
        <p:nvSpPr>
          <p:cNvPr id="3" name="Content Placeholder 2"/>
          <p:cNvSpPr>
            <a:spLocks noGrp="1"/>
          </p:cNvSpPr>
          <p:nvPr>
            <p:ph idx="1"/>
          </p:nvPr>
        </p:nvSpPr>
        <p:spPr/>
        <p:txBody>
          <a:bodyPr/>
          <a:lstStyle/>
          <a:p>
            <a:pPr>
              <a:buFont typeface="Arial"/>
              <a:buChar char="•"/>
            </a:pPr>
            <a:r>
              <a:rPr lang="en-US" sz="1400" dirty="0" smtClean="0"/>
              <a:t>NRC Committee:  At least 54, 50 operating.</a:t>
            </a:r>
          </a:p>
          <a:p>
            <a:pPr>
              <a:buFont typeface="Arial"/>
              <a:buChar char="•"/>
            </a:pPr>
            <a:r>
              <a:rPr lang="en-US" sz="1400" dirty="0" err="1" smtClean="0"/>
              <a:t>Holdaway</a:t>
            </a:r>
            <a:r>
              <a:rPr lang="en-US" sz="1400" dirty="0" smtClean="0"/>
              <a:t>:  We perform simulations of ALMA data for array configurations with the number of antennas </a:t>
            </a:r>
            <a:r>
              <a:rPr lang="en-US" sz="1400" i="1" dirty="0" smtClean="0"/>
              <a:t>(Na) </a:t>
            </a:r>
            <a:r>
              <a:rPr lang="en-US" sz="1400" dirty="0" smtClean="0"/>
              <a:t>ranging from 40, 43, 46, 50, and 56, adding only thermal noise. For very high SNR observations (</a:t>
            </a:r>
            <a:r>
              <a:rPr lang="en-US" sz="1400" dirty="0" err="1" smtClean="0"/>
              <a:t>ie</a:t>
            </a:r>
            <a:r>
              <a:rPr lang="en-US" sz="1400" dirty="0" smtClean="0"/>
              <a:t>, 10000:1), the dynamic range shows a strong dependence upon </a:t>
            </a:r>
            <a:r>
              <a:rPr lang="en-US" sz="1400" i="1" dirty="0" smtClean="0"/>
              <a:t>N a, </a:t>
            </a:r>
            <a:r>
              <a:rPr lang="en-US" sz="1400" dirty="0" smtClean="0"/>
              <a:t>with 56 antennas yielding far superior images to 40 antennas. For high SNR (</a:t>
            </a:r>
            <a:r>
              <a:rPr lang="en-US" sz="1400" dirty="0" err="1" smtClean="0"/>
              <a:t>ie</a:t>
            </a:r>
            <a:r>
              <a:rPr lang="en-US" sz="1400" dirty="0" smtClean="0"/>
              <a:t>, 3000:1), the dynamic range shows only a modest dependence on </a:t>
            </a:r>
            <a:r>
              <a:rPr lang="en-US" sz="1400" i="1" dirty="0" smtClean="0"/>
              <a:t>N a, </a:t>
            </a:r>
            <a:r>
              <a:rPr lang="en-US" sz="1400" dirty="0" smtClean="0"/>
              <a:t>and at 1000:1 SNR and below, all arrays are basically able to achieve the theoretical dynamic range. However, even though all configurations seem to be able to achieve thermal noise limited imaging from the perspective of dynamic range, configurations with fewer antennas provide image reconstructions with on-source errors which are far from the theoretical maximum. For these simulations, the 56 element configuration produces images which have nearly thermal noise limited fidelity up to the very highest SNR, where at last </a:t>
            </a:r>
            <a:r>
              <a:rPr lang="en-US" sz="1400" dirty="0" err="1" smtClean="0"/>
              <a:t>deconvolution</a:t>
            </a:r>
            <a:r>
              <a:rPr lang="en-US" sz="1400" dirty="0" smtClean="0"/>
              <a:t> errors begin to limit the image quality instead of thermal noise. </a:t>
            </a:r>
          </a:p>
          <a:p>
            <a:pPr>
              <a:buFont typeface="Arial"/>
              <a:buChar char="•"/>
            </a:pPr>
            <a:r>
              <a:rPr lang="en-US" sz="1400" dirty="0" smtClean="0"/>
              <a:t>Conclusion: 4-7 additional antennas could enable meeting goals 2 and 3.</a:t>
            </a:r>
            <a:endParaRPr lang="en-US" sz="1400"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pic>
        <p:nvPicPr>
          <p:cNvPr id="5" name="Picture 4" descr="Mark4056Fig6.tiff"/>
          <p:cNvPicPr>
            <a:picLocks noChangeAspect="1"/>
          </p:cNvPicPr>
          <p:nvPr/>
        </p:nvPicPr>
        <p:blipFill>
          <a:blip r:embed="rId2"/>
          <a:stretch>
            <a:fillRect/>
          </a:stretch>
        </p:blipFill>
        <p:spPr>
          <a:xfrm>
            <a:off x="869576" y="0"/>
            <a:ext cx="7404847" cy="6858000"/>
          </a:xfrm>
          <a:prstGeom prst="rect">
            <a:avLst/>
          </a:prstGeom>
        </p:spPr>
      </p:pic>
      <p:pic>
        <p:nvPicPr>
          <p:cNvPr id="6" name="Picture 5" descr="Mark4056Fig8.tiff"/>
          <p:cNvPicPr>
            <a:picLocks noChangeAspect="1"/>
          </p:cNvPicPr>
          <p:nvPr/>
        </p:nvPicPr>
        <p:blipFill>
          <a:blip r:embed="rId3"/>
          <a:stretch>
            <a:fillRect/>
          </a:stretch>
        </p:blipFill>
        <p:spPr>
          <a:xfrm>
            <a:off x="927312" y="0"/>
            <a:ext cx="7289376" cy="685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900" decel="100000" fill="hold"/>
                                        <p:tgtEl>
                                          <p:spTgt spid="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of Enhanced ALMA2020+</a:t>
            </a:r>
            <a:endParaRPr lang="en-US" dirty="0"/>
          </a:p>
        </p:txBody>
      </p:sp>
      <p:pic>
        <p:nvPicPr>
          <p:cNvPr id="5" name="Content Placeholder 4" descr="Table2Devpmnt.tiff"/>
          <p:cNvPicPr>
            <a:picLocks noGrp="1" noChangeAspect="1"/>
          </p:cNvPicPr>
          <p:nvPr>
            <p:ph idx="1"/>
          </p:nvPr>
        </p:nvPicPr>
        <p:blipFill>
          <a:blip r:embed="rId2"/>
          <a:srcRect t="-19559" b="-19559"/>
          <a:stretch>
            <a:fillRect/>
          </a:stretch>
        </p:blipFill>
        <p:spPr/>
      </p:pic>
      <p:sp>
        <p:nvSpPr>
          <p:cNvPr id="4" name="Footer Placeholder 3"/>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31-45 GHz Astronomy</a:t>
            </a:r>
            <a:endParaRPr lang="en-US" dirty="0"/>
          </a:p>
        </p:txBody>
      </p:sp>
      <p:sp>
        <p:nvSpPr>
          <p:cNvPr id="3" name="Content Placeholder 2"/>
          <p:cNvSpPr>
            <a:spLocks noGrp="1"/>
          </p:cNvSpPr>
          <p:nvPr>
            <p:ph idx="1"/>
          </p:nvPr>
        </p:nvSpPr>
        <p:spPr/>
        <p:txBody>
          <a:bodyPr/>
          <a:lstStyle/>
          <a:p>
            <a:r>
              <a:rPr lang="en-US" dirty="0" err="1" smtClean="0">
                <a:latin typeface="Gill Sans"/>
              </a:rPr>
              <a:t>Redshifted</a:t>
            </a:r>
            <a:r>
              <a:rPr lang="en-US" dirty="0" smtClean="0">
                <a:latin typeface="Gill Sans"/>
              </a:rPr>
              <a:t> CO lines</a:t>
            </a:r>
          </a:p>
          <a:p>
            <a:r>
              <a:rPr lang="en-US" dirty="0" err="1" smtClean="0">
                <a:latin typeface="Gill Sans"/>
              </a:rPr>
              <a:t>Sunyaev-Zeldovich</a:t>
            </a:r>
            <a:r>
              <a:rPr lang="en-US" dirty="0" smtClean="0">
                <a:latin typeface="Gill Sans"/>
              </a:rPr>
              <a:t> Effect</a:t>
            </a:r>
          </a:p>
          <a:p>
            <a:r>
              <a:rPr lang="en-US" dirty="0" smtClean="0">
                <a:latin typeface="Gill Sans"/>
              </a:rPr>
              <a:t>Excellent probe of very dense dust disks</a:t>
            </a:r>
          </a:p>
          <a:p>
            <a:pPr>
              <a:buClr>
                <a:schemeClr val="tx2"/>
              </a:buClr>
              <a:buSzPct val="50000"/>
              <a:buFont typeface="Times" pitchFamily="-65" charset="0"/>
              <a:buChar char="•"/>
            </a:pPr>
            <a:r>
              <a:rPr lang="en-US" altLang="ko-KR" kern="0" dirty="0" smtClean="0">
                <a:latin typeface="Times New Roman"/>
                <a:ea typeface="굴림" pitchFamily="-65" charset="-127"/>
                <a:cs typeface="굴림" pitchFamily="-65" charset="-127"/>
              </a:rPr>
              <a:t>debris disks </a:t>
            </a:r>
          </a:p>
          <a:p>
            <a:pPr>
              <a:buClr>
                <a:schemeClr val="tx2"/>
              </a:buClr>
              <a:buSzPct val="50000"/>
              <a:buFont typeface="Times" pitchFamily="-65" charset="0"/>
              <a:buChar char="•"/>
            </a:pPr>
            <a:r>
              <a:rPr lang="en-US" altLang="ko-KR" kern="0" dirty="0" smtClean="0">
                <a:latin typeface="Times New Roman"/>
                <a:ea typeface="굴림" pitchFamily="-65" charset="-127"/>
                <a:cs typeface="굴림" pitchFamily="-65" charset="-127"/>
              </a:rPr>
              <a:t> chemistry of heavy organic species, carbon-chains, anions </a:t>
            </a:r>
          </a:p>
          <a:p>
            <a:pPr>
              <a:buClr>
                <a:schemeClr val="tx2"/>
              </a:buClr>
              <a:buSzPct val="50000"/>
              <a:buFont typeface="Times" pitchFamily="-65" charset="0"/>
              <a:buChar char="•"/>
            </a:pPr>
            <a:r>
              <a:rPr lang="en-US" altLang="ko-KR" kern="0" dirty="0" smtClean="0">
                <a:latin typeface="Times New Roman"/>
                <a:ea typeface="굴림" pitchFamily="-65" charset="-127"/>
                <a:cs typeface="굴림" pitchFamily="-65" charset="-127"/>
              </a:rPr>
              <a:t> free-free emission from jets/outflows</a:t>
            </a:r>
          </a:p>
          <a:p>
            <a:pPr>
              <a:buClr>
                <a:schemeClr val="tx2"/>
              </a:buClr>
              <a:buSzPct val="50000"/>
              <a:buFont typeface="Times" pitchFamily="-65" charset="0"/>
              <a:buChar char="•"/>
            </a:pPr>
            <a:r>
              <a:rPr lang="en-US" altLang="ko-KR" kern="0" dirty="0" smtClean="0">
                <a:latin typeface="Times New Roman"/>
                <a:ea typeface="굴림" pitchFamily="-65" charset="-127"/>
                <a:cs typeface="굴림" pitchFamily="-65" charset="-127"/>
              </a:rPr>
              <a:t> measuring B-field using Zeeman effect (CCS)</a:t>
            </a:r>
          </a:p>
          <a:p>
            <a:pPr>
              <a:buClr>
                <a:schemeClr val="tx2"/>
              </a:buClr>
              <a:buSzPct val="50000"/>
              <a:buFont typeface="Times" pitchFamily="-65" charset="0"/>
              <a:buChar char="•"/>
            </a:pPr>
            <a:r>
              <a:rPr lang="en-US" altLang="ko-KR" kern="0" dirty="0" smtClean="0">
                <a:latin typeface="Times New Roman"/>
                <a:ea typeface="굴림" pitchFamily="-65" charset="-127"/>
                <a:cs typeface="굴림" pitchFamily="-65" charset="-127"/>
              </a:rPr>
              <a:t> spinning dust grains</a:t>
            </a:r>
          </a:p>
          <a:p>
            <a:pPr>
              <a:buClr>
                <a:schemeClr val="tx2"/>
              </a:buClr>
              <a:buSzPct val="50000"/>
              <a:buFont typeface="Times" pitchFamily="-65" charset="0"/>
              <a:buChar char="•"/>
            </a:pPr>
            <a:r>
              <a:rPr lang="en-US" altLang="ko-KR" kern="0" dirty="0" smtClean="0">
                <a:latin typeface="Times New Roman"/>
                <a:ea typeface="굴림" pitchFamily="-65" charset="-127"/>
                <a:cs typeface="굴림" pitchFamily="-65" charset="-127"/>
              </a:rPr>
              <a:t> dust chemi</a:t>
            </a:r>
            <a:r>
              <a:rPr lang="en-US" altLang="ko-KR" kern="0" dirty="0" smtClean="0">
                <a:latin typeface="Gill Sans"/>
                <a:ea typeface="굴림" pitchFamily="-65" charset="-127"/>
                <a:cs typeface="굴림" pitchFamily="-65" charset="-127"/>
              </a:rPr>
              <a:t>stry in AGB envelopes</a:t>
            </a:r>
          </a:p>
          <a:p>
            <a:pPr>
              <a:buClr>
                <a:schemeClr val="tx2"/>
              </a:buClr>
              <a:buSzPct val="50000"/>
              <a:buFont typeface="Times" pitchFamily="-65" charset="0"/>
              <a:buChar char="•"/>
            </a:pPr>
            <a:r>
              <a:rPr lang="en-US" altLang="ko-KR" kern="0" dirty="0" smtClean="0">
                <a:latin typeface="Gill Sans"/>
                <a:ea typeface="굴림" pitchFamily="-65" charset="-127"/>
                <a:cs typeface="굴림" pitchFamily="-65" charset="-127"/>
              </a:rPr>
              <a:t> masers</a:t>
            </a:r>
            <a:endParaRPr lang="en-US" kern="0" dirty="0">
              <a:latin typeface="Gill Sans"/>
            </a:endParaRPr>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dirty="0" smtClean="0"/>
              <a:t>67-94 GHz </a:t>
            </a:r>
            <a:r>
              <a:rPr lang="en-US" dirty="0"/>
              <a:t>Astronomy</a:t>
            </a:r>
          </a:p>
        </p:txBody>
      </p:sp>
      <p:sp>
        <p:nvSpPr>
          <p:cNvPr id="5123" name="Rectangle 3"/>
          <p:cNvSpPr>
            <a:spLocks noGrp="1" noChangeArrowheads="1"/>
          </p:cNvSpPr>
          <p:nvPr>
            <p:ph type="body" idx="1"/>
          </p:nvPr>
        </p:nvSpPr>
        <p:spPr>
          <a:xfrm>
            <a:off x="457200" y="1447800"/>
            <a:ext cx="8229600" cy="4525963"/>
          </a:xfrm>
        </p:spPr>
        <p:txBody>
          <a:bodyPr/>
          <a:lstStyle/>
          <a:p>
            <a:r>
              <a:rPr lang="en-US" sz="2800" dirty="0"/>
              <a:t>67-94 GHz:  Resonance lines of abundant </a:t>
            </a:r>
            <a:r>
              <a:rPr lang="en-US" sz="2800" dirty="0" smtClean="0"/>
              <a:t>molecules</a:t>
            </a:r>
          </a:p>
          <a:p>
            <a:pPr lvl="1"/>
            <a:r>
              <a:rPr lang="en-US" sz="2800" dirty="0" smtClean="0"/>
              <a:t>HCO</a:t>
            </a:r>
            <a:r>
              <a:rPr lang="en-US" sz="2800" baseline="30000" dirty="0"/>
              <a:t>+</a:t>
            </a:r>
            <a:r>
              <a:rPr lang="en-US" sz="2800" dirty="0"/>
              <a:t>, HCN, HNC, N</a:t>
            </a:r>
            <a:r>
              <a:rPr lang="en-US" sz="2800" baseline="-25000" dirty="0"/>
              <a:t>2</a:t>
            </a:r>
            <a:r>
              <a:rPr lang="en-US" sz="2800" dirty="0"/>
              <a:t>H</a:t>
            </a:r>
            <a:r>
              <a:rPr lang="en-US" sz="2800" baseline="30000" dirty="0"/>
              <a:t>+</a:t>
            </a:r>
            <a:r>
              <a:rPr lang="en-US" sz="2800" dirty="0"/>
              <a:t>, </a:t>
            </a:r>
            <a:r>
              <a:rPr lang="en-US" sz="2800" dirty="0" smtClean="0"/>
              <a:t>H</a:t>
            </a:r>
            <a:r>
              <a:rPr lang="en-US" sz="2800" baseline="-25000" dirty="0" smtClean="0"/>
              <a:t>2</a:t>
            </a:r>
            <a:r>
              <a:rPr lang="en-US" sz="2800" dirty="0" smtClean="0"/>
              <a:t>CO</a:t>
            </a:r>
          </a:p>
          <a:p>
            <a:r>
              <a:rPr lang="en-US" sz="2800" dirty="0"/>
              <a:t>Resonance lines of their deuterium </a:t>
            </a:r>
            <a:r>
              <a:rPr lang="en-US" sz="2800" dirty="0" err="1" smtClean="0"/>
              <a:t>isotopomers</a:t>
            </a:r>
            <a:endParaRPr lang="en-US" sz="2800" dirty="0" smtClean="0"/>
          </a:p>
          <a:p>
            <a:pPr lvl="1"/>
            <a:r>
              <a:rPr lang="en-US" sz="2800" dirty="0" smtClean="0"/>
              <a:t>DCO</a:t>
            </a:r>
            <a:r>
              <a:rPr lang="en-US" sz="2800" baseline="30000" dirty="0" smtClean="0"/>
              <a:t>+</a:t>
            </a:r>
            <a:r>
              <a:rPr lang="en-US" sz="2800" dirty="0" smtClean="0"/>
              <a:t>, DCN, DNC, N</a:t>
            </a:r>
            <a:r>
              <a:rPr lang="en-US" sz="2800" baseline="-25000" dirty="0" smtClean="0"/>
              <a:t>2</a:t>
            </a:r>
            <a:r>
              <a:rPr lang="en-US" sz="2800" dirty="0" smtClean="0"/>
              <a:t>D</a:t>
            </a:r>
            <a:r>
              <a:rPr lang="en-US" sz="2800" baseline="30000" dirty="0" smtClean="0"/>
              <a:t>+</a:t>
            </a:r>
            <a:r>
              <a:rPr lang="en-US" sz="2800" dirty="0" smtClean="0"/>
              <a:t>, NH</a:t>
            </a:r>
            <a:r>
              <a:rPr lang="en-US" sz="2800" baseline="-25000" dirty="0" smtClean="0"/>
              <a:t>2</a:t>
            </a:r>
            <a:r>
              <a:rPr lang="en-US" sz="2800" dirty="0" smtClean="0"/>
              <a:t>D, NHD</a:t>
            </a:r>
            <a:r>
              <a:rPr lang="en-US" sz="2800" baseline="-25000" dirty="0" smtClean="0"/>
              <a:t>2</a:t>
            </a:r>
            <a:r>
              <a:rPr lang="en-US" sz="2800" dirty="0" smtClean="0"/>
              <a:t>, HDO, CH</a:t>
            </a:r>
            <a:r>
              <a:rPr lang="en-US" sz="2800" baseline="-25000" dirty="0" smtClean="0"/>
              <a:t>2</a:t>
            </a:r>
            <a:r>
              <a:rPr lang="en-US" sz="2800" dirty="0" smtClean="0"/>
              <a:t>D</a:t>
            </a:r>
            <a:r>
              <a:rPr lang="en-US" sz="2800" baseline="30000" dirty="0" smtClean="0"/>
              <a:t>+</a:t>
            </a:r>
          </a:p>
          <a:p>
            <a:r>
              <a:rPr lang="en-US" sz="2800" dirty="0"/>
              <a:t>Underutilized band but </a:t>
            </a:r>
            <a:r>
              <a:rPr lang="en-US" sz="2800" dirty="0" err="1"/>
              <a:t>rx</a:t>
            </a:r>
            <a:r>
              <a:rPr lang="en-US" sz="2800" dirty="0"/>
              <a:t> technology </a:t>
            </a:r>
            <a:r>
              <a:rPr lang="en-US" sz="2800" dirty="0" smtClean="0"/>
              <a:t>straightforward</a:t>
            </a:r>
          </a:p>
          <a:p>
            <a:r>
              <a:rPr lang="en-US" sz="2800" dirty="0" smtClean="0"/>
              <a:t>Excellent probe of very dense dust disks</a:t>
            </a:r>
          </a:p>
          <a:p>
            <a:r>
              <a:rPr lang="en-US" sz="2800" dirty="0"/>
              <a:t>Comets--PD zone often resolved, no missing flux</a:t>
            </a:r>
            <a:r>
              <a:rPr lang="en-US" sz="2800" dirty="0" smtClean="0"/>
              <a:t>.</a:t>
            </a:r>
          </a:p>
          <a:p>
            <a:r>
              <a:rPr lang="en-US" sz="2800" dirty="0" err="1" smtClean="0"/>
              <a:t>Redshifted</a:t>
            </a:r>
            <a:r>
              <a:rPr lang="en-US" sz="2800" dirty="0" smtClean="0"/>
              <a:t> CO, near and far</a:t>
            </a:r>
          </a:p>
          <a:p>
            <a:pPr>
              <a:buNone/>
            </a:pPr>
            <a:endParaRPr lang="en-US" sz="2800"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dirty="0" smtClean="0"/>
              <a:t>Extragalactic Targets</a:t>
            </a:r>
            <a:endParaRPr lang="en-US" dirty="0"/>
          </a:p>
        </p:txBody>
      </p:sp>
      <p:sp>
        <p:nvSpPr>
          <p:cNvPr id="16387" name="Rectangle 3"/>
          <p:cNvSpPr>
            <a:spLocks noGrp="1" noChangeArrowheads="1"/>
          </p:cNvSpPr>
          <p:nvPr>
            <p:ph type="body" idx="1"/>
          </p:nvPr>
        </p:nvSpPr>
        <p:spPr>
          <a:xfrm>
            <a:off x="304800" y="1828800"/>
            <a:ext cx="8458200" cy="4114800"/>
          </a:xfrm>
        </p:spPr>
        <p:txBody>
          <a:bodyPr/>
          <a:lstStyle/>
          <a:p>
            <a:r>
              <a:rPr lang="en-US" dirty="0" err="1" smtClean="0"/>
              <a:t>Redshifted</a:t>
            </a:r>
            <a:r>
              <a:rPr lang="en-US" dirty="0" smtClean="0"/>
              <a:t> CO (including Milky Way at z~3)</a:t>
            </a:r>
          </a:p>
          <a:p>
            <a:r>
              <a:rPr lang="en-US" dirty="0" err="1" smtClean="0"/>
              <a:t>LIRGs</a:t>
            </a:r>
            <a:r>
              <a:rPr lang="en-US" dirty="0" smtClean="0"/>
              <a:t> 0.2&lt;</a:t>
            </a:r>
            <a:r>
              <a:rPr lang="en-US" dirty="0" err="1" smtClean="0"/>
              <a:t>z</a:t>
            </a:r>
            <a:r>
              <a:rPr lang="en-US" dirty="0" smtClean="0"/>
              <a:t>&lt;0.7</a:t>
            </a:r>
          </a:p>
          <a:p>
            <a:pPr lvl="1"/>
            <a:r>
              <a:rPr lang="en-US" dirty="0" smtClean="0"/>
              <a:t>L</a:t>
            </a:r>
            <a:r>
              <a:rPr lang="en-US" baseline="-25000" dirty="0" smtClean="0"/>
              <a:t>IR</a:t>
            </a:r>
            <a:r>
              <a:rPr lang="en-US" dirty="0"/>
              <a:t>~5 L</a:t>
            </a:r>
            <a:r>
              <a:rPr lang="en-US" baseline="-25000" dirty="0"/>
              <a:t>IR</a:t>
            </a:r>
            <a:r>
              <a:rPr lang="en-US" dirty="0"/>
              <a:t>(MW) </a:t>
            </a:r>
            <a:r>
              <a:rPr lang="en-US" dirty="0">
                <a:sym typeface="Symbol" pitchFamily="-65" charset="2"/>
              </a:rPr>
              <a:t></a:t>
            </a:r>
            <a:r>
              <a:rPr lang="en-US" dirty="0"/>
              <a:t>L(CO)</a:t>
            </a:r>
            <a:r>
              <a:rPr lang="en-US" baseline="-25000" dirty="0"/>
              <a:t>1-0</a:t>
            </a:r>
            <a:r>
              <a:rPr lang="en-US" dirty="0"/>
              <a:t>~5 L(CO)</a:t>
            </a:r>
            <a:r>
              <a:rPr lang="en-US" baseline="-25000" dirty="0"/>
              <a:t>1-0, MW</a:t>
            </a:r>
          </a:p>
          <a:p>
            <a:pPr lvl="1"/>
            <a:r>
              <a:rPr lang="en-US" dirty="0"/>
              <a:t>T</a:t>
            </a:r>
            <a:r>
              <a:rPr lang="en-US" baseline="-25000" dirty="0"/>
              <a:t>sys</a:t>
            </a:r>
            <a:r>
              <a:rPr lang="en-US" dirty="0"/>
              <a:t>~250K SSB; Jy/K~0.8 </a:t>
            </a:r>
          </a:p>
          <a:p>
            <a:pPr lvl="1"/>
            <a:r>
              <a:rPr lang="en-US" dirty="0"/>
              <a:t>1</a:t>
            </a:r>
            <a:r>
              <a:rPr lang="en-US" dirty="0">
                <a:sym typeface="Symbol" pitchFamily="-65" charset="2"/>
              </a:rPr>
              <a:t> 8 hrs 1mK 75 km/</a:t>
            </a:r>
            <a:r>
              <a:rPr lang="en-US" dirty="0" err="1">
                <a:sym typeface="Symbol" pitchFamily="-65" charset="2"/>
              </a:rPr>
              <a:t>s</a:t>
            </a:r>
            <a:r>
              <a:rPr lang="en-US" dirty="0">
                <a:sym typeface="Symbol" pitchFamily="-65" charset="2"/>
              </a:rPr>
              <a:t> (10K km/</a:t>
            </a:r>
            <a:r>
              <a:rPr lang="en-US" dirty="0" err="1">
                <a:sym typeface="Symbol" pitchFamily="-65" charset="2"/>
              </a:rPr>
              <a:t>s</a:t>
            </a:r>
            <a:r>
              <a:rPr lang="en-US" dirty="0">
                <a:sym typeface="Symbol" pitchFamily="-65" charset="2"/>
              </a:rPr>
              <a:t>)</a:t>
            </a:r>
          </a:p>
          <a:p>
            <a:pPr lvl="1"/>
            <a:r>
              <a:rPr lang="en-US" dirty="0">
                <a:sym typeface="Symbol" pitchFamily="-65" charset="2"/>
              </a:rPr>
              <a:t>Could </a:t>
            </a:r>
            <a:r>
              <a:rPr lang="en-US" dirty="0" smtClean="0">
                <a:sym typeface="Symbol" pitchFamily="-65" charset="2"/>
              </a:rPr>
              <a:t>probably </a:t>
            </a:r>
            <a:r>
              <a:rPr lang="en-US" dirty="0">
                <a:sym typeface="Symbol" pitchFamily="-65" charset="2"/>
              </a:rPr>
              <a:t>measure CO in ~two dozen MIPS-detected LIRGS in HDF falling in this </a:t>
            </a:r>
            <a:r>
              <a:rPr lang="en-US" dirty="0" err="1">
                <a:sym typeface="Symbol" pitchFamily="-65" charset="2"/>
              </a:rPr>
              <a:t>redshift</a:t>
            </a:r>
            <a:r>
              <a:rPr lang="en-US" dirty="0">
                <a:sym typeface="Symbol" pitchFamily="-65" charset="2"/>
              </a:rPr>
              <a:t> range</a:t>
            </a:r>
          </a:p>
          <a:p>
            <a:pPr lvl="1"/>
            <a:r>
              <a:rPr lang="en-US" dirty="0">
                <a:sym typeface="Symbol" pitchFamily="-65" charset="2"/>
              </a:rPr>
              <a:t>‘Age’ 7.4-11.3 </a:t>
            </a:r>
            <a:r>
              <a:rPr lang="en-US" dirty="0" err="1">
                <a:sym typeface="Symbol" pitchFamily="-65" charset="2"/>
              </a:rPr>
              <a:t>Gyr</a:t>
            </a:r>
            <a:r>
              <a:rPr lang="en-US" dirty="0">
                <a:sym typeface="Symbol" pitchFamily="-65" charset="2"/>
              </a:rPr>
              <a:t>; Scale 24-50 </a:t>
            </a:r>
            <a:r>
              <a:rPr lang="en-US" dirty="0" err="1">
                <a:sym typeface="Symbol" pitchFamily="-65" charset="2"/>
              </a:rPr>
              <a:t>kpc</a:t>
            </a:r>
            <a:r>
              <a:rPr lang="en-US" dirty="0">
                <a:sym typeface="Symbol" pitchFamily="-65" charset="2"/>
              </a:rPr>
              <a:t>/</a:t>
            </a:r>
            <a:r>
              <a:rPr lang="en-US" dirty="0" smtClean="0">
                <a:sym typeface="Symbol" pitchFamily="-65" charset="2"/>
              </a:rPr>
              <a:t>beam</a:t>
            </a:r>
          </a:p>
          <a:p>
            <a:r>
              <a:rPr lang="en-US" dirty="0" err="1" smtClean="0"/>
              <a:t>Sunyaev-Zeldovich</a:t>
            </a:r>
            <a:r>
              <a:rPr lang="en-US" dirty="0" smtClean="0"/>
              <a:t> Effect</a:t>
            </a:r>
          </a:p>
          <a:p>
            <a:endParaRPr lang="en-US"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85800" y="304800"/>
            <a:ext cx="7772400" cy="1143000"/>
          </a:xfrm>
        </p:spPr>
        <p:txBody>
          <a:bodyPr/>
          <a:lstStyle/>
          <a:p>
            <a:r>
              <a:rPr lang="en-US"/>
              <a:t>Examples</a:t>
            </a:r>
          </a:p>
        </p:txBody>
      </p:sp>
      <p:sp>
        <p:nvSpPr>
          <p:cNvPr id="17411" name="Rectangle 3"/>
          <p:cNvSpPr>
            <a:spLocks noGrp="1" noChangeArrowheads="1"/>
          </p:cNvSpPr>
          <p:nvPr>
            <p:ph type="body" idx="1"/>
          </p:nvPr>
        </p:nvSpPr>
        <p:spPr>
          <a:xfrm>
            <a:off x="228600" y="1905000"/>
            <a:ext cx="3429000" cy="4114800"/>
          </a:xfrm>
        </p:spPr>
        <p:txBody>
          <a:bodyPr/>
          <a:lstStyle/>
          <a:p>
            <a:r>
              <a:rPr lang="en-US" dirty="0"/>
              <a:t>MIPS4644, </a:t>
            </a:r>
            <a:r>
              <a:rPr lang="en-US" dirty="0" err="1"/>
              <a:t>z</a:t>
            </a:r>
            <a:r>
              <a:rPr lang="en-US" dirty="0"/>
              <a:t>=</a:t>
            </a:r>
            <a:r>
              <a:rPr lang="en-US" dirty="0" smtClean="0"/>
              <a:t>0.67</a:t>
            </a:r>
          </a:p>
          <a:p>
            <a:r>
              <a:rPr lang="en-US" dirty="0" smtClean="0"/>
              <a:t>Note ALMA synthesized beam</a:t>
            </a:r>
            <a:endParaRPr lang="en-US" dirty="0"/>
          </a:p>
        </p:txBody>
      </p:sp>
      <p:pic>
        <p:nvPicPr>
          <p:cNvPr id="17412" name="Picture 4" descr="MIPS4644"/>
          <p:cNvPicPr>
            <a:picLocks noChangeAspect="1" noChangeArrowheads="1"/>
          </p:cNvPicPr>
          <p:nvPr/>
        </p:nvPicPr>
        <p:blipFill>
          <a:blip r:embed="rId3"/>
          <a:srcRect/>
          <a:stretch>
            <a:fillRect/>
          </a:stretch>
        </p:blipFill>
        <p:spPr bwMode="auto">
          <a:xfrm>
            <a:off x="3933825" y="1371600"/>
            <a:ext cx="5210175" cy="4791075"/>
          </a:xfrm>
          <a:prstGeom prst="rect">
            <a:avLst/>
          </a:prstGeom>
          <a:noFill/>
        </p:spPr>
      </p:pic>
      <p:sp>
        <p:nvSpPr>
          <p:cNvPr id="5" name="Footer Placeholder 4"/>
          <p:cNvSpPr>
            <a:spLocks noGrp="1"/>
          </p:cNvSpPr>
          <p:nvPr>
            <p:ph type="ftr" sz="quarter" idx="10"/>
          </p:nvPr>
        </p:nvSpPr>
        <p:spPr/>
        <p:txBody>
          <a:bodyPr/>
          <a:lstStyle/>
          <a:p>
            <a:pPr>
              <a:defRPr/>
            </a:pPr>
            <a:r>
              <a:rPr lang="en-US" smtClean="0"/>
              <a:t>SMA Workshop</a:t>
            </a:r>
            <a:endParaRPr lang="en-US"/>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685800" y="304800"/>
            <a:ext cx="7772400" cy="1143000"/>
          </a:xfrm>
        </p:spPr>
        <p:txBody>
          <a:bodyPr/>
          <a:lstStyle/>
          <a:p>
            <a:r>
              <a:rPr lang="en-US"/>
              <a:t>Examples</a:t>
            </a:r>
          </a:p>
        </p:txBody>
      </p:sp>
      <p:sp>
        <p:nvSpPr>
          <p:cNvPr id="18435" name="Rectangle 3"/>
          <p:cNvSpPr>
            <a:spLocks noGrp="1" noChangeArrowheads="1"/>
          </p:cNvSpPr>
          <p:nvPr>
            <p:ph type="body" idx="1"/>
          </p:nvPr>
        </p:nvSpPr>
        <p:spPr>
          <a:xfrm>
            <a:off x="228600" y="1905000"/>
            <a:ext cx="3429000" cy="4114800"/>
          </a:xfrm>
        </p:spPr>
        <p:txBody>
          <a:bodyPr/>
          <a:lstStyle/>
          <a:p>
            <a:r>
              <a:rPr lang="en-US"/>
              <a:t>MIPS15942, z=0.44</a:t>
            </a:r>
          </a:p>
        </p:txBody>
      </p:sp>
      <p:pic>
        <p:nvPicPr>
          <p:cNvPr id="18437" name="Picture 5" descr="MIPS15942"/>
          <p:cNvPicPr>
            <a:picLocks noChangeAspect="1" noChangeArrowheads="1"/>
          </p:cNvPicPr>
          <p:nvPr/>
        </p:nvPicPr>
        <p:blipFill>
          <a:blip r:embed="rId3"/>
          <a:srcRect/>
          <a:stretch>
            <a:fillRect/>
          </a:stretch>
        </p:blipFill>
        <p:spPr bwMode="auto">
          <a:xfrm>
            <a:off x="4191000" y="1524000"/>
            <a:ext cx="4524375" cy="4160838"/>
          </a:xfrm>
          <a:prstGeom prst="rect">
            <a:avLst/>
          </a:prstGeom>
          <a:noFill/>
        </p:spPr>
      </p:pic>
      <p:sp>
        <p:nvSpPr>
          <p:cNvPr id="5" name="Footer Placeholder 4"/>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 to z~.55</a:t>
            </a:r>
            <a:endParaRPr lang="en-US" dirty="0"/>
          </a:p>
        </p:txBody>
      </p:sp>
      <p:pic>
        <p:nvPicPr>
          <p:cNvPr id="6" name="Content Placeholder 5" descr="MWz0p44.pdf"/>
          <p:cNvPicPr>
            <a:picLocks noGrp="1" noChangeAspect="1"/>
          </p:cNvPicPr>
          <p:nvPr>
            <p:ph idx="1"/>
          </p:nvPr>
        </p:nvPicPr>
        <mc:AlternateContent xmlns:ma="http://schemas.microsoft.com/office/mac/drawingml/2008/main">
          <mc:Choice Requires="ma">
            <p:blipFill>
              <a:blip r:embed="rId2"/>
              <a:srcRect l="-40915" r="-40915"/>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3"/>
              <a:srcRect l="-40915" r="-40915"/>
              <a:stretch>
                <a:fillRect/>
              </a:stretch>
            </p:blipFill>
          </mc:Fallback>
        </mc:AlternateContent>
        <p:spPr/>
      </p:pic>
      <p:sp>
        <p:nvSpPr>
          <p:cNvPr id="4" name="Footer Placeholder 3"/>
          <p:cNvSpPr>
            <a:spLocks noGrp="1"/>
          </p:cNvSpPr>
          <p:nvPr>
            <p:ph type="ftr" sz="quarter" idx="10"/>
          </p:nvPr>
        </p:nvSpPr>
        <p:spPr/>
        <p:txBody>
          <a:bodyPr/>
          <a:lstStyle/>
          <a:p>
            <a:pPr>
              <a:defRPr/>
            </a:pPr>
            <a:r>
              <a:rPr lang="en-US" smtClean="0"/>
              <a:t>LMT</a:t>
            </a:r>
            <a:endParaRPr lang="en-US"/>
          </a:p>
        </p:txBody>
      </p:sp>
      <p:sp>
        <p:nvSpPr>
          <p:cNvPr id="7" name="TextBox 6"/>
          <p:cNvSpPr txBox="1"/>
          <p:nvPr/>
        </p:nvSpPr>
        <p:spPr>
          <a:xfrm>
            <a:off x="7935022" y="5579758"/>
            <a:ext cx="1159292" cy="400110"/>
          </a:xfrm>
          <a:prstGeom prst="rect">
            <a:avLst/>
          </a:prstGeom>
          <a:noFill/>
        </p:spPr>
        <p:txBody>
          <a:bodyPr wrap="none" rtlCol="0">
            <a:spAutoFit/>
          </a:bodyPr>
          <a:lstStyle/>
          <a:p>
            <a:pPr marL="342900" indent="-342900" eaLnBrk="0" hangingPunct="0">
              <a:spcBef>
                <a:spcPct val="20000"/>
              </a:spcBef>
              <a:buFont typeface="Arial" charset="0"/>
              <a:buChar char="•"/>
            </a:pPr>
            <a:r>
              <a:rPr lang="en-US" sz="2000" dirty="0" smtClean="0">
                <a:solidFill>
                  <a:srgbClr val="000099"/>
                </a:solidFill>
                <a:latin typeface="Gill Sans MT" pitchFamily="34" charset="0"/>
                <a:cs typeface="Gill Sans" pitchFamily="17" charset="0"/>
              </a:rPr>
              <a:t>Z=.44</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5 (163-211 GHz)</a:t>
            </a:r>
            <a:endParaRPr lang="en-US" dirty="0"/>
          </a:p>
        </p:txBody>
      </p:sp>
      <p:sp>
        <p:nvSpPr>
          <p:cNvPr id="4" name="TextBox 3"/>
          <p:cNvSpPr txBox="1"/>
          <p:nvPr/>
        </p:nvSpPr>
        <p:spPr>
          <a:xfrm>
            <a:off x="465666" y="1066800"/>
            <a:ext cx="4980851" cy="769441"/>
          </a:xfrm>
          <a:prstGeom prst="rect">
            <a:avLst/>
          </a:prstGeom>
          <a:noFill/>
        </p:spPr>
        <p:txBody>
          <a:bodyPr wrap="none" rtlCol="0">
            <a:spAutoFit/>
          </a:bodyPr>
          <a:lstStyle/>
          <a:p>
            <a:pPr marL="342900" indent="-342900" eaLnBrk="0" hangingPunct="0">
              <a:spcBef>
                <a:spcPct val="20000"/>
              </a:spcBef>
              <a:buFont typeface="Arial" charset="0"/>
              <a:buChar char="•"/>
            </a:pPr>
            <a:r>
              <a:rPr lang="en-US" sz="2000" dirty="0" smtClean="0">
                <a:solidFill>
                  <a:srgbClr val="000099"/>
                </a:solidFill>
                <a:latin typeface="Gill Sans MT" pitchFamily="34" charset="0"/>
                <a:cs typeface="Gill Sans" pitchFamily="17" charset="0"/>
              </a:rPr>
              <a:t>Water!  High resolution Herschel </a:t>
            </a:r>
            <a:r>
              <a:rPr lang="en-US" sz="2000" dirty="0" err="1" smtClean="0">
                <a:solidFill>
                  <a:srgbClr val="000099"/>
                </a:solidFill>
                <a:latin typeface="Gill Sans MT" pitchFamily="34" charset="0"/>
                <a:cs typeface="Gill Sans" pitchFamily="17" charset="0"/>
              </a:rPr>
              <a:t>followup</a:t>
            </a:r>
            <a:endParaRPr lang="en-US" sz="2000" dirty="0" smtClean="0">
              <a:solidFill>
                <a:srgbClr val="000099"/>
              </a:solidFill>
              <a:latin typeface="Gill Sans MT" pitchFamily="34" charset="0"/>
              <a:cs typeface="Gill Sans" pitchFamily="17" charset="0"/>
            </a:endParaRPr>
          </a:p>
          <a:p>
            <a:pPr marL="342900" indent="-342900" eaLnBrk="0" hangingPunct="0">
              <a:spcBef>
                <a:spcPct val="20000"/>
              </a:spcBef>
              <a:buFont typeface="Arial" charset="0"/>
              <a:buChar char="•"/>
            </a:pPr>
            <a:r>
              <a:rPr lang="en-US" sz="2000" dirty="0" err="1" smtClean="0">
                <a:solidFill>
                  <a:srgbClr val="000099"/>
                </a:solidFill>
                <a:latin typeface="Gill Sans MT" pitchFamily="34" charset="0"/>
                <a:cs typeface="Gill Sans" pitchFamily="17" charset="0"/>
              </a:rPr>
              <a:t>Redshifted</a:t>
            </a:r>
            <a:r>
              <a:rPr lang="en-US" sz="2000" dirty="0" smtClean="0">
                <a:solidFill>
                  <a:srgbClr val="000099"/>
                </a:solidFill>
                <a:latin typeface="Gill Sans MT" pitchFamily="34" charset="0"/>
                <a:cs typeface="Gill Sans" pitchFamily="17" charset="0"/>
              </a:rPr>
              <a:t> CO and z~10 C</a:t>
            </a:r>
            <a:r>
              <a:rPr lang="en-US" sz="2000" baseline="30000" dirty="0" smtClean="0">
                <a:solidFill>
                  <a:srgbClr val="000099"/>
                </a:solidFill>
                <a:latin typeface="Gill Sans MT" pitchFamily="34" charset="0"/>
                <a:cs typeface="Gill Sans" pitchFamily="17" charset="0"/>
              </a:rPr>
              <a:t>+</a:t>
            </a:r>
          </a:p>
        </p:txBody>
      </p:sp>
      <p:pic>
        <p:nvPicPr>
          <p:cNvPr id="5" name="Picture 4" descr="f_atom_b5.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4408298" y="1066800"/>
            <a:ext cx="4318000" cy="5588000"/>
          </a:xfrm>
          <a:prstGeom prst="rect">
            <a:avLst/>
          </a:prstGeom>
        </p:spPr>
      </p:pic>
      <p:sp>
        <p:nvSpPr>
          <p:cNvPr id="6" name="TextBox 5"/>
          <p:cNvSpPr txBox="1"/>
          <p:nvPr/>
        </p:nvSpPr>
        <p:spPr>
          <a:xfrm>
            <a:off x="6361548" y="5784790"/>
            <a:ext cx="1478415" cy="307777"/>
          </a:xfrm>
          <a:prstGeom prst="rect">
            <a:avLst/>
          </a:prstGeom>
          <a:noFill/>
        </p:spPr>
        <p:txBody>
          <a:bodyPr wrap="none" rtlCol="0">
            <a:spAutoFit/>
          </a:bodyPr>
          <a:lstStyle/>
          <a:p>
            <a:pPr marL="342900" indent="-342900" eaLnBrk="0" hangingPunct="0">
              <a:spcBef>
                <a:spcPct val="20000"/>
              </a:spcBef>
            </a:pPr>
            <a:r>
              <a:rPr lang="en-US" sz="1400" dirty="0" err="1" smtClean="0">
                <a:solidFill>
                  <a:srgbClr val="000099"/>
                </a:solidFill>
                <a:latin typeface="Gill Sans MT" pitchFamily="34" charset="0"/>
                <a:cs typeface="Gill Sans" pitchFamily="17" charset="0"/>
              </a:rPr>
              <a:t>Maiolino</a:t>
            </a:r>
            <a:r>
              <a:rPr lang="en-US" sz="1400" dirty="0" smtClean="0">
                <a:solidFill>
                  <a:srgbClr val="000099"/>
                </a:solidFill>
                <a:latin typeface="Gill Sans MT" pitchFamily="34" charset="0"/>
                <a:cs typeface="Gill Sans" pitchFamily="17" charset="0"/>
              </a:rPr>
              <a:t> and </a:t>
            </a:r>
            <a:r>
              <a:rPr lang="en-US" sz="1400" dirty="0" err="1" smtClean="0">
                <a:solidFill>
                  <a:srgbClr val="000099"/>
                </a:solidFill>
                <a:latin typeface="Gill Sans MT" pitchFamily="34" charset="0"/>
                <a:cs typeface="Gill Sans" pitchFamily="17" charset="0"/>
              </a:rPr>
              <a:t>Testi</a:t>
            </a:r>
            <a:endParaRPr lang="en-US" sz="1400" dirty="0" smtClean="0">
              <a:solidFill>
                <a:srgbClr val="000099"/>
              </a:solidFill>
              <a:latin typeface="Gill Sans MT" pitchFamily="34" charset="0"/>
              <a:cs typeface="Gill Sans" pitchFamily="17"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3505200" y="2628900"/>
            <a:ext cx="5562600" cy="4173538"/>
          </a:xfrm>
          <a:prstGeom prst="rect">
            <a:avLst/>
          </a:prstGeom>
          <a:noFill/>
          <a:ln w="9525">
            <a:noFill/>
            <a:miter lim="800000"/>
            <a:headEnd/>
            <a:tailEnd/>
          </a:ln>
        </p:spPr>
      </p:pic>
      <p:sp>
        <p:nvSpPr>
          <p:cNvPr id="54275" name="Title 1"/>
          <p:cNvSpPr>
            <a:spLocks noGrp="1"/>
          </p:cNvSpPr>
          <p:nvPr>
            <p:ph type="title"/>
          </p:nvPr>
        </p:nvSpPr>
        <p:spPr/>
        <p:txBody>
          <a:bodyPr/>
          <a:lstStyle/>
          <a:p>
            <a:pPr eaLnBrk="1" hangingPunct="1"/>
            <a:r>
              <a:rPr lang="en-US">
                <a:latin typeface="Gill Sans MT" charset="-18"/>
                <a:ea typeface="ＭＳ Ｐゴシック" charset="-128"/>
              </a:rPr>
              <a:t>Roads &amp; Foundations</a:t>
            </a:r>
          </a:p>
        </p:txBody>
      </p:sp>
      <p:sp>
        <p:nvSpPr>
          <p:cNvPr id="54276"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54278" name="Picture 6" descr="100_6444"/>
          <p:cNvPicPr>
            <a:picLocks noChangeAspect="1" noChangeArrowheads="1"/>
          </p:cNvPicPr>
          <p:nvPr/>
        </p:nvPicPr>
        <p:blipFill>
          <a:blip r:embed="rId3"/>
          <a:srcRect/>
          <a:stretch>
            <a:fillRect/>
          </a:stretch>
        </p:blipFill>
        <p:spPr bwMode="auto">
          <a:xfrm>
            <a:off x="152400" y="1295400"/>
            <a:ext cx="5029200" cy="3382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3" descr="Bande1"/>
          <p:cNvPicPr>
            <a:picLocks noChangeAspect="1" noChangeArrowheads="1"/>
          </p:cNvPicPr>
          <p:nvPr/>
        </p:nvPicPr>
        <p:blipFill>
          <a:blip r:embed="rId2"/>
          <a:srcRect/>
          <a:stretch>
            <a:fillRect/>
          </a:stretch>
        </p:blipFill>
        <p:spPr bwMode="auto">
          <a:xfrm>
            <a:off x="2590800" y="1680865"/>
            <a:ext cx="6629400" cy="5122862"/>
          </a:xfrm>
          <a:prstGeom prst="rect">
            <a:avLst/>
          </a:prstGeom>
          <a:noFill/>
        </p:spPr>
      </p:pic>
      <p:sp>
        <p:nvSpPr>
          <p:cNvPr id="6" name="Rectangle 5"/>
          <p:cNvSpPr/>
          <p:nvPr/>
        </p:nvSpPr>
        <p:spPr>
          <a:xfrm>
            <a:off x="6019800" y="1373088"/>
            <a:ext cx="2965258" cy="307777"/>
          </a:xfrm>
          <a:prstGeom prst="rect">
            <a:avLst/>
          </a:prstGeom>
        </p:spPr>
        <p:txBody>
          <a:bodyPr wrap="none">
            <a:spAutoFit/>
          </a:bodyPr>
          <a:lstStyle/>
          <a:p>
            <a:r>
              <a:rPr lang="en-US" altLang="ko-KR" sz="1400" i="1" dirty="0" smtClean="0">
                <a:latin typeface="Times New Roman" pitchFamily="-65" charset="0"/>
                <a:ea typeface="굴림" pitchFamily="-65" charset="-127"/>
                <a:cs typeface="굴림" pitchFamily="-65" charset="-127"/>
              </a:rPr>
              <a:t>Super M82 from ISO, </a:t>
            </a:r>
            <a:r>
              <a:rPr lang="en-US" altLang="ko-KR" sz="1400" i="1" dirty="0" err="1" smtClean="0">
                <a:latin typeface="Times New Roman" pitchFamily="-65" charset="0"/>
                <a:ea typeface="굴림" pitchFamily="-65" charset="-127"/>
                <a:cs typeface="굴림" pitchFamily="-65" charset="-127"/>
              </a:rPr>
              <a:t>Beelen</a:t>
            </a:r>
            <a:r>
              <a:rPr lang="en-US" altLang="ko-KR" sz="1400" i="1" dirty="0" smtClean="0">
                <a:latin typeface="Times New Roman" pitchFamily="-65" charset="0"/>
                <a:ea typeface="굴림" pitchFamily="-65" charset="-127"/>
                <a:cs typeface="굴림" pitchFamily="-65" charset="-127"/>
              </a:rPr>
              <a:t> and Cox</a:t>
            </a:r>
            <a:endParaRPr lang="en-US" altLang="ko-KR" sz="1400" i="1" dirty="0">
              <a:latin typeface="Times New Roman" pitchFamily="-65" charset="0"/>
              <a:ea typeface="굴림" pitchFamily="-65" charset="-127"/>
              <a:cs typeface="굴림" pitchFamily="-65" charset="-127"/>
            </a:endParaRPr>
          </a:p>
        </p:txBody>
      </p:sp>
      <p:sp>
        <p:nvSpPr>
          <p:cNvPr id="7" name="Rectangle 6"/>
          <p:cNvSpPr/>
          <p:nvPr/>
        </p:nvSpPr>
        <p:spPr>
          <a:xfrm>
            <a:off x="228600" y="1077301"/>
            <a:ext cx="2286000" cy="4806445"/>
          </a:xfrm>
          <a:prstGeom prst="rect">
            <a:avLst/>
          </a:prstGeom>
        </p:spPr>
        <p:txBody>
          <a:bodyPr wrap="square">
            <a:spAutoFit/>
          </a:bodyPr>
          <a:lstStyle/>
          <a:p>
            <a:pPr>
              <a:lnSpc>
                <a:spcPct val="90000"/>
              </a:lnSpc>
              <a:spcBef>
                <a:spcPct val="20000"/>
              </a:spcBef>
              <a:buClr>
                <a:schemeClr val="tx2"/>
              </a:buClr>
              <a:buSzPct val="75000"/>
              <a:buFont typeface="Wingdings" pitchFamily="-65" charset="2"/>
              <a:buChar char="§"/>
            </a:pPr>
            <a:r>
              <a:rPr lang="en-US" altLang="ko-KR" sz="2000" dirty="0" smtClean="0"/>
              <a:t>As galaxies get </a:t>
            </a:r>
            <a:r>
              <a:rPr lang="en-US" altLang="ko-KR" sz="2000" dirty="0" err="1" smtClean="0"/>
              <a:t>redshifted</a:t>
            </a:r>
            <a:r>
              <a:rPr lang="en-US" altLang="ko-KR" sz="2000" dirty="0" smtClean="0"/>
              <a:t> into the ALMA bands, dimming due to distance is offset by the brighter part of the spectrum being </a:t>
            </a:r>
            <a:r>
              <a:rPr lang="en-US" altLang="ko-KR" sz="2000" dirty="0" err="1" smtClean="0"/>
              <a:t>redshifted</a:t>
            </a:r>
            <a:r>
              <a:rPr lang="en-US" altLang="ko-KR" sz="2000" dirty="0" smtClean="0"/>
              <a:t> in.  Hence, galaxies remain at relatively similar brightness out to high distances.  But first stars formed z~10…spectra differed.</a:t>
            </a:r>
            <a:endParaRPr lang="en-US" altLang="ko-KR" sz="2000" dirty="0"/>
          </a:p>
        </p:txBody>
      </p:sp>
      <p:sp>
        <p:nvSpPr>
          <p:cNvPr id="8" name="TextBox 7"/>
          <p:cNvSpPr txBox="1"/>
          <p:nvPr/>
        </p:nvSpPr>
        <p:spPr>
          <a:xfrm>
            <a:off x="1447800" y="609600"/>
            <a:ext cx="5328915" cy="369332"/>
          </a:xfrm>
          <a:prstGeom prst="rect">
            <a:avLst/>
          </a:prstGeom>
          <a:noFill/>
        </p:spPr>
        <p:txBody>
          <a:bodyPr wrap="none" rtlCol="0">
            <a:spAutoFit/>
          </a:bodyPr>
          <a:lstStyle/>
          <a:p>
            <a:r>
              <a:rPr lang="en-US" dirty="0" smtClean="0"/>
              <a:t>Inverse K-correction, or magic of the </a:t>
            </a:r>
            <a:r>
              <a:rPr lang="en-US" dirty="0" err="1" smtClean="0"/>
              <a:t>submillimeter</a:t>
            </a:r>
            <a:endParaRPr lang="en-US" dirty="0"/>
          </a:p>
        </p:txBody>
      </p:sp>
      <p:cxnSp>
        <p:nvCxnSpPr>
          <p:cNvPr id="10" name="Straight Connector 9"/>
          <p:cNvCxnSpPr/>
          <p:nvPr/>
        </p:nvCxnSpPr>
        <p:spPr bwMode="auto">
          <a:xfrm>
            <a:off x="4511834" y="2262293"/>
            <a:ext cx="822960" cy="8229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rot="5400000" flipH="1" flipV="1">
            <a:off x="3314701" y="4152899"/>
            <a:ext cx="3733801" cy="4"/>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cxnSp>
        <p:nvCxnSpPr>
          <p:cNvPr id="16" name="Straight Connector 15"/>
          <p:cNvCxnSpPr/>
          <p:nvPr/>
        </p:nvCxnSpPr>
        <p:spPr bwMode="auto">
          <a:xfrm>
            <a:off x="3819161" y="3069044"/>
            <a:ext cx="822960" cy="8229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p:cNvCxnSpPr/>
          <p:nvPr/>
        </p:nvCxnSpPr>
        <p:spPr bwMode="auto">
          <a:xfrm rot="5400000">
            <a:off x="3467496" y="4152504"/>
            <a:ext cx="3733008" cy="1588"/>
          </a:xfrm>
          <a:prstGeom prst="line">
            <a:avLst/>
          </a:prstGeom>
          <a:solidFill>
            <a:schemeClr val="accent1"/>
          </a:solidFill>
          <a:ln w="9525" cap="flat" cmpd="sng" algn="ctr">
            <a:solidFill>
              <a:schemeClr val="accent2"/>
            </a:solidFill>
            <a:prstDash val="solid"/>
            <a:round/>
            <a:headEnd type="none" w="med" len="med"/>
            <a:tailEnd type="none" w="med" len="med"/>
          </a:ln>
          <a:effectLst/>
        </p:spPr>
      </p:cxnSp>
      <p:sp>
        <p:nvSpPr>
          <p:cNvPr id="21" name="TextBox 20"/>
          <p:cNvSpPr txBox="1"/>
          <p:nvPr/>
        </p:nvSpPr>
        <p:spPr>
          <a:xfrm>
            <a:off x="5120264" y="2127087"/>
            <a:ext cx="298780" cy="215444"/>
          </a:xfrm>
          <a:prstGeom prst="rect">
            <a:avLst/>
          </a:prstGeom>
          <a:noFill/>
        </p:spPr>
        <p:txBody>
          <a:bodyPr wrap="none" rtlCol="0">
            <a:spAutoFit/>
          </a:bodyPr>
          <a:lstStyle/>
          <a:p>
            <a:r>
              <a:rPr lang="en-US" sz="800" dirty="0" smtClean="0">
                <a:solidFill>
                  <a:schemeClr val="bg2"/>
                </a:solidFill>
              </a:rPr>
              <a:t>10</a:t>
            </a:r>
            <a:endParaRPr lang="en-US" sz="800" dirty="0">
              <a:solidFill>
                <a:schemeClr val="bg2"/>
              </a:solidFill>
            </a:endParaRPr>
          </a:p>
        </p:txBody>
      </p:sp>
      <p:cxnSp>
        <p:nvCxnSpPr>
          <p:cNvPr id="22" name="Straight Connector 21"/>
          <p:cNvCxnSpPr/>
          <p:nvPr/>
        </p:nvCxnSpPr>
        <p:spPr bwMode="auto">
          <a:xfrm>
            <a:off x="4887249" y="1627293"/>
            <a:ext cx="822960" cy="8229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rot="5400000">
            <a:off x="3619899" y="4154887"/>
            <a:ext cx="3733007" cy="1"/>
          </a:xfrm>
          <a:prstGeom prst="line">
            <a:avLst/>
          </a:prstGeom>
          <a:solidFill>
            <a:schemeClr val="accent1"/>
          </a:solidFill>
          <a:ln w="9525" cap="flat" cmpd="sng" algn="ctr">
            <a:solidFill>
              <a:srgbClr val="FF6600"/>
            </a:solidFill>
            <a:prstDash val="solid"/>
            <a:round/>
            <a:headEnd type="none" w="med" len="med"/>
            <a:tailEnd type="none" w="med" len="med"/>
          </a:ln>
          <a:effectLst/>
        </p:spPr>
      </p:cxnSp>
      <p:cxnSp>
        <p:nvCxnSpPr>
          <p:cNvPr id="30" name="Straight Connector 29"/>
          <p:cNvCxnSpPr/>
          <p:nvPr/>
        </p:nvCxnSpPr>
        <p:spPr bwMode="auto">
          <a:xfrm>
            <a:off x="3263826" y="3480524"/>
            <a:ext cx="822960" cy="82296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5400000">
            <a:off x="3924696" y="4153298"/>
            <a:ext cx="3733008" cy="1588"/>
          </a:xfrm>
          <a:prstGeom prst="line">
            <a:avLst/>
          </a:prstGeom>
          <a:solidFill>
            <a:schemeClr val="accent1"/>
          </a:solidFill>
          <a:ln w="9525" cap="flat" cmpd="sng" algn="ctr">
            <a:solidFill>
              <a:srgbClr val="FF6600"/>
            </a:solidFill>
            <a:prstDash val="solid"/>
            <a:round/>
            <a:headEnd type="none" w="med" len="med"/>
            <a:tailEnd type="none" w="med" len="med"/>
          </a:ln>
          <a:effectLst/>
        </p:spPr>
      </p:cxnSp>
      <p:sp>
        <p:nvSpPr>
          <p:cNvPr id="35" name="Rectangle 34"/>
          <p:cNvSpPr/>
          <p:nvPr/>
        </p:nvSpPr>
        <p:spPr>
          <a:xfrm>
            <a:off x="5419044" y="2127087"/>
            <a:ext cx="291165" cy="215444"/>
          </a:xfrm>
          <a:prstGeom prst="rect">
            <a:avLst/>
          </a:prstGeom>
        </p:spPr>
        <p:txBody>
          <a:bodyPr wrap="none">
            <a:spAutoFit/>
          </a:bodyPr>
          <a:lstStyle/>
          <a:p>
            <a:r>
              <a:rPr lang="en-US" sz="800" dirty="0" smtClean="0">
                <a:solidFill>
                  <a:srgbClr val="FF6600"/>
                </a:solidFill>
              </a:rPr>
              <a:t>11</a:t>
            </a:r>
            <a:endParaRPr lang="en-US" sz="800" dirty="0">
              <a:solidFill>
                <a:srgbClr val="FF66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‘Band 11’: Creation of the Metals</a:t>
            </a:r>
            <a:endParaRPr lang="en-US" dirty="0"/>
          </a:p>
        </p:txBody>
      </p:sp>
      <p:pic>
        <p:nvPicPr>
          <p:cNvPr id="5" name="Picture 4" descr="AstPeriodicTable.jpg"/>
          <p:cNvPicPr>
            <a:picLocks noChangeAspect="1"/>
          </p:cNvPicPr>
          <p:nvPr/>
        </p:nvPicPr>
        <p:blipFill>
          <a:blip r:embed="rId3"/>
          <a:stretch>
            <a:fillRect/>
          </a:stretch>
        </p:blipFill>
        <p:spPr>
          <a:xfrm>
            <a:off x="914400" y="1066800"/>
            <a:ext cx="4188569" cy="4599357"/>
          </a:xfrm>
          <a:prstGeom prst="rect">
            <a:avLst/>
          </a:prstGeom>
        </p:spPr>
      </p:pic>
      <p:pic>
        <p:nvPicPr>
          <p:cNvPr id="7" name="Picture 6" descr="CosmoPeriodicTable.jpg"/>
          <p:cNvPicPr>
            <a:picLocks noChangeAspect="1"/>
          </p:cNvPicPr>
          <p:nvPr/>
        </p:nvPicPr>
        <p:blipFill>
          <a:blip r:embed="rId4"/>
          <a:stretch>
            <a:fillRect/>
          </a:stretch>
        </p:blipFill>
        <p:spPr>
          <a:xfrm>
            <a:off x="914400" y="1066800"/>
            <a:ext cx="4188569" cy="4599357"/>
          </a:xfrm>
          <a:prstGeom prst="rect">
            <a:avLst/>
          </a:prstGeom>
        </p:spPr>
      </p:pic>
      <p:sp>
        <p:nvSpPr>
          <p:cNvPr id="8" name="TextBox 7"/>
          <p:cNvSpPr txBox="1"/>
          <p:nvPr/>
        </p:nvSpPr>
        <p:spPr>
          <a:xfrm>
            <a:off x="5102969" y="1917700"/>
            <a:ext cx="4041031" cy="2554545"/>
          </a:xfrm>
          <a:prstGeom prst="rect">
            <a:avLst/>
          </a:prstGeom>
          <a:noFill/>
        </p:spPr>
        <p:txBody>
          <a:bodyPr wrap="square" rtlCol="0">
            <a:spAutoFit/>
          </a:bodyPr>
          <a:lstStyle/>
          <a:p>
            <a:pPr marL="342900" indent="-342900" eaLnBrk="0" hangingPunct="0">
              <a:spcBef>
                <a:spcPct val="20000"/>
              </a:spcBef>
            </a:pPr>
            <a:r>
              <a:rPr lang="en-US" sz="2000" dirty="0" smtClean="0">
                <a:solidFill>
                  <a:srgbClr val="000099"/>
                </a:solidFill>
                <a:latin typeface="Gill Sans MT" pitchFamily="34" charset="0"/>
                <a:cs typeface="Gill Sans" pitchFamily="17" charset="0"/>
              </a:rPr>
              <a:t>When chemistry got interesting</a:t>
            </a:r>
          </a:p>
          <a:p>
            <a:pPr marL="342900" indent="-342900" eaLnBrk="0" hangingPunct="0">
              <a:spcBef>
                <a:spcPct val="20000"/>
              </a:spcBef>
            </a:pPr>
            <a:r>
              <a:rPr lang="en-US" sz="2000" dirty="0" smtClean="0">
                <a:solidFill>
                  <a:srgbClr val="000099"/>
                </a:solidFill>
                <a:latin typeface="Gill Sans MT" pitchFamily="34" charset="0"/>
                <a:cs typeface="Gill Sans" pitchFamily="17" charset="0"/>
              </a:rPr>
              <a:t>(H</a:t>
            </a:r>
            <a:r>
              <a:rPr lang="en-US" sz="2000" baseline="-25000" dirty="0" smtClean="0">
                <a:solidFill>
                  <a:srgbClr val="000099"/>
                </a:solidFill>
                <a:latin typeface="Gill Sans MT" pitchFamily="34" charset="0"/>
                <a:cs typeface="Gill Sans" pitchFamily="17" charset="0"/>
              </a:rPr>
              <a:t>3</a:t>
            </a:r>
            <a:r>
              <a:rPr lang="en-US" sz="2000" baseline="30000" dirty="0" smtClean="0">
                <a:solidFill>
                  <a:srgbClr val="000099"/>
                </a:solidFill>
                <a:latin typeface="Gill Sans MT" pitchFamily="34" charset="0"/>
                <a:cs typeface="Gill Sans" pitchFamily="17" charset="0"/>
              </a:rPr>
              <a:t>+</a:t>
            </a:r>
            <a:r>
              <a:rPr lang="en-US" sz="2000" dirty="0" smtClean="0">
                <a:solidFill>
                  <a:srgbClr val="000099"/>
                </a:solidFill>
                <a:latin typeface="Gill Sans MT" pitchFamily="34" charset="0"/>
                <a:cs typeface="Gill Sans" pitchFamily="17" charset="0"/>
              </a:rPr>
              <a:t>, H</a:t>
            </a:r>
            <a:r>
              <a:rPr lang="en-US" sz="2000" baseline="-25000" dirty="0" smtClean="0">
                <a:solidFill>
                  <a:srgbClr val="000099"/>
                </a:solidFill>
                <a:latin typeface="Gill Sans MT" pitchFamily="34" charset="0"/>
                <a:cs typeface="Gill Sans" pitchFamily="17" charset="0"/>
              </a:rPr>
              <a:t>2</a:t>
            </a:r>
            <a:r>
              <a:rPr lang="en-US" sz="2000" dirty="0" smtClean="0">
                <a:solidFill>
                  <a:srgbClr val="000099"/>
                </a:solidFill>
                <a:latin typeface="Gill Sans MT" pitchFamily="34" charset="0"/>
                <a:cs typeface="Gill Sans" pitchFamily="17" charset="0"/>
              </a:rPr>
              <a:t>D</a:t>
            </a:r>
            <a:r>
              <a:rPr lang="en-US" sz="2000" baseline="30000" dirty="0" smtClean="0">
                <a:solidFill>
                  <a:srgbClr val="000099"/>
                </a:solidFill>
                <a:latin typeface="Gill Sans MT" pitchFamily="34" charset="0"/>
                <a:cs typeface="Gill Sans" pitchFamily="17" charset="0"/>
              </a:rPr>
              <a:t>+</a:t>
            </a:r>
            <a:r>
              <a:rPr lang="en-US" sz="2000" dirty="0" smtClean="0">
                <a:solidFill>
                  <a:srgbClr val="000099"/>
                </a:solidFill>
                <a:latin typeface="Gill Sans MT" pitchFamily="34" charset="0"/>
                <a:cs typeface="Gill Sans" pitchFamily="17" charset="0"/>
              </a:rPr>
              <a:t>, H</a:t>
            </a:r>
            <a:r>
              <a:rPr lang="en-US" sz="2000" baseline="-25000" dirty="0" smtClean="0">
                <a:solidFill>
                  <a:srgbClr val="000099"/>
                </a:solidFill>
                <a:latin typeface="Gill Sans MT" pitchFamily="34" charset="0"/>
                <a:cs typeface="Gill Sans" pitchFamily="17" charset="0"/>
              </a:rPr>
              <a:t>2</a:t>
            </a:r>
            <a:r>
              <a:rPr lang="en-US" sz="2000" dirty="0" smtClean="0">
                <a:solidFill>
                  <a:srgbClr val="000099"/>
                </a:solidFill>
                <a:latin typeface="Gill Sans MT" pitchFamily="34" charset="0"/>
                <a:cs typeface="Gill Sans" pitchFamily="17" charset="0"/>
              </a:rPr>
              <a:t>, HD notwithstanding)</a:t>
            </a:r>
          </a:p>
          <a:p>
            <a:pPr marL="342900" indent="-342900" eaLnBrk="0" hangingPunct="0">
              <a:spcBef>
                <a:spcPct val="20000"/>
              </a:spcBef>
            </a:pPr>
            <a:r>
              <a:rPr lang="en-US" sz="2000" dirty="0" smtClean="0">
                <a:solidFill>
                  <a:srgbClr val="000099"/>
                </a:solidFill>
                <a:latin typeface="Gill Sans MT" pitchFamily="34" charset="0"/>
                <a:cs typeface="Gill Sans" pitchFamily="17" charset="0"/>
              </a:rPr>
              <a:t>ALMA should be able to monitor the creation of</a:t>
            </a:r>
          </a:p>
          <a:p>
            <a:pPr marL="342900" indent="-342900" eaLnBrk="0" hangingPunct="0">
              <a:spcBef>
                <a:spcPct val="20000"/>
              </a:spcBef>
              <a:buFont typeface="Arial"/>
              <a:buChar char="•"/>
            </a:pPr>
            <a:r>
              <a:rPr lang="en-US" sz="2000" dirty="0" smtClean="0">
                <a:solidFill>
                  <a:srgbClr val="000099"/>
                </a:solidFill>
                <a:latin typeface="Gill Sans MT" pitchFamily="34" charset="0"/>
                <a:cs typeface="Gill Sans" pitchFamily="17" charset="0"/>
              </a:rPr>
              <a:t>O ([O I], [O III], OH, H</a:t>
            </a:r>
            <a:r>
              <a:rPr lang="en-US" sz="2000" baseline="-25000" dirty="0" smtClean="0">
                <a:solidFill>
                  <a:srgbClr val="000099"/>
                </a:solidFill>
                <a:latin typeface="Gill Sans MT" pitchFamily="34" charset="0"/>
                <a:cs typeface="Gill Sans" pitchFamily="17" charset="0"/>
              </a:rPr>
              <a:t>2</a:t>
            </a:r>
            <a:r>
              <a:rPr lang="en-US" sz="2000" dirty="0" smtClean="0">
                <a:solidFill>
                  <a:srgbClr val="000099"/>
                </a:solidFill>
                <a:latin typeface="Gill Sans MT" pitchFamily="34" charset="0"/>
                <a:cs typeface="Gill Sans" pitchFamily="17" charset="0"/>
              </a:rPr>
              <a:t>O)</a:t>
            </a:r>
          </a:p>
          <a:p>
            <a:pPr marL="342900" indent="-342900" eaLnBrk="0" hangingPunct="0">
              <a:spcBef>
                <a:spcPct val="20000"/>
              </a:spcBef>
              <a:buFont typeface="Arial"/>
              <a:buChar char="•"/>
            </a:pPr>
            <a:r>
              <a:rPr lang="en-US" sz="2000" dirty="0" smtClean="0">
                <a:solidFill>
                  <a:srgbClr val="000099"/>
                </a:solidFill>
                <a:latin typeface="Gill Sans MT" pitchFamily="34" charset="0"/>
                <a:cs typeface="Gill Sans" pitchFamily="17" charset="0"/>
              </a:rPr>
              <a:t>C ([C I], [C II], CO, CH, CH</a:t>
            </a:r>
            <a:r>
              <a:rPr lang="en-US" sz="2000" baseline="30000" dirty="0" smtClean="0">
                <a:solidFill>
                  <a:srgbClr val="000099"/>
                </a:solidFill>
                <a:latin typeface="Gill Sans MT" pitchFamily="34" charset="0"/>
                <a:cs typeface="Gill Sans" pitchFamily="17" charset="0"/>
              </a:rPr>
              <a:t>+</a:t>
            </a:r>
            <a:r>
              <a:rPr lang="en-US" sz="2000" dirty="0" smtClean="0">
                <a:solidFill>
                  <a:srgbClr val="000099"/>
                </a:solidFill>
                <a:latin typeface="Gill Sans MT" pitchFamily="34" charset="0"/>
                <a:cs typeface="Gill Sans" pitchFamily="17" charset="0"/>
              </a:rPr>
              <a:t>,</a:t>
            </a:r>
            <a:r>
              <a:rPr lang="en-US" sz="2000" baseline="30000" dirty="0" smtClean="0">
                <a:solidFill>
                  <a:srgbClr val="000099"/>
                </a:solidFill>
                <a:latin typeface="Gill Sans MT" pitchFamily="34" charset="0"/>
                <a:cs typeface="Gill Sans" pitchFamily="17" charset="0"/>
              </a:rPr>
              <a:t>13</a:t>
            </a:r>
            <a:r>
              <a:rPr lang="en-US" sz="2000" dirty="0" smtClean="0">
                <a:solidFill>
                  <a:srgbClr val="000099"/>
                </a:solidFill>
                <a:latin typeface="Gill Sans MT" pitchFamily="34" charset="0"/>
                <a:cs typeface="Gill Sans" pitchFamily="17" charset="0"/>
              </a:rPr>
              <a:t>C)</a:t>
            </a:r>
            <a:endParaRPr lang="en-US" sz="2000" baseline="30000" dirty="0" smtClean="0">
              <a:solidFill>
                <a:srgbClr val="000099"/>
              </a:solidFill>
              <a:latin typeface="Gill Sans MT" pitchFamily="34" charset="0"/>
              <a:cs typeface="Gill Sans" pitchFamily="17" charset="0"/>
            </a:endParaRPr>
          </a:p>
          <a:p>
            <a:pPr marL="342900" indent="-342900" eaLnBrk="0" hangingPunct="0">
              <a:spcBef>
                <a:spcPct val="20000"/>
              </a:spcBef>
              <a:buFont typeface="Arial"/>
              <a:buChar char="•"/>
            </a:pPr>
            <a:r>
              <a:rPr lang="en-US" sz="2000" dirty="0" smtClean="0">
                <a:solidFill>
                  <a:srgbClr val="000099"/>
                </a:solidFill>
                <a:latin typeface="Gill Sans MT" pitchFamily="34" charset="0"/>
                <a:cs typeface="Gill Sans" pitchFamily="17" charset="0"/>
              </a:rPr>
              <a:t>N ([N II], NH, N</a:t>
            </a:r>
            <a:r>
              <a:rPr lang="en-US" sz="2000" baseline="-25000" dirty="0" smtClean="0">
                <a:solidFill>
                  <a:srgbClr val="000099"/>
                </a:solidFill>
                <a:latin typeface="Gill Sans MT" pitchFamily="34" charset="0"/>
                <a:cs typeface="Gill Sans" pitchFamily="17" charset="0"/>
              </a:rPr>
              <a:t>2</a:t>
            </a:r>
            <a:r>
              <a:rPr lang="en-US" sz="2000" dirty="0" smtClean="0">
                <a:solidFill>
                  <a:srgbClr val="000099"/>
                </a:solidFill>
                <a:latin typeface="Gill Sans MT" pitchFamily="34" charset="0"/>
                <a:cs typeface="Gill Sans" pitchFamily="17" charset="0"/>
              </a:rPr>
              <a:t>H</a:t>
            </a:r>
            <a:r>
              <a:rPr lang="en-US" sz="2000" baseline="30000" dirty="0" smtClean="0">
                <a:solidFill>
                  <a:srgbClr val="000099"/>
                </a:solidFill>
                <a:latin typeface="Gill Sans MT" pitchFamily="34" charset="0"/>
                <a:cs typeface="Gill Sans" pitchFamily="17" charset="0"/>
              </a:rPr>
              <a:t>+</a:t>
            </a:r>
            <a:r>
              <a:rPr lang="en-US" sz="2000" dirty="0" smtClean="0">
                <a:solidFill>
                  <a:srgbClr val="000099"/>
                </a:solidFill>
                <a:latin typeface="Gill Sans MT" pitchFamily="34" charset="0"/>
                <a:cs typeface="Gill Sans" pitchFamily="17" charset="0"/>
              </a:rPr>
              <a:t>)</a:t>
            </a:r>
            <a:endParaRPr lang="en-US" sz="2000" baseline="30000" dirty="0" smtClean="0">
              <a:solidFill>
                <a:srgbClr val="000099"/>
              </a:solidFill>
              <a:latin typeface="Gill Sans MT" pitchFamily="34" charset="0"/>
              <a:cs typeface="Gill Sans" pitchFamily="17" charset="0"/>
            </a:endParaRPr>
          </a:p>
        </p:txBody>
      </p:sp>
    </p:spTree>
  </p:cSld>
  <p:clrMapOvr>
    <a:masterClrMapping/>
  </p:clrMapOvr>
  <p:transition spd="slow"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2800" dirty="0" smtClean="0"/>
              <a:t>Opening Up the Dark Side of </a:t>
            </a:r>
            <a:r>
              <a:rPr lang="en-US" sz="2800" dirty="0" err="1" smtClean="0"/>
              <a:t>Reionization</a:t>
            </a:r>
            <a:endParaRPr lang="en-US" sz="2800" dirty="0"/>
          </a:p>
        </p:txBody>
      </p:sp>
      <p:pic>
        <p:nvPicPr>
          <p:cNvPr id="5" name="Picture 4" descr="CosmicEvolutionTimeline.tiff"/>
          <p:cNvPicPr>
            <a:picLocks noChangeAspect="1"/>
          </p:cNvPicPr>
          <p:nvPr/>
        </p:nvPicPr>
        <p:blipFill>
          <a:blip r:embed="rId3"/>
          <a:stretch>
            <a:fillRect/>
          </a:stretch>
        </p:blipFill>
        <p:spPr>
          <a:xfrm>
            <a:off x="3352800" y="1283911"/>
            <a:ext cx="5562600" cy="3163464"/>
          </a:xfrm>
          <a:prstGeom prst="rect">
            <a:avLst/>
          </a:prstGeom>
        </p:spPr>
      </p:pic>
      <p:sp>
        <p:nvSpPr>
          <p:cNvPr id="4" name="TextBox 3"/>
          <p:cNvSpPr txBox="1"/>
          <p:nvPr/>
        </p:nvSpPr>
        <p:spPr>
          <a:xfrm>
            <a:off x="6934200" y="4724400"/>
            <a:ext cx="1335046" cy="276999"/>
          </a:xfrm>
          <a:prstGeom prst="rect">
            <a:avLst/>
          </a:prstGeom>
          <a:noFill/>
        </p:spPr>
        <p:txBody>
          <a:bodyPr wrap="none" rtlCol="0">
            <a:spAutoFit/>
          </a:bodyPr>
          <a:lstStyle/>
          <a:p>
            <a:r>
              <a:rPr lang="en-US" sz="1200" dirty="0" smtClean="0"/>
              <a:t>After R. </a:t>
            </a:r>
            <a:r>
              <a:rPr lang="en-US" sz="1200" dirty="0" err="1" smtClean="0"/>
              <a:t>Barkana</a:t>
            </a:r>
            <a:endParaRPr lang="en-US" sz="1200" dirty="0"/>
          </a:p>
        </p:txBody>
      </p:sp>
      <p:sp>
        <p:nvSpPr>
          <p:cNvPr id="6" name="Footer Placeholder 5"/>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47700"/>
            <a:ext cx="5773798" cy="838200"/>
          </a:xfrm>
        </p:spPr>
        <p:txBody>
          <a:bodyPr/>
          <a:lstStyle/>
          <a:p>
            <a:r>
              <a:rPr lang="en-US" dirty="0" smtClean="0"/>
              <a:t>J1148+52:  A Paradigm Distant Monster Galaxy</a:t>
            </a:r>
            <a:endParaRPr lang="en-US" dirty="0"/>
          </a:p>
        </p:txBody>
      </p:sp>
      <p:sp>
        <p:nvSpPr>
          <p:cNvPr id="3" name="Text Placeholder 2"/>
          <p:cNvSpPr>
            <a:spLocks noGrp="1"/>
          </p:cNvSpPr>
          <p:nvPr>
            <p:ph type="body" sz="half" idx="1"/>
          </p:nvPr>
        </p:nvSpPr>
        <p:spPr>
          <a:xfrm>
            <a:off x="457200" y="1600200"/>
            <a:ext cx="8001000" cy="4525963"/>
          </a:xfrm>
        </p:spPr>
        <p:txBody>
          <a:bodyPr/>
          <a:lstStyle/>
          <a:p>
            <a:r>
              <a:rPr lang="en-US" sz="2000" dirty="0" smtClean="0"/>
              <a:t>An early (</a:t>
            </a:r>
            <a:r>
              <a:rPr lang="en-US" sz="2000" dirty="0" err="1" smtClean="0"/>
              <a:t>z</a:t>
            </a:r>
            <a:r>
              <a:rPr lang="en-US" sz="2000" dirty="0" smtClean="0"/>
              <a:t>=6.42; 0.8Gyr) massive and extended region of tremendous star formation observed by IRAM</a:t>
            </a:r>
          </a:p>
          <a:p>
            <a:endParaRPr lang="en-US" sz="2000" dirty="0" smtClean="0"/>
          </a:p>
          <a:p>
            <a:r>
              <a:rPr lang="en-US" sz="2000" dirty="0" smtClean="0"/>
              <a:t>~1000 M</a:t>
            </a:r>
            <a:r>
              <a:rPr lang="en-US" sz="2000" baseline="-25000" dirty="0" smtClean="0"/>
              <a:t>sun</a:t>
            </a:r>
            <a:r>
              <a:rPr lang="en-US" sz="2000" dirty="0" smtClean="0"/>
              <a:t>/yr/kpc</a:t>
            </a:r>
            <a:r>
              <a:rPr lang="en-US" sz="2000" baseline="30000" dirty="0" smtClean="0"/>
              <a:t>2</a:t>
            </a:r>
            <a:r>
              <a:rPr lang="en-US" sz="2000" dirty="0" smtClean="0"/>
              <a:t> </a:t>
            </a:r>
          </a:p>
          <a:p>
            <a:r>
              <a:rPr lang="en-US" sz="2000" dirty="0" smtClean="0"/>
              <a:t>Region ~750 pc radius</a:t>
            </a:r>
          </a:p>
          <a:p>
            <a:r>
              <a:rPr lang="en-US" sz="2000" dirty="0" smtClean="0"/>
              <a:t>Similar to Arp220 but 100 times larger</a:t>
            </a:r>
          </a:p>
          <a:p>
            <a:endParaRPr lang="en-US" sz="2000" dirty="0" smtClean="0"/>
          </a:p>
          <a:p>
            <a:r>
              <a:rPr lang="en-US" sz="2000" dirty="0" smtClean="0"/>
              <a:t>Mass ~2 10</a:t>
            </a:r>
            <a:r>
              <a:rPr lang="en-US" sz="2000" baseline="30000" dirty="0" smtClean="0"/>
              <a:t>10 </a:t>
            </a:r>
            <a:r>
              <a:rPr lang="en-US" sz="2000" dirty="0" err="1" smtClean="0"/>
              <a:t>M</a:t>
            </a:r>
            <a:r>
              <a:rPr lang="en-US" sz="2000" baseline="-25000" dirty="0" err="1" smtClean="0"/>
              <a:t>sun</a:t>
            </a:r>
            <a:endParaRPr lang="en-US" sz="2000" dirty="0"/>
          </a:p>
        </p:txBody>
      </p:sp>
      <p:pic>
        <p:nvPicPr>
          <p:cNvPr id="7" name="Picture 6" descr="J1148_CII_09.tiff"/>
          <p:cNvPicPr>
            <a:picLocks noChangeAspect="1"/>
          </p:cNvPicPr>
          <p:nvPr/>
        </p:nvPicPr>
        <p:blipFill>
          <a:blip r:embed="rId2"/>
          <a:stretch>
            <a:fillRect/>
          </a:stretch>
        </p:blipFill>
        <p:spPr>
          <a:xfrm>
            <a:off x="0" y="4648200"/>
            <a:ext cx="9144000" cy="2209800"/>
          </a:xfrm>
          <a:prstGeom prst="rect">
            <a:avLst/>
          </a:prstGeom>
        </p:spPr>
      </p:pic>
      <p:sp>
        <p:nvSpPr>
          <p:cNvPr id="8" name="TextBox 7"/>
          <p:cNvSpPr txBox="1"/>
          <p:nvPr/>
        </p:nvSpPr>
        <p:spPr>
          <a:xfrm>
            <a:off x="6537106" y="4234934"/>
            <a:ext cx="1921094" cy="369332"/>
          </a:xfrm>
          <a:prstGeom prst="rect">
            <a:avLst/>
          </a:prstGeom>
          <a:noFill/>
        </p:spPr>
        <p:txBody>
          <a:bodyPr wrap="none" rtlCol="0">
            <a:spAutoFit/>
          </a:bodyPr>
          <a:lstStyle/>
          <a:p>
            <a:r>
              <a:rPr lang="en-US" dirty="0" smtClean="0"/>
              <a:t>Walter et al 2009</a:t>
            </a:r>
            <a:endParaRPr lang="en-US" dirty="0"/>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0">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382504" y="647700"/>
            <a:ext cx="5055863" cy="838200"/>
          </a:xfrm>
        </p:spPr>
        <p:txBody>
          <a:bodyPr/>
          <a:lstStyle/>
          <a:p>
            <a:pPr algn="ctr"/>
            <a:r>
              <a:rPr lang="en-US" dirty="0"/>
              <a:t>J1148+5251: an </a:t>
            </a:r>
            <a:r>
              <a:rPr lang="en-US" dirty="0" err="1"/>
              <a:t>EoR</a:t>
            </a:r>
            <a:r>
              <a:rPr lang="en-US" dirty="0"/>
              <a:t> paradigm with ALMA</a:t>
            </a:r>
          </a:p>
        </p:txBody>
      </p:sp>
      <p:sp>
        <p:nvSpPr>
          <p:cNvPr id="159747" name="Text Box 3"/>
          <p:cNvSpPr txBox="1">
            <a:spLocks noChangeArrowheads="1"/>
          </p:cNvSpPr>
          <p:nvPr/>
        </p:nvSpPr>
        <p:spPr bwMode="auto">
          <a:xfrm>
            <a:off x="6324600" y="838200"/>
            <a:ext cx="1381125" cy="457200"/>
          </a:xfrm>
          <a:prstGeom prst="rect">
            <a:avLst/>
          </a:prstGeom>
          <a:noFill/>
          <a:ln w="12700">
            <a:noFill/>
            <a:miter lim="800000"/>
            <a:headEnd/>
            <a:tailEnd/>
          </a:ln>
        </p:spPr>
        <p:txBody>
          <a:bodyPr wrap="none" anchor="ctr">
            <a:prstTxWarp prst="textNoShape">
              <a:avLst/>
            </a:prstTxWarp>
            <a:spAutoFit/>
          </a:bodyPr>
          <a:lstStyle/>
          <a:p>
            <a:pPr algn="ctr"/>
            <a:r>
              <a:rPr lang="en-US" dirty="0">
                <a:latin typeface="Times New Roman" pitchFamily="-65" charset="0"/>
              </a:rPr>
              <a:t>CO J=6-5</a:t>
            </a:r>
          </a:p>
        </p:txBody>
      </p:sp>
      <p:pic>
        <p:nvPicPr>
          <p:cNvPr id="159748" name="Picture 4" descr="J1148alma"/>
          <p:cNvPicPr>
            <a:picLocks noGrp="1" noChangeAspect="1" noChangeArrowheads="1"/>
          </p:cNvPicPr>
          <p:nvPr>
            <p:ph sz="quarter" idx="2"/>
          </p:nvPr>
        </p:nvPicPr>
        <p:blipFill>
          <a:blip r:embed="rId3"/>
          <a:srcRect/>
          <a:stretch>
            <a:fillRect/>
          </a:stretch>
        </p:blipFill>
        <p:spPr bwMode="auto">
          <a:xfrm>
            <a:off x="4264025" y="2279650"/>
            <a:ext cx="4181475" cy="1719263"/>
          </a:xfrm>
          <a:noFill/>
          <a:ln>
            <a:miter lim="800000"/>
            <a:headEnd/>
            <a:tailEnd/>
          </a:ln>
        </p:spPr>
      </p:pic>
      <p:pic>
        <p:nvPicPr>
          <p:cNvPr id="159749" name="Picture 5" descr="J1148almaLSB"/>
          <p:cNvPicPr>
            <a:picLocks noGrp="1" noChangeAspect="1" noChangeArrowheads="1"/>
          </p:cNvPicPr>
          <p:nvPr>
            <p:ph sz="quarter" idx="3"/>
          </p:nvPr>
        </p:nvPicPr>
        <p:blipFill>
          <a:blip r:embed="rId4"/>
          <a:srcRect/>
          <a:stretch>
            <a:fillRect/>
          </a:stretch>
        </p:blipFill>
        <p:spPr bwMode="auto">
          <a:xfrm>
            <a:off x="4265613" y="4102100"/>
            <a:ext cx="4179887" cy="1719263"/>
          </a:xfrm>
          <a:noFill/>
          <a:ln>
            <a:miter lim="800000"/>
            <a:headEnd/>
            <a:tailEnd/>
          </a:ln>
        </p:spPr>
      </p:pic>
      <p:sp>
        <p:nvSpPr>
          <p:cNvPr id="159750" name="Text Box 6"/>
          <p:cNvSpPr txBox="1">
            <a:spLocks noChangeArrowheads="1"/>
          </p:cNvSpPr>
          <p:nvPr/>
        </p:nvSpPr>
        <p:spPr bwMode="auto">
          <a:xfrm>
            <a:off x="0" y="1789490"/>
            <a:ext cx="4953000" cy="4031873"/>
          </a:xfrm>
          <a:prstGeom prst="rect">
            <a:avLst/>
          </a:prstGeom>
          <a:noFill/>
          <a:ln w="12700">
            <a:noFill/>
            <a:miter lim="800000"/>
            <a:headEnd/>
            <a:tailEnd/>
          </a:ln>
        </p:spPr>
        <p:txBody>
          <a:bodyPr>
            <a:prstTxWarp prst="textNoShape">
              <a:avLst/>
            </a:prstTxWarp>
            <a:spAutoFit/>
          </a:bodyPr>
          <a:lstStyle/>
          <a:p>
            <a:r>
              <a:rPr lang="en-US" sz="1600" dirty="0"/>
              <a:t>Wrong declination (though ideal for</a:t>
            </a:r>
            <a:r>
              <a:rPr lang="en-US" sz="1600" dirty="0" smtClean="0"/>
              <a:t> Green Bank)</a:t>
            </a:r>
            <a:r>
              <a:rPr lang="en-US" sz="1600" dirty="0"/>
              <a:t>!  But…</a:t>
            </a:r>
          </a:p>
          <a:p>
            <a:r>
              <a:rPr lang="en-US" sz="1600" dirty="0"/>
              <a:t>High sensitivity</a:t>
            </a:r>
          </a:p>
          <a:p>
            <a:r>
              <a:rPr lang="en-US" sz="1600" dirty="0"/>
              <a:t>12hr 1s 0.2mJy</a:t>
            </a:r>
          </a:p>
          <a:p>
            <a:r>
              <a:rPr lang="en-US" sz="1600" dirty="0"/>
              <a:t>Wide bandwidth</a:t>
            </a:r>
          </a:p>
          <a:p>
            <a:r>
              <a:rPr lang="en-US" sz="1600" dirty="0"/>
              <a:t>3mm, 2 </a:t>
            </a:r>
            <a:r>
              <a:rPr lang="en-US" sz="1600" dirty="0" err="1"/>
              <a:t>x</a:t>
            </a:r>
            <a:r>
              <a:rPr lang="en-US" sz="1600" dirty="0"/>
              <a:t> 4 GHz IF</a:t>
            </a:r>
          </a:p>
          <a:p>
            <a:r>
              <a:rPr lang="en-US" sz="1600" dirty="0"/>
              <a:t>Default ‘continuum’ mode</a:t>
            </a:r>
          </a:p>
          <a:p>
            <a:r>
              <a:rPr lang="en-US" sz="1600" dirty="0"/>
              <a:t>Top: USB, 94.8 GHz</a:t>
            </a:r>
          </a:p>
          <a:p>
            <a:r>
              <a:rPr lang="en-US" sz="1600" dirty="0"/>
              <a:t>CO 6-</a:t>
            </a:r>
            <a:r>
              <a:rPr lang="en-US" sz="1600" dirty="0" smtClean="0"/>
              <a:t>5; </a:t>
            </a:r>
            <a:r>
              <a:rPr lang="en-US" sz="1600" dirty="0" smtClean="0">
                <a:solidFill>
                  <a:srgbClr val="FF0000"/>
                </a:solidFill>
              </a:rPr>
              <a:t>HCN </a:t>
            </a:r>
            <a:r>
              <a:rPr lang="en-US" sz="1600" dirty="0">
                <a:solidFill>
                  <a:srgbClr val="FF0000"/>
                </a:solidFill>
              </a:rPr>
              <a:t>8-</a:t>
            </a:r>
            <a:r>
              <a:rPr lang="en-US" sz="1600" dirty="0" smtClean="0">
                <a:solidFill>
                  <a:srgbClr val="FF0000"/>
                </a:solidFill>
              </a:rPr>
              <a:t>7</a:t>
            </a:r>
            <a:r>
              <a:rPr lang="en-US" sz="1600" dirty="0" smtClean="0"/>
              <a:t>; HCO</a:t>
            </a:r>
            <a:r>
              <a:rPr lang="en-US" sz="1600" dirty="0"/>
              <a:t>+ 8-</a:t>
            </a:r>
            <a:r>
              <a:rPr lang="en-US" sz="1600" dirty="0" smtClean="0"/>
              <a:t>7; H</a:t>
            </a:r>
            <a:r>
              <a:rPr lang="en-US" sz="1600" baseline="-25000" dirty="0" smtClean="0"/>
              <a:t>2</a:t>
            </a:r>
            <a:r>
              <a:rPr lang="en-US" sz="1600" dirty="0" smtClean="0"/>
              <a:t>CO </a:t>
            </a:r>
            <a:r>
              <a:rPr lang="en-US" sz="1600" dirty="0"/>
              <a:t>lines</a:t>
            </a:r>
          </a:p>
          <a:p>
            <a:r>
              <a:rPr lang="en-US" sz="1600" dirty="0"/>
              <a:t>Lower: LSB, 86.8 GHz</a:t>
            </a:r>
          </a:p>
          <a:p>
            <a:r>
              <a:rPr lang="en-US" sz="1600" dirty="0">
                <a:solidFill>
                  <a:srgbClr val="FF0000"/>
                </a:solidFill>
              </a:rPr>
              <a:t>HNC 7-</a:t>
            </a:r>
            <a:r>
              <a:rPr lang="en-US" sz="1600" dirty="0" smtClean="0">
                <a:solidFill>
                  <a:srgbClr val="FF0000"/>
                </a:solidFill>
              </a:rPr>
              <a:t>6</a:t>
            </a:r>
            <a:r>
              <a:rPr lang="en-US" sz="1600" dirty="0" smtClean="0"/>
              <a:t>; H</a:t>
            </a:r>
            <a:r>
              <a:rPr lang="en-US" sz="1600" baseline="-25000" dirty="0" smtClean="0"/>
              <a:t>2</a:t>
            </a:r>
            <a:r>
              <a:rPr lang="en-US" sz="1600" dirty="0" smtClean="0"/>
              <a:t>CO lines; </a:t>
            </a:r>
            <a:r>
              <a:rPr lang="en-US" sz="1600" dirty="0" smtClean="0">
                <a:solidFill>
                  <a:srgbClr val="FF0000"/>
                </a:solidFill>
              </a:rPr>
              <a:t>C</a:t>
            </a:r>
            <a:r>
              <a:rPr lang="en-US" sz="1600" baseline="30000" dirty="0" smtClean="0">
                <a:solidFill>
                  <a:srgbClr val="FF0000"/>
                </a:solidFill>
              </a:rPr>
              <a:t>18</a:t>
            </a:r>
            <a:r>
              <a:rPr lang="en-US" sz="1600" dirty="0" smtClean="0">
                <a:solidFill>
                  <a:srgbClr val="FF0000"/>
                </a:solidFill>
              </a:rPr>
              <a:t>O </a:t>
            </a:r>
            <a:r>
              <a:rPr lang="en-US" sz="1600" dirty="0">
                <a:solidFill>
                  <a:srgbClr val="FF0000"/>
                </a:solidFill>
              </a:rPr>
              <a:t>6-5</a:t>
            </a:r>
          </a:p>
          <a:p>
            <a:r>
              <a:rPr lang="en-US" sz="1600" dirty="0"/>
              <a:t>	H</a:t>
            </a:r>
            <a:r>
              <a:rPr lang="en-US" sz="1600" baseline="-25000" dirty="0"/>
              <a:t>2</a:t>
            </a:r>
            <a:r>
              <a:rPr lang="en-US" sz="1600" dirty="0"/>
              <a:t>O 658GHz maser?</a:t>
            </a:r>
          </a:p>
          <a:p>
            <a:r>
              <a:rPr lang="en-US" sz="1600" dirty="0"/>
              <a:t>Secure </a:t>
            </a:r>
            <a:r>
              <a:rPr lang="en-US" sz="1600" dirty="0" err="1"/>
              <a:t>redshifts</a:t>
            </a:r>
            <a:endParaRPr lang="en-US" sz="1600" dirty="0"/>
          </a:p>
          <a:p>
            <a:r>
              <a:rPr lang="en-US" sz="1600" dirty="0"/>
              <a:t>Molecular astrophysics</a:t>
            </a:r>
          </a:p>
          <a:p>
            <a:r>
              <a:rPr lang="en-US" sz="1600" dirty="0"/>
              <a:t>ALMA could observe CO-luminous </a:t>
            </a:r>
            <a:r>
              <a:rPr lang="en-US" sz="1600" dirty="0" smtClean="0"/>
              <a:t>galaxies</a:t>
            </a:r>
          </a:p>
          <a:p>
            <a:r>
              <a:rPr lang="en-US" sz="1600" dirty="0" smtClean="0"/>
              <a:t> </a:t>
            </a:r>
            <a:r>
              <a:rPr lang="en-US" sz="1600" dirty="0"/>
              <a:t>(e.g. M51) at z~6.</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1794" name="Text Box 2"/>
          <p:cNvSpPr txBox="1">
            <a:spLocks noChangeArrowheads="1"/>
          </p:cNvSpPr>
          <p:nvPr/>
        </p:nvSpPr>
        <p:spPr bwMode="auto">
          <a:xfrm>
            <a:off x="0" y="0"/>
            <a:ext cx="8991600" cy="457200"/>
          </a:xfrm>
          <a:prstGeom prst="rect">
            <a:avLst/>
          </a:prstGeom>
          <a:noFill/>
          <a:ln w="9525">
            <a:noFill/>
            <a:miter lim="800000"/>
            <a:headEnd/>
            <a:tailEnd/>
          </a:ln>
        </p:spPr>
        <p:txBody>
          <a:bodyPr>
            <a:prstTxWarp prst="textNoShape">
              <a:avLst/>
            </a:prstTxWarp>
            <a:spAutoFit/>
          </a:bodyPr>
          <a:lstStyle/>
          <a:p>
            <a:pPr eaLnBrk="1" hangingPunct="1">
              <a:spcBef>
                <a:spcPct val="50000"/>
              </a:spcBef>
              <a:buFont typeface="Wingdings" pitchFamily="-65" charset="2"/>
              <a:buNone/>
            </a:pPr>
            <a:r>
              <a:rPr lang="en-US" u="sng" dirty="0">
                <a:solidFill>
                  <a:srgbClr val="FF0000"/>
                </a:solidFill>
                <a:latin typeface="Times New Roman" pitchFamily="-65" charset="0"/>
              </a:rPr>
              <a:t>ALMA into the </a:t>
            </a:r>
            <a:r>
              <a:rPr lang="en-US" u="sng" dirty="0" err="1">
                <a:solidFill>
                  <a:srgbClr val="FF0000"/>
                </a:solidFill>
                <a:latin typeface="Times New Roman" pitchFamily="-65" charset="0"/>
              </a:rPr>
              <a:t>EoR</a:t>
            </a:r>
            <a:endParaRPr lang="en-US" u="sng" dirty="0">
              <a:solidFill>
                <a:srgbClr val="FF0000"/>
              </a:solidFill>
              <a:latin typeface="Times New Roman" pitchFamily="-65" charset="0"/>
            </a:endParaRPr>
          </a:p>
        </p:txBody>
      </p:sp>
      <p:sp>
        <p:nvSpPr>
          <p:cNvPr id="161795" name="Text Box 3"/>
          <p:cNvSpPr txBox="1">
            <a:spLocks noChangeArrowheads="1"/>
          </p:cNvSpPr>
          <p:nvPr/>
        </p:nvSpPr>
        <p:spPr bwMode="auto">
          <a:xfrm>
            <a:off x="4876800" y="800750"/>
            <a:ext cx="4267200" cy="2754600"/>
          </a:xfrm>
          <a:prstGeom prst="rect">
            <a:avLst/>
          </a:prstGeom>
          <a:noFill/>
          <a:ln w="9525">
            <a:noFill/>
            <a:miter lim="800000"/>
            <a:headEnd/>
            <a:tailEnd/>
          </a:ln>
        </p:spPr>
        <p:txBody>
          <a:bodyPr>
            <a:prstTxWarp prst="textNoShape">
              <a:avLst/>
            </a:prstTxWarp>
            <a:spAutoFit/>
          </a:bodyPr>
          <a:lstStyle/>
          <a:p>
            <a:pPr eaLnBrk="1" hangingPunct="1">
              <a:spcBef>
                <a:spcPct val="50000"/>
              </a:spcBef>
              <a:buFont typeface="Wingdings" pitchFamily="-65" charset="2"/>
              <a:buNone/>
            </a:pPr>
            <a:r>
              <a:rPr lang="en-US" sz="2000" b="1" dirty="0">
                <a:latin typeface="Times New Roman" pitchFamily="-65" charset="0"/>
              </a:rPr>
              <a:t>Spectral simulation of J1148+5251</a:t>
            </a:r>
          </a:p>
          <a:p>
            <a:pPr eaLnBrk="1" hangingPunct="1">
              <a:spcBef>
                <a:spcPct val="50000"/>
              </a:spcBef>
              <a:buFont typeface="Wingdings" pitchFamily="-65" charset="2"/>
              <a:buChar char="§"/>
            </a:pPr>
            <a:r>
              <a:rPr lang="en-US" sz="1800" dirty="0">
                <a:latin typeface="Times New Roman" pitchFamily="-65" charset="0"/>
              </a:rPr>
              <a:t>Detect dust emission in </a:t>
            </a:r>
            <a:r>
              <a:rPr lang="en-US" sz="1800" b="1" dirty="0">
                <a:solidFill>
                  <a:schemeClr val="hlink"/>
                </a:solidFill>
                <a:latin typeface="Times New Roman" pitchFamily="-65" charset="0"/>
              </a:rPr>
              <a:t>1sec</a:t>
            </a:r>
            <a:r>
              <a:rPr lang="en-US" sz="1800" dirty="0">
                <a:latin typeface="Times New Roman" pitchFamily="-65" charset="0"/>
              </a:rPr>
              <a:t> (5</a:t>
            </a:r>
            <a:r>
              <a:rPr lang="en-US" sz="1800" dirty="0">
                <a:latin typeface="Symbol" pitchFamily="-65" charset="2"/>
              </a:rPr>
              <a:t>s</a:t>
            </a:r>
            <a:r>
              <a:rPr lang="en-US" sz="1800" dirty="0">
                <a:latin typeface="Times New Roman" pitchFamily="-65" charset="0"/>
              </a:rPr>
              <a:t>)  at 250 GHz</a:t>
            </a:r>
          </a:p>
          <a:p>
            <a:pPr eaLnBrk="1" hangingPunct="1">
              <a:spcBef>
                <a:spcPct val="50000"/>
              </a:spcBef>
              <a:buFont typeface="Wingdings" pitchFamily="-65" charset="2"/>
              <a:buChar char="§"/>
            </a:pPr>
            <a:r>
              <a:rPr lang="en-US" sz="1800" dirty="0">
                <a:latin typeface="Times New Roman" pitchFamily="-65" charset="0"/>
              </a:rPr>
              <a:t> Detect multiple lines, molecules per band =&gt; detailed </a:t>
            </a:r>
            <a:r>
              <a:rPr lang="en-US" sz="1800" dirty="0" err="1">
                <a:latin typeface="Times New Roman" pitchFamily="-65" charset="0"/>
              </a:rPr>
              <a:t>astrochemistry</a:t>
            </a:r>
            <a:endParaRPr lang="en-US" sz="1800" dirty="0">
              <a:latin typeface="Times New Roman" pitchFamily="-65" charset="0"/>
            </a:endParaRPr>
          </a:p>
          <a:p>
            <a:pPr eaLnBrk="1" hangingPunct="1">
              <a:spcBef>
                <a:spcPct val="50000"/>
              </a:spcBef>
              <a:buFont typeface="Wingdings" pitchFamily="-65" charset="2"/>
              <a:buChar char="§"/>
            </a:pPr>
            <a:r>
              <a:rPr lang="en-US" sz="1800" dirty="0">
                <a:latin typeface="Times New Roman" pitchFamily="-65" charset="0"/>
              </a:rPr>
              <a:t> Image dust and gas at sub-</a:t>
            </a:r>
            <a:r>
              <a:rPr lang="en-US" sz="1800" dirty="0" err="1">
                <a:latin typeface="Times New Roman" pitchFamily="-65" charset="0"/>
              </a:rPr>
              <a:t>kpc</a:t>
            </a:r>
            <a:r>
              <a:rPr lang="en-US" sz="1800" dirty="0">
                <a:latin typeface="Times New Roman" pitchFamily="-65" charset="0"/>
              </a:rPr>
              <a:t> resolution – gas dynamics!  CO map at 0”.15 resolution in 1.5 hours</a:t>
            </a:r>
          </a:p>
        </p:txBody>
      </p:sp>
      <p:pic>
        <p:nvPicPr>
          <p:cNvPr id="161796" name="Picture 4" descr="COJ1148"/>
          <p:cNvPicPr>
            <a:picLocks noChangeAspect="1" noChangeArrowheads="1"/>
          </p:cNvPicPr>
          <p:nvPr/>
        </p:nvPicPr>
        <p:blipFill>
          <a:blip r:embed="rId3"/>
          <a:srcRect/>
          <a:stretch>
            <a:fillRect/>
          </a:stretch>
        </p:blipFill>
        <p:spPr bwMode="auto">
          <a:xfrm>
            <a:off x="0" y="457200"/>
            <a:ext cx="4876800" cy="3978275"/>
          </a:xfrm>
          <a:prstGeom prst="rect">
            <a:avLst/>
          </a:prstGeom>
          <a:noFill/>
          <a:ln w="9525">
            <a:noFill/>
            <a:miter lim="800000"/>
            <a:headEnd/>
            <a:tailEnd/>
          </a:ln>
        </p:spPr>
      </p:pic>
      <p:sp>
        <p:nvSpPr>
          <p:cNvPr id="161797" name="Text Box 5"/>
          <p:cNvSpPr txBox="1">
            <a:spLocks noChangeArrowheads="1"/>
          </p:cNvSpPr>
          <p:nvPr/>
        </p:nvSpPr>
        <p:spPr bwMode="auto">
          <a:xfrm>
            <a:off x="1600200" y="2147888"/>
            <a:ext cx="990600" cy="336550"/>
          </a:xfrm>
          <a:prstGeom prst="rect">
            <a:avLst/>
          </a:prstGeom>
          <a:noFill/>
          <a:ln w="12700">
            <a:noFill/>
            <a:miter lim="800000"/>
            <a:headEnd/>
            <a:tailEnd/>
          </a:ln>
        </p:spPr>
        <p:txBody>
          <a:bodyPr>
            <a:prstTxWarp prst="textNoShape">
              <a:avLst/>
            </a:prstTxWarp>
            <a:spAutoFit/>
          </a:bodyPr>
          <a:lstStyle/>
          <a:p>
            <a:pPr>
              <a:spcBef>
                <a:spcPct val="50000"/>
              </a:spcBef>
            </a:pPr>
            <a:r>
              <a:rPr lang="en-US" sz="1600" b="1" dirty="0">
                <a:solidFill>
                  <a:schemeClr val="accent2">
                    <a:lumMod val="60000"/>
                    <a:lumOff val="40000"/>
                  </a:schemeClr>
                </a:solidFill>
              </a:rPr>
              <a:t>HCN</a:t>
            </a:r>
          </a:p>
        </p:txBody>
      </p:sp>
      <p:sp>
        <p:nvSpPr>
          <p:cNvPr id="161798" name="Text Box 6"/>
          <p:cNvSpPr txBox="1">
            <a:spLocks noChangeArrowheads="1"/>
          </p:cNvSpPr>
          <p:nvPr/>
        </p:nvSpPr>
        <p:spPr bwMode="auto">
          <a:xfrm>
            <a:off x="762000" y="1797050"/>
            <a:ext cx="838200" cy="336550"/>
          </a:xfrm>
          <a:prstGeom prst="rect">
            <a:avLst/>
          </a:prstGeom>
          <a:noFill/>
          <a:ln w="12700">
            <a:noFill/>
            <a:miter lim="800000"/>
            <a:headEnd/>
            <a:tailEnd/>
          </a:ln>
        </p:spPr>
        <p:txBody>
          <a:bodyPr>
            <a:prstTxWarp prst="textNoShape">
              <a:avLst/>
            </a:prstTxWarp>
            <a:spAutoFit/>
          </a:bodyPr>
          <a:lstStyle/>
          <a:p>
            <a:pPr>
              <a:spcBef>
                <a:spcPct val="50000"/>
              </a:spcBef>
            </a:pPr>
            <a:r>
              <a:rPr lang="en-US" sz="1600" b="1">
                <a:solidFill>
                  <a:schemeClr val="bg2"/>
                </a:solidFill>
              </a:rPr>
              <a:t>HCO+</a:t>
            </a:r>
          </a:p>
        </p:txBody>
      </p:sp>
      <p:sp>
        <p:nvSpPr>
          <p:cNvPr id="161799" name="Text Box 7"/>
          <p:cNvSpPr txBox="1">
            <a:spLocks noChangeArrowheads="1"/>
          </p:cNvSpPr>
          <p:nvPr/>
        </p:nvSpPr>
        <p:spPr bwMode="auto">
          <a:xfrm>
            <a:off x="3352800" y="1219200"/>
            <a:ext cx="609600" cy="336550"/>
          </a:xfrm>
          <a:prstGeom prst="rect">
            <a:avLst/>
          </a:prstGeom>
          <a:noFill/>
          <a:ln w="12700">
            <a:noFill/>
            <a:miter lim="800000"/>
            <a:headEnd/>
            <a:tailEnd/>
          </a:ln>
        </p:spPr>
        <p:txBody>
          <a:bodyPr>
            <a:prstTxWarp prst="textNoShape">
              <a:avLst/>
            </a:prstTxWarp>
            <a:spAutoFit/>
          </a:bodyPr>
          <a:lstStyle/>
          <a:p>
            <a:pPr>
              <a:spcBef>
                <a:spcPct val="50000"/>
              </a:spcBef>
            </a:pPr>
            <a:r>
              <a:rPr lang="en-US" sz="1600" b="1">
                <a:solidFill>
                  <a:schemeClr val="bg2"/>
                </a:solidFill>
              </a:rPr>
              <a:t>CO</a:t>
            </a:r>
          </a:p>
        </p:txBody>
      </p:sp>
      <p:sp>
        <p:nvSpPr>
          <p:cNvPr id="161800" name="Text Box 8"/>
          <p:cNvSpPr txBox="1">
            <a:spLocks noChangeArrowheads="1"/>
          </p:cNvSpPr>
          <p:nvPr/>
        </p:nvSpPr>
        <p:spPr bwMode="auto">
          <a:xfrm>
            <a:off x="2819400" y="2178050"/>
            <a:ext cx="838200" cy="336550"/>
          </a:xfrm>
          <a:prstGeom prst="rect">
            <a:avLst/>
          </a:prstGeom>
          <a:noFill/>
          <a:ln w="12700">
            <a:noFill/>
            <a:miter lim="800000"/>
            <a:headEnd/>
            <a:tailEnd/>
          </a:ln>
        </p:spPr>
        <p:txBody>
          <a:bodyPr>
            <a:prstTxWarp prst="textNoShape">
              <a:avLst/>
            </a:prstTxWarp>
            <a:spAutoFit/>
          </a:bodyPr>
          <a:lstStyle/>
          <a:p>
            <a:pPr>
              <a:spcBef>
                <a:spcPct val="50000"/>
              </a:spcBef>
            </a:pPr>
            <a:r>
              <a:rPr lang="en-US" sz="1600" b="1">
                <a:solidFill>
                  <a:schemeClr val="bg2"/>
                </a:solidFill>
              </a:rPr>
              <a:t>CCH</a:t>
            </a:r>
          </a:p>
        </p:txBody>
      </p:sp>
      <p:pic>
        <p:nvPicPr>
          <p:cNvPr id="161801" name="Picture 9" descr="COJ1148LSB"/>
          <p:cNvPicPr>
            <a:picLocks noChangeAspect="1" noChangeArrowheads="1"/>
          </p:cNvPicPr>
          <p:nvPr/>
        </p:nvPicPr>
        <p:blipFill>
          <a:blip r:embed="rId4"/>
          <a:srcRect/>
          <a:stretch>
            <a:fillRect/>
          </a:stretch>
        </p:blipFill>
        <p:spPr bwMode="auto">
          <a:xfrm>
            <a:off x="4724400" y="3271838"/>
            <a:ext cx="4419600" cy="3586162"/>
          </a:xfrm>
          <a:prstGeom prst="rect">
            <a:avLst/>
          </a:prstGeom>
          <a:noFill/>
          <a:ln w="9525">
            <a:noFill/>
            <a:miter lim="800000"/>
            <a:headEnd/>
            <a:tailEnd/>
          </a:ln>
        </p:spPr>
      </p:pic>
      <p:sp>
        <p:nvSpPr>
          <p:cNvPr id="161802" name="Text Box 10"/>
          <p:cNvSpPr txBox="1">
            <a:spLocks noChangeArrowheads="1"/>
          </p:cNvSpPr>
          <p:nvPr/>
        </p:nvSpPr>
        <p:spPr bwMode="auto">
          <a:xfrm>
            <a:off x="987807" y="4272677"/>
            <a:ext cx="3888993" cy="2031325"/>
          </a:xfrm>
          <a:prstGeom prst="rect">
            <a:avLst/>
          </a:prstGeom>
          <a:noFill/>
          <a:ln w="12700">
            <a:noFill/>
            <a:miter lim="800000"/>
            <a:headEnd/>
            <a:tailEnd/>
          </a:ln>
        </p:spPr>
        <p:txBody>
          <a:bodyPr wrap="square">
            <a:prstTxWarp prst="textNoShape">
              <a:avLst/>
            </a:prstTxWarp>
            <a:spAutoFit/>
          </a:bodyPr>
          <a:lstStyle/>
          <a:p>
            <a:r>
              <a:rPr lang="en-US" sz="1800" dirty="0" smtClean="0"/>
              <a:t>[</a:t>
            </a:r>
            <a:r>
              <a:rPr lang="en-US" sz="1800" dirty="0"/>
              <a:t>C II</a:t>
            </a:r>
            <a:r>
              <a:rPr lang="en-US" sz="1800" dirty="0" smtClean="0"/>
              <a:t>]: </a:t>
            </a:r>
            <a:r>
              <a:rPr lang="en-US" sz="1800" b="1" dirty="0">
                <a:solidFill>
                  <a:schemeClr val="hlink"/>
                </a:solidFill>
              </a:rPr>
              <a:t>60sec</a:t>
            </a:r>
            <a:r>
              <a:rPr lang="en-US" sz="1800" dirty="0"/>
              <a:t> (10</a:t>
            </a:r>
            <a:r>
              <a:rPr lang="el-GR" sz="1800" dirty="0">
                <a:ea typeface="Arial" pitchFamily="-65" charset="0"/>
                <a:cs typeface="Arial" pitchFamily="-65" charset="0"/>
              </a:rPr>
              <a:t>σ</a:t>
            </a:r>
            <a:r>
              <a:rPr lang="en-US" sz="1800" dirty="0"/>
              <a:t>)  at 256 GHz</a:t>
            </a:r>
            <a:endParaRPr lang="en-US" sz="1800" dirty="0">
              <a:solidFill>
                <a:srgbClr val="FFFF99"/>
              </a:solidFill>
            </a:endParaRPr>
          </a:p>
          <a:p>
            <a:r>
              <a:rPr lang="en-US" sz="1800" dirty="0">
                <a:solidFill>
                  <a:srgbClr val="0000FF"/>
                </a:solidFill>
              </a:rPr>
              <a:t>[O I] 63 µ</a:t>
            </a:r>
            <a:r>
              <a:rPr lang="en-US" sz="1800" dirty="0" err="1">
                <a:solidFill>
                  <a:srgbClr val="0000FF"/>
                </a:solidFill>
              </a:rPr>
              <a:t>m</a:t>
            </a:r>
            <a:r>
              <a:rPr lang="en-US" sz="1800" dirty="0">
                <a:solidFill>
                  <a:srgbClr val="0000FF"/>
                </a:solidFill>
              </a:rPr>
              <a:t> at 641 GHz</a:t>
            </a:r>
          </a:p>
          <a:p>
            <a:r>
              <a:rPr lang="en-US" sz="1800" dirty="0">
                <a:solidFill>
                  <a:srgbClr val="0000FF"/>
                </a:solidFill>
              </a:rPr>
              <a:t>[O I] 145 µ</a:t>
            </a:r>
            <a:r>
              <a:rPr lang="en-US" sz="1800" dirty="0" err="1">
                <a:solidFill>
                  <a:srgbClr val="0000FF"/>
                </a:solidFill>
              </a:rPr>
              <a:t>m</a:t>
            </a:r>
            <a:r>
              <a:rPr lang="en-US" sz="1800" dirty="0">
                <a:solidFill>
                  <a:srgbClr val="0000FF"/>
                </a:solidFill>
              </a:rPr>
              <a:t> at 277 GHz</a:t>
            </a:r>
          </a:p>
          <a:p>
            <a:r>
              <a:rPr lang="en-US" sz="1800" dirty="0">
                <a:solidFill>
                  <a:srgbClr val="0000FF"/>
                </a:solidFill>
              </a:rPr>
              <a:t>[O III] 88 µ</a:t>
            </a:r>
            <a:r>
              <a:rPr lang="en-US" sz="1800" dirty="0" err="1">
                <a:solidFill>
                  <a:srgbClr val="0000FF"/>
                </a:solidFill>
              </a:rPr>
              <a:t>m</a:t>
            </a:r>
            <a:r>
              <a:rPr lang="en-US" sz="1800" dirty="0">
                <a:solidFill>
                  <a:srgbClr val="0000FF"/>
                </a:solidFill>
              </a:rPr>
              <a:t> at 457 GHz</a:t>
            </a:r>
          </a:p>
          <a:p>
            <a:r>
              <a:rPr lang="en-US" sz="1800" dirty="0">
                <a:solidFill>
                  <a:srgbClr val="0000FF"/>
                </a:solidFill>
              </a:rPr>
              <a:t>[N II] 122 µ</a:t>
            </a:r>
            <a:r>
              <a:rPr lang="en-US" sz="1800" dirty="0" err="1">
                <a:solidFill>
                  <a:srgbClr val="0000FF"/>
                </a:solidFill>
              </a:rPr>
              <a:t>m</a:t>
            </a:r>
            <a:r>
              <a:rPr lang="en-US" sz="1800" dirty="0">
                <a:solidFill>
                  <a:srgbClr val="0000FF"/>
                </a:solidFill>
              </a:rPr>
              <a:t> at 332 GHz</a:t>
            </a:r>
          </a:p>
          <a:p>
            <a:r>
              <a:rPr lang="en-US" sz="1800" dirty="0">
                <a:solidFill>
                  <a:srgbClr val="0000FF"/>
                </a:solidFill>
              </a:rPr>
              <a:t>[N II] 205 µ</a:t>
            </a:r>
            <a:r>
              <a:rPr lang="en-US" sz="1800" dirty="0" err="1">
                <a:solidFill>
                  <a:srgbClr val="0000FF"/>
                </a:solidFill>
              </a:rPr>
              <a:t>m</a:t>
            </a:r>
            <a:r>
              <a:rPr lang="en-US" sz="1800" dirty="0">
                <a:solidFill>
                  <a:srgbClr val="0000FF"/>
                </a:solidFill>
              </a:rPr>
              <a:t> at 197 GHz</a:t>
            </a:r>
            <a:endParaRPr lang="en-US" sz="1800" dirty="0">
              <a:solidFill>
                <a:srgbClr val="0000FF"/>
              </a:solidFill>
              <a:ea typeface="Arial" pitchFamily="-65" charset="0"/>
              <a:cs typeface="Arial" pitchFamily="-65" charset="0"/>
            </a:endParaRPr>
          </a:p>
          <a:p>
            <a:r>
              <a:rPr lang="en-US" sz="1800" dirty="0">
                <a:solidFill>
                  <a:srgbClr val="0000FF"/>
                </a:solidFill>
              </a:rPr>
              <a:t>HD 112 µ</a:t>
            </a:r>
            <a:r>
              <a:rPr lang="en-US" sz="1800" dirty="0" err="1">
                <a:solidFill>
                  <a:srgbClr val="0000FF"/>
                </a:solidFill>
              </a:rPr>
              <a:t>m</a:t>
            </a:r>
            <a:r>
              <a:rPr lang="en-US" sz="1800" dirty="0">
                <a:solidFill>
                  <a:srgbClr val="0000FF"/>
                </a:solidFill>
              </a:rPr>
              <a:t> at 361 GHz</a:t>
            </a:r>
            <a:endParaRPr lang="en-US" sz="1800" dirty="0">
              <a:solidFill>
                <a:srgbClr val="0000FF"/>
              </a:solidFill>
              <a:ea typeface="Arial" pitchFamily="-65" charset="0"/>
              <a:cs typeface="Arial" pitchFamily="-65"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42" name="Text Box 2"/>
          <p:cNvSpPr txBox="1">
            <a:spLocks noChangeArrowheads="1"/>
          </p:cNvSpPr>
          <p:nvPr/>
        </p:nvSpPr>
        <p:spPr bwMode="auto">
          <a:xfrm>
            <a:off x="381000" y="0"/>
            <a:ext cx="5562600" cy="1066800"/>
          </a:xfrm>
          <a:prstGeom prst="rect">
            <a:avLst/>
          </a:prstGeom>
          <a:noFill/>
          <a:ln w="12700">
            <a:noFill/>
            <a:miter lim="800000"/>
            <a:headEnd/>
            <a:tailEnd/>
          </a:ln>
        </p:spPr>
        <p:txBody>
          <a:bodyPr wrap="none">
            <a:prstTxWarp prst="textNoShape">
              <a:avLst/>
            </a:prstTxWarp>
            <a:spAutoFit/>
          </a:bodyPr>
          <a:lstStyle/>
          <a:p>
            <a:r>
              <a:rPr lang="en-US" altLang="ko-KR" sz="4000" dirty="0">
                <a:latin typeface="Arial Unicode MS" pitchFamily="-65" charset="0"/>
                <a:ea typeface="Arial Unicode MS" pitchFamily="-65" charset="0"/>
                <a:cs typeface="Arial Unicode MS" pitchFamily="-65" charset="0"/>
              </a:rPr>
              <a:t>Bandwidth Compression</a:t>
            </a:r>
          </a:p>
          <a:p>
            <a:r>
              <a:rPr lang="en-US" altLang="ko-KR" dirty="0">
                <a:latin typeface="Arial Unicode MS" pitchFamily="-65" charset="0"/>
                <a:ea typeface="Arial Unicode MS" pitchFamily="-65" charset="0"/>
                <a:cs typeface="Arial Unicode MS" pitchFamily="-65" charset="0"/>
              </a:rPr>
              <a:t>Nearly a whole band scan in one spectrum</a:t>
            </a:r>
          </a:p>
        </p:txBody>
      </p:sp>
      <p:pic>
        <p:nvPicPr>
          <p:cNvPr id="163843" name="Picture 3" descr="linesurvey"/>
          <p:cNvPicPr>
            <a:picLocks noGrp="1" noChangeAspect="1" noChangeArrowheads="1"/>
          </p:cNvPicPr>
          <p:nvPr>
            <p:ph/>
          </p:nvPr>
        </p:nvPicPr>
        <p:blipFill>
          <a:blip r:embed="rId3"/>
          <a:srcRect/>
          <a:stretch>
            <a:fillRect/>
          </a:stretch>
        </p:blipFill>
        <p:spPr bwMode="auto">
          <a:xfrm>
            <a:off x="1143000" y="1371600"/>
            <a:ext cx="7162800" cy="4799013"/>
          </a:xfrm>
          <a:noFill/>
          <a:ln w="19050">
            <a:solidFill>
              <a:srgbClr val="00FF00"/>
            </a:solidFill>
            <a:miter lim="800000"/>
            <a:headEnd/>
            <a:tailEnd/>
          </a:ln>
        </p:spPr>
      </p:pic>
      <p:sp>
        <p:nvSpPr>
          <p:cNvPr id="163844" name="Text Box 4"/>
          <p:cNvSpPr txBox="1">
            <a:spLocks noChangeArrowheads="1"/>
          </p:cNvSpPr>
          <p:nvPr/>
        </p:nvSpPr>
        <p:spPr bwMode="auto">
          <a:xfrm>
            <a:off x="6765925" y="6413500"/>
            <a:ext cx="1651000" cy="304800"/>
          </a:xfrm>
          <a:prstGeom prst="rect">
            <a:avLst/>
          </a:prstGeom>
          <a:noFill/>
          <a:ln w="12700">
            <a:noFill/>
            <a:miter lim="800000"/>
            <a:headEnd/>
            <a:tailEnd/>
          </a:ln>
        </p:spPr>
        <p:txBody>
          <a:bodyPr wrap="none">
            <a:prstTxWarp prst="textNoShape">
              <a:avLst/>
            </a:prstTxWarp>
            <a:spAutoFit/>
          </a:bodyPr>
          <a:lstStyle/>
          <a:p>
            <a:r>
              <a:rPr lang="en-US" altLang="ko-KR" sz="1400" i="1">
                <a:solidFill>
                  <a:schemeClr val="hlink"/>
                </a:solidFill>
                <a:latin typeface="Arial Unicode MS" pitchFamily="-65" charset="0"/>
                <a:ea typeface="Arial Unicode MS" pitchFamily="-65" charset="0"/>
                <a:cs typeface="Arial Unicode MS" pitchFamily="-65" charset="0"/>
              </a:rPr>
              <a:t>Schilke et al. (2000)</a:t>
            </a:r>
          </a:p>
        </p:txBody>
      </p:sp>
      <p:sp>
        <p:nvSpPr>
          <p:cNvPr id="163845" name="Line 5"/>
          <p:cNvSpPr>
            <a:spLocks noChangeShapeType="1"/>
          </p:cNvSpPr>
          <p:nvPr/>
        </p:nvSpPr>
        <p:spPr bwMode="auto">
          <a:xfrm>
            <a:off x="3200400" y="4724400"/>
            <a:ext cx="1295400" cy="0"/>
          </a:xfrm>
          <a:prstGeom prst="line">
            <a:avLst/>
          </a:prstGeom>
          <a:noFill/>
          <a:ln w="12700">
            <a:solidFill>
              <a:schemeClr val="accent2"/>
            </a:solidFill>
            <a:round/>
            <a:headEnd/>
            <a:tailEnd/>
          </a:ln>
        </p:spPr>
        <p:txBody>
          <a:bodyPr wrap="none" anchor="ctr">
            <a:prstTxWarp prst="textNoShape">
              <a:avLst/>
            </a:prstTxWarp>
          </a:bodyPr>
          <a:lstStyle/>
          <a:p>
            <a:endParaRPr lang="en-US"/>
          </a:p>
        </p:txBody>
      </p:sp>
      <p:sp>
        <p:nvSpPr>
          <p:cNvPr id="163846" name="Line 6"/>
          <p:cNvSpPr>
            <a:spLocks noChangeShapeType="1"/>
          </p:cNvSpPr>
          <p:nvPr/>
        </p:nvSpPr>
        <p:spPr bwMode="auto">
          <a:xfrm>
            <a:off x="5943600" y="4724400"/>
            <a:ext cx="1524000" cy="0"/>
          </a:xfrm>
          <a:prstGeom prst="line">
            <a:avLst/>
          </a:prstGeom>
          <a:noFill/>
          <a:ln w="12700">
            <a:solidFill>
              <a:schemeClr val="accent2"/>
            </a:solidFill>
            <a:round/>
            <a:headEnd/>
            <a:tailEnd/>
          </a:ln>
        </p:spPr>
        <p:txBody>
          <a:bodyPr wrap="none" anchor="ctr">
            <a:prstTxWarp prst="textNoShape">
              <a:avLst/>
            </a:prstTxWarp>
          </a:bodyPr>
          <a:lstStyle/>
          <a:p>
            <a:endParaRPr lang="en-US"/>
          </a:p>
        </p:txBody>
      </p:sp>
      <p:cxnSp>
        <p:nvCxnSpPr>
          <p:cNvPr id="163847" name="AutoShape 7"/>
          <p:cNvCxnSpPr>
            <a:cxnSpLocks noChangeShapeType="1"/>
            <a:stCxn id="163845" idx="0"/>
          </p:cNvCxnSpPr>
          <p:nvPr/>
        </p:nvCxnSpPr>
        <p:spPr bwMode="auto">
          <a:xfrm>
            <a:off x="3200400" y="4724400"/>
            <a:ext cx="990600" cy="1752600"/>
          </a:xfrm>
          <a:prstGeom prst="straightConnector1">
            <a:avLst/>
          </a:prstGeom>
          <a:noFill/>
          <a:ln w="12700">
            <a:solidFill>
              <a:schemeClr val="accent2"/>
            </a:solidFill>
            <a:round/>
            <a:headEnd/>
            <a:tailEnd type="triangle" w="med" len="med"/>
          </a:ln>
        </p:spPr>
      </p:cxnSp>
      <p:cxnSp>
        <p:nvCxnSpPr>
          <p:cNvPr id="163848" name="AutoShape 8"/>
          <p:cNvCxnSpPr>
            <a:cxnSpLocks noChangeShapeType="1"/>
            <a:stCxn id="163845" idx="1"/>
          </p:cNvCxnSpPr>
          <p:nvPr/>
        </p:nvCxnSpPr>
        <p:spPr bwMode="auto">
          <a:xfrm flipH="1">
            <a:off x="4419600" y="4724400"/>
            <a:ext cx="76200" cy="1676400"/>
          </a:xfrm>
          <a:prstGeom prst="straightConnector1">
            <a:avLst/>
          </a:prstGeom>
          <a:noFill/>
          <a:ln w="12700">
            <a:solidFill>
              <a:schemeClr val="accent2"/>
            </a:solidFill>
            <a:round/>
            <a:headEnd/>
            <a:tailEnd/>
          </a:ln>
        </p:spPr>
      </p:cxnSp>
      <p:cxnSp>
        <p:nvCxnSpPr>
          <p:cNvPr id="163849" name="AutoShape 9"/>
          <p:cNvCxnSpPr>
            <a:cxnSpLocks noChangeShapeType="1"/>
            <a:stCxn id="163846" idx="0"/>
          </p:cNvCxnSpPr>
          <p:nvPr/>
        </p:nvCxnSpPr>
        <p:spPr bwMode="auto">
          <a:xfrm flipH="1">
            <a:off x="5715000" y="4724400"/>
            <a:ext cx="228600" cy="1676400"/>
          </a:xfrm>
          <a:prstGeom prst="straightConnector1">
            <a:avLst/>
          </a:prstGeom>
          <a:noFill/>
          <a:ln w="12700">
            <a:solidFill>
              <a:schemeClr val="accent2"/>
            </a:solidFill>
            <a:round/>
            <a:headEnd/>
            <a:tailEnd/>
          </a:ln>
        </p:spPr>
      </p:cxnSp>
      <p:cxnSp>
        <p:nvCxnSpPr>
          <p:cNvPr id="163850" name="AutoShape 10"/>
          <p:cNvCxnSpPr>
            <a:cxnSpLocks noChangeShapeType="1"/>
            <a:stCxn id="163846" idx="1"/>
          </p:cNvCxnSpPr>
          <p:nvPr/>
        </p:nvCxnSpPr>
        <p:spPr bwMode="auto">
          <a:xfrm flipH="1">
            <a:off x="6019800" y="4724400"/>
            <a:ext cx="1447800" cy="1752600"/>
          </a:xfrm>
          <a:prstGeom prst="straightConnector1">
            <a:avLst/>
          </a:prstGeom>
          <a:noFill/>
          <a:ln w="12700">
            <a:solidFill>
              <a:schemeClr val="accent2"/>
            </a:solidFill>
            <a:round/>
            <a:headEnd/>
            <a:tailEnd type="triangle" w="med" len="med"/>
          </a:ln>
        </p:spPr>
      </p:cxnSp>
      <p:sp>
        <p:nvSpPr>
          <p:cNvPr id="163851" name="Text Box 11"/>
          <p:cNvSpPr txBox="1">
            <a:spLocks noChangeArrowheads="1"/>
          </p:cNvSpPr>
          <p:nvPr/>
        </p:nvSpPr>
        <p:spPr bwMode="auto">
          <a:xfrm>
            <a:off x="3810000" y="6400800"/>
            <a:ext cx="742950" cy="457200"/>
          </a:xfrm>
          <a:prstGeom prst="rect">
            <a:avLst/>
          </a:prstGeom>
          <a:noFill/>
          <a:ln w="12700">
            <a:noFill/>
            <a:miter lim="800000"/>
            <a:headEnd/>
            <a:tailEnd/>
          </a:ln>
        </p:spPr>
        <p:txBody>
          <a:bodyPr wrap="none" anchor="ctr">
            <a:prstTxWarp prst="textNoShape">
              <a:avLst/>
            </a:prstTxWarp>
            <a:spAutoFit/>
          </a:bodyPr>
          <a:lstStyle/>
          <a:p>
            <a:pPr algn="ctr"/>
            <a:r>
              <a:rPr lang="en-US">
                <a:latin typeface="Times New Roman" pitchFamily="-65" charset="0"/>
              </a:rPr>
              <a:t>LSB</a:t>
            </a:r>
          </a:p>
        </p:txBody>
      </p:sp>
      <p:sp>
        <p:nvSpPr>
          <p:cNvPr id="163852" name="Text Box 12"/>
          <p:cNvSpPr txBox="1">
            <a:spLocks noChangeArrowheads="1"/>
          </p:cNvSpPr>
          <p:nvPr/>
        </p:nvSpPr>
        <p:spPr bwMode="auto">
          <a:xfrm>
            <a:off x="5586413" y="6400800"/>
            <a:ext cx="777875" cy="457200"/>
          </a:xfrm>
          <a:prstGeom prst="rect">
            <a:avLst/>
          </a:prstGeom>
          <a:noFill/>
          <a:ln w="12700">
            <a:noFill/>
            <a:miter lim="800000"/>
            <a:headEnd/>
            <a:tailEnd/>
          </a:ln>
        </p:spPr>
        <p:txBody>
          <a:bodyPr wrap="none" anchor="ctr">
            <a:prstTxWarp prst="textNoShape">
              <a:avLst/>
            </a:prstTxWarp>
            <a:spAutoFit/>
          </a:bodyPr>
          <a:lstStyle/>
          <a:p>
            <a:pPr algn="ctr"/>
            <a:r>
              <a:rPr lang="en-US">
                <a:latin typeface="Times New Roman" pitchFamily="-65" charset="0"/>
              </a:rPr>
              <a:t>USB</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J1148.jpg"/>
          <p:cNvPicPr>
            <a:picLocks noChangeAspect="1"/>
          </p:cNvPicPr>
          <p:nvPr/>
        </p:nvPicPr>
        <p:blipFill>
          <a:blip r:embed="rId2"/>
          <a:stretch>
            <a:fillRect/>
          </a:stretch>
        </p:blipFill>
        <p:spPr>
          <a:xfrm>
            <a:off x="3352800" y="1447800"/>
            <a:ext cx="5105400" cy="5105400"/>
          </a:xfrm>
          <a:prstGeom prst="rect">
            <a:avLst/>
          </a:prstGeom>
        </p:spPr>
      </p:pic>
      <p:sp>
        <p:nvSpPr>
          <p:cNvPr id="5" name="TextBox 4"/>
          <p:cNvSpPr txBox="1"/>
          <p:nvPr/>
        </p:nvSpPr>
        <p:spPr>
          <a:xfrm>
            <a:off x="228601" y="533399"/>
            <a:ext cx="6078168" cy="830997"/>
          </a:xfrm>
          <a:prstGeom prst="rect">
            <a:avLst/>
          </a:prstGeom>
          <a:noFill/>
        </p:spPr>
        <p:txBody>
          <a:bodyPr wrap="square" rtlCol="0">
            <a:spAutoFit/>
          </a:bodyPr>
          <a:lstStyle/>
          <a:p>
            <a:r>
              <a:rPr lang="en-US" sz="2400" dirty="0" smtClean="0"/>
              <a:t>J1148:  A possible (not from </a:t>
            </a:r>
            <a:r>
              <a:rPr lang="en-US" sz="2400" dirty="0" err="1" smtClean="0"/>
              <a:t>Chajnantor</a:t>
            </a:r>
            <a:r>
              <a:rPr lang="en-US" sz="2400" dirty="0" smtClean="0"/>
              <a:t>!) H</a:t>
            </a:r>
            <a:r>
              <a:rPr lang="en-US" sz="2400" baseline="-25000" dirty="0" smtClean="0"/>
              <a:t>2 </a:t>
            </a:r>
            <a:r>
              <a:rPr lang="en-US" sz="2400" dirty="0" smtClean="0"/>
              <a:t>observation</a:t>
            </a:r>
            <a:endParaRPr lang="en-US" sz="2400" dirty="0"/>
          </a:p>
        </p:txBody>
      </p:sp>
      <p:sp>
        <p:nvSpPr>
          <p:cNvPr id="6" name="TextBox 5"/>
          <p:cNvSpPr txBox="1"/>
          <p:nvPr/>
        </p:nvSpPr>
        <p:spPr>
          <a:xfrm>
            <a:off x="228600" y="1364396"/>
            <a:ext cx="2750197" cy="4339650"/>
          </a:xfrm>
          <a:prstGeom prst="rect">
            <a:avLst/>
          </a:prstGeom>
          <a:noFill/>
        </p:spPr>
        <p:txBody>
          <a:bodyPr wrap="square" rtlCol="0">
            <a:spAutoFit/>
          </a:bodyPr>
          <a:lstStyle/>
          <a:p>
            <a:r>
              <a:rPr lang="en-US" sz="2000" dirty="0" smtClean="0"/>
              <a:t>An early (</a:t>
            </a:r>
            <a:r>
              <a:rPr lang="en-US" sz="2000" dirty="0" err="1" smtClean="0"/>
              <a:t>z</a:t>
            </a:r>
            <a:r>
              <a:rPr lang="en-US" sz="2000" dirty="0" smtClean="0"/>
              <a:t>=6.42; 0.8Gyr) massive and </a:t>
            </a:r>
            <a:r>
              <a:rPr lang="en-US" sz="2000" dirty="0" err="1" smtClean="0"/>
              <a:t>exteded</a:t>
            </a:r>
            <a:r>
              <a:rPr lang="en-US" sz="2000" dirty="0" smtClean="0"/>
              <a:t> region of tremendous star formation</a:t>
            </a:r>
          </a:p>
          <a:p>
            <a:endParaRPr lang="en-US" dirty="0" smtClean="0"/>
          </a:p>
          <a:p>
            <a:r>
              <a:rPr lang="en-US" sz="2000" dirty="0" smtClean="0"/>
              <a:t>~1000 M</a:t>
            </a:r>
            <a:r>
              <a:rPr lang="en-US" sz="2000" baseline="-25000" dirty="0" smtClean="0"/>
              <a:t>sun</a:t>
            </a:r>
            <a:r>
              <a:rPr lang="en-US" sz="2000" dirty="0" smtClean="0"/>
              <a:t>/yr/kpc</a:t>
            </a:r>
            <a:r>
              <a:rPr lang="en-US" sz="2000" baseline="30000" dirty="0" smtClean="0"/>
              <a:t>2</a:t>
            </a:r>
            <a:r>
              <a:rPr lang="en-US" sz="2000" dirty="0" smtClean="0"/>
              <a:t> </a:t>
            </a:r>
          </a:p>
          <a:p>
            <a:r>
              <a:rPr lang="en-US" sz="2000" dirty="0" smtClean="0"/>
              <a:t>Region ~750 pc radius</a:t>
            </a:r>
          </a:p>
          <a:p>
            <a:r>
              <a:rPr lang="en-US" sz="2000" dirty="0" smtClean="0"/>
              <a:t>Similar to Arp220 but 100 times larger</a:t>
            </a:r>
          </a:p>
          <a:p>
            <a:endParaRPr lang="en-US" dirty="0" smtClean="0"/>
          </a:p>
          <a:p>
            <a:r>
              <a:rPr lang="en-US" dirty="0" smtClean="0"/>
              <a:t>Mass ~2 10</a:t>
            </a:r>
            <a:r>
              <a:rPr lang="en-US" baseline="30000" dirty="0" smtClean="0"/>
              <a:t>10 </a:t>
            </a:r>
            <a:r>
              <a:rPr lang="en-US" dirty="0" err="1" smtClean="0"/>
              <a:t>M</a:t>
            </a:r>
            <a:r>
              <a:rPr lang="en-US" baseline="-25000" dirty="0" err="1" smtClean="0"/>
              <a:t>sun</a:t>
            </a:r>
            <a:endParaRPr lang="en-US" baseline="30000" dirty="0" smtClean="0"/>
          </a:p>
          <a:p>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AppletonDarkSide.tiff"/>
          <p:cNvPicPr>
            <a:picLocks noChangeAspect="1"/>
          </p:cNvPicPr>
          <p:nvPr/>
        </p:nvPicPr>
        <p:blipFill>
          <a:blip r:embed="rId3"/>
          <a:stretch>
            <a:fillRect/>
          </a:stretch>
        </p:blipFill>
        <p:spPr>
          <a:xfrm>
            <a:off x="2895600" y="1600200"/>
            <a:ext cx="5995854" cy="4152900"/>
          </a:xfrm>
          <a:prstGeom prst="rect">
            <a:avLst/>
          </a:prstGeom>
          <a:ln>
            <a:solidFill>
              <a:srgbClr val="FF0000"/>
            </a:solidFill>
          </a:ln>
        </p:spPr>
      </p:pic>
      <p:sp>
        <p:nvSpPr>
          <p:cNvPr id="4" name="TextBox 3"/>
          <p:cNvSpPr txBox="1"/>
          <p:nvPr/>
        </p:nvSpPr>
        <p:spPr>
          <a:xfrm>
            <a:off x="1295400" y="533400"/>
            <a:ext cx="3657522" cy="461665"/>
          </a:xfrm>
          <a:prstGeom prst="rect">
            <a:avLst/>
          </a:prstGeom>
          <a:noFill/>
        </p:spPr>
        <p:txBody>
          <a:bodyPr wrap="none" rtlCol="0">
            <a:spAutoFit/>
          </a:bodyPr>
          <a:lstStyle/>
          <a:p>
            <a:r>
              <a:rPr lang="en-US" sz="2400" dirty="0" smtClean="0"/>
              <a:t>Dark Side of </a:t>
            </a:r>
            <a:r>
              <a:rPr lang="en-US" sz="2400" dirty="0" err="1" smtClean="0"/>
              <a:t>Reionization</a:t>
            </a:r>
            <a:endParaRPr lang="en-US" sz="2400" dirty="0"/>
          </a:p>
        </p:txBody>
      </p:sp>
      <p:sp>
        <p:nvSpPr>
          <p:cNvPr id="5" name="TextBox 4"/>
          <p:cNvSpPr txBox="1"/>
          <p:nvPr/>
        </p:nvSpPr>
        <p:spPr>
          <a:xfrm>
            <a:off x="1" y="1828800"/>
            <a:ext cx="2355540" cy="2308324"/>
          </a:xfrm>
          <a:prstGeom prst="rect">
            <a:avLst/>
          </a:prstGeom>
          <a:noFill/>
        </p:spPr>
        <p:txBody>
          <a:bodyPr wrap="square" rtlCol="0">
            <a:spAutoFit/>
          </a:bodyPr>
          <a:lstStyle/>
          <a:p>
            <a:r>
              <a:rPr lang="en-US" dirty="0" smtClean="0"/>
              <a:t>ALMA 1 hr, 5σ, 300 km/</a:t>
            </a:r>
            <a:r>
              <a:rPr lang="en-US" dirty="0" err="1" smtClean="0"/>
              <a:t>s</a:t>
            </a:r>
            <a:endParaRPr lang="en-US" dirty="0" smtClean="0"/>
          </a:p>
          <a:p>
            <a:r>
              <a:rPr lang="en-US" dirty="0" smtClean="0"/>
              <a:t>Single to score of clouds of</a:t>
            </a:r>
          </a:p>
          <a:p>
            <a:r>
              <a:rPr lang="en-US" b="1" i="1" dirty="0" smtClean="0"/>
              <a:t>10</a:t>
            </a:r>
            <a:r>
              <a:rPr lang="en-US" b="1" i="1" baseline="30000" dirty="0" smtClean="0"/>
              <a:t>8</a:t>
            </a:r>
            <a:r>
              <a:rPr lang="en-US" b="1" i="1" dirty="0" smtClean="0"/>
              <a:t>M</a:t>
            </a:r>
            <a:r>
              <a:rPr lang="en-US" b="1" i="1" baseline="-25000" dirty="0" smtClean="0"/>
              <a:t>sun</a:t>
            </a:r>
            <a:r>
              <a:rPr lang="en-US" b="1" i="1" dirty="0" smtClean="0"/>
              <a:t> </a:t>
            </a:r>
            <a:r>
              <a:rPr lang="en-US" dirty="0" smtClean="0"/>
              <a:t> </a:t>
            </a:r>
          </a:p>
          <a:p>
            <a:endParaRPr lang="en-US" dirty="0"/>
          </a:p>
        </p:txBody>
      </p:sp>
      <p:cxnSp>
        <p:nvCxnSpPr>
          <p:cNvPr id="7" name="Straight Connector 6"/>
          <p:cNvCxnSpPr/>
          <p:nvPr/>
        </p:nvCxnSpPr>
        <p:spPr bwMode="auto">
          <a:xfrm>
            <a:off x="7467600" y="2668588"/>
            <a:ext cx="457200" cy="1588"/>
          </a:xfrm>
          <a:prstGeom prst="line">
            <a:avLst/>
          </a:prstGeom>
          <a:solidFill>
            <a:schemeClr val="accent1"/>
          </a:solidFill>
          <a:ln w="9525"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4724400" y="2438400"/>
            <a:ext cx="685800" cy="1588"/>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6" name="TextBox 15"/>
          <p:cNvSpPr txBox="1"/>
          <p:nvPr/>
        </p:nvSpPr>
        <p:spPr>
          <a:xfrm>
            <a:off x="4724400" y="2013466"/>
            <a:ext cx="578253" cy="369332"/>
          </a:xfrm>
          <a:prstGeom prst="rect">
            <a:avLst/>
          </a:prstGeom>
          <a:noFill/>
        </p:spPr>
        <p:txBody>
          <a:bodyPr wrap="none" rtlCol="0">
            <a:spAutoFit/>
          </a:bodyPr>
          <a:lstStyle/>
          <a:p>
            <a:r>
              <a:rPr lang="en-US" dirty="0" smtClean="0">
                <a:solidFill>
                  <a:srgbClr val="FF0000"/>
                </a:solidFill>
              </a:rPr>
              <a:t>B11</a:t>
            </a:r>
            <a:endParaRPr lang="en-US" dirty="0">
              <a:solidFill>
                <a:srgbClr val="FF0000"/>
              </a:solidFill>
            </a:endParaRPr>
          </a:p>
        </p:txBody>
      </p:sp>
      <p:sp>
        <p:nvSpPr>
          <p:cNvPr id="17" name="TextBox 16"/>
          <p:cNvSpPr txBox="1"/>
          <p:nvPr/>
        </p:nvSpPr>
        <p:spPr>
          <a:xfrm>
            <a:off x="7329415" y="2253734"/>
            <a:ext cx="595385" cy="369332"/>
          </a:xfrm>
          <a:prstGeom prst="rect">
            <a:avLst/>
          </a:prstGeom>
          <a:noFill/>
        </p:spPr>
        <p:txBody>
          <a:bodyPr wrap="none" rtlCol="0">
            <a:spAutoFit/>
          </a:bodyPr>
          <a:lstStyle/>
          <a:p>
            <a:r>
              <a:rPr lang="en-US" dirty="0" smtClean="0">
                <a:solidFill>
                  <a:srgbClr val="FF0000"/>
                </a:solidFill>
              </a:rPr>
              <a:t>B10</a:t>
            </a:r>
            <a:endParaRPr lang="en-US" dirty="0">
              <a:solidFill>
                <a:srgbClr val="FF0000"/>
              </a:solidFill>
            </a:endParaRPr>
          </a:p>
        </p:txBody>
      </p:sp>
      <p:sp>
        <p:nvSpPr>
          <p:cNvPr id="9" name="TextBox 8"/>
          <p:cNvSpPr txBox="1"/>
          <p:nvPr/>
        </p:nvSpPr>
        <p:spPr>
          <a:xfrm>
            <a:off x="7008482" y="5753100"/>
            <a:ext cx="1882972" cy="276999"/>
          </a:xfrm>
          <a:prstGeom prst="rect">
            <a:avLst/>
          </a:prstGeom>
          <a:noFill/>
        </p:spPr>
        <p:txBody>
          <a:bodyPr wrap="none" rtlCol="0">
            <a:spAutoFit/>
          </a:bodyPr>
          <a:lstStyle/>
          <a:p>
            <a:r>
              <a:rPr lang="en-US" sz="1200" dirty="0" smtClean="0"/>
              <a:t>After Appleton et al 2009</a:t>
            </a:r>
            <a:endParaRPr lang="en-US" sz="1200"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VLB Capability</a:t>
            </a:r>
            <a:endParaRPr lang="en-US" dirty="0"/>
          </a:p>
        </p:txBody>
      </p:sp>
      <p:sp>
        <p:nvSpPr>
          <p:cNvPr id="3" name="Content Placeholder 2"/>
          <p:cNvSpPr>
            <a:spLocks noGrp="1"/>
          </p:cNvSpPr>
          <p:nvPr>
            <p:ph idx="1"/>
          </p:nvPr>
        </p:nvSpPr>
        <p:spPr>
          <a:xfrm>
            <a:off x="685800" y="1447800"/>
            <a:ext cx="8229600" cy="4525963"/>
          </a:xfrm>
        </p:spPr>
        <p:txBody>
          <a:bodyPr/>
          <a:lstStyle/>
          <a:p>
            <a:r>
              <a:rPr lang="en-US" dirty="0" smtClean="0"/>
              <a:t>ALMA as a very sensitive node in a breakthrough array could enable:</a:t>
            </a:r>
          </a:p>
          <a:p>
            <a:pPr lvl="1"/>
            <a:r>
              <a:rPr lang="en-US" sz="1600" dirty="0" smtClean="0"/>
              <a:t>Imaging of the Black Hole at the center of our Galaxy</a:t>
            </a:r>
          </a:p>
          <a:p>
            <a:pPr lvl="1"/>
            <a:r>
              <a:rPr lang="en-US" sz="1600" dirty="0" smtClean="0"/>
              <a:t>Few 10 </a:t>
            </a:r>
            <a:r>
              <a:rPr lang="en-US" sz="1600" dirty="0" err="1" smtClean="0"/>
              <a:t>microarcsec</a:t>
            </a:r>
            <a:r>
              <a:rPr lang="en-US" sz="1600" dirty="0" smtClean="0"/>
              <a:t> resolution</a:t>
            </a:r>
          </a:p>
          <a:p>
            <a:pPr lvl="1"/>
            <a:r>
              <a:rPr lang="en-US" sz="1600" dirty="0" smtClean="0"/>
              <a:t>Include with sensitive elements elsewhere:</a:t>
            </a:r>
          </a:p>
          <a:p>
            <a:pPr lvl="2"/>
            <a:r>
              <a:rPr lang="en-US" sz="1600" dirty="0" smtClean="0"/>
              <a:t>GBT 3mm and below</a:t>
            </a:r>
          </a:p>
          <a:p>
            <a:pPr lvl="2"/>
            <a:r>
              <a:rPr lang="en-US" sz="1600" dirty="0" smtClean="0"/>
              <a:t>LMT to 345 GHz</a:t>
            </a:r>
          </a:p>
          <a:p>
            <a:pPr lvl="2"/>
            <a:r>
              <a:rPr lang="en-US" sz="1600" dirty="0" smtClean="0"/>
              <a:t>CARMA, SMA, JCMT, CSO </a:t>
            </a:r>
          </a:p>
          <a:p>
            <a:r>
              <a:rPr lang="en-US" dirty="0" smtClean="0"/>
              <a:t>Element of SA Array (~1 </a:t>
            </a:r>
            <a:r>
              <a:rPr lang="en-US" dirty="0" err="1" smtClean="0"/>
              <a:t>milliarcsec</a:t>
            </a:r>
            <a:r>
              <a:rPr lang="en-US" dirty="0" smtClean="0"/>
              <a:t> resolution)</a:t>
            </a:r>
          </a:p>
          <a:p>
            <a:pPr lvl="1"/>
            <a:r>
              <a:rPr lang="en-US" sz="1600" dirty="0" smtClean="0"/>
              <a:t>ALMA Prototypes on high Argentine peaks (Brazil-Argentina proposal)</a:t>
            </a:r>
          </a:p>
          <a:p>
            <a:pPr lvl="2"/>
            <a:r>
              <a:rPr lang="en-US" sz="1600" dirty="0" smtClean="0"/>
              <a:t>Several tens </a:t>
            </a:r>
            <a:r>
              <a:rPr lang="en-US" sz="1600" dirty="0" err="1" smtClean="0"/>
              <a:t>milliarcsec</a:t>
            </a:r>
            <a:r>
              <a:rPr lang="en-US" sz="1600" dirty="0" smtClean="0"/>
              <a:t> astrometry characterizes </a:t>
            </a:r>
            <a:r>
              <a:rPr lang="en-US" sz="1600" dirty="0" err="1" smtClean="0"/>
              <a:t>exosolar</a:t>
            </a:r>
            <a:r>
              <a:rPr lang="en-US" sz="1600" dirty="0" smtClean="0"/>
              <a:t> planets</a:t>
            </a:r>
          </a:p>
          <a:p>
            <a:pPr lvl="2"/>
            <a:r>
              <a:rPr lang="en-US" sz="1600" dirty="0" smtClean="0"/>
              <a:t>Stellar photospheres resolved with beams much below 1 </a:t>
            </a:r>
            <a:r>
              <a:rPr lang="en-US" sz="1600" dirty="0" err="1" smtClean="0"/>
              <a:t>milliarcsec</a:t>
            </a:r>
            <a:endParaRPr lang="en-US" sz="1600" dirty="0" smtClean="0"/>
          </a:p>
          <a:p>
            <a:pPr lvl="2"/>
            <a:r>
              <a:rPr lang="en-US" sz="1600" dirty="0" smtClean="0"/>
              <a:t>Measure motions of galactic masers</a:t>
            </a:r>
          </a:p>
          <a:p>
            <a:pPr lvl="2"/>
            <a:r>
              <a:rPr lang="en-US" sz="1600" dirty="0" smtClean="0"/>
              <a:t>High resolution observations of extragalactic </a:t>
            </a:r>
            <a:r>
              <a:rPr lang="en-US" sz="1600" dirty="0" err="1" smtClean="0"/>
              <a:t>megamasers</a:t>
            </a:r>
            <a:r>
              <a:rPr lang="en-US" sz="1600" dirty="0" smtClean="0"/>
              <a:t> (compare with VLBA project)</a:t>
            </a:r>
          </a:p>
          <a:p>
            <a:pPr lvl="1"/>
            <a:r>
              <a:rPr lang="en-US" sz="1600" dirty="0" err="1" smtClean="0"/>
              <a:t>Resited</a:t>
            </a:r>
            <a:r>
              <a:rPr lang="en-US" sz="1600" dirty="0" smtClean="0"/>
              <a:t> SMA (</a:t>
            </a:r>
            <a:r>
              <a:rPr lang="en-US" sz="1600" dirty="0" err="1" smtClean="0"/>
              <a:t>Sairecabur</a:t>
            </a:r>
            <a:r>
              <a:rPr lang="en-US" sz="1600" dirty="0" smtClean="0"/>
              <a:t>?)</a:t>
            </a:r>
          </a:p>
          <a:p>
            <a:pPr lvl="1"/>
            <a:r>
              <a:rPr lang="en-US" sz="1600" dirty="0" smtClean="0"/>
              <a:t>CCAT (short baseline)</a:t>
            </a:r>
            <a:endParaRPr lang="en-US" sz="1600" dirty="0"/>
          </a:p>
        </p:txBody>
      </p:sp>
      <p:sp>
        <p:nvSpPr>
          <p:cNvPr id="4" name="Footer Placeholder 3"/>
          <p:cNvSpPr>
            <a:spLocks noGrp="1"/>
          </p:cNvSpPr>
          <p:nvPr>
            <p:ph type="ftr" sz="quarter" idx="10"/>
          </p:nvPr>
        </p:nvSpPr>
        <p:spPr/>
        <p:txBody>
          <a:bodyPr/>
          <a:lstStyle/>
          <a:p>
            <a:pPr>
              <a:defRPr/>
            </a:pPr>
            <a:r>
              <a:rPr lang="en-US" smtClean="0"/>
              <a:t>SMA Workshop</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6322" name="Picture 2" descr="ALMA1"/>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grpSp>
        <p:nvGrpSpPr>
          <p:cNvPr id="2" name="Group 3"/>
          <p:cNvGrpSpPr>
            <a:grpSpLocks/>
          </p:cNvGrpSpPr>
          <p:nvPr/>
        </p:nvGrpSpPr>
        <p:grpSpPr bwMode="auto">
          <a:xfrm>
            <a:off x="2362200" y="5029200"/>
            <a:ext cx="5195888" cy="1411288"/>
            <a:chOff x="1488" y="3168"/>
            <a:chExt cx="3273" cy="889"/>
          </a:xfrm>
        </p:grpSpPr>
        <p:sp>
          <p:nvSpPr>
            <p:cNvPr id="56330" name="Text Box 4"/>
            <p:cNvSpPr txBox="1">
              <a:spLocks noChangeArrowheads="1"/>
            </p:cNvSpPr>
            <p:nvPr/>
          </p:nvSpPr>
          <p:spPr bwMode="auto">
            <a:xfrm>
              <a:off x="1814" y="3769"/>
              <a:ext cx="2947" cy="288"/>
            </a:xfrm>
            <a:prstGeom prst="rect">
              <a:avLst/>
            </a:prstGeom>
            <a:noFill/>
            <a:ln w="9525">
              <a:noFill/>
              <a:miter lim="800000"/>
              <a:headEnd/>
              <a:tailEnd/>
            </a:ln>
          </p:spPr>
          <p:txBody>
            <a:bodyPr wrap="none">
              <a:prstTxWarp prst="textNoShape">
                <a:avLst/>
              </a:prstTxWarp>
              <a:spAutoFit/>
            </a:bodyPr>
            <a:lstStyle/>
            <a:p>
              <a:r>
                <a:rPr lang="en-US" altLang="ja-JP" b="1">
                  <a:solidFill>
                    <a:schemeClr val="bg1"/>
                  </a:solidFill>
                  <a:latin typeface="Calibri" charset="0"/>
                </a:rPr>
                <a:t>Atacama Compact Array (ACA)</a:t>
              </a:r>
            </a:p>
          </p:txBody>
        </p:sp>
        <p:sp>
          <p:nvSpPr>
            <p:cNvPr id="56331" name="Line 5"/>
            <p:cNvSpPr>
              <a:spLocks noChangeShapeType="1"/>
            </p:cNvSpPr>
            <p:nvPr/>
          </p:nvSpPr>
          <p:spPr bwMode="auto">
            <a:xfrm flipH="1" flipV="1">
              <a:off x="1488" y="3168"/>
              <a:ext cx="384" cy="672"/>
            </a:xfrm>
            <a:prstGeom prst="line">
              <a:avLst/>
            </a:prstGeom>
            <a:noFill/>
            <a:ln w="38100">
              <a:solidFill>
                <a:schemeClr val="bg1"/>
              </a:solidFill>
              <a:round/>
              <a:headEnd/>
              <a:tailEnd type="triangle" w="med" len="med"/>
            </a:ln>
          </p:spPr>
          <p:txBody>
            <a:bodyPr>
              <a:prstTxWarp prst="textNoShape">
                <a:avLst/>
              </a:prstTxWarp>
            </a:bodyPr>
            <a:lstStyle/>
            <a:p>
              <a:endParaRPr lang="en-US"/>
            </a:p>
          </p:txBody>
        </p:sp>
      </p:grpSp>
      <p:sp>
        <p:nvSpPr>
          <p:cNvPr id="56324" name="Text Box 6"/>
          <p:cNvSpPr txBox="1">
            <a:spLocks noChangeArrowheads="1"/>
          </p:cNvSpPr>
          <p:nvPr/>
        </p:nvSpPr>
        <p:spPr bwMode="auto">
          <a:xfrm>
            <a:off x="735013" y="350838"/>
            <a:ext cx="1677987" cy="457200"/>
          </a:xfrm>
          <a:prstGeom prst="rect">
            <a:avLst/>
          </a:prstGeom>
          <a:noFill/>
          <a:ln w="9525">
            <a:noFill/>
            <a:miter lim="800000"/>
            <a:headEnd/>
            <a:tailEnd/>
          </a:ln>
        </p:spPr>
        <p:txBody>
          <a:bodyPr wrap="none">
            <a:prstTxWarp prst="textNoShape">
              <a:avLst/>
            </a:prstTxWarp>
            <a:spAutoFit/>
          </a:bodyPr>
          <a:lstStyle/>
          <a:p>
            <a:r>
              <a:rPr lang="en-US" altLang="ja-JP" b="1">
                <a:solidFill>
                  <a:srgbClr val="FFFF00"/>
                </a:solidFill>
                <a:latin typeface="Calibri" charset="0"/>
              </a:rPr>
              <a:t>12m Array</a:t>
            </a:r>
          </a:p>
        </p:txBody>
      </p:sp>
      <p:sp>
        <p:nvSpPr>
          <p:cNvPr id="56325" name="Line 7"/>
          <p:cNvSpPr>
            <a:spLocks noChangeShapeType="1"/>
          </p:cNvSpPr>
          <p:nvPr/>
        </p:nvSpPr>
        <p:spPr bwMode="auto">
          <a:xfrm>
            <a:off x="2411413" y="692150"/>
            <a:ext cx="1873250" cy="1152525"/>
          </a:xfrm>
          <a:prstGeom prst="line">
            <a:avLst/>
          </a:prstGeom>
          <a:noFill/>
          <a:ln w="38100">
            <a:solidFill>
              <a:srgbClr val="FFFF00"/>
            </a:solidFill>
            <a:round/>
            <a:headEnd/>
            <a:tailEnd type="triangle" w="lg" len="lg"/>
          </a:ln>
        </p:spPr>
        <p:txBody>
          <a:bodyPr>
            <a:prstTxWarp prst="textNoShape">
              <a:avLst/>
            </a:prstTxWarp>
          </a:bodyPr>
          <a:lstStyle/>
          <a:p>
            <a:endParaRPr lang="en-US"/>
          </a:p>
        </p:txBody>
      </p:sp>
      <p:sp>
        <p:nvSpPr>
          <p:cNvPr id="56326" name="Text Box 8"/>
          <p:cNvSpPr txBox="1">
            <a:spLocks noChangeArrowheads="1"/>
          </p:cNvSpPr>
          <p:nvPr/>
        </p:nvSpPr>
        <p:spPr bwMode="auto">
          <a:xfrm>
            <a:off x="6732588" y="404813"/>
            <a:ext cx="2128837" cy="457200"/>
          </a:xfrm>
          <a:prstGeom prst="rect">
            <a:avLst/>
          </a:prstGeom>
          <a:noFill/>
          <a:ln w="9525">
            <a:noFill/>
            <a:miter lim="800000"/>
            <a:headEnd/>
            <a:tailEnd/>
          </a:ln>
        </p:spPr>
        <p:txBody>
          <a:bodyPr wrap="none">
            <a:prstTxWarp prst="textNoShape">
              <a:avLst/>
            </a:prstTxWarp>
            <a:spAutoFit/>
          </a:bodyPr>
          <a:lstStyle/>
          <a:p>
            <a:r>
              <a:rPr lang="en-US" altLang="ja-JP" b="1">
                <a:solidFill>
                  <a:srgbClr val="FFFF00"/>
                </a:solidFill>
                <a:latin typeface="Calibri" charset="0"/>
              </a:rPr>
              <a:t>Simulation (!)</a:t>
            </a:r>
          </a:p>
        </p:txBody>
      </p:sp>
      <p:sp>
        <p:nvSpPr>
          <p:cNvPr id="56329" name="Footer Placeholder 10"/>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11" name="Picture 10" descr="ArrayCenter"/>
          <p:cNvPicPr>
            <a:picLocks noChangeAspect="1"/>
          </p:cNvPicPr>
          <p:nvPr/>
        </p:nvPicPr>
        <p:blipFill>
          <a:blip r:embed="rId4"/>
          <a:stretch>
            <a:fillRect/>
          </a:stretch>
        </p:blipFill>
        <p:spPr>
          <a:xfrm>
            <a:off x="0" y="2009771"/>
            <a:ext cx="9144000" cy="28384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r>
              <a:rPr lang="en-US" smtClean="0">
                <a:latin typeface="Gill Sans MT" charset="-18"/>
                <a:ea typeface="ＭＳ Ｐゴシック" charset="-128"/>
              </a:rPr>
              <a:t>ALMA is nearly here!</a:t>
            </a:r>
          </a:p>
        </p:txBody>
      </p:sp>
      <p:sp>
        <p:nvSpPr>
          <p:cNvPr id="100355" name="Footer Placeholder 3"/>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100357" name="Picture 5" descr="DB_OSFSunset.JPG"/>
          <p:cNvPicPr>
            <a:picLocks noChangeAspect="1"/>
          </p:cNvPicPr>
          <p:nvPr/>
        </p:nvPicPr>
        <p:blipFill>
          <a:blip r:embed="rId2"/>
          <a:srcRect/>
          <a:stretch>
            <a:fillRect/>
          </a:stretch>
        </p:blipFill>
        <p:spPr bwMode="auto">
          <a:xfrm>
            <a:off x="1228725" y="1199167"/>
            <a:ext cx="6834188" cy="3897312"/>
          </a:xfrm>
          <a:prstGeom prst="rect">
            <a:avLst/>
          </a:prstGeom>
          <a:noFill/>
          <a:ln w="9525">
            <a:noFill/>
            <a:miter lim="800000"/>
            <a:headEnd/>
            <a:tailEnd/>
          </a:ln>
        </p:spPr>
      </p:pic>
      <p:sp>
        <p:nvSpPr>
          <p:cNvPr id="100358" name="TextBox 6"/>
          <p:cNvSpPr txBox="1">
            <a:spLocks noChangeArrowheads="1"/>
          </p:cNvSpPr>
          <p:nvPr/>
        </p:nvSpPr>
        <p:spPr bwMode="auto">
          <a:xfrm>
            <a:off x="7146925" y="891192"/>
            <a:ext cx="915988" cy="307975"/>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400" dirty="0">
                <a:solidFill>
                  <a:srgbClr val="000099"/>
                </a:solidFill>
                <a:latin typeface="Gill Sans MT" charset="-18"/>
                <a:ea typeface="Gill Sans" charset="0"/>
                <a:cs typeface="Gill Sans" charset="0"/>
              </a:rPr>
              <a:t>D. </a:t>
            </a:r>
            <a:r>
              <a:rPr lang="en-US" sz="1400" dirty="0" err="1">
                <a:solidFill>
                  <a:srgbClr val="000099"/>
                </a:solidFill>
                <a:latin typeface="Gill Sans MT" charset="-18"/>
                <a:ea typeface="Gill Sans" charset="0"/>
                <a:cs typeface="Gill Sans" charset="0"/>
              </a:rPr>
              <a:t>Barkats</a:t>
            </a:r>
            <a:endParaRPr lang="en-US" sz="1400" dirty="0">
              <a:solidFill>
                <a:srgbClr val="000099"/>
              </a:solidFill>
              <a:latin typeface="Gill Sans MT" charset="-18"/>
              <a:ea typeface="Gill Sans" charset="0"/>
              <a:cs typeface="Gill Sans" charset="0"/>
            </a:endParaRPr>
          </a:p>
        </p:txBody>
      </p:sp>
      <p:sp>
        <p:nvSpPr>
          <p:cNvPr id="6" name="TextBox 5"/>
          <p:cNvSpPr txBox="1"/>
          <p:nvPr/>
        </p:nvSpPr>
        <p:spPr>
          <a:xfrm>
            <a:off x="1228726" y="5017522"/>
            <a:ext cx="6558854" cy="1338828"/>
          </a:xfrm>
          <a:prstGeom prst="rect">
            <a:avLst/>
          </a:prstGeom>
          <a:noFill/>
        </p:spPr>
        <p:txBody>
          <a:bodyPr wrap="square" rtlCol="0">
            <a:spAutoFit/>
          </a:bodyPr>
          <a:lstStyle/>
          <a:p>
            <a:pPr marL="342900" indent="-342900" eaLnBrk="0" hangingPunct="0">
              <a:spcBef>
                <a:spcPct val="20000"/>
              </a:spcBef>
            </a:pPr>
            <a:r>
              <a:rPr lang="en-US" sz="900" dirty="0" smtClean="0">
                <a:solidFill>
                  <a:srgbClr val="000099"/>
                </a:solidFill>
                <a:latin typeface="Gill Sans MT" pitchFamily="34" charset="0"/>
                <a:cs typeface="Gill Sans" pitchFamily="17" charset="0"/>
              </a:rPr>
              <a:t>The Atacama Large Millimeter/</a:t>
            </a:r>
            <a:r>
              <a:rPr lang="en-US" sz="900" dirty="0" err="1" smtClean="0">
                <a:solidFill>
                  <a:srgbClr val="000099"/>
                </a:solidFill>
                <a:latin typeface="Gill Sans MT" pitchFamily="34" charset="0"/>
                <a:cs typeface="Gill Sans" pitchFamily="17" charset="0"/>
              </a:rPr>
              <a:t>submillimeter</a:t>
            </a:r>
            <a:r>
              <a:rPr lang="en-US" sz="900" dirty="0" smtClean="0">
                <a:solidFill>
                  <a:srgbClr val="000099"/>
                </a:solidFill>
                <a:latin typeface="Gill Sans MT" pitchFamily="34" charset="0"/>
                <a:cs typeface="Gill Sans" pitchFamily="17" charset="0"/>
              </a:rPr>
              <a:t> Array (ALMA), an international astronomy facility, is a partnership of Europe, North America and </a:t>
            </a:r>
            <a:r>
              <a:rPr lang="en-US" sz="900" dirty="0" err="1" smtClean="0">
                <a:solidFill>
                  <a:srgbClr val="000099"/>
                </a:solidFill>
                <a:latin typeface="Gill Sans MT" pitchFamily="34" charset="0"/>
                <a:cs typeface="Gill Sans" pitchFamily="17" charset="0"/>
              </a:rPr>
              <a:t>Eas</a:t>
            </a:r>
            <a:r>
              <a:rPr lang="en-US" sz="900" dirty="0" smtClean="0">
                <a:solidFill>
                  <a:srgbClr val="000099"/>
                </a:solidFill>
                <a:latin typeface="Gill Sans MT" pitchFamily="34" charset="0"/>
                <a:cs typeface="Gill Sans" pitchFamily="17" charset="0"/>
              </a:rPr>
              <a:t> cooperation with the Republic of Chile. ALMA is funded in Europe by the European Organization for Astronomical Research in the Southern Hemisphere (ESO), in North America by the U.S. National Science Foundation (NSF) in cooperation with the National Research Council of Canada (NRC) and the National Science Council of Taiwan (NSC) and in East Asia by the National Institutes of Natural Sciences (NINS) of Japan in cooperation with the Academia </a:t>
            </a:r>
            <a:r>
              <a:rPr lang="en-US" sz="900" dirty="0" err="1" smtClean="0">
                <a:solidFill>
                  <a:srgbClr val="000099"/>
                </a:solidFill>
                <a:latin typeface="Gill Sans MT" pitchFamily="34" charset="0"/>
                <a:cs typeface="Gill Sans" pitchFamily="17" charset="0"/>
              </a:rPr>
              <a:t>Sinica</a:t>
            </a:r>
            <a:r>
              <a:rPr lang="en-US" sz="900" dirty="0" smtClean="0">
                <a:solidFill>
                  <a:srgbClr val="000099"/>
                </a:solidFill>
                <a:latin typeface="Gill Sans MT" pitchFamily="34" charset="0"/>
                <a:cs typeface="Gill Sans" pitchFamily="17" charset="0"/>
              </a:rPr>
              <a:t> (AS) in Taiwan. ALMA construction and operations are led on behalf of Europe by ESO, on behalf of North America by the National Radio Astronomy Observatory (NRAO), which is managed by Associated Universities, Inc. (AUI) and on behalf of East Asia by the National Astronomical Observatory of Japan (NAOJ). The Joint ALMA Observatory (JAO) provides the unified leadership and management of the construction, commissioning and operation of ALMA.</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smtClean="0">
                <a:latin typeface="Gill Sans MT" pitchFamily="-65" charset="-18"/>
                <a:ea typeface="ＭＳ Ｐゴシック" pitchFamily="-65" charset="-128"/>
              </a:rPr>
              <a:t>Major Scientific Milestones</a:t>
            </a:r>
          </a:p>
        </p:txBody>
      </p:sp>
      <p:sp>
        <p:nvSpPr>
          <p:cNvPr id="47107" name="Content Placeholder 2"/>
          <p:cNvSpPr>
            <a:spLocks noGrp="1"/>
          </p:cNvSpPr>
          <p:nvPr>
            <p:ph idx="1"/>
          </p:nvPr>
        </p:nvSpPr>
        <p:spPr/>
        <p:txBody>
          <a:bodyPr/>
          <a:lstStyle/>
          <a:p>
            <a:r>
              <a:rPr lang="en-US" smtClean="0">
                <a:latin typeface="Gill Sans MT" pitchFamily="-65" charset="-18"/>
                <a:ea typeface="ＭＳ Ｐゴシック" pitchFamily="-65" charset="-128"/>
              </a:rPr>
              <a:t>1. Start of Scientific Commissioning</a:t>
            </a:r>
          </a:p>
          <a:p>
            <a:r>
              <a:rPr lang="en-US" smtClean="0">
                <a:latin typeface="Gill Sans MT" pitchFamily="-65" charset="-18"/>
                <a:ea typeface="ＭＳ Ｐゴシック" pitchFamily="-65" charset="-128"/>
              </a:rPr>
              <a:t>2. Start of Early Science</a:t>
            </a:r>
          </a:p>
          <a:p>
            <a:r>
              <a:rPr lang="en-US" smtClean="0">
                <a:latin typeface="Gill Sans MT" pitchFamily="-65" charset="-18"/>
                <a:ea typeface="ＭＳ Ｐゴシック" pitchFamily="-65" charset="-128"/>
              </a:rPr>
              <a:t>3. Inauguration</a:t>
            </a:r>
          </a:p>
          <a:p>
            <a:r>
              <a:rPr lang="en-US" smtClean="0">
                <a:latin typeface="Gill Sans MT" pitchFamily="-65" charset="-18"/>
                <a:ea typeface="ＭＳ Ｐゴシック" pitchFamily="-65" charset="-128"/>
              </a:rPr>
              <a:t>4. Completion of Construction</a:t>
            </a:r>
          </a:p>
          <a:p>
            <a:r>
              <a:rPr lang="en-US" smtClean="0">
                <a:latin typeface="Gill Sans MT" pitchFamily="-65" charset="-18"/>
                <a:ea typeface="ＭＳ Ｐゴシック" pitchFamily="-65" charset="-128"/>
              </a:rPr>
              <a:t>The schedule for these is as follows:</a:t>
            </a:r>
          </a:p>
          <a:p>
            <a:r>
              <a:rPr lang="en-US" smtClean="0">
                <a:latin typeface="Gill Sans MT" pitchFamily="-65" charset="-18"/>
                <a:ea typeface="ＭＳ Ｐゴシック" pitchFamily="-65" charset="-128"/>
              </a:rPr>
              <a:t>1. At the beginning of 2010</a:t>
            </a:r>
          </a:p>
          <a:p>
            <a:r>
              <a:rPr lang="en-US" smtClean="0">
                <a:latin typeface="Gill Sans MT" pitchFamily="-65" charset="-18"/>
                <a:ea typeface="ＭＳ Ｐゴシック" pitchFamily="-65" charset="-128"/>
              </a:rPr>
              <a:t>2. Second half of 2011</a:t>
            </a:r>
          </a:p>
          <a:p>
            <a:r>
              <a:rPr lang="en-US" smtClean="0">
                <a:latin typeface="Gill Sans MT" pitchFamily="-65" charset="-18"/>
                <a:ea typeface="ＭＳ Ｐゴシック" pitchFamily="-65" charset="-128"/>
              </a:rPr>
              <a:t>3. Late 2012</a:t>
            </a:r>
          </a:p>
          <a:p>
            <a:r>
              <a:rPr lang="en-US" smtClean="0">
                <a:latin typeface="Gill Sans MT" pitchFamily="-65" charset="-18"/>
                <a:ea typeface="ＭＳ Ｐゴシック" pitchFamily="-65" charset="-128"/>
              </a:rPr>
              <a:t>4. In 2013</a:t>
            </a:r>
          </a:p>
        </p:txBody>
      </p:sp>
      <p:sp>
        <p:nvSpPr>
          <p:cNvPr id="47108"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SMA Workshop</a:t>
            </a:r>
            <a:endParaRPr lang="en-US" smtClean="0">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smtClean="0">
                <a:latin typeface="Gill Sans MT" pitchFamily="-65" charset="-18"/>
                <a:ea typeface="ＭＳ Ｐゴシック" pitchFamily="-65" charset="-128"/>
              </a:rPr>
              <a:t>Start of Scientific Commissioning</a:t>
            </a:r>
          </a:p>
        </p:txBody>
      </p:sp>
      <p:sp>
        <p:nvSpPr>
          <p:cNvPr id="48131" name="Content Placeholder 2"/>
          <p:cNvSpPr>
            <a:spLocks noGrp="1"/>
          </p:cNvSpPr>
          <p:nvPr>
            <p:ph idx="1"/>
          </p:nvPr>
        </p:nvSpPr>
        <p:spPr/>
        <p:txBody>
          <a:bodyPr/>
          <a:lstStyle/>
          <a:p>
            <a:r>
              <a:rPr lang="en-US" smtClean="0">
                <a:latin typeface="Gill Sans MT" pitchFamily="-65" charset="-18"/>
                <a:ea typeface="ＭＳ Ｐゴシック" pitchFamily="-65" charset="-128"/>
              </a:rPr>
              <a:t>Three antennas operational on the high site</a:t>
            </a:r>
          </a:p>
          <a:p>
            <a:r>
              <a:rPr lang="en-US" smtClean="0">
                <a:latin typeface="Gill Sans MT" pitchFamily="-65" charset="-18"/>
                <a:ea typeface="ＭＳ Ｐゴシック" pitchFamily="-65" charset="-128"/>
              </a:rPr>
              <a:t>Front-ends containing at least bands 3,6,7 &amp; 9</a:t>
            </a:r>
          </a:p>
          <a:p>
            <a:r>
              <a:rPr lang="en-US" smtClean="0">
                <a:latin typeface="Gill Sans MT" pitchFamily="-65" charset="-18"/>
                <a:ea typeface="ＭＳ Ｐゴシック" pitchFamily="-65" charset="-128"/>
              </a:rPr>
              <a:t>Cal units with hot and ambient loads</a:t>
            </a:r>
          </a:p>
          <a:p>
            <a:r>
              <a:rPr lang="en-US" smtClean="0">
                <a:latin typeface="Gill Sans MT" pitchFamily="-65" charset="-18"/>
                <a:ea typeface="ＭＳ Ｐゴシック" pitchFamily="-65" charset="-128"/>
              </a:rPr>
              <a:t>Complete BE and phase stable</a:t>
            </a:r>
            <a:r>
              <a:rPr lang="en-US" baseline="30000" smtClean="0">
                <a:latin typeface="Gill Sans MT" pitchFamily="-65" charset="-18"/>
                <a:ea typeface="ＭＳ Ｐゴシック" pitchFamily="-65" charset="-128"/>
              </a:rPr>
              <a:t>1</a:t>
            </a:r>
            <a:r>
              <a:rPr lang="en-US" smtClean="0">
                <a:latin typeface="Gill Sans MT" pitchFamily="-65" charset="-18"/>
                <a:ea typeface="ＭＳ Ｐゴシック" pitchFamily="-65" charset="-128"/>
              </a:rPr>
              <a:t> LO system</a:t>
            </a:r>
          </a:p>
          <a:p>
            <a:r>
              <a:rPr lang="en-US" smtClean="0">
                <a:latin typeface="Gill Sans MT" pitchFamily="-65" charset="-18"/>
                <a:ea typeface="ＭＳ Ｐゴシック" pitchFamily="-65" charset="-128"/>
              </a:rPr>
              <a:t>Correlator able to process three inputs</a:t>
            </a:r>
          </a:p>
          <a:p>
            <a:r>
              <a:rPr lang="en-US" smtClean="0">
                <a:latin typeface="Gill Sans MT" pitchFamily="-65" charset="-18"/>
                <a:ea typeface="ＭＳ Ｐゴシック" pitchFamily="-65" charset="-128"/>
              </a:rPr>
              <a:t>Fringes and phase closure demonstrated</a:t>
            </a:r>
          </a:p>
          <a:p>
            <a:r>
              <a:rPr lang="en-US" smtClean="0">
                <a:latin typeface="Gill Sans MT" pitchFamily="-65" charset="-18"/>
                <a:ea typeface="ＭＳ Ｐゴシック" pitchFamily="-65" charset="-128"/>
              </a:rPr>
              <a:t>Software for basic operations and data reduction</a:t>
            </a:r>
          </a:p>
          <a:p>
            <a:endParaRPr lang="en-US" smtClean="0">
              <a:latin typeface="Gill Sans MT" pitchFamily="-65" charset="-18"/>
              <a:ea typeface="ＭＳ Ｐゴシック" pitchFamily="-65" charset="-128"/>
            </a:endParaRPr>
          </a:p>
          <a:p>
            <a:r>
              <a:rPr lang="en-US" sz="1400" smtClean="0">
                <a:latin typeface="Gill Sans MT" pitchFamily="-65" charset="-18"/>
                <a:ea typeface="ＭＳ Ｐゴシック" pitchFamily="-65" charset="-128"/>
              </a:rPr>
              <a:t>Note that several important but not absolutely vital items have been left out here: e.g. water vapour radiometers and solar filters. Other items might not be the final versions, e.g. calibration loads, FE power supplies, or not completely characterized, e.g. FE’s.</a:t>
            </a:r>
          </a:p>
          <a:p>
            <a:r>
              <a:rPr lang="en-US" sz="1400" baseline="30000" smtClean="0">
                <a:latin typeface="Gill Sans MT" pitchFamily="-65" charset="-18"/>
                <a:ea typeface="ＭＳ Ｐゴシック" pitchFamily="-65" charset="-128"/>
              </a:rPr>
              <a:t>1</a:t>
            </a:r>
            <a:r>
              <a:rPr lang="en-US" sz="1400" smtClean="0">
                <a:latin typeface="Gill Sans MT" pitchFamily="-65" charset="-18"/>
                <a:ea typeface="ＭＳ Ｐゴシック" pitchFamily="-65" charset="-128"/>
              </a:rPr>
              <a:t> The requirement set here is 1 radian of phase at 300GHz in 30 minutes.</a:t>
            </a:r>
          </a:p>
        </p:txBody>
      </p:sp>
      <p:sp>
        <p:nvSpPr>
          <p:cNvPr id="48132"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SMA Workshop</a:t>
            </a:r>
            <a:endParaRPr lang="en-US" smtClean="0">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smtClean="0">
                <a:latin typeface="Gill Sans MT" pitchFamily="-65" charset="-18"/>
                <a:ea typeface="ＭＳ Ｐゴシック" pitchFamily="-65" charset="-128"/>
              </a:rPr>
              <a:t>Start of Early Science</a:t>
            </a:r>
          </a:p>
        </p:txBody>
      </p:sp>
      <p:sp>
        <p:nvSpPr>
          <p:cNvPr id="49155" name="Content Placeholder 2"/>
          <p:cNvSpPr>
            <a:spLocks noGrp="1"/>
          </p:cNvSpPr>
          <p:nvPr>
            <p:ph idx="1"/>
          </p:nvPr>
        </p:nvSpPr>
        <p:spPr>
          <a:xfrm>
            <a:off x="760413" y="1281113"/>
            <a:ext cx="8229600" cy="4525962"/>
          </a:xfrm>
        </p:spPr>
        <p:txBody>
          <a:bodyPr/>
          <a:lstStyle/>
          <a:p>
            <a:pPr>
              <a:buFont typeface="Arial" pitchFamily="-65" charset="0"/>
              <a:buNone/>
            </a:pPr>
            <a:r>
              <a:rPr lang="en-US" smtClean="0">
                <a:latin typeface="Gill Sans MT" pitchFamily="-65" charset="-18"/>
                <a:ea typeface="ＭＳ Ｐゴシック" pitchFamily="-65" charset="-128"/>
              </a:rPr>
              <a:t>A) Minimum Requirements</a:t>
            </a:r>
          </a:p>
          <a:p>
            <a:pPr>
              <a:buFont typeface="Arial" pitchFamily="-65" charset="0"/>
              <a:buNone/>
            </a:pPr>
            <a:r>
              <a:rPr lang="en-US" smtClean="0">
                <a:latin typeface="Gill Sans MT" pitchFamily="-65" charset="-18"/>
                <a:ea typeface="ＭＳ Ｐゴシック" pitchFamily="-65" charset="-128"/>
              </a:rPr>
              <a:t>• At least sixteen 12m antennas fully commissioned with at least 3 receiver bands available on all antennas.</a:t>
            </a:r>
          </a:p>
          <a:p>
            <a:pPr>
              <a:buFont typeface="Arial" pitchFamily="-65" charset="0"/>
              <a:buNone/>
            </a:pPr>
            <a:r>
              <a:rPr lang="en-US" smtClean="0">
                <a:latin typeface="Gill Sans MT" pitchFamily="-65" charset="-18"/>
                <a:ea typeface="ＭＳ Ｐゴシック" pitchFamily="-65" charset="-128"/>
              </a:rPr>
              <a:t>• Synthesis mapping of single fields.</a:t>
            </a:r>
          </a:p>
          <a:p>
            <a:pPr>
              <a:buFont typeface="Arial" pitchFamily="-65" charset="0"/>
              <a:buNone/>
            </a:pPr>
            <a:r>
              <a:rPr lang="en-US" smtClean="0">
                <a:latin typeface="Gill Sans MT" pitchFamily="-65" charset="-18"/>
                <a:ea typeface="ＭＳ Ｐゴシック" pitchFamily="-65" charset="-128"/>
              </a:rPr>
              <a:t>• Sufficient antenna stations to provide a range of configurations covering the shortest spacings and out to at least 250 m.</a:t>
            </a:r>
          </a:p>
          <a:p>
            <a:pPr>
              <a:buFont typeface="Arial" pitchFamily="-65" charset="0"/>
              <a:buNone/>
            </a:pPr>
            <a:r>
              <a:rPr lang="en-US" smtClean="0">
                <a:latin typeface="Gill Sans MT" pitchFamily="-65" charset="-18"/>
                <a:ea typeface="ＭＳ Ｐゴシック" pitchFamily="-65" charset="-128"/>
              </a:rPr>
              <a:t>• A basic set of spectral modes as previously selected by ASAC.</a:t>
            </a:r>
          </a:p>
          <a:p>
            <a:pPr>
              <a:buFont typeface="Arial" pitchFamily="-65" charset="0"/>
              <a:buNone/>
            </a:pPr>
            <a:r>
              <a:rPr lang="en-US" smtClean="0">
                <a:latin typeface="Gill Sans MT" pitchFamily="-65" charset="-18"/>
                <a:ea typeface="ＭＳ Ｐゴシック" pitchFamily="-65" charset="-128"/>
              </a:rPr>
              <a:t>• Calibration of all the above to a level comparable with existing millimetre-wave arrays – requires hot/ambient loads and WVRs.</a:t>
            </a:r>
          </a:p>
          <a:p>
            <a:pPr>
              <a:buFont typeface="Arial" pitchFamily="-65" charset="0"/>
              <a:buNone/>
            </a:pPr>
            <a:r>
              <a:rPr lang="en-US" smtClean="0">
                <a:latin typeface="Gill Sans MT" pitchFamily="-65" charset="-18"/>
                <a:ea typeface="ＭＳ Ｐゴシック" pitchFamily="-65" charset="-128"/>
              </a:rPr>
              <a:t>• Software to support users’ applications, the preparation and execution of observations and off-line data reduction.</a:t>
            </a:r>
          </a:p>
          <a:p>
            <a:pPr>
              <a:buFont typeface="Arial" pitchFamily="-65" charset="0"/>
              <a:buNone/>
            </a:pPr>
            <a:r>
              <a:rPr lang="en-US" smtClean="0">
                <a:latin typeface="Gill Sans MT" pitchFamily="-65" charset="-18"/>
                <a:ea typeface="ＭＳ Ｐゴシック" pitchFamily="-65" charset="-128"/>
              </a:rPr>
              <a:t>• After taking account of the time lost due to bad weather, power outages, equipment failures and the time needed for engineering work, at least 33% of the remaining time should be available for the Early Science observations.</a:t>
            </a:r>
          </a:p>
        </p:txBody>
      </p:sp>
      <p:sp>
        <p:nvSpPr>
          <p:cNvPr id="49156"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SMA Workshop</a:t>
            </a:r>
            <a:endParaRPr lang="en-US" smtClean="0">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latin typeface="Gill Sans MT" pitchFamily="-65" charset="-18"/>
                <a:ea typeface="ＭＳ Ｐゴシック" pitchFamily="-65" charset="-128"/>
              </a:rPr>
              <a:t>Start of Early Science (continued)</a:t>
            </a:r>
          </a:p>
        </p:txBody>
      </p:sp>
      <p:sp>
        <p:nvSpPr>
          <p:cNvPr id="50179" name="Content Placeholder 2"/>
          <p:cNvSpPr>
            <a:spLocks noGrp="1"/>
          </p:cNvSpPr>
          <p:nvPr>
            <p:ph idx="1"/>
          </p:nvPr>
        </p:nvSpPr>
        <p:spPr>
          <a:xfrm>
            <a:off x="914400" y="1281113"/>
            <a:ext cx="8229600" cy="4525962"/>
          </a:xfrm>
        </p:spPr>
        <p:txBody>
          <a:bodyPr/>
          <a:lstStyle/>
          <a:p>
            <a:pPr>
              <a:buFont typeface="Arial" pitchFamily="-65" charset="0"/>
              <a:buNone/>
            </a:pPr>
            <a:r>
              <a:rPr lang="en-US" smtClean="0">
                <a:latin typeface="Gill Sans MT" pitchFamily="-65" charset="-18"/>
                <a:ea typeface="ＭＳ Ｐゴシック" pitchFamily="-65" charset="-128"/>
              </a:rPr>
              <a:t>The following criteria are to be considered as goals. The project will endeavour to achieve them, but Early Science can start without this.  A readiness review will decide which of these capabilities should be announced as being available in the Call for Early Science Proposals.</a:t>
            </a:r>
          </a:p>
          <a:p>
            <a:pPr>
              <a:buFont typeface="Arial" pitchFamily="-65" charset="0"/>
              <a:buNone/>
            </a:pPr>
            <a:r>
              <a:rPr lang="en-US" smtClean="0">
                <a:latin typeface="Gill Sans MT" pitchFamily="-65" charset="-18"/>
                <a:ea typeface="ＭＳ Ｐゴシック" pitchFamily="-65" charset="-128"/>
              </a:rPr>
              <a:t>B) Goals</a:t>
            </a:r>
          </a:p>
          <a:p>
            <a:pPr>
              <a:buFont typeface="Arial" pitchFamily="-65" charset="0"/>
              <a:buNone/>
            </a:pPr>
            <a:r>
              <a:rPr lang="en-US" smtClean="0">
                <a:latin typeface="Gill Sans MT" pitchFamily="-65" charset="-18"/>
                <a:ea typeface="ＭＳ Ｐゴシック" pitchFamily="-65" charset="-128"/>
              </a:rPr>
              <a:t>• Receiver bands 3, 6, 7, and 9 available on all antennas plus bands 4 and 8 on as many antennas as we can manage.</a:t>
            </a:r>
          </a:p>
          <a:p>
            <a:pPr>
              <a:buFont typeface="Arial" pitchFamily="-65" charset="0"/>
              <a:buNone/>
            </a:pPr>
            <a:r>
              <a:rPr lang="en-US" smtClean="0">
                <a:latin typeface="Gill Sans MT" pitchFamily="-65" charset="-18"/>
                <a:ea typeface="ＭＳ Ｐゴシック" pitchFamily="-65" charset="-128"/>
              </a:rPr>
              <a:t>• Synthesis mapping of extended fields using pointed mosaic mode.</a:t>
            </a:r>
          </a:p>
          <a:p>
            <a:pPr>
              <a:buFont typeface="Arial" pitchFamily="-65" charset="0"/>
              <a:buNone/>
            </a:pPr>
            <a:r>
              <a:rPr lang="en-US" smtClean="0">
                <a:latin typeface="Gill Sans MT" pitchFamily="-65" charset="-18"/>
                <a:ea typeface="ＭＳ Ｐゴシック" pitchFamily="-65" charset="-128"/>
              </a:rPr>
              <a:t>• Configurations extending to baselines of 1km</a:t>
            </a:r>
          </a:p>
          <a:p>
            <a:pPr>
              <a:buFont typeface="Arial" pitchFamily="-65" charset="0"/>
              <a:buNone/>
            </a:pPr>
            <a:r>
              <a:rPr lang="en-US" smtClean="0">
                <a:latin typeface="Gill Sans MT" pitchFamily="-65" charset="-18"/>
                <a:ea typeface="ＭＳ Ｐゴシック" pitchFamily="-65" charset="-128"/>
              </a:rPr>
              <a:t>• Linear and circular polarization of compact sources.</a:t>
            </a:r>
          </a:p>
          <a:p>
            <a:pPr>
              <a:buFont typeface="Arial" pitchFamily="-65" charset="0"/>
              <a:buNone/>
            </a:pPr>
            <a:r>
              <a:rPr lang="en-US" smtClean="0">
                <a:latin typeface="Gill Sans MT" pitchFamily="-65" charset="-18"/>
                <a:ea typeface="ＭＳ Ｐゴシック" pitchFamily="-65" charset="-128"/>
              </a:rPr>
              <a:t>• Single-dish mapping of extended objects in both continuum and spectral line modes including on-the-fly observing.</a:t>
            </a:r>
          </a:p>
          <a:p>
            <a:pPr>
              <a:buFont typeface="Arial" pitchFamily="-65" charset="0"/>
              <a:buNone/>
            </a:pPr>
            <a:r>
              <a:rPr lang="en-US" smtClean="0">
                <a:latin typeface="Gill Sans MT" pitchFamily="-65" charset="-18"/>
                <a:ea typeface="ＭＳ Ｐゴシック" pitchFamily="-65" charset="-128"/>
              </a:rPr>
              <a:t>• Calibration better than existing mm-wave arrays</a:t>
            </a:r>
          </a:p>
          <a:p>
            <a:pPr>
              <a:buFont typeface="Arial" pitchFamily="-65" charset="0"/>
              <a:buNone/>
            </a:pPr>
            <a:r>
              <a:rPr lang="en-US" sz="1800" smtClean="0">
                <a:latin typeface="Gill Sans MT" pitchFamily="-65" charset="-18"/>
                <a:ea typeface="ＭＳ Ｐゴシック" pitchFamily="-65" charset="-128"/>
              </a:rPr>
              <a:t>Commissioning activities continue after the start of Early Science, which requires simultaneous operation with at least 2 sub-arrays.</a:t>
            </a:r>
          </a:p>
        </p:txBody>
      </p:sp>
      <p:sp>
        <p:nvSpPr>
          <p:cNvPr id="50180"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SMA Workshop</a:t>
            </a:r>
            <a:endParaRPr lang="en-US" smtClean="0">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smtClean="0">
                <a:latin typeface="Gill Sans MT" pitchFamily="-65" charset="-18"/>
                <a:ea typeface="ＭＳ Ｐゴシック" pitchFamily="-65" charset="-128"/>
              </a:rPr>
              <a:t>“Inauguration”</a:t>
            </a:r>
          </a:p>
        </p:txBody>
      </p:sp>
      <p:sp>
        <p:nvSpPr>
          <p:cNvPr id="51203" name="Content Placeholder 2"/>
          <p:cNvSpPr>
            <a:spLocks noGrp="1"/>
          </p:cNvSpPr>
          <p:nvPr>
            <p:ph idx="1"/>
          </p:nvPr>
        </p:nvSpPr>
        <p:spPr/>
        <p:txBody>
          <a:bodyPr/>
          <a:lstStyle/>
          <a:p>
            <a:pPr>
              <a:buFont typeface="Arial" pitchFamily="-65" charset="0"/>
              <a:buNone/>
            </a:pPr>
            <a:r>
              <a:rPr lang="en-US" smtClean="0">
                <a:latin typeface="Gill Sans MT" pitchFamily="-65" charset="-18"/>
                <a:ea typeface="ＭＳ Ｐゴシック" pitchFamily="-65" charset="-128"/>
              </a:rPr>
              <a:t>This will mark the point at which ALMA has qualitatively reached its full capabilities, although not all of the antennas will be completely kitted out by this stage. We expect that the facility will be scheduled for scientific observations for about 75% of the time at this point.</a:t>
            </a:r>
          </a:p>
          <a:p>
            <a:pPr>
              <a:buFont typeface="Arial" pitchFamily="-65" charset="0"/>
              <a:buNone/>
            </a:pPr>
            <a:r>
              <a:rPr lang="en-US" smtClean="0">
                <a:latin typeface="Gill Sans MT" pitchFamily="-65" charset="-18"/>
                <a:ea typeface="ＭＳ Ｐゴシック" pitchFamily="-65" charset="-128"/>
              </a:rPr>
              <a:t>Requirements</a:t>
            </a:r>
          </a:p>
          <a:p>
            <a:pPr>
              <a:buFont typeface="Arial" pitchFamily="-65" charset="0"/>
              <a:buNone/>
            </a:pPr>
            <a:r>
              <a:rPr lang="en-US" smtClean="0">
                <a:latin typeface="Gill Sans MT" pitchFamily="-65" charset="-18"/>
                <a:ea typeface="ＭＳ Ｐゴシック" pitchFamily="-65" charset="-128"/>
              </a:rPr>
              <a:t>• Regular operation with ≥ 50 fully-equipped1 antennas. (This includes both 12m and 7m antennas.)</a:t>
            </a:r>
          </a:p>
          <a:p>
            <a:pPr>
              <a:buFont typeface="Arial" pitchFamily="-65" charset="0"/>
              <a:buNone/>
            </a:pPr>
            <a:r>
              <a:rPr lang="en-US" smtClean="0">
                <a:latin typeface="Gill Sans MT" pitchFamily="-65" charset="-18"/>
                <a:ea typeface="ＭＳ Ｐゴシック" pitchFamily="-65" charset="-128"/>
              </a:rPr>
              <a:t>• All antenna stations complete, providing synthesis mapping with high fidelity using the full set of array configurations.</a:t>
            </a:r>
          </a:p>
          <a:p>
            <a:pPr>
              <a:buFont typeface="Arial" pitchFamily="-65" charset="0"/>
              <a:buNone/>
            </a:pPr>
            <a:r>
              <a:rPr lang="en-US" smtClean="0">
                <a:latin typeface="Gill Sans MT" pitchFamily="-65" charset="-18"/>
                <a:ea typeface="ＭＳ Ｐゴシック" pitchFamily="-65" charset="-128"/>
              </a:rPr>
              <a:t>• Simultaneous operation of ≥ 4 subarrays possible.</a:t>
            </a:r>
          </a:p>
          <a:p>
            <a:pPr>
              <a:buFont typeface="Arial" pitchFamily="-65" charset="0"/>
              <a:buNone/>
            </a:pPr>
            <a:endParaRPr lang="en-US" smtClean="0">
              <a:latin typeface="Gill Sans MT" pitchFamily="-65" charset="-18"/>
              <a:ea typeface="ＭＳ Ｐゴシック" pitchFamily="-65" charset="-128"/>
            </a:endParaRPr>
          </a:p>
          <a:p>
            <a:pPr>
              <a:buFont typeface="Arial" pitchFamily="-65" charset="0"/>
              <a:buNone/>
            </a:pPr>
            <a:r>
              <a:rPr lang="en-US" sz="1600" smtClean="0">
                <a:latin typeface="Gill Sans MT" pitchFamily="-65" charset="-18"/>
                <a:ea typeface="ＭＳ Ｐゴシック" pitchFamily="-65" charset="-128"/>
              </a:rPr>
              <a:t>Fully-equipped means a minimum of four receiver bands – typically bands 3, 6, 7, and 9 plus some of 4, 8 and 10, plus a full set of electronics, radiometers and calibration devices.</a:t>
            </a:r>
          </a:p>
          <a:p>
            <a:pPr>
              <a:buFont typeface="Arial" pitchFamily="-65" charset="0"/>
              <a:buNone/>
            </a:pPr>
            <a:endParaRPr lang="en-US" smtClean="0">
              <a:latin typeface="Gill Sans MT" pitchFamily="-65" charset="-18"/>
              <a:ea typeface="ＭＳ Ｐゴシック" pitchFamily="-65" charset="-128"/>
            </a:endParaRPr>
          </a:p>
        </p:txBody>
      </p:sp>
      <p:sp>
        <p:nvSpPr>
          <p:cNvPr id="51204"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SMA Workshop</a:t>
            </a:r>
            <a:endParaRPr lang="en-US" smtClean="0">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smtClean="0">
                <a:latin typeface="Gill Sans MT" pitchFamily="-65" charset="-18"/>
                <a:ea typeface="ＭＳ Ｐゴシック" pitchFamily="-65" charset="-128"/>
              </a:rPr>
              <a:t>Inauguration Requirements (continued)</a:t>
            </a:r>
          </a:p>
        </p:txBody>
      </p:sp>
      <p:sp>
        <p:nvSpPr>
          <p:cNvPr id="52227" name="Content Placeholder 2"/>
          <p:cNvSpPr>
            <a:spLocks noGrp="1"/>
          </p:cNvSpPr>
          <p:nvPr>
            <p:ph idx="1"/>
          </p:nvPr>
        </p:nvSpPr>
        <p:spPr>
          <a:xfrm>
            <a:off x="620713" y="1303338"/>
            <a:ext cx="8229600" cy="4525962"/>
          </a:xfrm>
        </p:spPr>
        <p:txBody>
          <a:bodyPr/>
          <a:lstStyle/>
          <a:p>
            <a:pPr>
              <a:buFont typeface="Arial" pitchFamily="-65" charset="0"/>
              <a:buNone/>
            </a:pPr>
            <a:r>
              <a:rPr lang="en-US" smtClean="0">
                <a:latin typeface="Gill Sans MT" pitchFamily="-65" charset="-18"/>
                <a:ea typeface="ＭＳ Ｐゴシック" pitchFamily="-65" charset="-128"/>
              </a:rPr>
              <a:t>• Capability for combining data from the12m array with data from the ACA including “zero-spacing” data, and multi-configuration images</a:t>
            </a:r>
          </a:p>
          <a:p>
            <a:pPr>
              <a:buFont typeface="Arial" pitchFamily="-65" charset="0"/>
              <a:buNone/>
            </a:pPr>
            <a:r>
              <a:rPr lang="en-US" smtClean="0">
                <a:latin typeface="Gill Sans MT" pitchFamily="-65" charset="-18"/>
                <a:ea typeface="ＭＳ Ｐゴシック" pitchFamily="-65" charset="-128"/>
              </a:rPr>
              <a:t>• Linear and circular polarization, including mosaicing of sources that are larger than the primary beam.</a:t>
            </a:r>
          </a:p>
          <a:p>
            <a:pPr>
              <a:buFont typeface="Arial" pitchFamily="-65" charset="0"/>
              <a:buNone/>
            </a:pPr>
            <a:r>
              <a:rPr lang="en-US" smtClean="0">
                <a:latin typeface="Gill Sans MT" pitchFamily="-65" charset="-18"/>
                <a:ea typeface="ＭＳ Ｐゴシック" pitchFamily="-65" charset="-128"/>
              </a:rPr>
              <a:t>• High time resolution observations, e.g. of solar flares.</a:t>
            </a:r>
          </a:p>
          <a:p>
            <a:pPr>
              <a:buFont typeface="Arial" pitchFamily="-65" charset="0"/>
              <a:buNone/>
            </a:pPr>
            <a:r>
              <a:rPr lang="en-US" smtClean="0">
                <a:latin typeface="Gill Sans MT" pitchFamily="-65" charset="-18"/>
                <a:ea typeface="ＭＳ Ｐゴシック" pitchFamily="-65" charset="-128"/>
              </a:rPr>
              <a:t>• All major software systems available and working in a way that allows astronomers who are not synthesis experts to use ALMA1.</a:t>
            </a:r>
          </a:p>
          <a:p>
            <a:pPr>
              <a:buFont typeface="Arial" pitchFamily="-65" charset="0"/>
              <a:buNone/>
            </a:pPr>
            <a:r>
              <a:rPr lang="en-US" smtClean="0">
                <a:latin typeface="Gill Sans MT" pitchFamily="-65" charset="-18"/>
                <a:ea typeface="ＭＳ Ｐゴシック" pitchFamily="-65" charset="-128"/>
              </a:rPr>
              <a:t>• Accurate calibration of all the above.</a:t>
            </a:r>
          </a:p>
          <a:p>
            <a:r>
              <a:rPr lang="en-US" sz="1600" smtClean="0">
                <a:latin typeface="Gill Sans MT" pitchFamily="-65" charset="-18"/>
                <a:ea typeface="ＭＳ Ｐゴシック" pitchFamily="-65" charset="-128"/>
              </a:rPr>
              <a:t>The goals set for the calibration of ALMA data are very stringent and we may not achieve all of them by this point, but we must be doing a lot better than is currently achieved at these wavelengths. Some capabilities will still be under development at this stage – e.g. on-the-fly aperture-synthesis mosaics, high-precision polarization maps of extended sources, and some of the less popular correlator modes .</a:t>
            </a:r>
          </a:p>
          <a:p>
            <a:r>
              <a:rPr lang="en-US" sz="1600" smtClean="0">
                <a:latin typeface="Gill Sans MT" pitchFamily="-65" charset="-18"/>
                <a:ea typeface="ＭＳ Ｐゴシック" pitchFamily="-65" charset="-128"/>
              </a:rPr>
              <a:t>1At this stage ALMA staff will still be performing a lot of the data verification but the users will receive the images ready for analysis &amp; interpretation.</a:t>
            </a:r>
          </a:p>
        </p:txBody>
      </p:sp>
      <p:sp>
        <p:nvSpPr>
          <p:cNvPr id="52228"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SMA Workshop</a:t>
            </a:r>
            <a:endParaRPr lang="en-US" smtClean="0">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mtClean="0">
                <a:latin typeface="Gill Sans MT" pitchFamily="-65" charset="-18"/>
                <a:ea typeface="ＭＳ Ｐゴシック" pitchFamily="-65" charset="-128"/>
              </a:rPr>
              <a:t>Completion of Construction</a:t>
            </a:r>
          </a:p>
        </p:txBody>
      </p:sp>
      <p:sp>
        <p:nvSpPr>
          <p:cNvPr id="53251" name="Content Placeholder 2"/>
          <p:cNvSpPr>
            <a:spLocks noGrp="1"/>
          </p:cNvSpPr>
          <p:nvPr>
            <p:ph idx="1"/>
          </p:nvPr>
        </p:nvSpPr>
        <p:spPr/>
        <p:txBody>
          <a:bodyPr/>
          <a:lstStyle/>
          <a:p>
            <a:pPr>
              <a:buFont typeface="Arial" pitchFamily="-65" charset="0"/>
              <a:buNone/>
            </a:pPr>
            <a:r>
              <a:rPr lang="en-US" smtClean="0">
                <a:latin typeface="Gill Sans MT" pitchFamily="-65" charset="-18"/>
                <a:ea typeface="ＭＳ Ｐゴシック" pitchFamily="-65" charset="-128"/>
              </a:rPr>
              <a:t>• By definition this occurs when all the items defined in the current baseline have been delivered and accepted.</a:t>
            </a:r>
          </a:p>
          <a:p>
            <a:pPr>
              <a:buFont typeface="Arial" pitchFamily="-65" charset="0"/>
              <a:buNone/>
            </a:pPr>
            <a:r>
              <a:rPr lang="en-US" smtClean="0">
                <a:latin typeface="Gill Sans MT" pitchFamily="-65" charset="-18"/>
                <a:ea typeface="ＭＳ Ｐゴシック" pitchFamily="-65" charset="-128"/>
              </a:rPr>
              <a:t>• This should clearly include a full sets of spare components and resolution of substantial non-conformities in the performance of all major components and sub-systems.</a:t>
            </a:r>
          </a:p>
          <a:p>
            <a:pPr>
              <a:buFont typeface="Arial" pitchFamily="-65" charset="0"/>
              <a:buNone/>
            </a:pPr>
            <a:r>
              <a:rPr lang="en-US" smtClean="0">
                <a:latin typeface="Gill Sans MT" pitchFamily="-65" charset="-18"/>
                <a:ea typeface="ＭＳ Ｐゴシック" pitchFamily="-65" charset="-128"/>
              </a:rPr>
              <a:t>For practical reasons it may be necessary to exclude some items from this so that the construction effort can be wound up at an appropriate time. The most obvious case is the final deliveries of the band 10 cartridges, which were only recently given approval.</a:t>
            </a:r>
          </a:p>
        </p:txBody>
      </p:sp>
      <p:sp>
        <p:nvSpPr>
          <p:cNvPr id="53252"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SMA Workshop</a:t>
            </a:r>
            <a:endParaRPr lang="en-US" smtClean="0">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mtClean="0">
                <a:latin typeface="Gill Sans MT" pitchFamily="-65" charset="-18"/>
                <a:ea typeface="ＭＳ Ｐゴシック" pitchFamily="-65" charset="-128"/>
              </a:rPr>
              <a:t>First Call for Proposals</a:t>
            </a:r>
          </a:p>
        </p:txBody>
      </p:sp>
      <p:sp>
        <p:nvSpPr>
          <p:cNvPr id="54275" name="Content Placeholder 2"/>
          <p:cNvSpPr>
            <a:spLocks noGrp="1"/>
          </p:cNvSpPr>
          <p:nvPr>
            <p:ph idx="1"/>
          </p:nvPr>
        </p:nvSpPr>
        <p:spPr/>
        <p:txBody>
          <a:bodyPr/>
          <a:lstStyle/>
          <a:p>
            <a:r>
              <a:rPr lang="en-US" smtClean="0">
                <a:latin typeface="Gill Sans MT" pitchFamily="-65" charset="-18"/>
                <a:ea typeface="ＭＳ Ｐゴシック" pitchFamily="-65" charset="-128"/>
              </a:rPr>
              <a:t>This will go out when we have progressed far enough with the integration and commissioning to be confident that we will be ready for the Start of Early Science in 8 months time.</a:t>
            </a:r>
          </a:p>
          <a:p>
            <a:r>
              <a:rPr lang="en-US" smtClean="0">
                <a:latin typeface="Gill Sans MT" pitchFamily="-65" charset="-18"/>
                <a:ea typeface="ＭＳ Ｐゴシック" pitchFamily="-65" charset="-128"/>
              </a:rPr>
              <a:t>The deadline for these proposals will be 2 months after the call, allowing 6 months for assessment and for the preparation of the detailed observing plans.</a:t>
            </a:r>
          </a:p>
          <a:p>
            <a:r>
              <a:rPr lang="en-US" smtClean="0">
                <a:latin typeface="Gill Sans MT" pitchFamily="-65" charset="-18"/>
                <a:ea typeface="ＭＳ Ｐゴシック" pitchFamily="-65" charset="-128"/>
              </a:rPr>
              <a:t>After this we will move on to a regular cycle of calls for proposals, each of which will include a description of the capabilities that are expected to be available in the relevant observing period.</a:t>
            </a:r>
          </a:p>
        </p:txBody>
      </p:sp>
      <p:sp>
        <p:nvSpPr>
          <p:cNvPr id="54276"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SMA Workshop</a:t>
            </a:r>
            <a:endParaRPr lang="en-US" smtClean="0">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mtClean="0">
                <a:latin typeface="Gill Sans MT" pitchFamily="-65" charset="-18"/>
                <a:ea typeface="ＭＳ Ｐゴシック" pitchFamily="-65" charset="-128"/>
              </a:rPr>
              <a:t>Second-level Scientific Milestones</a:t>
            </a:r>
          </a:p>
        </p:txBody>
      </p:sp>
      <p:pic>
        <p:nvPicPr>
          <p:cNvPr id="55299" name="Content Placeholder 5" descr="SecondLevelMiletones.tiff"/>
          <p:cNvPicPr>
            <a:picLocks noGrp="1" noChangeAspect="1"/>
          </p:cNvPicPr>
          <p:nvPr>
            <p:ph idx="1"/>
          </p:nvPr>
        </p:nvPicPr>
        <p:blipFill>
          <a:blip r:embed="rId2"/>
          <a:srcRect l="-35184" r="-35184"/>
          <a:stretch>
            <a:fillRect/>
          </a:stretch>
        </p:blipFill>
        <p:spPr/>
      </p:pic>
      <p:sp>
        <p:nvSpPr>
          <p:cNvPr id="55300"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SMA Workshop</a:t>
            </a:r>
            <a:endParaRPr lang="en-US" smtClean="0">
              <a:latin typeface="Gill Sans MT" pitchFamily="-65" charset="-18"/>
              <a:ea typeface="ＭＳ Ｐゴシック" pitchFamily="-65" charset="-128"/>
              <a:cs typeface="ＭＳ Ｐゴシック" pitchFamily="-65" charset="-12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Title 4"/>
          <p:cNvSpPr>
            <a:spLocks noGrp="1"/>
          </p:cNvSpPr>
          <p:nvPr>
            <p:ph type="title"/>
          </p:nvPr>
        </p:nvSpPr>
        <p:spPr/>
        <p:txBody>
          <a:bodyPr/>
          <a:lstStyle/>
          <a:p>
            <a:pPr eaLnBrk="1" hangingPunct="1"/>
            <a:r>
              <a:rPr lang="en-US">
                <a:latin typeface="Gill Sans MT" charset="-18"/>
                <a:ea typeface="ＭＳ Ｐゴシック" charset="-128"/>
              </a:rPr>
              <a:t>Foundations</a:t>
            </a:r>
          </a:p>
        </p:txBody>
      </p:sp>
      <p:sp>
        <p:nvSpPr>
          <p:cNvPr id="58371" name="Rectangle 3"/>
          <p:cNvSpPr>
            <a:spLocks noGrp="1" noChangeArrowheads="1"/>
          </p:cNvSpPr>
          <p:nvPr>
            <p:ph type="body" idx="1"/>
          </p:nvPr>
        </p:nvSpPr>
        <p:spPr/>
        <p:txBody>
          <a:bodyPr/>
          <a:lstStyle/>
          <a:p>
            <a:pPr eaLnBrk="1" hangingPunct="1"/>
            <a:r>
              <a:rPr lang="en-GB">
                <a:latin typeface="Gill Sans MT" charset="-18"/>
                <a:ea typeface="ＭＳ Ｐゴシック" charset="-128"/>
              </a:rPr>
              <a:t>Foundations for the Compact Array – </a:t>
            </a:r>
          </a:p>
          <a:p>
            <a:pPr eaLnBrk="1" hangingPunct="1"/>
            <a:r>
              <a:rPr lang="en-GB">
                <a:latin typeface="Gill Sans MT" charset="-18"/>
                <a:ea typeface="ＭＳ Ｐゴシック" charset="-128"/>
              </a:rPr>
              <a:t>nearly done.   Power and fibres next.</a:t>
            </a:r>
          </a:p>
        </p:txBody>
      </p:sp>
      <p:sp>
        <p:nvSpPr>
          <p:cNvPr id="58374" name="Footer Placeholder 6"/>
          <p:cNvSpPr>
            <a:spLocks noGrp="1"/>
          </p:cNvSpPr>
          <p:nvPr>
            <p:ph type="ftr" sz="quarter" idx="10"/>
          </p:nvPr>
        </p:nvSpPr>
        <p:spPr bwMode="auto">
          <a:noFill/>
          <a:ln>
            <a:miter lim="800000"/>
            <a:headEnd/>
            <a:tailEnd/>
          </a:ln>
        </p:spPr>
        <p:txBody>
          <a:bodyPr/>
          <a:lstStyle/>
          <a:p>
            <a:r>
              <a:rPr lang="en-US" smtClean="0"/>
              <a:t>SMA Workshop</a:t>
            </a:r>
            <a:endParaRPr lang="en-US"/>
          </a:p>
        </p:txBody>
      </p:sp>
      <p:pic>
        <p:nvPicPr>
          <p:cNvPr id="6" name="Picture 5" descr="ACAPads"/>
          <p:cNvPicPr>
            <a:picLocks noChangeAspect="1"/>
          </p:cNvPicPr>
          <p:nvPr/>
        </p:nvPicPr>
        <p:blipFill>
          <a:blip r:embed="rId2"/>
          <a:stretch>
            <a:fillRect/>
          </a:stretch>
        </p:blipFill>
        <p:spPr>
          <a:xfrm>
            <a:off x="0" y="3953523"/>
            <a:ext cx="9144000" cy="1669657"/>
          </a:xfrm>
          <a:prstGeom prst="rect">
            <a:avLst/>
          </a:prstGeom>
        </p:spPr>
      </p:pic>
      <p:sp>
        <p:nvSpPr>
          <p:cNvPr id="7" name="TextBox 6"/>
          <p:cNvSpPr txBox="1"/>
          <p:nvPr/>
        </p:nvSpPr>
        <p:spPr>
          <a:xfrm>
            <a:off x="6664985" y="5689981"/>
            <a:ext cx="1351652" cy="215444"/>
          </a:xfrm>
          <a:prstGeom prst="rect">
            <a:avLst/>
          </a:prstGeom>
          <a:noFill/>
        </p:spPr>
        <p:txBody>
          <a:bodyPr wrap="none" rtlCol="0">
            <a:spAutoFit/>
          </a:bodyPr>
          <a:lstStyle/>
          <a:p>
            <a:pPr marL="342900" indent="-342900" eaLnBrk="0" hangingPunct="0">
              <a:spcBef>
                <a:spcPct val="20000"/>
              </a:spcBef>
              <a:buFont typeface="Arial" charset="0"/>
              <a:buChar char="•"/>
            </a:pPr>
            <a:r>
              <a:rPr lang="en-US" sz="800" dirty="0" smtClean="0">
                <a:solidFill>
                  <a:srgbClr val="000099"/>
                </a:solidFill>
                <a:latin typeface="Gill Sans MT" pitchFamily="34" charset="0"/>
                <a:cs typeface="Gill Sans" pitchFamily="17" charset="0"/>
              </a:rPr>
              <a:t>N.B. Array of P. </a:t>
            </a:r>
            <a:r>
              <a:rPr lang="en-US" sz="800" dirty="0" err="1" smtClean="0">
                <a:solidFill>
                  <a:srgbClr val="000099"/>
                </a:solidFill>
                <a:latin typeface="Gill Sans MT" pitchFamily="34" charset="0"/>
                <a:cs typeface="Gill Sans" pitchFamily="17" charset="0"/>
              </a:rPr>
              <a:t>Schilkes</a:t>
            </a:r>
            <a:endParaRPr lang="en-US" sz="800" dirty="0" smtClean="0">
              <a:solidFill>
                <a:srgbClr val="000099"/>
              </a:solidFill>
              <a:latin typeface="Gill Sans MT" pitchFamily="34" charset="0"/>
              <a:cs typeface="Gill Sans" pitchFamily="17"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resentation_Advanced-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2.xml><?xml version="1.0" encoding="utf-8"?>
<a:theme xmlns:a="http://schemas.openxmlformats.org/drawingml/2006/main" name="1_GBT backgrnd">
  <a:themeElements>
    <a:clrScheme name="1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extraClrScheme>
      <a:clrScheme name="1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GBT backgrnd">
  <a:themeElements>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extraClrScheme>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LMA backgr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2994</TotalTime>
  <Words>5759</Words>
  <Application>Microsoft Macintosh PowerPoint</Application>
  <PresentationFormat>On-screen Show (4:3)</PresentationFormat>
  <Paragraphs>690</Paragraphs>
  <Slides>89</Slides>
  <Notes>19</Notes>
  <HiddenSlides>10</HiddenSlides>
  <MMClips>0</MMClips>
  <ScaleCrop>false</ScaleCrop>
  <HeadingPairs>
    <vt:vector size="6" baseType="variant">
      <vt:variant>
        <vt:lpstr>Design Template</vt:lpstr>
      </vt:variant>
      <vt:variant>
        <vt:i4>4</vt:i4>
      </vt:variant>
      <vt:variant>
        <vt:lpstr>Embedded OLE Servers</vt:lpstr>
      </vt:variant>
      <vt:variant>
        <vt:i4>2</vt:i4>
      </vt:variant>
      <vt:variant>
        <vt:lpstr>Slide Titles</vt:lpstr>
      </vt:variant>
      <vt:variant>
        <vt:i4>89</vt:i4>
      </vt:variant>
    </vt:vector>
  </HeadingPairs>
  <TitlesOfParts>
    <vt:vector size="95" baseType="lpstr">
      <vt:lpstr>Presentation_Advanced-5</vt:lpstr>
      <vt:lpstr>1_GBT backgrnd</vt:lpstr>
      <vt:lpstr>2_GBT backgrnd</vt:lpstr>
      <vt:lpstr>1_ALMA backgrnd</vt:lpstr>
      <vt:lpstr>PhotoStyler Image</vt:lpstr>
      <vt:lpstr>ｸﾞﾗﾌ</vt:lpstr>
      <vt:lpstr>Slide 1</vt:lpstr>
      <vt:lpstr>The push to the high site…</vt:lpstr>
      <vt:lpstr>Requirements</vt:lpstr>
      <vt:lpstr>Requirements</vt:lpstr>
      <vt:lpstr>OSF</vt:lpstr>
      <vt:lpstr>AOS</vt:lpstr>
      <vt:lpstr>Roads &amp; Foundations</vt:lpstr>
      <vt:lpstr>Slide 8</vt:lpstr>
      <vt:lpstr>Foundations</vt:lpstr>
      <vt:lpstr>Requirements</vt:lpstr>
      <vt:lpstr>ALMA Prototype Antennas</vt:lpstr>
      <vt:lpstr>Three MELCO Antennas being tested  (non-interferometrically!) </vt:lpstr>
      <vt:lpstr>Two Vertex Antennas conditionally accepted– Two to be accepted in September  Eight more being tested, assembled</vt:lpstr>
      <vt:lpstr>Dishes measured by holography at 104 GHz Use source on tower at ~300m distance and correct for the curved wavefront</vt:lpstr>
      <vt:lpstr>Initial Map – amplitude and phase</vt:lpstr>
      <vt:lpstr>After adjustment</vt:lpstr>
      <vt:lpstr>Pointing:  Vertex Metrology</vt:lpstr>
      <vt:lpstr>EU Antennas</vt:lpstr>
      <vt:lpstr>3 Antennas </vt:lpstr>
      <vt:lpstr>Requirements</vt:lpstr>
      <vt:lpstr>Slide 21</vt:lpstr>
      <vt:lpstr>Slide 22</vt:lpstr>
      <vt:lpstr>Requirements</vt:lpstr>
      <vt:lpstr>Bands 3 (84-116 GHz), 6 (211-275 GHz),  7 (275-373 GHz), and 9 (602-720 GHz) </vt:lpstr>
      <vt:lpstr>B4 &amp; 8</vt:lpstr>
      <vt:lpstr>Band 10 Cartridge </vt:lpstr>
      <vt:lpstr>Slide 27</vt:lpstr>
      <vt:lpstr>Three FE Integration Centers</vt:lpstr>
      <vt:lpstr>Slide 29</vt:lpstr>
      <vt:lpstr>First of  Three FE/BE under test at OSF</vt:lpstr>
      <vt:lpstr>Slide 31</vt:lpstr>
      <vt:lpstr>Requirements</vt:lpstr>
      <vt:lpstr>Back End Electronics</vt:lpstr>
      <vt:lpstr>Requirements</vt:lpstr>
      <vt:lpstr>BE Photonics</vt:lpstr>
      <vt:lpstr>Requirements</vt:lpstr>
      <vt:lpstr>Correlator</vt:lpstr>
      <vt:lpstr>Requirements</vt:lpstr>
      <vt:lpstr>Software</vt:lpstr>
      <vt:lpstr>Observing Tool</vt:lpstr>
      <vt:lpstr>ATF</vt:lpstr>
      <vt:lpstr>Requirements</vt:lpstr>
      <vt:lpstr>First Light!</vt:lpstr>
      <vt:lpstr>AIV status</vt:lpstr>
      <vt:lpstr>Next Steps</vt:lpstr>
      <vt:lpstr>ALMA Phases</vt:lpstr>
      <vt:lpstr>Technical Specifications</vt:lpstr>
      <vt:lpstr>Specifications Breed Transformational Performance</vt:lpstr>
      <vt:lpstr>Development Possibilities</vt:lpstr>
      <vt:lpstr>Slide 50</vt:lpstr>
      <vt:lpstr>APEX</vt:lpstr>
      <vt:lpstr>ALMA Bands and Transparency 7 Bands in Construction Project—3 ‘descoped’</vt:lpstr>
      <vt:lpstr>Development Items for ALMA 2010-2020</vt:lpstr>
      <vt:lpstr>ASAC Recommendations</vt:lpstr>
      <vt:lpstr>Science Goals</vt:lpstr>
      <vt:lpstr>Science Goal I: Detect CO or C+ in MWG</vt:lpstr>
      <vt:lpstr>Science Goal I: Detect CO or C+ in MWG</vt:lpstr>
      <vt:lpstr>Birth of Stars and Planets</vt:lpstr>
      <vt:lpstr>Highest Level Science Goals</vt:lpstr>
      <vt:lpstr>Imaging Ability</vt:lpstr>
      <vt:lpstr>How many Antennas?</vt:lpstr>
      <vt:lpstr>Summary of Enhanced ALMA2020+</vt:lpstr>
      <vt:lpstr>31-45 GHz Astronomy</vt:lpstr>
      <vt:lpstr>67-94 GHz Astronomy</vt:lpstr>
      <vt:lpstr>Extragalactic Targets</vt:lpstr>
      <vt:lpstr>Examples</vt:lpstr>
      <vt:lpstr>Examples</vt:lpstr>
      <vt:lpstr>CO to z~.55</vt:lpstr>
      <vt:lpstr>Band 5 (163-211 GHz)</vt:lpstr>
      <vt:lpstr>Slide 70</vt:lpstr>
      <vt:lpstr>‘Band 11’: Creation of the Metals</vt:lpstr>
      <vt:lpstr>      Opening Up the Dark Side of Reionization</vt:lpstr>
      <vt:lpstr>J1148+52:  A Paradigm Distant Monster Galaxy</vt:lpstr>
      <vt:lpstr>J1148+5251: an EoR paradigm with ALMA</vt:lpstr>
      <vt:lpstr>Slide 75</vt:lpstr>
      <vt:lpstr>Slide 76</vt:lpstr>
      <vt:lpstr>Slide 77</vt:lpstr>
      <vt:lpstr>Slide 78</vt:lpstr>
      <vt:lpstr>VLB Capability</vt:lpstr>
      <vt:lpstr>ALMA is nearly here!</vt:lpstr>
      <vt:lpstr>Major Scientific Milestones</vt:lpstr>
      <vt:lpstr>Start of Scientific Commissioning</vt:lpstr>
      <vt:lpstr>Start of Early Science</vt:lpstr>
      <vt:lpstr>Start of Early Science (continued)</vt:lpstr>
      <vt:lpstr>“Inauguration”</vt:lpstr>
      <vt:lpstr>Inauguration Requirements (continued)</vt:lpstr>
      <vt:lpstr>Completion of Construction</vt:lpstr>
      <vt:lpstr>First Call for Proposals</vt:lpstr>
      <vt:lpstr>Second-level Scientific Milestones</vt:lpstr>
    </vt:vector>
  </TitlesOfParts>
  <Company>NRAO</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Taylor Johnson</dc:creator>
  <cp:lastModifiedBy>Power Mac</cp:lastModifiedBy>
  <cp:revision>27</cp:revision>
  <dcterms:created xsi:type="dcterms:W3CDTF">2009-09-07T01:04:48Z</dcterms:created>
  <dcterms:modified xsi:type="dcterms:W3CDTF">2009-09-08T18:42:39Z</dcterms:modified>
</cp:coreProperties>
</file>