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theme/theme4.xml" ContentType="application/vnd.openxmlformats-officedocument.theme+xml"/>
  <Override PartName="/ppt/slideMasters/slideMaster3.xml" ContentType="application/vnd.openxmlformats-officedocument.presentationml.slideMaster+xml"/>
  <Override PartName="/ppt/slides/slide30.xml" ContentType="application/vnd.openxmlformats-officedocument.presentationml.slide+xml"/>
  <Override PartName="/docProps/app.xml" ContentType="application/vnd.openxmlformats-officedocument.extended-properties+xml"/>
  <Override PartName="/ppt/slideLayouts/slideLayout23.xml" ContentType="application/vnd.openxmlformats-officedocument.presentationml.slideLayout+xml"/>
  <Override PartName="/ppt/slideLayouts/slideLayout38.xml" ContentType="application/vnd.openxmlformats-officedocument.presentationml.slideLayout+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s/slide25.xml" ContentType="application/vnd.openxmlformats-officedocument.presentationml.slide+xml"/>
  <Override PartName="/ppt/slideLayouts/slideLayout29.xml" ContentType="application/vnd.openxmlformats-officedocument.presentationml.slideLayout+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Override PartName="/ppt/presProps.xml" ContentType="application/vnd.openxmlformats-officedocument.presentationml.presProps+xml"/>
  <Default Extension="jpeg" ContentType="image/jpeg"/>
  <Override PartName="/ppt/theme/theme5.xml" ContentType="application/vnd.openxmlformats-officedocument.them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Layouts/slideLayout31.xml" ContentType="application/vnd.openxmlformats-officedocument.presentationml.slideLayout+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s/slide9.xml" ContentType="application/vnd.openxmlformats-officedocument.presentationml.slide+xml"/>
  <Default Extension="rels" ContentType="application/vnd.openxmlformats-package.relationships+xml"/>
  <Override PartName="/ppt/slides/slide24.xml" ContentType="application/vnd.openxmlformats-officedocument.presentationml.slide+xml"/>
  <Override PartName="/ppt/slideLayouts/slideLayout19.xml" ContentType="application/vnd.openxmlformats-officedocument.presentationml.slideLayout+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27.xml" ContentType="application/vnd.openxmlformats-officedocument.presentationml.slideLayout+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9" r:id="rId3"/>
  </p:sldMasterIdLst>
  <p:notesMasterIdLst>
    <p:notesMasterId r:id="rId36"/>
  </p:notesMasterIdLst>
  <p:handoutMasterIdLst>
    <p:handoutMasterId r:id="rId37"/>
  </p:handoutMasterIdLst>
  <p:sldIdLst>
    <p:sldId id="257" r:id="rId4"/>
    <p:sldId id="264" r:id="rId5"/>
    <p:sldId id="265" r:id="rId6"/>
    <p:sldId id="266" r:id="rId7"/>
    <p:sldId id="267" r:id="rId8"/>
    <p:sldId id="268" r:id="rId9"/>
    <p:sldId id="269" r:id="rId10"/>
    <p:sldId id="270" r:id="rId11"/>
    <p:sldId id="271" r:id="rId12"/>
    <p:sldId id="272" r:id="rId13"/>
    <p:sldId id="273" r:id="rId14"/>
    <p:sldId id="275" r:id="rId15"/>
    <p:sldId id="277" r:id="rId16"/>
    <p:sldId id="289" r:id="rId17"/>
    <p:sldId id="290" r:id="rId18"/>
    <p:sldId id="278" r:id="rId19"/>
    <p:sldId id="279" r:id="rId20"/>
    <p:sldId id="280" r:id="rId21"/>
    <p:sldId id="291" r:id="rId22"/>
    <p:sldId id="292" r:id="rId23"/>
    <p:sldId id="293" r:id="rId24"/>
    <p:sldId id="294" r:id="rId25"/>
    <p:sldId id="295" r:id="rId26"/>
    <p:sldId id="281" r:id="rId27"/>
    <p:sldId id="282" r:id="rId28"/>
    <p:sldId id="283" r:id="rId29"/>
    <p:sldId id="284" r:id="rId30"/>
    <p:sldId id="285" r:id="rId31"/>
    <p:sldId id="286" r:id="rId32"/>
    <p:sldId id="287" r:id="rId33"/>
    <p:sldId id="296" r:id="rId34"/>
    <p:sldId id="28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17" d="100"/>
          <a:sy n="117" d="100"/>
        </p:scale>
        <p:origin x="-5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2.xml"/><Relationship Id="rId31" Type="http://schemas.openxmlformats.org/officeDocument/2006/relationships/slide" Target="slides/slide28.xml"/><Relationship Id="rId34" Type="http://schemas.openxmlformats.org/officeDocument/2006/relationships/slide" Target="slides/slide31.xml"/><Relationship Id="rId39" Type="http://schemas.openxmlformats.org/officeDocument/2006/relationships/presProps" Target="presProps.xml"/><Relationship Id="rId40" Type="http://schemas.openxmlformats.org/officeDocument/2006/relationships/viewProps" Target="viewProps.xml"/><Relationship Id="rId7" Type="http://schemas.openxmlformats.org/officeDocument/2006/relationships/slide" Target="slides/slide4.xml"/><Relationship Id="rId36" Type="http://schemas.openxmlformats.org/officeDocument/2006/relationships/notesMaster" Target="notesMasters/notesMaster1.xml"/><Relationship Id="rId1" Type="http://schemas.openxmlformats.org/officeDocument/2006/relationships/slideMaster" Target="slideMasters/slideMaster1.xml"/><Relationship Id="rId24" Type="http://schemas.openxmlformats.org/officeDocument/2006/relationships/slide" Target="slides/slide21.xml"/><Relationship Id="rId25" Type="http://schemas.openxmlformats.org/officeDocument/2006/relationships/slide" Target="slides/slide22.xml"/><Relationship Id="rId8" Type="http://schemas.openxmlformats.org/officeDocument/2006/relationships/slide" Target="slides/slide5.xml"/><Relationship Id="rId13" Type="http://schemas.openxmlformats.org/officeDocument/2006/relationships/slide" Target="slides/slide10.xml"/><Relationship Id="rId10" Type="http://schemas.openxmlformats.org/officeDocument/2006/relationships/slide" Target="slides/slide7.xml"/><Relationship Id="rId32" Type="http://schemas.openxmlformats.org/officeDocument/2006/relationships/slide" Target="slides/slide29.xml"/><Relationship Id="rId37" Type="http://schemas.openxmlformats.org/officeDocument/2006/relationships/handoutMaster" Target="handoutMasters/handoutMaster1.xml"/><Relationship Id="rId12" Type="http://schemas.openxmlformats.org/officeDocument/2006/relationships/slide" Target="slides/slide9.xml"/><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3" Type="http://schemas.openxmlformats.org/officeDocument/2006/relationships/slideMaster" Target="slideMasters/slideMaster3.xml"/><Relationship Id="rId27" Type="http://schemas.openxmlformats.org/officeDocument/2006/relationships/slide" Target="slides/slide24.xml"/><Relationship Id="rId14" Type="http://schemas.openxmlformats.org/officeDocument/2006/relationships/slide" Target="slides/slide11.xml"/><Relationship Id="rId23" Type="http://schemas.openxmlformats.org/officeDocument/2006/relationships/slide" Target="slides/slide20.xml"/><Relationship Id="rId4" Type="http://schemas.openxmlformats.org/officeDocument/2006/relationships/slide" Target="slides/slide1.xml"/><Relationship Id="rId28" Type="http://schemas.openxmlformats.org/officeDocument/2006/relationships/slide" Target="slides/slide25.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42" Type="http://schemas.openxmlformats.org/officeDocument/2006/relationships/tableStyles" Target="tableStyles.xml"/><Relationship Id="rId29" Type="http://schemas.openxmlformats.org/officeDocument/2006/relationships/slide" Target="slides/slide26.xml"/><Relationship Id="rId6" Type="http://schemas.openxmlformats.org/officeDocument/2006/relationships/slide" Target="slides/slide3.xml"/><Relationship Id="rId16" Type="http://schemas.openxmlformats.org/officeDocument/2006/relationships/slide" Target="slides/slide13.xml"/><Relationship Id="rId33" Type="http://schemas.openxmlformats.org/officeDocument/2006/relationships/slide" Target="slides/slide30.xml"/><Relationship Id="rId41"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slide" Target="slides/slide16.xml"/><Relationship Id="rId38" Type="http://schemas.openxmlformats.org/officeDocument/2006/relationships/printerSettings" Target="printerSettings/printerSettings1.bin"/><Relationship Id="rId20" Type="http://schemas.openxmlformats.org/officeDocument/2006/relationships/slide" Target="slides/slide17.xml"/><Relationship Id="rId22" Type="http://schemas.openxmlformats.org/officeDocument/2006/relationships/slide" Target="slides/slide19.xml"/><Relationship Id="rId21" Type="http://schemas.openxmlformats.org/officeDocument/2006/relationships/slide" Target="slides/slide18.xml"/><Relationship Id="rId2"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2957FF-FCD4-FE47-BE8A-FD4FCC4E41A0}" type="datetimeFigureOut">
              <a:rPr lang="en-US" smtClean="0"/>
              <a:t>5/16/10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17949F-2050-BD46-BA20-0DA72798B499}"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F17678-74FA-E246-B21A-F0401010A7CE}" type="datetimeFigureOut">
              <a:rPr lang="en-US" smtClean="0"/>
              <a:t>5/16/10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7F608C-5EFD-9342-8210-408AB259AED0}"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0C8ABD-5AAF-4341-A86D-A6A2F80DDF02}" type="slidenum">
              <a:rPr lang="en-US">
                <a:latin typeface="Arial" pitchFamily="-65" charset="0"/>
                <a:ea typeface="ＭＳ Ｐゴシック" pitchFamily="-65" charset="-128"/>
                <a:cs typeface="ＭＳ Ｐゴシック" pitchFamily="-65" charset="-128"/>
              </a:rPr>
              <a:pPr fontAlgn="base">
                <a:spcBef>
                  <a:spcPct val="0"/>
                </a:spcBef>
                <a:spcAft>
                  <a:spcPct val="0"/>
                </a:spcAft>
              </a:pPr>
              <a:t>1</a:t>
            </a:fld>
            <a:endParaRPr lang="en-US">
              <a:latin typeface="Arial" pitchFamily="-65" charset="0"/>
              <a:ea typeface="ＭＳ Ｐゴシック" pitchFamily="-65" charset="-128"/>
              <a:cs typeface="ＭＳ Ｐゴシック" pitchFamily="-65"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aseline="0" dirty="0" smtClean="0"/>
              <a:t>In the 1970’s, the world’s best microwave diodes were fabricated of </a:t>
            </a:r>
            <a:r>
              <a:rPr lang="en-US" sz="1200" baseline="0" dirty="0" err="1" smtClean="0"/>
              <a:t>GaAs</a:t>
            </a:r>
            <a:r>
              <a:rPr lang="en-US" sz="1200" baseline="0" dirty="0" smtClean="0"/>
              <a:t> by Robert </a:t>
            </a:r>
            <a:r>
              <a:rPr lang="en-US" sz="1200" baseline="0" dirty="0" err="1" smtClean="0"/>
              <a:t>Mattauch</a:t>
            </a:r>
            <a:r>
              <a:rPr lang="en-US" sz="1200" baseline="0" dirty="0" smtClean="0"/>
              <a:t> in the</a:t>
            </a:r>
          </a:p>
          <a:p>
            <a:r>
              <a:rPr lang="en-US" sz="1200" baseline="0" dirty="0" smtClean="0"/>
              <a:t>University of Virginia Engineering School, and he and </a:t>
            </a:r>
            <a:r>
              <a:rPr lang="en-US" sz="1200" baseline="0" dirty="0" err="1" smtClean="0"/>
              <a:t>Bascom</a:t>
            </a:r>
            <a:r>
              <a:rPr lang="en-US" sz="1200" baseline="0" dirty="0" smtClean="0"/>
              <a:t> collaborated to develop</a:t>
            </a:r>
          </a:p>
          <a:p>
            <a:r>
              <a:rPr lang="en-US" sz="1200" baseline="0" dirty="0" smtClean="0"/>
              <a:t>superconducting tunnel junction diodes. These diodes have replaced </a:t>
            </a:r>
            <a:r>
              <a:rPr lang="en-US" sz="1200" baseline="0" dirty="0" err="1" smtClean="0"/>
              <a:t>GaAs</a:t>
            </a:r>
            <a:r>
              <a:rPr lang="en-US" sz="1200" baseline="0" dirty="0" smtClean="0"/>
              <a:t> diodes when the</a:t>
            </a:r>
          </a:p>
          <a:p>
            <a:r>
              <a:rPr lang="en-US" sz="1200" baseline="0" dirty="0" smtClean="0"/>
              <a:t>ultimate sensitivity is required, and this work has been carried on by Arthur Lichtenberger in the</a:t>
            </a:r>
          </a:p>
          <a:p>
            <a:r>
              <a:rPr lang="en-US" sz="1200" baseline="0" dirty="0" smtClean="0"/>
              <a:t>University of Virginia Engineering School. University of Virginia diodes can now be found in</a:t>
            </a:r>
          </a:p>
          <a:p>
            <a:r>
              <a:rPr lang="en-US" sz="1200" baseline="0" dirty="0" smtClean="0"/>
              <a:t>radio telescopes around the world. </a:t>
            </a:r>
            <a:r>
              <a:rPr lang="en-US" sz="1200" baseline="0" dirty="0" err="1" smtClean="0"/>
              <a:t>Bascom</a:t>
            </a:r>
            <a:r>
              <a:rPr lang="en-US" sz="1200" baseline="0" dirty="0" smtClean="0"/>
              <a:t>, Robert </a:t>
            </a:r>
            <a:r>
              <a:rPr lang="en-US" sz="1200" baseline="0" dirty="0" err="1" smtClean="0"/>
              <a:t>Mattauch</a:t>
            </a:r>
            <a:r>
              <a:rPr lang="en-US" sz="1200" baseline="0" dirty="0" smtClean="0"/>
              <a:t>, Arthur Lichtenberger, and Tom Crowe have made enormous</a:t>
            </a:r>
          </a:p>
          <a:p>
            <a:r>
              <a:rPr lang="en-US" sz="1200" baseline="0" dirty="0" smtClean="0"/>
              <a:t>progress in the development of sources and receivers operating at frequencies up to 1 THz.</a:t>
            </a:r>
            <a:endParaRPr lang="es-ES_tradnl" dirty="0" smtClean="0">
              <a:latin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1422EF-62E6-744D-A845-FE147D6CC3AA}" type="slidenum">
              <a:rPr lang="en-US">
                <a:ea typeface="ＭＳ Ｐゴシック" pitchFamily="-65" charset="-128"/>
                <a:cs typeface="ＭＳ Ｐゴシック" pitchFamily="-65" charset="-128"/>
              </a:rPr>
              <a:pPr fontAlgn="base">
                <a:spcBef>
                  <a:spcPct val="0"/>
                </a:spcBef>
                <a:spcAft>
                  <a:spcPct val="0"/>
                </a:spcAft>
              </a:pPr>
              <a:t>32</a:t>
            </a:fld>
            <a:endParaRPr lang="en-US">
              <a:ea typeface="ＭＳ Ｐゴシック" pitchFamily="-65" charset="-128"/>
              <a:cs typeface="ＭＳ Ｐゴシック" pitchFamily="-65" charset="-128"/>
            </a:endParaRPr>
          </a:p>
        </p:txBody>
      </p:sp>
      <p:sp>
        <p:nvSpPr>
          <p:cNvPr id="68611"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114756-D1DF-674F-88ED-A3AAB2AFDA81}" type="datetime1">
              <a:rPr lang="en-US" smtClean="0"/>
              <a:t>5/16/10</a:t>
            </a:fld>
            <a:endParaRPr lang="en-US"/>
          </a:p>
        </p:txBody>
      </p:sp>
      <p:sp>
        <p:nvSpPr>
          <p:cNvPr id="5" name="Footer Placeholder 4"/>
          <p:cNvSpPr>
            <a:spLocks noGrp="1"/>
          </p:cNvSpPr>
          <p:nvPr>
            <p:ph type="ftr" sz="quarter" idx="11"/>
          </p:nvPr>
        </p:nvSpPr>
        <p:spPr/>
        <p:txBody>
          <a:bodyPr/>
          <a:lstStyle/>
          <a:p>
            <a:r>
              <a:rPr lang="en-US" smtClean="0"/>
              <a:t>Cometary Radio Astronomy</a:t>
            </a:r>
            <a:endParaRPr lang="en-US"/>
          </a:p>
        </p:txBody>
      </p:sp>
      <p:sp>
        <p:nvSpPr>
          <p:cNvPr id="6" name="Slide Number Placeholder 5"/>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BF34A-43A4-014A-B979-D8E78307077D}" type="datetime1">
              <a:rPr lang="en-US" smtClean="0"/>
              <a:t>5/16/10</a:t>
            </a:fld>
            <a:endParaRPr lang="en-US"/>
          </a:p>
        </p:txBody>
      </p:sp>
      <p:sp>
        <p:nvSpPr>
          <p:cNvPr id="5" name="Footer Placeholder 4"/>
          <p:cNvSpPr>
            <a:spLocks noGrp="1"/>
          </p:cNvSpPr>
          <p:nvPr>
            <p:ph type="ftr" sz="quarter" idx="11"/>
          </p:nvPr>
        </p:nvSpPr>
        <p:spPr/>
        <p:txBody>
          <a:bodyPr/>
          <a:lstStyle/>
          <a:p>
            <a:r>
              <a:rPr lang="en-US" smtClean="0"/>
              <a:t>Cometary Radio Astronomy</a:t>
            </a:r>
            <a:endParaRPr lang="en-US"/>
          </a:p>
        </p:txBody>
      </p:sp>
      <p:sp>
        <p:nvSpPr>
          <p:cNvPr id="6" name="Slide Number Placeholder 5"/>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93B3A1-302C-DF4A-9E51-9EC7EBA3A8E6}" type="datetime1">
              <a:rPr lang="en-US" smtClean="0"/>
              <a:t>5/16/10</a:t>
            </a:fld>
            <a:endParaRPr lang="en-US"/>
          </a:p>
        </p:txBody>
      </p:sp>
      <p:sp>
        <p:nvSpPr>
          <p:cNvPr id="5" name="Footer Placeholder 4"/>
          <p:cNvSpPr>
            <a:spLocks noGrp="1"/>
          </p:cNvSpPr>
          <p:nvPr>
            <p:ph type="ftr" sz="quarter" idx="11"/>
          </p:nvPr>
        </p:nvSpPr>
        <p:spPr/>
        <p:txBody>
          <a:bodyPr/>
          <a:lstStyle/>
          <a:p>
            <a:r>
              <a:rPr lang="en-US" smtClean="0"/>
              <a:t>Cometary Radio Astronomy</a:t>
            </a:r>
            <a:endParaRPr lang="en-US"/>
          </a:p>
        </p:txBody>
      </p:sp>
      <p:sp>
        <p:nvSpPr>
          <p:cNvPr id="6" name="Slide Number Placeholder 5"/>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5" descr="alma_logo"/>
          <p:cNvPicPr>
            <a:picLocks noChangeAspect="1" noChangeArrowheads="1"/>
          </p:cNvPicPr>
          <p:nvPr/>
        </p:nvPicPr>
        <p:blipFill>
          <a:blip r:embed="rId2"/>
          <a:srcRect/>
          <a:stretch>
            <a:fillRect/>
          </a:stretch>
        </p:blipFill>
        <p:spPr bwMode="auto">
          <a:xfrm>
            <a:off x="457200" y="381000"/>
            <a:ext cx="2578100" cy="3886200"/>
          </a:xfrm>
          <a:prstGeom prst="rect">
            <a:avLst/>
          </a:prstGeom>
          <a:noFill/>
          <a:ln w="9525">
            <a:noFill/>
            <a:miter lim="800000"/>
            <a:headEnd/>
            <a:tailEnd/>
          </a:ln>
        </p:spPr>
      </p:pic>
      <p:sp>
        <p:nvSpPr>
          <p:cNvPr id="14338" name="Rectangle 2"/>
          <p:cNvSpPr>
            <a:spLocks noGrp="1" noChangeArrowheads="1"/>
          </p:cNvSpPr>
          <p:nvPr>
            <p:ph type="ctrTitle"/>
          </p:nvPr>
        </p:nvSpPr>
        <p:spPr>
          <a:xfrm>
            <a:off x="3124200" y="381000"/>
            <a:ext cx="5638800" cy="3048000"/>
          </a:xfrm>
          <a:ln w="12700"/>
        </p:spPr>
        <p:txBody>
          <a:bodyPr/>
          <a:lstStyle>
            <a:lvl1pPr>
              <a:defRPr>
                <a:effectLst>
                  <a:outerShdw blurRad="38100" dist="38100" dir="2700000" algn="tl">
                    <a:srgbClr val="000000"/>
                  </a:outerShdw>
                </a:effectLst>
              </a:defRPr>
            </a:lvl1pPr>
          </a:lstStyle>
          <a:p>
            <a:r>
              <a:rPr lang="en-GB"/>
              <a:t>Click to edit Master title style</a:t>
            </a:r>
          </a:p>
        </p:txBody>
      </p:sp>
      <p:sp>
        <p:nvSpPr>
          <p:cNvPr id="14339" name="Rectangle 3"/>
          <p:cNvSpPr>
            <a:spLocks noGrp="1" noChangeArrowheads="1"/>
          </p:cNvSpPr>
          <p:nvPr>
            <p:ph type="subTitle" idx="1"/>
          </p:nvPr>
        </p:nvSpPr>
        <p:spPr bwMode="auto">
          <a:xfrm>
            <a:off x="3124200" y="3505200"/>
            <a:ext cx="5638800" cy="914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charset="2"/>
              <a:buNone/>
              <a:defRPr sz="2400"/>
            </a:lvl1pPr>
          </a:lstStyle>
          <a:p>
            <a:r>
              <a:rPr lang="en-GB"/>
              <a:t>Click to edit Master subtitle style</a:t>
            </a:r>
          </a:p>
        </p:txBody>
      </p:sp>
      <p:sp>
        <p:nvSpPr>
          <p:cNvPr id="5" name="Footer Placeholder 4"/>
          <p:cNvSpPr>
            <a:spLocks noGrp="1" noChangeArrowheads="1"/>
          </p:cNvSpPr>
          <p:nvPr>
            <p:ph type="ftr" sz="quarter" idx="10"/>
          </p:nvPr>
        </p:nvSpPr>
        <p:spPr bwMode="auto">
          <a:xfrm>
            <a:off x="1752600" y="5943600"/>
            <a:ext cx="5562600" cy="685800"/>
          </a:xfrm>
          <a:prstGeom prst="rect">
            <a:avLst/>
          </a:prstGeom>
          <a:ln w="12700">
            <a:miter lim="800000"/>
            <a:headEnd/>
            <a:tailEnd/>
          </a:ln>
        </p:spPr>
        <p:txBody>
          <a:bodyPr vert="horz" wrap="square" lIns="91440" tIns="45720" rIns="91440" bIns="45720" numCol="1" anchor="ctr" anchorCtr="0" compatLnSpc="1">
            <a:prstTxWarp prst="textNoShape">
              <a:avLst/>
            </a:prstTxWarp>
          </a:bodyPr>
          <a:lstStyle>
            <a:lvl1pPr algn="ctr">
              <a:defRPr sz="1400">
                <a:solidFill>
                  <a:srgbClr val="CCFFFF"/>
                </a:solidFill>
                <a:latin typeface="Arial Unicode MS" pitchFamily="-65" charset="0"/>
                <a:ea typeface="Arial Unicode MS" pitchFamily="-65" charset="0"/>
                <a:cs typeface="Arial Unicode MS" pitchFamily="-65" charset="0"/>
              </a:defRPr>
            </a:lvl1pPr>
          </a:lstStyle>
          <a:p>
            <a:r>
              <a:rPr lang="en-US" smtClean="0"/>
              <a:t>Cometary Radio Astronomy</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E23D7-4785-9B42-8238-127772601F72}" type="datetime1">
              <a:rPr lang="en-US" smtClean="0"/>
              <a:t>5/16/10</a:t>
            </a:fld>
            <a:endParaRPr lang="en-US"/>
          </a:p>
        </p:txBody>
      </p:sp>
      <p:sp>
        <p:nvSpPr>
          <p:cNvPr id="5" name="Footer Placeholder 4"/>
          <p:cNvSpPr>
            <a:spLocks noGrp="1"/>
          </p:cNvSpPr>
          <p:nvPr>
            <p:ph type="ftr" sz="quarter" idx="11"/>
          </p:nvPr>
        </p:nvSpPr>
        <p:spPr/>
        <p:txBody>
          <a:bodyPr/>
          <a:lstStyle/>
          <a:p>
            <a:r>
              <a:rPr lang="en-US" smtClean="0"/>
              <a:t>Cometary Radio Astronomy</a:t>
            </a:r>
            <a:endParaRPr lang="en-US"/>
          </a:p>
        </p:txBody>
      </p:sp>
      <p:sp>
        <p:nvSpPr>
          <p:cNvPr id="6" name="Slide Number Placeholder 5"/>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1336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2484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pPr lvl="0"/>
            <a:endParaRPr 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vert="horz"/>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534400" cy="58975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304800"/>
            <a:ext cx="71628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447800" y="1219200"/>
            <a:ext cx="3505200" cy="2552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5400" y="1219200"/>
            <a:ext cx="3505200" cy="2552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447800" y="3924300"/>
            <a:ext cx="3505200" cy="2552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05400" y="3924300"/>
            <a:ext cx="3505200" cy="2552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4DBEE4-1F26-344C-B4CA-B0EEA47402F7}" type="datetime1">
              <a:rPr lang="en-US" smtClean="0"/>
              <a:t>5/16/10</a:t>
            </a:fld>
            <a:endParaRPr lang="en-US"/>
          </a:p>
        </p:txBody>
      </p:sp>
      <p:sp>
        <p:nvSpPr>
          <p:cNvPr id="5" name="Footer Placeholder 4"/>
          <p:cNvSpPr>
            <a:spLocks noGrp="1"/>
          </p:cNvSpPr>
          <p:nvPr>
            <p:ph type="ftr" sz="quarter" idx="11"/>
          </p:nvPr>
        </p:nvSpPr>
        <p:spPr/>
        <p:txBody>
          <a:bodyPr/>
          <a:lstStyle/>
          <a:p>
            <a:r>
              <a:rPr lang="en-US" smtClean="0"/>
              <a:t>Cometary Radio Astronomy</a:t>
            </a:r>
            <a:endParaRPr lang="en-US"/>
          </a:p>
        </p:txBody>
      </p:sp>
      <p:sp>
        <p:nvSpPr>
          <p:cNvPr id="6" name="Slide Number Placeholder 5"/>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1F44325-AE04-4A4B-87B0-F91E8E359F71}" type="datetime1">
              <a:rPr lang="en-US" smtClean="0"/>
              <a:t>5/16/10</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A4CF4-2023-AA48-A9E3-03D619CCA1C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776EE804-2978-414A-8979-388D5EBBBA9D}" type="datetime1">
              <a:rPr lang="en-US" smtClean="0"/>
              <a:t>5/16/10</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EAAA02-7C5F-E241-A16E-5C46ED40DF4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0B5442B-9914-4547-8AE3-09336D7334A9}" type="datetime1">
              <a:rPr lang="en-US" smtClean="0"/>
              <a:t>5/16/10</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FA3607-894C-194D-9E9A-F0EFF8C2A00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38496B-0C5E-A84C-A0D0-974C10B61305}" type="datetime1">
              <a:rPr lang="en-US" smtClean="0"/>
              <a:t>5/16/10</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24AF6E-947E-B749-94D0-8352C98CA3C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BC270C5-C247-4F44-BDD3-B6C0927D0120}" type="datetime1">
              <a:rPr lang="en-US" smtClean="0"/>
              <a:t>5/16/10</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E767FB-F337-CB49-8F0B-C1E263A7ED0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0C85E7A-7AEC-2C47-81EE-C5ACFDC85735}" type="datetime1">
              <a:rPr lang="en-US" smtClean="0"/>
              <a:t>5/16/10</a:t>
            </a:fld>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AEBB23-8806-8140-9695-314BAC5B722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A4E371-764A-9A47-A57C-ED146A17F258}" type="datetime1">
              <a:rPr lang="en-US" smtClean="0"/>
              <a:t>5/16/10</a:t>
            </a:fld>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89AAD2-4090-0241-9795-21FBA7C2165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8BF59B0-C241-A84F-B804-7EEDD6D16246}" type="datetime1">
              <a:rPr lang="en-US" smtClean="0"/>
              <a:t>5/16/10</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D60B77-041E-514A-BF14-E2E490704F2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9ADFEAA-393D-3F4A-BB48-5B86BD98450A}" type="datetime1">
              <a:rPr lang="en-US" smtClean="0"/>
              <a:t>5/16/10</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0E6E06-F82D-C149-BE29-F07E6E3AABF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E9F5FCE-3A71-614C-8343-9C5B4D725730}" type="datetime1">
              <a:rPr lang="en-US" smtClean="0"/>
              <a:t>5/16/10</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DF38E5-5785-C640-B9DC-0622C9CAFA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98EA8-9A75-764F-A218-17814FCEEC4A}" type="datetime1">
              <a:rPr lang="en-US" smtClean="0"/>
              <a:t>5/16/10</a:t>
            </a:fld>
            <a:endParaRPr lang="en-US"/>
          </a:p>
        </p:txBody>
      </p:sp>
      <p:sp>
        <p:nvSpPr>
          <p:cNvPr id="6" name="Footer Placeholder 5"/>
          <p:cNvSpPr>
            <a:spLocks noGrp="1"/>
          </p:cNvSpPr>
          <p:nvPr>
            <p:ph type="ftr" sz="quarter" idx="11"/>
          </p:nvPr>
        </p:nvSpPr>
        <p:spPr/>
        <p:txBody>
          <a:bodyPr/>
          <a:lstStyle/>
          <a:p>
            <a:r>
              <a:rPr lang="en-US" smtClean="0"/>
              <a:t>Cometary Radio Astronomy</a:t>
            </a:r>
            <a:endParaRPr lang="en-US"/>
          </a:p>
        </p:txBody>
      </p:sp>
      <p:sp>
        <p:nvSpPr>
          <p:cNvPr id="7" name="Slide Number Placeholder 6"/>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719565E-75D2-AA4D-AC7D-1AE0E2FA0D1C}" type="datetime1">
              <a:rPr lang="en-US" smtClean="0"/>
              <a:t>5/16/10</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Cometary Radio Astronomy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B1464-87C6-2C43-938F-A1B3DA1ACB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9F3E7F-C29D-1E4E-8307-114FB969529C}" type="datetime1">
              <a:rPr lang="en-US" smtClean="0"/>
              <a:t>5/16/10</a:t>
            </a:fld>
            <a:endParaRPr lang="en-US"/>
          </a:p>
        </p:txBody>
      </p:sp>
      <p:sp>
        <p:nvSpPr>
          <p:cNvPr id="8" name="Footer Placeholder 7"/>
          <p:cNvSpPr>
            <a:spLocks noGrp="1"/>
          </p:cNvSpPr>
          <p:nvPr>
            <p:ph type="ftr" sz="quarter" idx="11"/>
          </p:nvPr>
        </p:nvSpPr>
        <p:spPr/>
        <p:txBody>
          <a:bodyPr/>
          <a:lstStyle/>
          <a:p>
            <a:r>
              <a:rPr lang="en-US" smtClean="0"/>
              <a:t>Cometary Radio Astronomy</a:t>
            </a:r>
            <a:endParaRPr lang="en-US"/>
          </a:p>
        </p:txBody>
      </p:sp>
      <p:sp>
        <p:nvSpPr>
          <p:cNvPr id="9" name="Slide Number Placeholder 8"/>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255641-C9BC-4A40-845A-FA2B55539C41}" type="datetime1">
              <a:rPr lang="en-US" smtClean="0"/>
              <a:t>5/16/10</a:t>
            </a:fld>
            <a:endParaRPr lang="en-US"/>
          </a:p>
        </p:txBody>
      </p:sp>
      <p:sp>
        <p:nvSpPr>
          <p:cNvPr id="4" name="Footer Placeholder 3"/>
          <p:cNvSpPr>
            <a:spLocks noGrp="1"/>
          </p:cNvSpPr>
          <p:nvPr>
            <p:ph type="ftr" sz="quarter" idx="11"/>
          </p:nvPr>
        </p:nvSpPr>
        <p:spPr/>
        <p:txBody>
          <a:bodyPr/>
          <a:lstStyle/>
          <a:p>
            <a:r>
              <a:rPr lang="en-US" smtClean="0"/>
              <a:t>Cometary Radio Astronomy</a:t>
            </a:r>
            <a:endParaRPr lang="en-US"/>
          </a:p>
        </p:txBody>
      </p:sp>
      <p:sp>
        <p:nvSpPr>
          <p:cNvPr id="5" name="Slide Number Placeholder 4"/>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5501C-F3B9-FE4A-83AF-1AFC7E8ED5BF}" type="datetime1">
              <a:rPr lang="en-US" smtClean="0"/>
              <a:t>5/16/10</a:t>
            </a:fld>
            <a:endParaRPr lang="en-US"/>
          </a:p>
        </p:txBody>
      </p:sp>
      <p:sp>
        <p:nvSpPr>
          <p:cNvPr id="3" name="Footer Placeholder 2"/>
          <p:cNvSpPr>
            <a:spLocks noGrp="1"/>
          </p:cNvSpPr>
          <p:nvPr>
            <p:ph type="ftr" sz="quarter" idx="11"/>
          </p:nvPr>
        </p:nvSpPr>
        <p:spPr/>
        <p:txBody>
          <a:bodyPr/>
          <a:lstStyle/>
          <a:p>
            <a:r>
              <a:rPr lang="en-US" smtClean="0"/>
              <a:t>Cometary Radio Astronomy</a:t>
            </a:r>
            <a:endParaRPr lang="en-US"/>
          </a:p>
        </p:txBody>
      </p:sp>
      <p:sp>
        <p:nvSpPr>
          <p:cNvPr id="4" name="Slide Number Placeholder 3"/>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77F56-E555-C844-86EB-53D306DE70FD}" type="datetime1">
              <a:rPr lang="en-US" smtClean="0"/>
              <a:t>5/16/10</a:t>
            </a:fld>
            <a:endParaRPr lang="en-US"/>
          </a:p>
        </p:txBody>
      </p:sp>
      <p:sp>
        <p:nvSpPr>
          <p:cNvPr id="6" name="Footer Placeholder 5"/>
          <p:cNvSpPr>
            <a:spLocks noGrp="1"/>
          </p:cNvSpPr>
          <p:nvPr>
            <p:ph type="ftr" sz="quarter" idx="11"/>
          </p:nvPr>
        </p:nvSpPr>
        <p:spPr/>
        <p:txBody>
          <a:bodyPr/>
          <a:lstStyle/>
          <a:p>
            <a:r>
              <a:rPr lang="en-US" smtClean="0"/>
              <a:t>Cometary Radio Astronomy</a:t>
            </a:r>
            <a:endParaRPr lang="en-US"/>
          </a:p>
        </p:txBody>
      </p:sp>
      <p:sp>
        <p:nvSpPr>
          <p:cNvPr id="7" name="Slide Number Placeholder 6"/>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02D76-7C69-E94A-968E-A198E21E622D}" type="datetime1">
              <a:rPr lang="en-US" smtClean="0"/>
              <a:t>5/16/10</a:t>
            </a:fld>
            <a:endParaRPr lang="en-US"/>
          </a:p>
        </p:txBody>
      </p:sp>
      <p:sp>
        <p:nvSpPr>
          <p:cNvPr id="6" name="Footer Placeholder 5"/>
          <p:cNvSpPr>
            <a:spLocks noGrp="1"/>
          </p:cNvSpPr>
          <p:nvPr>
            <p:ph type="ftr" sz="quarter" idx="11"/>
          </p:nvPr>
        </p:nvSpPr>
        <p:spPr/>
        <p:txBody>
          <a:bodyPr/>
          <a:lstStyle/>
          <a:p>
            <a:r>
              <a:rPr lang="en-US" smtClean="0"/>
              <a:t>Cometary Radio Astronomy</a:t>
            </a:r>
            <a:endParaRPr lang="en-US"/>
          </a:p>
        </p:txBody>
      </p:sp>
      <p:sp>
        <p:nvSpPr>
          <p:cNvPr id="7" name="Slide Number Placeholder 6"/>
          <p:cNvSpPr>
            <a:spLocks noGrp="1"/>
          </p:cNvSpPr>
          <p:nvPr>
            <p:ph type="sldNum" sz="quarter" idx="12"/>
          </p:nvPr>
        </p:nvSpPr>
        <p:spPr/>
        <p:txBody>
          <a:bodyPr/>
          <a:lstStyle/>
          <a:p>
            <a:fld id="{7D0CFBF5-86ED-8146-B69F-F666F44BE1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4" Type="http://schemas.openxmlformats.org/officeDocument/2006/relationships/slideLayout" Target="../slideLayouts/slideLayout25.xml"/><Relationship Id="rId20" Type="http://schemas.openxmlformats.org/officeDocument/2006/relationships/image" Target="../media/image1.png"/><Relationship Id="rId4" Type="http://schemas.openxmlformats.org/officeDocument/2006/relationships/slideLayout" Target="../slideLayouts/slideLayout15.xml"/><Relationship Id="rId21" Type="http://schemas.openxmlformats.org/officeDocument/2006/relationships/image" Target="../media/image2.jpeg"/><Relationship Id="rId7" Type="http://schemas.openxmlformats.org/officeDocument/2006/relationships/slideLayout" Target="../slideLayouts/slideLayout18.xml"/><Relationship Id="rId11" Type="http://schemas.openxmlformats.org/officeDocument/2006/relationships/slideLayout" Target="../slideLayouts/slideLayout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6" Type="http://schemas.openxmlformats.org/officeDocument/2006/relationships/slideLayout" Target="../slideLayouts/slideLayout27.xml"/><Relationship Id="rId8" Type="http://schemas.openxmlformats.org/officeDocument/2006/relationships/slideLayout" Target="../slideLayouts/slideLayout19.xml"/><Relationship Id="rId13" Type="http://schemas.openxmlformats.org/officeDocument/2006/relationships/slideLayout" Target="../slideLayouts/slideLayout24.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19" Type="http://schemas.openxmlformats.org/officeDocument/2006/relationships/theme" Target="../theme/theme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4.jpeg"/><Relationship Id="rId4" Type="http://schemas.openxmlformats.org/officeDocument/2006/relationships/slideLayout" Target="../slideLayouts/slideLayout33.xml"/><Relationship Id="rId7" Type="http://schemas.openxmlformats.org/officeDocument/2006/relationships/slideLayout" Target="../slideLayouts/slideLayout36.xml"/><Relationship Id="rId11" Type="http://schemas.openxmlformats.org/officeDocument/2006/relationships/slideLayout" Target="../slideLayouts/slideLayout4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8" Type="http://schemas.openxmlformats.org/officeDocument/2006/relationships/slideLayout" Target="../slideLayouts/slideLayout37.xml"/><Relationship Id="rId13" Type="http://schemas.openxmlformats.org/officeDocument/2006/relationships/image" Target="../media/image3.jpeg"/><Relationship Id="rId10" Type="http://schemas.openxmlformats.org/officeDocument/2006/relationships/slideLayout" Target="../slideLayouts/slideLayout39.xml"/><Relationship Id="rId5"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31.xml"/><Relationship Id="rId9" Type="http://schemas.openxmlformats.org/officeDocument/2006/relationships/slideLayout" Target="../slideLayouts/slideLayout38.xml"/><Relationship Id="rId3"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668CF-9B21-E743-AD99-F9B1314359FB}" type="datetime1">
              <a:rPr lang="en-US" smtClean="0"/>
              <a:t>5/16/10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Cometary Radio Astronomy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CFBF5-86ED-8146-B69F-F666F44BE1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0"/>
          <a:srcRect/>
          <a:stretch>
            <a:fillRect b="-506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14400" y="228600"/>
            <a:ext cx="8077200" cy="83820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3315" name="Picture 3" descr="alma_logo"/>
          <p:cNvPicPr>
            <a:picLocks noChangeAspect="1" noChangeArrowheads="1"/>
          </p:cNvPicPr>
          <p:nvPr/>
        </p:nvPicPr>
        <p:blipFill>
          <a:blip r:embed="rId21"/>
          <a:srcRect/>
          <a:stretch>
            <a:fillRect/>
          </a:stretch>
        </p:blipFill>
        <p:spPr bwMode="auto">
          <a:xfrm>
            <a:off x="76200" y="76200"/>
            <a:ext cx="757238" cy="1143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2pPr>
      <a:lvl3pPr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3pPr>
      <a:lvl4pPr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4pPr>
      <a:lvl5pPr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5pPr>
      <a:lvl6pPr marL="457200"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6pPr>
      <a:lvl7pPr marL="914400"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7pPr>
      <a:lvl8pPr marL="1371600"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8pPr>
      <a:lvl9pPr marL="1828800" algn="l" rtl="0" eaLnBrk="0" fontAlgn="base" hangingPunct="0">
        <a:spcBef>
          <a:spcPct val="0"/>
        </a:spcBef>
        <a:spcAft>
          <a:spcPct val="0"/>
        </a:spcAft>
        <a:defRPr sz="3200">
          <a:solidFill>
            <a:schemeClr val="tx1"/>
          </a:solidFill>
          <a:latin typeface="Arial Unicode MS" charset="0"/>
          <a:ea typeface="Arial Unicode MS" charset="0"/>
          <a:cs typeface="Arial Unicode MS" charset="0"/>
        </a:defRPr>
      </a:lvl9pPr>
    </p:titleStyle>
    <p:bodyStyle>
      <a:lvl1pPr marL="711200" indent="-711200" algn="l" rtl="0" eaLnBrk="0" fontAlgn="base" hangingPunct="0">
        <a:spcBef>
          <a:spcPct val="20000"/>
        </a:spcBef>
        <a:spcAft>
          <a:spcPct val="0"/>
        </a:spcAft>
        <a:buClr>
          <a:schemeClr val="tx2"/>
        </a:buClr>
        <a:buSzPct val="75000"/>
        <a:buFont typeface="Wingdings" pitchFamily="-65" charset="2"/>
        <a:buChar char="§"/>
        <a:defRPr sz="2800">
          <a:solidFill>
            <a:schemeClr val="tx1"/>
          </a:solidFill>
          <a:latin typeface="+mn-lt"/>
          <a:ea typeface="+mn-ea"/>
          <a:cs typeface="+mn-cs"/>
        </a:defRPr>
      </a:lvl1pPr>
      <a:lvl2pPr marL="1066800" indent="-609600" algn="l" rtl="0" eaLnBrk="0" fontAlgn="base" hangingPunct="0">
        <a:spcBef>
          <a:spcPct val="20000"/>
        </a:spcBef>
        <a:spcAft>
          <a:spcPct val="0"/>
        </a:spcAft>
        <a:buClr>
          <a:schemeClr val="tx2"/>
        </a:buClr>
        <a:buSzPct val="75000"/>
        <a:buFont typeface="Wingdings" pitchFamily="-65" charset="2"/>
        <a:buChar char="§"/>
        <a:defRPr sz="2400">
          <a:solidFill>
            <a:schemeClr val="tx1"/>
          </a:solidFill>
          <a:latin typeface="+mn-lt"/>
          <a:ea typeface="+mn-ea"/>
          <a:cs typeface="+mn-cs"/>
        </a:defRPr>
      </a:lvl2pPr>
      <a:lvl3pPr marL="1524000" indent="-609600" algn="l" rtl="0" eaLnBrk="0" fontAlgn="base" hangingPunct="0">
        <a:spcBef>
          <a:spcPct val="20000"/>
        </a:spcBef>
        <a:spcAft>
          <a:spcPct val="0"/>
        </a:spcAft>
        <a:buClr>
          <a:schemeClr val="tx2"/>
        </a:buClr>
        <a:buSzPct val="75000"/>
        <a:buFont typeface="Wingdings" pitchFamily="-65" charset="2"/>
        <a:buChar char="§"/>
        <a:defRPr sz="2400">
          <a:solidFill>
            <a:schemeClr val="tx1"/>
          </a:solidFill>
          <a:latin typeface="+mn-lt"/>
          <a:ea typeface="+mn-ea"/>
          <a:cs typeface="+mn-cs"/>
        </a:defRPr>
      </a:lvl3pPr>
      <a:lvl4pPr marL="1879600" indent="-508000" algn="l" rtl="0" eaLnBrk="0" fontAlgn="base" hangingPunct="0">
        <a:spcBef>
          <a:spcPct val="20000"/>
        </a:spcBef>
        <a:spcAft>
          <a:spcPct val="0"/>
        </a:spcAft>
        <a:buClr>
          <a:schemeClr val="tx2"/>
        </a:buClr>
        <a:buSzPct val="75000"/>
        <a:buFont typeface="Wingdings" pitchFamily="-65" charset="2"/>
        <a:buChar char="§"/>
        <a:defRPr sz="2000">
          <a:solidFill>
            <a:schemeClr val="tx1"/>
          </a:solidFill>
          <a:latin typeface="+mn-lt"/>
          <a:ea typeface="+mn-ea"/>
          <a:cs typeface="+mn-cs"/>
        </a:defRPr>
      </a:lvl4pPr>
      <a:lvl5pPr marL="2336800" indent="-508000" algn="l" rtl="0" eaLnBrk="0" fontAlgn="base" hangingPunct="0">
        <a:spcBef>
          <a:spcPct val="20000"/>
        </a:spcBef>
        <a:spcAft>
          <a:spcPct val="0"/>
        </a:spcAft>
        <a:buClr>
          <a:schemeClr val="tx2"/>
        </a:buClr>
        <a:buSzPct val="75000"/>
        <a:buFont typeface="Wingdings" pitchFamily="-65" charset="2"/>
        <a:buChar char="§"/>
        <a:defRPr sz="2000">
          <a:solidFill>
            <a:schemeClr val="tx1"/>
          </a:solidFill>
          <a:latin typeface="+mn-lt"/>
          <a:ea typeface="+mn-ea"/>
          <a:cs typeface="+mn-cs"/>
        </a:defRPr>
      </a:lvl5pPr>
      <a:lvl6pPr marL="2794000" indent="-508000" algn="l" rtl="0" eaLnBrk="0" fontAlgn="base" hangingPunct="0">
        <a:spcBef>
          <a:spcPct val="20000"/>
        </a:spcBef>
        <a:spcAft>
          <a:spcPct val="0"/>
        </a:spcAft>
        <a:buClr>
          <a:schemeClr val="tx2"/>
        </a:buClr>
        <a:buSzPct val="75000"/>
        <a:buFont typeface="Wingdings" charset="2"/>
        <a:buChar char="§"/>
        <a:defRPr sz="2000">
          <a:solidFill>
            <a:schemeClr val="tx1"/>
          </a:solidFill>
          <a:latin typeface="+mn-lt"/>
          <a:ea typeface="+mn-ea"/>
          <a:cs typeface="+mn-cs"/>
        </a:defRPr>
      </a:lvl6pPr>
      <a:lvl7pPr marL="3251200" indent="-508000" algn="l" rtl="0" eaLnBrk="0" fontAlgn="base" hangingPunct="0">
        <a:spcBef>
          <a:spcPct val="20000"/>
        </a:spcBef>
        <a:spcAft>
          <a:spcPct val="0"/>
        </a:spcAft>
        <a:buClr>
          <a:schemeClr val="tx2"/>
        </a:buClr>
        <a:buSzPct val="75000"/>
        <a:buFont typeface="Wingdings" charset="2"/>
        <a:buChar char="§"/>
        <a:defRPr sz="2000">
          <a:solidFill>
            <a:schemeClr val="tx1"/>
          </a:solidFill>
          <a:latin typeface="+mn-lt"/>
          <a:ea typeface="+mn-ea"/>
          <a:cs typeface="+mn-cs"/>
        </a:defRPr>
      </a:lvl7pPr>
      <a:lvl8pPr marL="3708400" indent="-508000" algn="l" rtl="0" eaLnBrk="0" fontAlgn="base" hangingPunct="0">
        <a:spcBef>
          <a:spcPct val="20000"/>
        </a:spcBef>
        <a:spcAft>
          <a:spcPct val="0"/>
        </a:spcAft>
        <a:buClr>
          <a:schemeClr val="tx2"/>
        </a:buClr>
        <a:buSzPct val="75000"/>
        <a:buFont typeface="Wingdings" charset="2"/>
        <a:buChar char="§"/>
        <a:defRPr sz="2000">
          <a:solidFill>
            <a:schemeClr val="tx1"/>
          </a:solidFill>
          <a:latin typeface="+mn-lt"/>
          <a:ea typeface="+mn-ea"/>
          <a:cs typeface="+mn-cs"/>
        </a:defRPr>
      </a:lvl8pPr>
      <a:lvl9pPr marL="4165600" indent="-508000" algn="l" rtl="0" eaLnBrk="0" fontAlgn="base" hangingPunct="0">
        <a:spcBef>
          <a:spcPct val="20000"/>
        </a:spcBef>
        <a:spcAft>
          <a:spcPct val="0"/>
        </a:spcAft>
        <a:buClr>
          <a:schemeClr val="tx2"/>
        </a:buClr>
        <a:buSzPct val="75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447800" y="274638"/>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553200"/>
            <a:ext cx="2133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defRPr>
            </a:lvl1pPr>
          </a:lstStyle>
          <a:p>
            <a:fld id="{424DC2BC-94AF-A64C-B027-0ED44D846E37}" type="datetime1">
              <a:rPr lang="en-US" smtClean="0"/>
              <a:t>5/16/10</a:t>
            </a:fld>
            <a:endParaRPr lang="en-US"/>
          </a:p>
        </p:txBody>
      </p:sp>
      <p:sp>
        <p:nvSpPr>
          <p:cNvPr id="8197" name="Rectangle 5"/>
          <p:cNvSpPr>
            <a:spLocks noGrp="1" noChangeArrowheads="1"/>
          </p:cNvSpPr>
          <p:nvPr>
            <p:ph type="ftr" sz="quarter" idx="3"/>
          </p:nvPr>
        </p:nvSpPr>
        <p:spPr bwMode="auto">
          <a:xfrm>
            <a:off x="3124200" y="6553200"/>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bg1"/>
                </a:solidFill>
              </a:defRPr>
            </a:lvl1pPr>
          </a:lstStyle>
          <a:p>
            <a:r>
              <a:rPr lang="en-US" smtClean="0"/>
              <a:t>Cometary Radio Astronomy</a:t>
            </a:r>
            <a:endParaRPr lang="en-US"/>
          </a:p>
        </p:txBody>
      </p:sp>
      <p:sp>
        <p:nvSpPr>
          <p:cNvPr id="8198" name="Rectangle 6"/>
          <p:cNvSpPr>
            <a:spLocks noGrp="1" noChangeArrowheads="1"/>
          </p:cNvSpPr>
          <p:nvPr>
            <p:ph type="sldNum" sz="quarter" idx="4"/>
          </p:nvPr>
        </p:nvSpPr>
        <p:spPr bwMode="auto">
          <a:xfrm>
            <a:off x="6553200" y="6553200"/>
            <a:ext cx="2133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800">
                <a:solidFill>
                  <a:schemeClr val="bg1"/>
                </a:solidFill>
                <a:latin typeface="+mn-lt"/>
                <a:ea typeface="+mn-ea"/>
                <a:cs typeface="+mn-cs"/>
              </a:defRPr>
            </a:lvl1pPr>
          </a:lstStyle>
          <a:p>
            <a:pPr>
              <a:defRPr/>
            </a:pPr>
            <a:fld id="{5E13AF7B-B607-8C43-9957-A03F615C3CC7}" type="slidenum">
              <a:rPr lang="en-US"/>
              <a:pPr>
                <a:defRPr/>
              </a:pPr>
              <a:t>‹#›</a:t>
            </a:fld>
            <a:endParaRPr lang="en-US"/>
          </a:p>
        </p:txBody>
      </p:sp>
      <p:pic>
        <p:nvPicPr>
          <p:cNvPr id="28679" name="Picture 7" descr="almalogo"/>
          <p:cNvPicPr>
            <a:picLocks noChangeAspect="1" noChangeArrowheads="1"/>
          </p:cNvPicPr>
          <p:nvPr/>
        </p:nvPicPr>
        <p:blipFill>
          <a:blip r:embed="rId14"/>
          <a:srcRect/>
          <a:stretch>
            <a:fillRect/>
          </a:stretch>
        </p:blipFill>
        <p:spPr bwMode="auto">
          <a:xfrm>
            <a:off x="468313" y="260350"/>
            <a:ext cx="788987" cy="1187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3200">
          <a:solidFill>
            <a:schemeClr val="bg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bg1"/>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bg1"/>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bg1"/>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bg1"/>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bg1"/>
          </a:solidFill>
          <a:latin typeface="+mn-lt"/>
          <a:ea typeface="ＭＳ Ｐゴシック" charset="-128"/>
        </a:defRPr>
      </a:lvl5pPr>
      <a:lvl6pPr marL="2514600" indent="-228600" algn="l" rtl="0" fontAlgn="base">
        <a:spcBef>
          <a:spcPct val="20000"/>
        </a:spcBef>
        <a:spcAft>
          <a:spcPct val="0"/>
        </a:spcAft>
        <a:buChar char="»"/>
        <a:defRPr sz="1600">
          <a:solidFill>
            <a:schemeClr val="bg1"/>
          </a:solidFill>
          <a:latin typeface="+mn-lt"/>
          <a:ea typeface="ＭＳ Ｐゴシック" charset="-128"/>
        </a:defRPr>
      </a:lvl6pPr>
      <a:lvl7pPr marL="2971800" indent="-228600" algn="l" rtl="0" fontAlgn="base">
        <a:spcBef>
          <a:spcPct val="20000"/>
        </a:spcBef>
        <a:spcAft>
          <a:spcPct val="0"/>
        </a:spcAft>
        <a:buChar char="»"/>
        <a:defRPr sz="1600">
          <a:solidFill>
            <a:schemeClr val="bg1"/>
          </a:solidFill>
          <a:latin typeface="+mn-lt"/>
          <a:ea typeface="ＭＳ Ｐゴシック" charset="-128"/>
        </a:defRPr>
      </a:lvl7pPr>
      <a:lvl8pPr marL="3429000" indent="-228600" algn="l" rtl="0" fontAlgn="base">
        <a:spcBef>
          <a:spcPct val="20000"/>
        </a:spcBef>
        <a:spcAft>
          <a:spcPct val="0"/>
        </a:spcAft>
        <a:buChar char="»"/>
        <a:defRPr sz="1600">
          <a:solidFill>
            <a:schemeClr val="bg1"/>
          </a:solidFill>
          <a:latin typeface="+mn-lt"/>
          <a:ea typeface="ＭＳ Ｐゴシック" charset="-128"/>
        </a:defRPr>
      </a:lvl8pPr>
      <a:lvl9pPr marL="3886200" indent="-228600" algn="l" rtl="0" fontAlgn="base">
        <a:spcBef>
          <a:spcPct val="20000"/>
        </a:spcBef>
        <a:spcAft>
          <a:spcPct val="0"/>
        </a:spcAft>
        <a:buChar char="»"/>
        <a:defRPr sz="16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eg"/><Relationship Id="rId5"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image" Target="../media/image24.jpeg"/><Relationship Id="rId3" Type="http://schemas.openxmlformats.org/officeDocument/2006/relationships/image" Target="../media/image25.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3" Type="http://schemas.openxmlformats.org/officeDocument/2006/relationships/image" Target="../media/image3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6.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81000" y="1676400"/>
            <a:ext cx="8382000" cy="4648200"/>
          </a:xfrm>
          <a:prstGeom prst="rect">
            <a:avLst/>
          </a:prstGeom>
          <a:noFill/>
          <a:ln w="9525">
            <a:noFill/>
            <a:miter lim="800000"/>
            <a:headEnd/>
            <a:tailEnd/>
          </a:ln>
        </p:spPr>
        <p:txBody>
          <a:bodyPr>
            <a:prstTxWarp prst="textNoShape">
              <a:avLst/>
            </a:prstTxWarp>
          </a:bodyPr>
          <a:lstStyle/>
          <a:p>
            <a:pPr marL="342900" indent="-342900">
              <a:lnSpc>
                <a:spcPct val="140000"/>
              </a:lnSpc>
              <a:buFont typeface="Times" pitchFamily="-65" charset="0"/>
              <a:buNone/>
            </a:pPr>
            <a:endParaRPr lang="en-GB" sz="2000">
              <a:solidFill>
                <a:schemeClr val="bg1"/>
              </a:solidFill>
              <a:latin typeface="Century Gothic" pitchFamily="-65" charset="0"/>
            </a:endParaRPr>
          </a:p>
          <a:p>
            <a:pPr marL="342900" indent="-342900">
              <a:lnSpc>
                <a:spcPct val="140000"/>
              </a:lnSpc>
              <a:buFont typeface="Times" pitchFamily="-65" charset="0"/>
              <a:buNone/>
            </a:pPr>
            <a:endParaRPr lang="en-GB" sz="2000">
              <a:solidFill>
                <a:schemeClr val="bg1"/>
              </a:solidFill>
              <a:latin typeface="Century Gothic" pitchFamily="-65" charset="0"/>
            </a:endParaRPr>
          </a:p>
        </p:txBody>
      </p:sp>
      <p:sp>
        <p:nvSpPr>
          <p:cNvPr id="43011" name="Rectangle 4"/>
          <p:cNvSpPr>
            <a:spLocks noChangeArrowheads="1"/>
          </p:cNvSpPr>
          <p:nvPr/>
        </p:nvSpPr>
        <p:spPr bwMode="auto">
          <a:xfrm>
            <a:off x="1371600" y="2590800"/>
            <a:ext cx="72390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chemeClr val="bg1"/>
                </a:solidFill>
                <a:latin typeface="Calibri" pitchFamily="-65" charset="0"/>
              </a:rPr>
              <a:t>ALMA: The March to Early Science</a:t>
            </a:r>
            <a:endParaRPr lang="en-GB" sz="2500" dirty="0">
              <a:solidFill>
                <a:schemeClr val="bg1"/>
              </a:solidFill>
              <a:latin typeface="Century Gothic" pitchFamily="-65" charset="0"/>
            </a:endParaRPr>
          </a:p>
        </p:txBody>
      </p:sp>
      <p:sp>
        <p:nvSpPr>
          <p:cNvPr id="43012" name="Rectangle 5"/>
          <p:cNvSpPr>
            <a:spLocks noChangeArrowheads="1"/>
          </p:cNvSpPr>
          <p:nvPr/>
        </p:nvSpPr>
        <p:spPr bwMode="auto">
          <a:xfrm>
            <a:off x="317500" y="6445250"/>
            <a:ext cx="2797175" cy="261938"/>
          </a:xfrm>
          <a:prstGeom prst="rect">
            <a:avLst/>
          </a:prstGeom>
          <a:noFill/>
          <a:ln w="9525">
            <a:noFill/>
            <a:miter lim="800000"/>
            <a:headEnd/>
            <a:tailEnd/>
          </a:ln>
        </p:spPr>
        <p:txBody>
          <a:bodyPr wrap="none">
            <a:prstTxWarp prst="textNoShape">
              <a:avLst/>
            </a:prstTxWarp>
            <a:spAutoFit/>
          </a:bodyPr>
          <a:lstStyle/>
          <a:p>
            <a:r>
              <a:rPr lang="en-US" sz="1100">
                <a:solidFill>
                  <a:schemeClr val="bg1"/>
                </a:solidFill>
                <a:latin typeface="Century Gothic" pitchFamily="-65" charset="0"/>
              </a:rPr>
              <a:t>Al Wootten, ALMA/NA Project Scientist</a:t>
            </a:r>
          </a:p>
        </p:txBody>
      </p:sp>
      <p:sp>
        <p:nvSpPr>
          <p:cNvPr id="43013" name="Footer Placeholder 4"/>
          <p:cNvSpPr>
            <a:spLocks noGrp="1"/>
          </p:cNvSpPr>
          <p:nvPr>
            <p:ph type="ftr" sz="quarter" idx="11"/>
          </p:nvPr>
        </p:nvSpPr>
        <p:spPr bwMode="auto">
          <a:noFill/>
          <a:ln>
            <a:miter lim="800000"/>
            <a:headEnd/>
            <a:tailEnd/>
          </a:ln>
        </p:spPr>
        <p:txBody>
          <a:bodyPr/>
          <a:lstStyle/>
          <a:p>
            <a:r>
              <a:rPr lang="en-US" smtClean="0"/>
              <a:t>Cometary Radio Astronomy</a:t>
            </a:r>
            <a:endParaRPr lang="en-US"/>
          </a:p>
        </p:txBody>
      </p:sp>
      <p:pic>
        <p:nvPicPr>
          <p:cNvPr id="43014" name="Picture 6" descr="NewlogoNRAO.tiff"/>
          <p:cNvPicPr>
            <a:picLocks noChangeAspect="1"/>
          </p:cNvPicPr>
          <p:nvPr/>
        </p:nvPicPr>
        <p:blipFill>
          <a:blip r:embed="rId4"/>
          <a:srcRect/>
          <a:stretch>
            <a:fillRect/>
          </a:stretch>
        </p:blipFill>
        <p:spPr bwMode="auto">
          <a:xfrm>
            <a:off x="1219200" y="152400"/>
            <a:ext cx="1682750" cy="2166938"/>
          </a:xfrm>
          <a:prstGeom prst="rect">
            <a:avLst/>
          </a:prstGeom>
          <a:noFill/>
          <a:ln w="9525">
            <a:noFill/>
            <a:miter lim="800000"/>
            <a:headEnd/>
            <a:tailEnd/>
          </a:ln>
        </p:spPr>
      </p:pic>
      <p:pic>
        <p:nvPicPr>
          <p:cNvPr id="7" name="Picture 6" descr="nsf1.jpg"/>
          <p:cNvPicPr>
            <a:picLocks noChangeAspect="1"/>
          </p:cNvPicPr>
          <p:nvPr/>
        </p:nvPicPr>
        <p:blipFill>
          <a:blip r:embed="rId5"/>
          <a:stretch>
            <a:fillRect/>
          </a:stretch>
        </p:blipFill>
        <p:spPr>
          <a:xfrm>
            <a:off x="7924800" y="5385336"/>
            <a:ext cx="965200" cy="971014"/>
          </a:xfrm>
          <a:prstGeom prst="rect">
            <a:avLst/>
          </a:prstGeom>
        </p:spPr>
      </p:pic>
      <p:pic>
        <p:nvPicPr>
          <p:cNvPr id="9" name="Picture 8" descr="aui_logo.png"/>
          <p:cNvPicPr>
            <a:picLocks noChangeAspect="1"/>
          </p:cNvPicPr>
          <p:nvPr/>
        </p:nvPicPr>
        <p:blipFill>
          <a:blip r:embed="rId6"/>
          <a:stretch>
            <a:fillRect/>
          </a:stretch>
        </p:blipFill>
        <p:spPr>
          <a:xfrm>
            <a:off x="7924800" y="4524740"/>
            <a:ext cx="965200" cy="6446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50179"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latin typeface="Gill Sans MT" pitchFamily="-65" charset="-18"/>
                <a:ea typeface="ＭＳ Ｐゴシック" pitchFamily="-65" charset="-128"/>
              </a:rPr>
              <a:t>16 Antennas</a:t>
            </a:r>
          </a:p>
          <a:p>
            <a:pPr eaLnBrk="1" hangingPunct="1"/>
            <a:r>
              <a:rPr lang="en-US" sz="1800" dirty="0" smtClean="0">
                <a:solidFill>
                  <a:srgbClr val="FF6600"/>
                </a:solidFill>
                <a:latin typeface="Gill Sans MT" pitchFamily="-65" charset="-18"/>
                <a:ea typeface="ＭＳ Ｐゴシック" pitchFamily="-65" charset="-128"/>
              </a:rPr>
              <a:t>Front Ends</a:t>
            </a:r>
          </a:p>
          <a:p>
            <a:pPr eaLnBrk="1" hangingPunct="1"/>
            <a:r>
              <a:rPr lang="en-US" sz="1800" dirty="0" smtClean="0">
                <a:latin typeface="Gill Sans MT" pitchFamily="-65" charset="-18"/>
                <a:ea typeface="ＭＳ Ｐゴシック" pitchFamily="-65" charset="-128"/>
              </a:rPr>
              <a:t>Stations for Configurations out to 250m</a:t>
            </a:r>
          </a:p>
          <a:p>
            <a:pPr eaLnBrk="1" hangingPunct="1"/>
            <a:r>
              <a:rPr lang="en-US" sz="1800" dirty="0" smtClean="0">
                <a:latin typeface="Gill Sans MT" pitchFamily="-65" charset="-18"/>
                <a:ea typeface="ＭＳ Ｐゴシック" pitchFamily="-65" charset="-128"/>
              </a:rPr>
              <a:t>Synthesis Imaging of Single Fields</a:t>
            </a:r>
          </a:p>
          <a:p>
            <a:pPr eaLnBrk="1" hangingPunct="1"/>
            <a:r>
              <a:rPr lang="en-US" sz="1800" dirty="0" smtClean="0">
                <a:latin typeface="Gill Sans MT" pitchFamily="-65" charset="-18"/>
                <a:ea typeface="ＭＳ Ｐゴシック" pitchFamily="-65" charset="-128"/>
              </a:rPr>
              <a:t>Basic </a:t>
            </a:r>
            <a:r>
              <a:rPr lang="en-US" sz="1800" dirty="0" err="1" smtClean="0">
                <a:latin typeface="Gill Sans MT" pitchFamily="-65" charset="-18"/>
                <a:ea typeface="ＭＳ Ｐゴシック" pitchFamily="-65" charset="-128"/>
              </a:rPr>
              <a:t>Correlator</a:t>
            </a:r>
            <a:r>
              <a:rPr lang="en-US" sz="1800" dirty="0" smtClean="0">
                <a:latin typeface="Gill Sans MT" pitchFamily="-65" charset="-18"/>
                <a:ea typeface="ＭＳ Ｐゴシック" pitchFamily="-65" charset="-128"/>
              </a:rPr>
              <a:t> Modes suggested by ASAC</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Software</a:t>
            </a:r>
          </a:p>
          <a:p>
            <a:pPr lvl="1" eaLnBrk="1" hangingPunct="1"/>
            <a:r>
              <a:rPr lang="en-US" sz="1800" dirty="0" smtClean="0">
                <a:latin typeface="Gill Sans MT" pitchFamily="-65" charset="-18"/>
                <a:ea typeface="ＭＳ Ｐゴシック" pitchFamily="-65" charset="-128"/>
              </a:rPr>
              <a:t>Observation preparation</a:t>
            </a:r>
          </a:p>
          <a:p>
            <a:pPr lvl="1" eaLnBrk="1" hangingPunct="1"/>
            <a:r>
              <a:rPr lang="en-US" sz="1800" dirty="0" smtClean="0">
                <a:latin typeface="Gill Sans MT" pitchFamily="-65" charset="-18"/>
                <a:ea typeface="ＭＳ Ｐゴシック" pitchFamily="-65" charset="-128"/>
              </a:rPr>
              <a:t>Observation execution</a:t>
            </a:r>
          </a:p>
          <a:p>
            <a:pPr lvl="1" eaLnBrk="1" hangingPunct="1"/>
            <a:r>
              <a:rPr lang="en-US" sz="1800" dirty="0" smtClean="0">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50180"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latin typeface="Gill Sans MT" pitchFamily="-65" charset="-18"/>
                <a:ea typeface="ＭＳ Ｐゴシック" pitchFamily="-65" charset="-128"/>
              </a:rPr>
              <a:t>‘Tunability’ </a:t>
            </a:r>
          </a:p>
        </p:txBody>
      </p:sp>
      <p:sp>
        <p:nvSpPr>
          <p:cNvPr id="51203" name="Content Placeholder 2"/>
          <p:cNvSpPr>
            <a:spLocks noGrp="1"/>
          </p:cNvSpPr>
          <p:nvPr>
            <p:ph idx="1"/>
          </p:nvPr>
        </p:nvSpPr>
        <p:spPr/>
        <p:txBody>
          <a:bodyPr/>
          <a:lstStyle/>
          <a:p>
            <a:r>
              <a:rPr lang="en-US" smtClean="0">
                <a:latin typeface="Gill Sans MT" pitchFamily="-65" charset="-18"/>
                <a:ea typeface="ＭＳ Ｐゴシック" pitchFamily="-65" charset="-128"/>
              </a:rPr>
              <a:t>Tunability - can we tune randomly using CCL and SBs: CSV-113</a:t>
            </a:r>
          </a:p>
          <a:p>
            <a:pPr lvl="1"/>
            <a:r>
              <a:rPr lang="en-US" smtClean="0">
                <a:latin typeface="Gill Sans MT" pitchFamily="-65" charset="-18"/>
                <a:ea typeface="ＭＳ Ｐゴシック" pitchFamily="-65" charset="-128"/>
              </a:rPr>
              <a:t>Peck, Simms, Wootten, Dent, Wiklind, Zwaan, Barkats, Bhatia</a:t>
            </a:r>
          </a:p>
          <a:p>
            <a:r>
              <a:rPr lang="en-US" smtClean="0">
                <a:latin typeface="Gill Sans MT" pitchFamily="-65" charset="-18"/>
                <a:ea typeface="ＭＳ Ｐゴシック" pitchFamily="-65" charset="-128"/>
              </a:rPr>
              <a:t>Some hiccups but in general good performance</a:t>
            </a:r>
          </a:p>
          <a:p>
            <a:pPr lvl="1"/>
            <a:r>
              <a:rPr lang="en-US" smtClean="0">
                <a:latin typeface="Gill Sans MT" pitchFamily="-65" charset="-18"/>
                <a:ea typeface="ＭＳ Ｐゴシック" pitchFamily="-65" charset="-128"/>
              </a:rPr>
              <a:t>Honing of lookup table parameters</a:t>
            </a:r>
          </a:p>
          <a:p>
            <a:pPr lvl="1"/>
            <a:r>
              <a:rPr lang="en-US" smtClean="0">
                <a:latin typeface="Gill Sans MT" pitchFamily="-65" charset="-18"/>
                <a:ea typeface="ＭＳ Ｐゴシック" pitchFamily="-65" charset="-128"/>
              </a:rPr>
              <a:t>Some correlator problems</a:t>
            </a:r>
          </a:p>
          <a:p>
            <a:pPr lvl="2"/>
            <a:r>
              <a:rPr lang="en-US" smtClean="0">
                <a:latin typeface="Gill Sans MT" pitchFamily="-65" charset="-18"/>
                <a:ea typeface="ＭＳ Ｐゴシック" pitchFamily="-65" charset="-128"/>
              </a:rPr>
              <a:t>‘platforming’</a:t>
            </a:r>
          </a:p>
          <a:p>
            <a:pPr lvl="2"/>
            <a:r>
              <a:rPr lang="en-US" smtClean="0">
                <a:latin typeface="Gill Sans MT" pitchFamily="-65" charset="-18"/>
                <a:ea typeface="ＭＳ Ｐゴシック" pitchFamily="-65" charset="-128"/>
              </a:rPr>
              <a:t>Output limitations</a:t>
            </a:r>
          </a:p>
          <a:p>
            <a:pPr lvl="2"/>
            <a:endParaRPr lang="en-US" smtClean="0">
              <a:latin typeface="Gill Sans MT" pitchFamily="-65" charset="-18"/>
              <a:ea typeface="ＭＳ Ｐゴシック" pitchFamily="-65" charset="-128"/>
            </a:endParaRPr>
          </a:p>
        </p:txBody>
      </p:sp>
      <p:sp>
        <p:nvSpPr>
          <p:cNvPr id="51204"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latin typeface="Gill Sans MT" pitchFamily="-65" charset="-18"/>
                <a:ea typeface="ＭＳ Ｐゴシック" pitchFamily="-65" charset="-128"/>
              </a:rPr>
              <a:t>Band 7 (275-373 GHz/1.1-.8mm)</a:t>
            </a:r>
          </a:p>
        </p:txBody>
      </p:sp>
      <p:pic>
        <p:nvPicPr>
          <p:cNvPr id="53251" name="Content Placeholder 5" descr="uid___X02_X60017_X1.ms_-16_OMC1.png"/>
          <p:cNvPicPr>
            <a:picLocks noGrp="1" noChangeAspect="1"/>
          </p:cNvPicPr>
          <p:nvPr>
            <p:ph idx="1"/>
          </p:nvPr>
        </p:nvPicPr>
        <p:blipFill>
          <a:blip r:embed="rId2"/>
          <a:srcRect l="-18523" r="-18523"/>
          <a:stretch>
            <a:fillRect/>
          </a:stretch>
        </p:blipFill>
        <p:spPr>
          <a:xfrm>
            <a:off x="0" y="1600200"/>
            <a:ext cx="8229600" cy="4525963"/>
          </a:xfrm>
        </p:spPr>
      </p:pic>
      <p:sp>
        <p:nvSpPr>
          <p:cNvPr id="53252"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latin typeface="Gill Sans MT" pitchFamily="-65" charset="-18"/>
                <a:ea typeface="ＭＳ Ｐゴシック" pitchFamily="-65" charset="-128"/>
              </a:rPr>
              <a:t>Comparison with IRAM 30m</a:t>
            </a:r>
          </a:p>
        </p:txBody>
      </p:sp>
      <p:sp>
        <p:nvSpPr>
          <p:cNvPr id="55299"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55301" name="Picture 7" descr="ALMA_30mcomp.tiff"/>
          <p:cNvPicPr>
            <a:picLocks noChangeAspect="1"/>
          </p:cNvPicPr>
          <p:nvPr/>
        </p:nvPicPr>
        <p:blipFill>
          <a:blip r:embed="rId2"/>
          <a:srcRect/>
          <a:stretch>
            <a:fillRect/>
          </a:stretch>
        </p:blipFill>
        <p:spPr bwMode="auto">
          <a:xfrm>
            <a:off x="0" y="1636713"/>
            <a:ext cx="9144000" cy="358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Example Correlator Setups</a:t>
            </a:r>
          </a:p>
        </p:txBody>
      </p:sp>
      <p:sp>
        <p:nvSpPr>
          <p:cNvPr id="38915"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Four 2 GHz windows, B3.  Then zoom in on BBC1.</a:t>
            </a:r>
          </a:p>
        </p:txBody>
      </p:sp>
      <p:sp>
        <p:nvSpPr>
          <p:cNvPr id="38917"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38918" name="Picture 5" descr="ALMAB3_Setup.tiff"/>
          <p:cNvPicPr>
            <a:picLocks noChangeAspect="1"/>
          </p:cNvPicPr>
          <p:nvPr/>
        </p:nvPicPr>
        <p:blipFill>
          <a:blip r:embed="rId2"/>
          <a:srcRect/>
          <a:stretch>
            <a:fillRect/>
          </a:stretch>
        </p:blipFill>
        <p:spPr bwMode="auto">
          <a:xfrm>
            <a:off x="0" y="2651125"/>
            <a:ext cx="9144000" cy="3475038"/>
          </a:xfrm>
          <a:prstGeom prst="rect">
            <a:avLst/>
          </a:prstGeom>
          <a:noFill/>
          <a:ln w="9525">
            <a:noFill/>
            <a:miter lim="800000"/>
            <a:headEnd/>
            <a:tailEnd/>
          </a:ln>
        </p:spPr>
      </p:pic>
      <p:pic>
        <p:nvPicPr>
          <p:cNvPr id="8" name="Picture 7" descr="ALMAB3_BB1Setup.tiff"/>
          <p:cNvPicPr>
            <a:picLocks noChangeAspect="1"/>
          </p:cNvPicPr>
          <p:nvPr/>
        </p:nvPicPr>
        <p:blipFill>
          <a:blip r:embed="rId3"/>
          <a:srcRect/>
          <a:stretch>
            <a:fillRect/>
          </a:stretch>
        </p:blipFill>
        <p:spPr bwMode="auto">
          <a:xfrm>
            <a:off x="0" y="1219200"/>
            <a:ext cx="9144000" cy="4559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39939"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7</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.488 MHz</a:t>
            </a:r>
          </a:p>
          <a:p>
            <a:pPr lvl="1"/>
            <a:r>
              <a:rPr lang="en-US" smtClean="0">
                <a:latin typeface="Gill Sans MT" pitchFamily="-65" charset="-18"/>
                <a:ea typeface="ＭＳ Ｐゴシック" pitchFamily="-65" charset="-128"/>
              </a:rPr>
              <a:t>1.875GHz BW</a:t>
            </a:r>
          </a:p>
        </p:txBody>
      </p:sp>
      <p:sp>
        <p:nvSpPr>
          <p:cNvPr id="39941"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39942" name="Picture 5" descr="uid___X02_X17104_X1.ms_1_OMC1.jpg"/>
          <p:cNvPicPr>
            <a:picLocks noChangeAspect="1"/>
          </p:cNvPicPr>
          <p:nvPr/>
        </p:nvPicPr>
        <p:blipFill>
          <a:blip r:embed="rId2"/>
          <a:srcRect/>
          <a:stretch>
            <a:fillRect/>
          </a:stretch>
        </p:blipFill>
        <p:spPr bwMode="auto">
          <a:xfrm>
            <a:off x="2935288" y="1600200"/>
            <a:ext cx="6194425"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56323"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latin typeface="Gill Sans MT" pitchFamily="-65" charset="-18"/>
                <a:ea typeface="ＭＳ Ｐゴシック" pitchFamily="-65" charset="-128"/>
              </a:rPr>
              <a:t>16 Antennas</a:t>
            </a:r>
          </a:p>
          <a:p>
            <a:pPr eaLnBrk="1" hangingPunct="1"/>
            <a:r>
              <a:rPr lang="en-US" sz="1800" dirty="0" smtClean="0">
                <a:latin typeface="Gill Sans MT" pitchFamily="-65" charset="-18"/>
                <a:ea typeface="ＭＳ Ｐゴシック" pitchFamily="-65" charset="-128"/>
              </a:rPr>
              <a:t>Front Ends</a:t>
            </a:r>
          </a:p>
          <a:p>
            <a:pPr eaLnBrk="1" hangingPunct="1"/>
            <a:r>
              <a:rPr lang="en-US" sz="1800" dirty="0" smtClean="0">
                <a:solidFill>
                  <a:srgbClr val="FF6600"/>
                </a:solidFill>
                <a:latin typeface="Gill Sans MT" pitchFamily="-65" charset="-18"/>
                <a:ea typeface="ＭＳ Ｐゴシック" pitchFamily="-65" charset="-128"/>
              </a:rPr>
              <a:t>Stations for Configurations out to 250m</a:t>
            </a:r>
          </a:p>
          <a:p>
            <a:pPr eaLnBrk="1" hangingPunct="1"/>
            <a:r>
              <a:rPr lang="en-US" sz="1800" dirty="0" smtClean="0">
                <a:latin typeface="Gill Sans MT" pitchFamily="-65" charset="-18"/>
                <a:ea typeface="ＭＳ Ｐゴシック" pitchFamily="-65" charset="-128"/>
              </a:rPr>
              <a:t>Synthesis Imaging of Single Fields</a:t>
            </a:r>
          </a:p>
          <a:p>
            <a:pPr eaLnBrk="1" hangingPunct="1"/>
            <a:r>
              <a:rPr lang="en-US" sz="1800" dirty="0" smtClean="0">
                <a:latin typeface="Gill Sans MT" pitchFamily="-65" charset="-18"/>
                <a:ea typeface="ＭＳ Ｐゴシック" pitchFamily="-65" charset="-128"/>
              </a:rPr>
              <a:t>Basic </a:t>
            </a:r>
            <a:r>
              <a:rPr lang="en-US" sz="1800" dirty="0" err="1" smtClean="0">
                <a:latin typeface="Gill Sans MT" pitchFamily="-65" charset="-18"/>
                <a:ea typeface="ＭＳ Ｐゴシック" pitchFamily="-65" charset="-128"/>
              </a:rPr>
              <a:t>Correlator</a:t>
            </a:r>
            <a:r>
              <a:rPr lang="en-US" sz="1800" dirty="0" smtClean="0">
                <a:latin typeface="Gill Sans MT" pitchFamily="-65" charset="-18"/>
                <a:ea typeface="ＭＳ Ｐゴシック" pitchFamily="-65" charset="-128"/>
              </a:rPr>
              <a:t> Modes suggested by ASAC</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Software</a:t>
            </a:r>
          </a:p>
          <a:p>
            <a:pPr lvl="1" eaLnBrk="1" hangingPunct="1"/>
            <a:r>
              <a:rPr lang="en-US" sz="1800" dirty="0" smtClean="0">
                <a:latin typeface="Gill Sans MT" pitchFamily="-65" charset="-18"/>
                <a:ea typeface="ＭＳ Ｐゴシック" pitchFamily="-65" charset="-128"/>
              </a:rPr>
              <a:t>Observation preparation</a:t>
            </a:r>
          </a:p>
          <a:p>
            <a:pPr lvl="1" eaLnBrk="1" hangingPunct="1"/>
            <a:r>
              <a:rPr lang="en-US" sz="1800" dirty="0" smtClean="0">
                <a:latin typeface="Gill Sans MT" pitchFamily="-65" charset="-18"/>
                <a:ea typeface="ＭＳ Ｐゴシック" pitchFamily="-65" charset="-128"/>
              </a:rPr>
              <a:t>Observation execution</a:t>
            </a:r>
          </a:p>
          <a:p>
            <a:pPr lvl="1" eaLnBrk="1" hangingPunct="1"/>
            <a:r>
              <a:rPr lang="en-US" sz="1800" dirty="0" smtClean="0">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56324"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smtClean="0">
                <a:latin typeface="Gill Sans MT" pitchFamily="-65" charset="-18"/>
                <a:ea typeface="ＭＳ Ｐゴシック" pitchFamily="-65" charset="-128"/>
              </a:rPr>
              <a:t>Antennas at AOS</a:t>
            </a:r>
          </a:p>
        </p:txBody>
      </p:sp>
      <p:sp>
        <p:nvSpPr>
          <p:cNvPr id="57347" name="Content Placeholder 2"/>
          <p:cNvSpPr>
            <a:spLocks noGrp="1"/>
          </p:cNvSpPr>
          <p:nvPr>
            <p:ph idx="1"/>
          </p:nvPr>
        </p:nvSpPr>
        <p:spPr>
          <a:xfrm>
            <a:off x="457200" y="1600200"/>
            <a:ext cx="3352800" cy="4094163"/>
          </a:xfrm>
        </p:spPr>
        <p:txBody>
          <a:bodyPr/>
          <a:lstStyle/>
          <a:p>
            <a:r>
              <a:rPr lang="en-US" sz="1800" dirty="0" smtClean="0">
                <a:latin typeface="Gill Sans MT" pitchFamily="-65" charset="-18"/>
                <a:ea typeface="ＭＳ Ｐゴシック" pitchFamily="-65" charset="-128"/>
              </a:rPr>
              <a:t>PM02, DV01 and DV02</a:t>
            </a:r>
          </a:p>
          <a:p>
            <a:r>
              <a:rPr lang="en-US" sz="1800" dirty="0" smtClean="0">
                <a:latin typeface="Gill Sans MT" pitchFamily="-65" charset="-18"/>
                <a:ea typeface="ＭＳ Ｐゴシック" pitchFamily="-65" charset="-128"/>
              </a:rPr>
              <a:t>Three configurations</a:t>
            </a:r>
          </a:p>
          <a:p>
            <a:pPr lvl="1"/>
            <a:r>
              <a:rPr lang="en-US" sz="1800" dirty="0" smtClean="0">
                <a:latin typeface="Gill Sans MT" pitchFamily="-65" charset="-18"/>
                <a:ea typeface="ＭＳ Ｐゴシック" pitchFamily="-65" charset="-128"/>
              </a:rPr>
              <a:t>1</a:t>
            </a:r>
            <a:r>
              <a:rPr lang="en-US" sz="1800" baseline="30000" dirty="0" smtClean="0">
                <a:latin typeface="Gill Sans MT" pitchFamily="-65" charset="-18"/>
                <a:ea typeface="ＭＳ Ｐゴシック" pitchFamily="-65" charset="-128"/>
              </a:rPr>
              <a:t>st</a:t>
            </a:r>
            <a:r>
              <a:rPr lang="en-US" sz="1800" dirty="0" smtClean="0">
                <a:latin typeface="Gill Sans MT" pitchFamily="-65" charset="-18"/>
                <a:ea typeface="ＭＳ Ｐゴシック" pitchFamily="-65" charset="-128"/>
              </a:rPr>
              <a:t>: ~150m baselines</a:t>
            </a:r>
          </a:p>
          <a:p>
            <a:pPr lvl="1"/>
            <a:r>
              <a:rPr lang="en-US" sz="1800" dirty="0" smtClean="0">
                <a:latin typeface="Gill Sans MT" pitchFamily="-65" charset="-18"/>
                <a:ea typeface="ＭＳ Ｐゴシック" pitchFamily="-65" charset="-128"/>
              </a:rPr>
              <a:t>2</a:t>
            </a:r>
            <a:r>
              <a:rPr lang="en-US" sz="1800" baseline="30000" dirty="0" smtClean="0">
                <a:latin typeface="Gill Sans MT" pitchFamily="-65" charset="-18"/>
                <a:ea typeface="ＭＳ Ｐゴシック" pitchFamily="-65" charset="-128"/>
              </a:rPr>
              <a:t>nd</a:t>
            </a:r>
            <a:r>
              <a:rPr lang="en-US" sz="1800" dirty="0" smtClean="0">
                <a:latin typeface="Gill Sans MT" pitchFamily="-65" charset="-18"/>
                <a:ea typeface="ＭＳ Ｐゴシック" pitchFamily="-65" charset="-128"/>
              </a:rPr>
              <a:t>: ~30m, one 550m</a:t>
            </a:r>
          </a:p>
          <a:p>
            <a:pPr lvl="1"/>
            <a:r>
              <a:rPr lang="en-US" sz="1800" dirty="0" smtClean="0">
                <a:latin typeface="Gill Sans MT" pitchFamily="-65" charset="-18"/>
                <a:ea typeface="ＭＳ Ｐゴシック" pitchFamily="-65" charset="-128"/>
              </a:rPr>
              <a:t>3</a:t>
            </a:r>
            <a:r>
              <a:rPr lang="en-US" sz="1800" baseline="30000" dirty="0" smtClean="0">
                <a:latin typeface="Gill Sans MT" pitchFamily="-65" charset="-18"/>
                <a:ea typeface="ＭＳ Ｐゴシック" pitchFamily="-65" charset="-128"/>
              </a:rPr>
              <a:t>rd</a:t>
            </a:r>
            <a:r>
              <a:rPr lang="en-US" sz="1800" dirty="0" smtClean="0">
                <a:latin typeface="Gill Sans MT" pitchFamily="-65" charset="-18"/>
                <a:ea typeface="ＭＳ Ｐゴシック" pitchFamily="-65" charset="-128"/>
              </a:rPr>
              <a:t>: ~30m</a:t>
            </a:r>
          </a:p>
          <a:p>
            <a:r>
              <a:rPr lang="en-US" sz="1800" dirty="0" smtClean="0">
                <a:latin typeface="Gill Sans MT" pitchFamily="-65" charset="-18"/>
                <a:ea typeface="ＭＳ Ｐゴシック" pitchFamily="-65" charset="-128"/>
              </a:rPr>
              <a:t>Next antenna Week after next</a:t>
            </a:r>
          </a:p>
        </p:txBody>
      </p:sp>
      <p:sp>
        <p:nvSpPr>
          <p:cNvPr id="57348"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57350" name="Picture 5" descr="eso1001a.jpg"/>
          <p:cNvPicPr>
            <a:picLocks noChangeAspect="1"/>
          </p:cNvPicPr>
          <p:nvPr/>
        </p:nvPicPr>
        <p:blipFill>
          <a:blip r:embed="rId2"/>
          <a:srcRect/>
          <a:stretch>
            <a:fillRect/>
          </a:stretch>
        </p:blipFill>
        <p:spPr bwMode="auto">
          <a:xfrm>
            <a:off x="3987800" y="906463"/>
            <a:ext cx="4968875" cy="3298825"/>
          </a:xfrm>
          <a:prstGeom prst="rect">
            <a:avLst/>
          </a:prstGeom>
          <a:noFill/>
          <a:ln w="9525">
            <a:noFill/>
            <a:miter lim="800000"/>
            <a:headEnd/>
            <a:tailEnd/>
          </a:ln>
        </p:spPr>
      </p:pic>
      <p:pic>
        <p:nvPicPr>
          <p:cNvPr id="57351" name="Picture 6" descr="FirstArray.jpg"/>
          <p:cNvPicPr>
            <a:picLocks noChangeAspect="1"/>
          </p:cNvPicPr>
          <p:nvPr/>
        </p:nvPicPr>
        <p:blipFill>
          <a:blip r:embed="rId3"/>
          <a:srcRect/>
          <a:stretch>
            <a:fillRect/>
          </a:stretch>
        </p:blipFill>
        <p:spPr bwMode="auto">
          <a:xfrm>
            <a:off x="4525963" y="4205288"/>
            <a:ext cx="3703637" cy="1949450"/>
          </a:xfrm>
          <a:prstGeom prst="rect">
            <a:avLst/>
          </a:prstGeom>
          <a:noFill/>
          <a:ln w="9525">
            <a:noFill/>
            <a:miter lim="800000"/>
            <a:headEnd/>
            <a:tailEnd/>
          </a:ln>
        </p:spPr>
      </p:pic>
      <p:pic>
        <p:nvPicPr>
          <p:cNvPr id="57352" name="Picture 7" descr="csv-2_pads.jpg"/>
          <p:cNvPicPr>
            <a:picLocks noChangeAspect="1"/>
          </p:cNvPicPr>
          <p:nvPr/>
        </p:nvPicPr>
        <p:blipFill>
          <a:blip r:embed="rId4"/>
          <a:srcRect/>
          <a:stretch>
            <a:fillRect/>
          </a:stretch>
        </p:blipFill>
        <p:spPr bwMode="auto">
          <a:xfrm>
            <a:off x="1093788" y="4494213"/>
            <a:ext cx="2293937" cy="1660525"/>
          </a:xfrm>
          <a:prstGeom prst="rect">
            <a:avLst/>
          </a:prstGeom>
          <a:noFill/>
          <a:ln w="9525">
            <a:noFill/>
            <a:miter lim="800000"/>
            <a:headEnd/>
            <a:tailEnd/>
          </a:ln>
        </p:spPr>
      </p:pic>
      <p:sp>
        <p:nvSpPr>
          <p:cNvPr id="57353" name="TextBox 8"/>
          <p:cNvSpPr txBox="1">
            <a:spLocks noChangeArrowheads="1"/>
          </p:cNvSpPr>
          <p:nvPr/>
        </p:nvSpPr>
        <p:spPr bwMode="auto">
          <a:xfrm>
            <a:off x="7277100" y="6080125"/>
            <a:ext cx="1466850" cy="27622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1200">
                <a:solidFill>
                  <a:srgbClr val="000099"/>
                </a:solidFill>
                <a:latin typeface="Gill Sans MT" pitchFamily="-65" charset="-18"/>
                <a:ea typeface="Gill Sans" pitchFamily="-65" charset="0"/>
                <a:cs typeface="Gill Sans" pitchFamily="-65" charset="0"/>
              </a:rPr>
              <a:t>Configuration 1</a:t>
            </a:r>
          </a:p>
        </p:txBody>
      </p:sp>
      <p:sp>
        <p:nvSpPr>
          <p:cNvPr id="57354" name="TextBox 9"/>
          <p:cNvSpPr txBox="1">
            <a:spLocks noChangeArrowheads="1"/>
          </p:cNvSpPr>
          <p:nvPr/>
        </p:nvSpPr>
        <p:spPr bwMode="auto">
          <a:xfrm>
            <a:off x="1738313" y="6080125"/>
            <a:ext cx="1492250" cy="27622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1200">
                <a:solidFill>
                  <a:srgbClr val="000099"/>
                </a:solidFill>
                <a:latin typeface="Gill Sans MT" pitchFamily="-65" charset="-18"/>
                <a:ea typeface="Gill Sans" pitchFamily="-65" charset="0"/>
                <a:cs typeface="Gill Sans" pitchFamily="-65" charset="0"/>
              </a:rPr>
              <a:t>Configuration 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latin typeface="Gill Sans MT" pitchFamily="-65" charset="-18"/>
                <a:ea typeface="ＭＳ Ｐゴシック" pitchFamily="-65" charset="-128"/>
              </a:rPr>
              <a:t>Current Configuration</a:t>
            </a:r>
          </a:p>
        </p:txBody>
      </p:sp>
      <p:sp>
        <p:nvSpPr>
          <p:cNvPr id="58371" name="Content Placeholder 2"/>
          <p:cNvSpPr>
            <a:spLocks noGrp="1"/>
          </p:cNvSpPr>
          <p:nvPr>
            <p:ph idx="1"/>
          </p:nvPr>
        </p:nvSpPr>
        <p:spPr>
          <a:xfrm>
            <a:off x="457200" y="1600200"/>
            <a:ext cx="3259138" cy="4525963"/>
          </a:xfrm>
        </p:spPr>
        <p:txBody>
          <a:bodyPr/>
          <a:lstStyle/>
          <a:p>
            <a:r>
              <a:rPr lang="en-US" sz="2000" dirty="0" smtClean="0">
                <a:latin typeface="Gill Sans MT" pitchFamily="-65" charset="-18"/>
                <a:ea typeface="ＭＳ Ｐゴシック" pitchFamily="-65" charset="-128"/>
              </a:rPr>
              <a:t>Three 12m antennas on future ACA 7m foundations</a:t>
            </a:r>
          </a:p>
        </p:txBody>
      </p:sp>
      <p:sp>
        <p:nvSpPr>
          <p:cNvPr id="58372"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58374" name="Picture 5" descr="CloseThree.jpg"/>
          <p:cNvPicPr>
            <a:picLocks noChangeAspect="1"/>
          </p:cNvPicPr>
          <p:nvPr/>
        </p:nvPicPr>
        <p:blipFill>
          <a:blip r:embed="rId2"/>
          <a:srcRect/>
          <a:stretch>
            <a:fillRect/>
          </a:stretch>
        </p:blipFill>
        <p:spPr bwMode="auto">
          <a:xfrm>
            <a:off x="4572000" y="1308100"/>
            <a:ext cx="3657600" cy="2743200"/>
          </a:xfrm>
          <a:prstGeom prst="rect">
            <a:avLst/>
          </a:prstGeom>
          <a:noFill/>
          <a:ln w="9525">
            <a:noFill/>
            <a:miter lim="800000"/>
            <a:headEnd/>
            <a:tailEnd/>
          </a:ln>
        </p:spPr>
      </p:pic>
      <p:pic>
        <p:nvPicPr>
          <p:cNvPr id="58375" name="Picture 6" descr="ThirdArray.tiff"/>
          <p:cNvPicPr>
            <a:picLocks noChangeAspect="1"/>
          </p:cNvPicPr>
          <p:nvPr/>
        </p:nvPicPr>
        <p:blipFill>
          <a:blip r:embed="rId3"/>
          <a:srcRect/>
          <a:stretch>
            <a:fillRect/>
          </a:stretch>
        </p:blipFill>
        <p:spPr bwMode="auto">
          <a:xfrm>
            <a:off x="974725" y="3090863"/>
            <a:ext cx="3109913" cy="2571750"/>
          </a:xfrm>
          <a:prstGeom prst="rect">
            <a:avLst/>
          </a:prstGeom>
          <a:noFill/>
          <a:ln w="9525">
            <a:noFill/>
            <a:miter lim="800000"/>
            <a:headEnd/>
            <a:tailEnd/>
          </a:ln>
        </p:spPr>
      </p:pic>
      <p:pic>
        <p:nvPicPr>
          <p:cNvPr id="8" name="Picture 7" descr="J504.tiff"/>
          <p:cNvPicPr>
            <a:picLocks noChangeAspect="1"/>
          </p:cNvPicPr>
          <p:nvPr/>
        </p:nvPicPr>
        <p:blipFill>
          <a:blip r:embed="rId4"/>
          <a:srcRect/>
          <a:stretch>
            <a:fillRect/>
          </a:stretch>
        </p:blipFill>
        <p:spPr bwMode="auto">
          <a:xfrm>
            <a:off x="2647950" y="4225925"/>
            <a:ext cx="476250" cy="411163"/>
          </a:xfrm>
          <a:prstGeom prst="rect">
            <a:avLst/>
          </a:prstGeom>
          <a:noFill/>
          <a:ln w="9525">
            <a:noFill/>
            <a:miter lim="800000"/>
            <a:headEnd/>
            <a:tailEnd/>
          </a:ln>
        </p:spPr>
      </p:pic>
      <p:pic>
        <p:nvPicPr>
          <p:cNvPr id="58377" name="Picture 9" descr="MarsBeamCfg3long.tiff"/>
          <p:cNvPicPr>
            <a:picLocks noChangeAspect="1"/>
          </p:cNvPicPr>
          <p:nvPr/>
        </p:nvPicPr>
        <p:blipFill>
          <a:blip r:embed="rId5"/>
          <a:srcRect/>
          <a:stretch>
            <a:fillRect/>
          </a:stretch>
        </p:blipFill>
        <p:spPr bwMode="auto">
          <a:xfrm flipV="1">
            <a:off x="4613275" y="4291013"/>
            <a:ext cx="3616325" cy="146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40963"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8</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.244 MHz res</a:t>
            </a:r>
          </a:p>
          <a:p>
            <a:pPr lvl="1"/>
            <a:r>
              <a:rPr lang="en-US" smtClean="0">
                <a:latin typeface="Gill Sans MT" pitchFamily="-65" charset="-18"/>
                <a:ea typeface="ＭＳ Ｐゴシック" pitchFamily="-65" charset="-128"/>
              </a:rPr>
              <a:t>0.9375GHz BW</a:t>
            </a:r>
          </a:p>
        </p:txBody>
      </p:sp>
      <p:sp>
        <p:nvSpPr>
          <p:cNvPr id="40965"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40966" name="Picture 8" descr="uid___X02_X17104_X1.ms_2_OMC1.png"/>
          <p:cNvPicPr>
            <a:picLocks noChangeAspect="1"/>
          </p:cNvPicPr>
          <p:nvPr/>
        </p:nvPicPr>
        <p:blipFill>
          <a:blip r:embed="rId2"/>
          <a:srcRect/>
          <a:stretch>
            <a:fillRect/>
          </a:stretch>
        </p:blipFill>
        <p:spPr bwMode="auto">
          <a:xfrm>
            <a:off x="3124200" y="1600200"/>
            <a:ext cx="6019800"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atin typeface="Gill Sans MT" pitchFamily="-65" charset="-18"/>
                <a:ea typeface="ＭＳ Ｐゴシック" pitchFamily="-65" charset="-128"/>
              </a:rPr>
              <a:t>The push to Early Science…</a:t>
            </a:r>
          </a:p>
        </p:txBody>
      </p:sp>
      <p:sp>
        <p:nvSpPr>
          <p:cNvPr id="38915" name="Content Placeholder 2"/>
          <p:cNvSpPr>
            <a:spLocks noGrp="1"/>
          </p:cNvSpPr>
          <p:nvPr>
            <p:ph idx="1"/>
          </p:nvPr>
        </p:nvSpPr>
        <p:spPr/>
        <p:txBody>
          <a:bodyPr/>
          <a:lstStyle/>
          <a:p>
            <a:pPr eaLnBrk="1" hangingPunct="1"/>
            <a:r>
              <a:rPr lang="en-US" sz="1800" dirty="0">
                <a:latin typeface="Gill Sans MT" pitchFamily="-65" charset="-18"/>
                <a:ea typeface="ＭＳ Ｐゴシック" pitchFamily="-65" charset="-128"/>
              </a:rPr>
              <a:t>ALMA is pushing to issue a Call for Early Science Proposals around the end of this year</a:t>
            </a:r>
          </a:p>
          <a:p>
            <a:pPr eaLnBrk="1" hangingPunct="1"/>
            <a:r>
              <a:rPr lang="en-US" sz="1800" dirty="0">
                <a:latin typeface="Gill Sans MT" pitchFamily="-65" charset="-18"/>
                <a:ea typeface="ＭＳ Ｐゴシック" pitchFamily="-65" charset="-128"/>
              </a:rPr>
              <a:t>This target is a key driver for the entire project at the moment</a:t>
            </a:r>
          </a:p>
          <a:p>
            <a:pPr eaLnBrk="1" hangingPunct="1"/>
            <a:r>
              <a:rPr lang="en-US" sz="1800" dirty="0">
                <a:latin typeface="Gill Sans MT" pitchFamily="-65" charset="-18"/>
                <a:ea typeface="ＭＳ Ｐゴシック" pitchFamily="-65" charset="-128"/>
              </a:rPr>
              <a:t>To achieve this requires all of the necessary infrastructure and equipment to be in place and tested</a:t>
            </a:r>
          </a:p>
          <a:p>
            <a:pPr eaLnBrk="1" hangingPunct="1"/>
            <a:r>
              <a:rPr lang="en-US" sz="1800" dirty="0">
                <a:latin typeface="Gill Sans MT" pitchFamily="-65" charset="-18"/>
                <a:ea typeface="ＭＳ Ｐゴシック" pitchFamily="-65" charset="-128"/>
              </a:rPr>
              <a:t>This activity is being masterminded by the ALMA CSV team, led by Richard Hills and Alison Peck</a:t>
            </a:r>
          </a:p>
          <a:p>
            <a:pPr eaLnBrk="1" hangingPunct="1"/>
            <a:r>
              <a:rPr lang="en-US" sz="1800" dirty="0">
                <a:latin typeface="Gill Sans MT" pitchFamily="-65" charset="-18"/>
                <a:ea typeface="ＭＳ Ｐゴシック" pitchFamily="-65" charset="-128"/>
              </a:rPr>
              <a:t>The path to the Early Science phase began with the beginning of Commissioning on 2010 January 22.</a:t>
            </a:r>
          </a:p>
        </p:txBody>
      </p:sp>
      <p:sp>
        <p:nvSpPr>
          <p:cNvPr id="38916"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38918" name="Picture 5" descr="OSF_4ant.JPG"/>
          <p:cNvPicPr>
            <a:picLocks noChangeAspect="1"/>
          </p:cNvPicPr>
          <p:nvPr/>
        </p:nvPicPr>
        <p:blipFill>
          <a:blip r:embed="rId2"/>
          <a:srcRect/>
          <a:stretch>
            <a:fillRect/>
          </a:stretch>
        </p:blipFill>
        <p:spPr bwMode="auto">
          <a:xfrm>
            <a:off x="5684838" y="4354513"/>
            <a:ext cx="3001962" cy="2001837"/>
          </a:xfrm>
          <a:prstGeom prst="rect">
            <a:avLst/>
          </a:prstGeom>
          <a:noFill/>
          <a:ln w="9525">
            <a:noFill/>
            <a:miter lim="800000"/>
            <a:headEnd/>
            <a:tailEnd/>
          </a:ln>
        </p:spPr>
      </p:pic>
      <p:pic>
        <p:nvPicPr>
          <p:cNvPr id="38919" name="Picture 6" descr="AttheControlRoom.jpg"/>
          <p:cNvPicPr>
            <a:picLocks noChangeAspect="1"/>
          </p:cNvPicPr>
          <p:nvPr/>
        </p:nvPicPr>
        <p:blipFill>
          <a:blip r:embed="rId3"/>
          <a:srcRect/>
          <a:stretch>
            <a:fillRect/>
          </a:stretch>
        </p:blipFill>
        <p:spPr bwMode="auto">
          <a:xfrm>
            <a:off x="914400" y="4413250"/>
            <a:ext cx="2336800" cy="194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41987"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9</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.122 MHz res</a:t>
            </a:r>
          </a:p>
          <a:p>
            <a:pPr lvl="1"/>
            <a:r>
              <a:rPr lang="en-US" smtClean="0">
                <a:latin typeface="Gill Sans MT" pitchFamily="-65" charset="-18"/>
                <a:ea typeface="ＭＳ Ｐゴシック" pitchFamily="-65" charset="-128"/>
              </a:rPr>
              <a:t>0.4688GHz BW</a:t>
            </a:r>
          </a:p>
        </p:txBody>
      </p:sp>
      <p:sp>
        <p:nvSpPr>
          <p:cNvPr id="41989"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41990" name="Picture 6" descr="uid___X02_X17104_X1.ms_3_OMC1.png"/>
          <p:cNvPicPr>
            <a:picLocks noChangeAspect="1"/>
          </p:cNvPicPr>
          <p:nvPr/>
        </p:nvPicPr>
        <p:blipFill>
          <a:blip r:embed="rId2"/>
          <a:srcRect/>
          <a:stretch>
            <a:fillRect/>
          </a:stretch>
        </p:blipFill>
        <p:spPr bwMode="auto">
          <a:xfrm>
            <a:off x="2960688" y="1600200"/>
            <a:ext cx="6183312" cy="466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43011"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10</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.061 MHz res</a:t>
            </a:r>
          </a:p>
          <a:p>
            <a:pPr lvl="1"/>
            <a:r>
              <a:rPr lang="en-US" smtClean="0">
                <a:latin typeface="Gill Sans MT" pitchFamily="-65" charset="-18"/>
                <a:ea typeface="ＭＳ Ｐゴシック" pitchFamily="-65" charset="-128"/>
              </a:rPr>
              <a:t>0.2344GHz BW</a:t>
            </a:r>
          </a:p>
        </p:txBody>
      </p:sp>
      <p:sp>
        <p:nvSpPr>
          <p:cNvPr id="43013"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43014" name="Picture 7" descr="uid___X02_X17104_X1.ms_4_OMC1.png"/>
          <p:cNvPicPr>
            <a:picLocks noChangeAspect="1"/>
          </p:cNvPicPr>
          <p:nvPr/>
        </p:nvPicPr>
        <p:blipFill>
          <a:blip r:embed="rId2"/>
          <a:srcRect/>
          <a:stretch>
            <a:fillRect/>
          </a:stretch>
        </p:blipFill>
        <p:spPr bwMode="auto">
          <a:xfrm>
            <a:off x="2968625" y="1600200"/>
            <a:ext cx="6175375"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44035"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11</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.0305 MHz res</a:t>
            </a:r>
          </a:p>
          <a:p>
            <a:pPr lvl="1"/>
            <a:r>
              <a:rPr lang="en-US" smtClean="0">
                <a:latin typeface="Gill Sans MT" pitchFamily="-65" charset="-18"/>
                <a:ea typeface="ＭＳ Ｐゴシック" pitchFamily="-65" charset="-128"/>
              </a:rPr>
              <a:t>0.117GHz BW</a:t>
            </a:r>
          </a:p>
        </p:txBody>
      </p:sp>
      <p:sp>
        <p:nvSpPr>
          <p:cNvPr id="44037"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44038" name="Picture 6" descr="uid___X02_X17104_X1.ms_5_OMC1.png"/>
          <p:cNvPicPr>
            <a:picLocks noChangeAspect="1"/>
          </p:cNvPicPr>
          <p:nvPr/>
        </p:nvPicPr>
        <p:blipFill>
          <a:blip r:embed="rId2"/>
          <a:srcRect/>
          <a:stretch>
            <a:fillRect/>
          </a:stretch>
        </p:blipFill>
        <p:spPr bwMode="auto">
          <a:xfrm>
            <a:off x="3001963" y="1600200"/>
            <a:ext cx="6142037" cy="462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Correlator Modes</a:t>
            </a:r>
          </a:p>
        </p:txBody>
      </p:sp>
      <p:sp>
        <p:nvSpPr>
          <p:cNvPr id="45059" name="Rectangle 7"/>
          <p:cNvSpPr>
            <a:spLocks noGrp="1"/>
          </p:cNvSpPr>
          <p:nvPr>
            <p:ph type="body" idx="4294967295"/>
          </p:nvPr>
        </p:nvSpPr>
        <p:spPr>
          <a:xfrm>
            <a:off x="457200" y="1600200"/>
            <a:ext cx="8229600" cy="4525963"/>
          </a:xfrm>
          <a:prstGeom prst="rect">
            <a:avLst/>
          </a:prstGeom>
        </p:spPr>
        <p:txBody>
          <a:bodyPr/>
          <a:lstStyle/>
          <a:p>
            <a:r>
              <a:rPr lang="en-US" smtClean="0">
                <a:latin typeface="Gill Sans MT" pitchFamily="-65" charset="-18"/>
                <a:ea typeface="ＭＳ Ｐゴシック" pitchFamily="-65" charset="-128"/>
              </a:rPr>
              <a:t>Mode 12</a:t>
            </a:r>
          </a:p>
          <a:p>
            <a:pPr lvl="1"/>
            <a:r>
              <a:rPr lang="en-US" smtClean="0">
                <a:latin typeface="Gill Sans MT" pitchFamily="-65" charset="-18"/>
                <a:ea typeface="ＭＳ Ｐゴシック" pitchFamily="-65" charset="-128"/>
              </a:rPr>
              <a:t>3840 chs</a:t>
            </a:r>
          </a:p>
          <a:p>
            <a:pPr lvl="1"/>
            <a:r>
              <a:rPr lang="en-US" smtClean="0">
                <a:latin typeface="Gill Sans MT" pitchFamily="-65" charset="-18"/>
                <a:ea typeface="ＭＳ Ｐゴシック" pitchFamily="-65" charset="-128"/>
              </a:rPr>
              <a:t>.0153 MHz res</a:t>
            </a:r>
          </a:p>
          <a:p>
            <a:pPr lvl="1"/>
            <a:r>
              <a:rPr lang="en-US" smtClean="0">
                <a:latin typeface="Gill Sans MT" pitchFamily="-65" charset="-18"/>
                <a:ea typeface="ＭＳ Ｐゴシック" pitchFamily="-65" charset="-128"/>
              </a:rPr>
              <a:t>0.0586GHz BW</a:t>
            </a:r>
          </a:p>
        </p:txBody>
      </p:sp>
      <p:sp>
        <p:nvSpPr>
          <p:cNvPr id="45061"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i="1" smtClean="0">
                <a:latin typeface="Gill Sans" pitchFamily="-65" charset="0"/>
                <a:ea typeface="ＭＳ Ｐゴシック" pitchFamily="-65" charset="-128"/>
                <a:cs typeface="ＭＳ Ｐゴシック" pitchFamily="-65" charset="-128"/>
              </a:rPr>
              <a:t>Cometary Radio Astronomy</a:t>
            </a:r>
            <a:endParaRPr lang="en-US" i="1" smtClean="0">
              <a:latin typeface="Gill Sans" pitchFamily="-65" charset="0"/>
              <a:ea typeface="ＭＳ Ｐゴシック" pitchFamily="-65" charset="-128"/>
              <a:cs typeface="ＭＳ Ｐゴシック" pitchFamily="-65" charset="-128"/>
            </a:endParaRPr>
          </a:p>
        </p:txBody>
      </p:sp>
      <p:pic>
        <p:nvPicPr>
          <p:cNvPr id="45062" name="Picture 7" descr="uid___X02_X17104_X1.ms_6_OMC1.png"/>
          <p:cNvPicPr>
            <a:picLocks noChangeAspect="1"/>
          </p:cNvPicPr>
          <p:nvPr/>
        </p:nvPicPr>
        <p:blipFill>
          <a:blip r:embed="rId2"/>
          <a:srcRect/>
          <a:stretch>
            <a:fillRect/>
          </a:stretch>
        </p:blipFill>
        <p:spPr bwMode="auto">
          <a:xfrm>
            <a:off x="2984500" y="1600200"/>
            <a:ext cx="6159500" cy="464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59395"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solidFill>
                  <a:srgbClr val="0000FF"/>
                </a:solidFill>
                <a:latin typeface="Gill Sans MT" pitchFamily="-65" charset="-18"/>
                <a:ea typeface="ＭＳ Ｐゴシック" pitchFamily="-65" charset="-128"/>
              </a:rPr>
              <a:t>16 Antennas</a:t>
            </a:r>
          </a:p>
          <a:p>
            <a:pPr eaLnBrk="1" hangingPunct="1"/>
            <a:r>
              <a:rPr lang="en-US" sz="1800" dirty="0" smtClean="0">
                <a:solidFill>
                  <a:srgbClr val="0000FF"/>
                </a:solidFill>
                <a:latin typeface="Gill Sans MT" pitchFamily="-65" charset="-18"/>
                <a:ea typeface="ＭＳ Ｐゴシック" pitchFamily="-65" charset="-128"/>
              </a:rPr>
              <a:t>Front Ends</a:t>
            </a:r>
          </a:p>
          <a:p>
            <a:pPr eaLnBrk="1" hangingPunct="1"/>
            <a:r>
              <a:rPr lang="en-US" sz="1800" dirty="0" smtClean="0">
                <a:solidFill>
                  <a:srgbClr val="0000FF"/>
                </a:solidFill>
                <a:latin typeface="Gill Sans MT" pitchFamily="-65" charset="-18"/>
                <a:ea typeface="ＭＳ Ｐゴシック" pitchFamily="-65" charset="-128"/>
              </a:rPr>
              <a:t>Stations for Configurations out to 250m</a:t>
            </a:r>
          </a:p>
          <a:p>
            <a:pPr eaLnBrk="1" hangingPunct="1"/>
            <a:r>
              <a:rPr lang="en-US" sz="1800" dirty="0" smtClean="0">
                <a:solidFill>
                  <a:srgbClr val="FF6600"/>
                </a:solidFill>
                <a:latin typeface="Gill Sans MT" pitchFamily="-65" charset="-18"/>
                <a:ea typeface="ＭＳ Ｐゴシック" pitchFamily="-65" charset="-128"/>
              </a:rPr>
              <a:t>Basic </a:t>
            </a:r>
            <a:r>
              <a:rPr lang="en-US" sz="1800" dirty="0" err="1" smtClean="0">
                <a:solidFill>
                  <a:srgbClr val="FF6600"/>
                </a:solidFill>
                <a:latin typeface="Gill Sans MT" pitchFamily="-65" charset="-18"/>
                <a:ea typeface="ＭＳ Ｐゴシック" pitchFamily="-65" charset="-128"/>
              </a:rPr>
              <a:t>Correlator</a:t>
            </a:r>
            <a:r>
              <a:rPr lang="en-US" sz="1800" dirty="0" smtClean="0">
                <a:solidFill>
                  <a:srgbClr val="FF6600"/>
                </a:solidFill>
                <a:latin typeface="Gill Sans MT" pitchFamily="-65" charset="-18"/>
                <a:ea typeface="ＭＳ Ｐゴシック" pitchFamily="-65" charset="-128"/>
              </a:rPr>
              <a:t> Modes suggested by ASAC</a:t>
            </a:r>
          </a:p>
          <a:p>
            <a:pPr eaLnBrk="1" hangingPunct="1"/>
            <a:r>
              <a:rPr lang="en-US" sz="1800" dirty="0" smtClean="0">
                <a:latin typeface="Gill Sans MT" pitchFamily="-65" charset="-18"/>
                <a:ea typeface="ＭＳ Ｐゴシック" pitchFamily="-65" charset="-128"/>
              </a:rPr>
              <a:t>Synthesis Imaging of Single Fields</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Software</a:t>
            </a:r>
          </a:p>
          <a:p>
            <a:pPr lvl="1" eaLnBrk="1" hangingPunct="1"/>
            <a:r>
              <a:rPr lang="en-US" sz="1800" dirty="0" smtClean="0">
                <a:latin typeface="Gill Sans MT" pitchFamily="-65" charset="-18"/>
                <a:ea typeface="ＭＳ Ｐゴシック" pitchFamily="-65" charset="-128"/>
              </a:rPr>
              <a:t>Observation preparation</a:t>
            </a:r>
          </a:p>
          <a:p>
            <a:pPr lvl="1" eaLnBrk="1" hangingPunct="1"/>
            <a:r>
              <a:rPr lang="en-US" sz="1800" dirty="0" smtClean="0">
                <a:latin typeface="Gill Sans MT" pitchFamily="-65" charset="-18"/>
                <a:ea typeface="ＭＳ Ｐゴシック" pitchFamily="-65" charset="-128"/>
              </a:rPr>
              <a:t>Observation execution</a:t>
            </a:r>
          </a:p>
          <a:p>
            <a:pPr lvl="1" eaLnBrk="1" hangingPunct="1"/>
            <a:r>
              <a:rPr lang="en-US" sz="1800" dirty="0" smtClean="0">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59396"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61443"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solidFill>
                  <a:srgbClr val="0000FF"/>
                </a:solidFill>
                <a:latin typeface="Gill Sans MT" pitchFamily="-65" charset="-18"/>
                <a:ea typeface="ＭＳ Ｐゴシック" pitchFamily="-65" charset="-128"/>
              </a:rPr>
              <a:t>16 Antennas</a:t>
            </a:r>
          </a:p>
          <a:p>
            <a:pPr eaLnBrk="1" hangingPunct="1"/>
            <a:r>
              <a:rPr lang="en-US" sz="1800" dirty="0" smtClean="0">
                <a:solidFill>
                  <a:srgbClr val="0000FF"/>
                </a:solidFill>
                <a:latin typeface="Gill Sans MT" pitchFamily="-65" charset="-18"/>
                <a:ea typeface="ＭＳ Ｐゴシック" pitchFamily="-65" charset="-128"/>
              </a:rPr>
              <a:t>Front Ends</a:t>
            </a:r>
          </a:p>
          <a:p>
            <a:pPr eaLnBrk="1" hangingPunct="1"/>
            <a:r>
              <a:rPr lang="en-US" sz="1800" dirty="0" smtClean="0">
                <a:solidFill>
                  <a:srgbClr val="0000FF"/>
                </a:solidFill>
                <a:latin typeface="Gill Sans MT" pitchFamily="-65" charset="-18"/>
                <a:ea typeface="ＭＳ Ｐゴシック" pitchFamily="-65" charset="-128"/>
              </a:rPr>
              <a:t>Stations for Configurations out to 250m</a:t>
            </a:r>
          </a:p>
          <a:p>
            <a:pPr eaLnBrk="1" hangingPunct="1"/>
            <a:r>
              <a:rPr lang="en-US" sz="1800" dirty="0" smtClean="0">
                <a:solidFill>
                  <a:srgbClr val="0000FF"/>
                </a:solidFill>
                <a:latin typeface="Gill Sans MT" pitchFamily="-65" charset="-18"/>
                <a:ea typeface="ＭＳ Ｐゴシック" pitchFamily="-65" charset="-128"/>
              </a:rPr>
              <a:t>Basic </a:t>
            </a:r>
            <a:r>
              <a:rPr lang="en-US" sz="1800" dirty="0" err="1" smtClean="0">
                <a:solidFill>
                  <a:srgbClr val="0000FF"/>
                </a:solidFill>
                <a:latin typeface="Gill Sans MT" pitchFamily="-65" charset="-18"/>
                <a:ea typeface="ＭＳ Ｐゴシック" pitchFamily="-65" charset="-128"/>
              </a:rPr>
              <a:t>Correlator</a:t>
            </a:r>
            <a:r>
              <a:rPr lang="en-US" sz="1800" dirty="0" smtClean="0">
                <a:solidFill>
                  <a:srgbClr val="0000FF"/>
                </a:solidFill>
                <a:latin typeface="Gill Sans MT" pitchFamily="-65" charset="-18"/>
                <a:ea typeface="ＭＳ Ｐゴシック" pitchFamily="-65" charset="-128"/>
              </a:rPr>
              <a:t> Modes suggested by ASAC</a:t>
            </a:r>
          </a:p>
          <a:p>
            <a:pPr eaLnBrk="1" hangingPunct="1"/>
            <a:r>
              <a:rPr lang="en-US" sz="1800" dirty="0" smtClean="0">
                <a:solidFill>
                  <a:srgbClr val="FF6600"/>
                </a:solidFill>
                <a:latin typeface="Gill Sans MT" pitchFamily="-65" charset="-18"/>
                <a:ea typeface="ＭＳ Ｐゴシック" pitchFamily="-65" charset="-128"/>
              </a:rPr>
              <a:t>Synthesis Imaging of Single Fields</a:t>
            </a:r>
          </a:p>
          <a:p>
            <a:pPr eaLnBrk="1" hangingPunct="1"/>
            <a:r>
              <a:rPr lang="en-US" sz="1800" dirty="0" smtClean="0">
                <a:solidFill>
                  <a:srgbClr val="FF6600"/>
                </a:solidFill>
                <a:latin typeface="Gill Sans MT" pitchFamily="-65" charset="-18"/>
                <a:ea typeface="ＭＳ Ｐゴシック" pitchFamily="-65" charset="-128"/>
              </a:rPr>
              <a:t>Software</a:t>
            </a:r>
          </a:p>
          <a:p>
            <a:pPr lvl="1" eaLnBrk="1" hangingPunct="1"/>
            <a:r>
              <a:rPr lang="en-US" sz="1800" dirty="0" smtClean="0">
                <a:solidFill>
                  <a:srgbClr val="FF6600"/>
                </a:solidFill>
                <a:latin typeface="Gill Sans MT" pitchFamily="-65" charset="-18"/>
                <a:ea typeface="ＭＳ Ｐゴシック" pitchFamily="-65" charset="-128"/>
              </a:rPr>
              <a:t>Observation preparation</a:t>
            </a:r>
          </a:p>
          <a:p>
            <a:pPr lvl="1" eaLnBrk="1" hangingPunct="1"/>
            <a:r>
              <a:rPr lang="en-US" sz="1800" dirty="0" smtClean="0">
                <a:solidFill>
                  <a:srgbClr val="FF6600"/>
                </a:solidFill>
                <a:latin typeface="Gill Sans MT" pitchFamily="-65" charset="-18"/>
                <a:ea typeface="ＭＳ Ｐゴシック" pitchFamily="-65" charset="-128"/>
              </a:rPr>
              <a:t>Observation execution</a:t>
            </a:r>
          </a:p>
          <a:p>
            <a:pPr lvl="1" eaLnBrk="1" hangingPunct="1"/>
            <a:r>
              <a:rPr lang="en-US" sz="1800" dirty="0" smtClean="0">
                <a:solidFill>
                  <a:srgbClr val="FF6600"/>
                </a:solidFill>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dirty="0" smtClean="0">
              <a:latin typeface="Gill Sans MT" pitchFamily="-65" charset="-18"/>
              <a:ea typeface="ＭＳ Ｐゴシック" pitchFamily="-65" charset="-128"/>
            </a:endParaRPr>
          </a:p>
        </p:txBody>
      </p:sp>
      <p:sp>
        <p:nvSpPr>
          <p:cNvPr id="61444"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a:t>
            </a:r>
            <a:endParaRPr lang="en-US" dirty="0"/>
          </a:p>
        </p:txBody>
      </p:sp>
      <p:sp>
        <p:nvSpPr>
          <p:cNvPr id="3" name="Content Placeholder 2"/>
          <p:cNvSpPr>
            <a:spLocks noGrp="1"/>
          </p:cNvSpPr>
          <p:nvPr>
            <p:ph idx="1"/>
          </p:nvPr>
        </p:nvSpPr>
        <p:spPr>
          <a:xfrm>
            <a:off x="457200" y="2908042"/>
            <a:ext cx="8229600" cy="3218121"/>
          </a:xfrm>
        </p:spPr>
        <p:txBody>
          <a:bodyPr/>
          <a:lstStyle/>
          <a:p>
            <a:r>
              <a:rPr lang="en-US" sz="1600" dirty="0" smtClean="0"/>
              <a:t>Three antennas limit the quality of ‘imaging’ particularly since most early configurations have been limited by pad availability.</a:t>
            </a:r>
          </a:p>
          <a:p>
            <a:r>
              <a:rPr lang="en-US" sz="1600" dirty="0" smtClean="0"/>
              <a:t>Nonetheless, ‘images’ of the Orion </a:t>
            </a:r>
            <a:r>
              <a:rPr lang="en-US" sz="1600" dirty="0" err="1" smtClean="0"/>
              <a:t>SiO</a:t>
            </a:r>
            <a:r>
              <a:rPr lang="en-US" sz="1600" dirty="0" smtClean="0"/>
              <a:t> maser and other lines have been obtained from short tracks.</a:t>
            </a:r>
          </a:p>
          <a:p>
            <a:r>
              <a:rPr lang="en-US" sz="1600" dirty="0" smtClean="0"/>
              <a:t>Here is shown ~30 minutes</a:t>
            </a:r>
          </a:p>
          <a:p>
            <a:r>
              <a:rPr lang="en-US" sz="1600" dirty="0" smtClean="0"/>
              <a:t>Several realistic observing sessions  have been carried out</a:t>
            </a:r>
          </a:p>
          <a:p>
            <a:pPr lvl="1"/>
            <a:r>
              <a:rPr lang="en-US" sz="1600" dirty="0" smtClean="0"/>
              <a:t>Use of Observing Tool to create ‘Schedule Blocks’</a:t>
            </a:r>
          </a:p>
          <a:p>
            <a:pPr lvl="1"/>
            <a:r>
              <a:rPr lang="en-US" sz="1600" dirty="0" smtClean="0"/>
              <a:t>Execution of the Schedule Blocks on the array</a:t>
            </a:r>
          </a:p>
          <a:p>
            <a:pPr lvl="1"/>
            <a:r>
              <a:rPr lang="en-US" sz="1600" dirty="0" smtClean="0"/>
              <a:t>Export of the ASDM files to Measurement Sets</a:t>
            </a:r>
          </a:p>
          <a:p>
            <a:pPr lvl="1"/>
            <a:r>
              <a:rPr lang="en-US" sz="1600" dirty="0" smtClean="0"/>
              <a:t>Calibration and imaging of data in CASA; development of scripts and techniques which may be used for the general dataset.</a:t>
            </a:r>
          </a:p>
          <a:p>
            <a:pPr lvl="1"/>
            <a:endParaRPr lang="en-US" dirty="0" smtClean="0"/>
          </a:p>
        </p:txBody>
      </p:sp>
      <p:sp>
        <p:nvSpPr>
          <p:cNvPr id="4" name="Footer Placeholder 3"/>
          <p:cNvSpPr>
            <a:spLocks noGrp="1"/>
          </p:cNvSpPr>
          <p:nvPr>
            <p:ph type="ftr" sz="quarter" idx="4294967295"/>
          </p:nvPr>
        </p:nvSpPr>
        <p:spPr>
          <a:xfrm>
            <a:off x="3124200" y="6356350"/>
            <a:ext cx="5105400" cy="365125"/>
          </a:xfrm>
          <a:prstGeom prst="rect">
            <a:avLst/>
          </a:prstGeom>
        </p:spPr>
        <p:txBody>
          <a:bodyPr/>
          <a:lstStyle/>
          <a:p>
            <a:r>
              <a:rPr lang="en-US" smtClean="0"/>
              <a:t>Cometary Radio Astronomy</a:t>
            </a:r>
            <a:endParaRPr lang="en-US"/>
          </a:p>
        </p:txBody>
      </p:sp>
      <p:pic>
        <p:nvPicPr>
          <p:cNvPr id="6" name="Picture 5"/>
          <p:cNvPicPr>
            <a:picLocks noChangeAspect="1"/>
          </p:cNvPicPr>
          <p:nvPr/>
        </p:nvPicPr>
        <p:blipFill>
          <a:blip r:embed="rId2"/>
          <a:stretch>
            <a:fillRect/>
          </a:stretch>
        </p:blipFill>
        <p:spPr>
          <a:xfrm>
            <a:off x="3657600" y="0"/>
            <a:ext cx="3707199" cy="29080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63491"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solidFill>
                  <a:srgbClr val="0000FF"/>
                </a:solidFill>
                <a:latin typeface="Gill Sans MT" pitchFamily="-65" charset="-18"/>
                <a:ea typeface="ＭＳ Ｐゴシック" pitchFamily="-65" charset="-128"/>
              </a:rPr>
              <a:t>16 Antennas</a:t>
            </a:r>
          </a:p>
          <a:p>
            <a:pPr eaLnBrk="1" hangingPunct="1"/>
            <a:r>
              <a:rPr lang="en-US" sz="1800" dirty="0" smtClean="0">
                <a:solidFill>
                  <a:srgbClr val="0000FF"/>
                </a:solidFill>
                <a:latin typeface="Gill Sans MT" pitchFamily="-65" charset="-18"/>
                <a:ea typeface="ＭＳ Ｐゴシック" pitchFamily="-65" charset="-128"/>
              </a:rPr>
              <a:t>Front Ends</a:t>
            </a:r>
          </a:p>
          <a:p>
            <a:pPr eaLnBrk="1" hangingPunct="1"/>
            <a:r>
              <a:rPr lang="en-US" sz="1800" dirty="0" smtClean="0">
                <a:solidFill>
                  <a:srgbClr val="0000FF"/>
                </a:solidFill>
                <a:latin typeface="Gill Sans MT" pitchFamily="-65" charset="-18"/>
                <a:ea typeface="ＭＳ Ｐゴシック" pitchFamily="-65" charset="-128"/>
              </a:rPr>
              <a:t>Stations for Configurations out to 250m</a:t>
            </a:r>
          </a:p>
          <a:p>
            <a:pPr eaLnBrk="1" hangingPunct="1"/>
            <a:r>
              <a:rPr lang="en-US" sz="1800" dirty="0" smtClean="0">
                <a:solidFill>
                  <a:srgbClr val="0000FF"/>
                </a:solidFill>
                <a:latin typeface="Gill Sans MT" pitchFamily="-65" charset="-18"/>
                <a:ea typeface="ＭＳ Ｐゴシック" pitchFamily="-65" charset="-128"/>
              </a:rPr>
              <a:t>Basic </a:t>
            </a:r>
            <a:r>
              <a:rPr lang="en-US" sz="1800" dirty="0" err="1" smtClean="0">
                <a:solidFill>
                  <a:srgbClr val="0000FF"/>
                </a:solidFill>
                <a:latin typeface="Gill Sans MT" pitchFamily="-65" charset="-18"/>
                <a:ea typeface="ＭＳ Ｐゴシック" pitchFamily="-65" charset="-128"/>
              </a:rPr>
              <a:t>Correlator</a:t>
            </a:r>
            <a:r>
              <a:rPr lang="en-US" sz="1800" dirty="0" smtClean="0">
                <a:solidFill>
                  <a:srgbClr val="0000FF"/>
                </a:solidFill>
                <a:latin typeface="Gill Sans MT" pitchFamily="-65" charset="-18"/>
                <a:ea typeface="ＭＳ Ｐゴシック" pitchFamily="-65" charset="-128"/>
              </a:rPr>
              <a:t> Modes suggested by ASAC</a:t>
            </a:r>
          </a:p>
          <a:p>
            <a:pPr eaLnBrk="1" hangingPunct="1"/>
            <a:r>
              <a:rPr lang="en-US" sz="1800" dirty="0" smtClean="0">
                <a:solidFill>
                  <a:srgbClr val="0000FF"/>
                </a:solidFill>
                <a:latin typeface="Gill Sans MT" pitchFamily="-65" charset="-18"/>
                <a:ea typeface="ＭＳ Ｐゴシック" pitchFamily="-65" charset="-128"/>
              </a:rPr>
              <a:t>Synthesis Imaging of Single Fields</a:t>
            </a:r>
          </a:p>
          <a:p>
            <a:pPr eaLnBrk="1" hangingPunct="1"/>
            <a:r>
              <a:rPr lang="en-US" sz="1800" dirty="0" smtClean="0">
                <a:solidFill>
                  <a:srgbClr val="0000FF"/>
                </a:solidFill>
                <a:latin typeface="Gill Sans MT" pitchFamily="-65" charset="-18"/>
                <a:ea typeface="ＭＳ Ｐゴシック" pitchFamily="-65" charset="-128"/>
              </a:rPr>
              <a:t>Software</a:t>
            </a:r>
          </a:p>
          <a:p>
            <a:pPr lvl="1" eaLnBrk="1" hangingPunct="1"/>
            <a:r>
              <a:rPr lang="en-US" sz="1800" dirty="0" smtClean="0">
                <a:solidFill>
                  <a:srgbClr val="0000FF"/>
                </a:solidFill>
                <a:latin typeface="Gill Sans MT" pitchFamily="-65" charset="-18"/>
                <a:ea typeface="ＭＳ Ｐゴシック" pitchFamily="-65" charset="-128"/>
              </a:rPr>
              <a:t>Observation preparation</a:t>
            </a:r>
          </a:p>
          <a:p>
            <a:pPr lvl="1" eaLnBrk="1" hangingPunct="1"/>
            <a:r>
              <a:rPr lang="en-US" sz="1800" dirty="0" smtClean="0">
                <a:solidFill>
                  <a:srgbClr val="0000FF"/>
                </a:solidFill>
                <a:latin typeface="Gill Sans MT" pitchFamily="-65" charset="-18"/>
                <a:ea typeface="ＭＳ Ｐゴシック" pitchFamily="-65" charset="-128"/>
              </a:rPr>
              <a:t>Observation execution</a:t>
            </a:r>
          </a:p>
          <a:p>
            <a:pPr lvl="1" eaLnBrk="1" hangingPunct="1"/>
            <a:r>
              <a:rPr lang="en-US" sz="1800" dirty="0" smtClean="0">
                <a:solidFill>
                  <a:srgbClr val="0000FF"/>
                </a:solidFill>
                <a:latin typeface="Gill Sans MT" pitchFamily="-65" charset="-18"/>
                <a:ea typeface="ＭＳ Ｐゴシック" pitchFamily="-65" charset="-128"/>
              </a:rPr>
              <a:t>Observation reduction</a:t>
            </a:r>
          </a:p>
          <a:p>
            <a:pPr eaLnBrk="1" hangingPunct="1"/>
            <a:r>
              <a:rPr lang="en-US" sz="1800" dirty="0" smtClean="0">
                <a:solidFill>
                  <a:srgbClr val="FF6600"/>
                </a:solidFill>
                <a:latin typeface="Gill Sans MT" pitchFamily="-65" charset="-18"/>
                <a:ea typeface="ＭＳ Ｐゴシック" pitchFamily="-65" charset="-128"/>
              </a:rPr>
              <a:t>Calibration to a level achieved by current millimeter arrays</a:t>
            </a:r>
          </a:p>
          <a:p>
            <a:pPr lvl="1" eaLnBrk="1" hangingPunct="1"/>
            <a:r>
              <a:rPr lang="en-US" sz="1800" dirty="0" smtClean="0">
                <a:solidFill>
                  <a:srgbClr val="FF6600"/>
                </a:solidFill>
                <a:latin typeface="Gill Sans MT" pitchFamily="-65" charset="-18"/>
                <a:ea typeface="ＭＳ Ｐゴシック" pitchFamily="-65" charset="-128"/>
              </a:rPr>
              <a:t>Amplitude calibration using multiple-temperature loads</a:t>
            </a:r>
          </a:p>
          <a:p>
            <a:pPr lvl="1" eaLnBrk="1" hangingPunct="1"/>
            <a:r>
              <a:rPr lang="en-US" sz="1800" dirty="0" smtClean="0">
                <a:solidFill>
                  <a:srgbClr val="FF6600"/>
                </a:solidFill>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63492"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latin typeface="Gill Sans MT" pitchFamily="-65" charset="-18"/>
                <a:ea typeface="ＭＳ Ｐゴシック" pitchFamily="-65" charset="-128"/>
              </a:rPr>
              <a:t>Calibration</a:t>
            </a:r>
          </a:p>
        </p:txBody>
      </p:sp>
      <p:sp>
        <p:nvSpPr>
          <p:cNvPr id="64515"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
        <p:nvSpPr>
          <p:cNvPr id="64517" name="TextBox 5"/>
          <p:cNvSpPr txBox="1">
            <a:spLocks noChangeArrowheads="1"/>
          </p:cNvSpPr>
          <p:nvPr/>
        </p:nvSpPr>
        <p:spPr bwMode="auto">
          <a:xfrm>
            <a:off x="457200" y="1447800"/>
            <a:ext cx="7964488" cy="32924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Amplitude Calibration Device can be inserted and removed from beam</a:t>
            </a:r>
          </a:p>
          <a:p>
            <a:pPr marL="342900"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Water Vapor Radiometer </a:t>
            </a:r>
          </a:p>
          <a:p>
            <a:pPr marL="800100" lvl="1"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Provides multichannel data in all </a:t>
            </a:r>
            <a:r>
              <a:rPr lang="en-US" sz="2000" dirty="0" err="1">
                <a:latin typeface="Gill Sans MT" pitchFamily="-65" charset="-18"/>
                <a:ea typeface="Gill Sans" pitchFamily="-65" charset="0"/>
                <a:cs typeface="Gill Sans" pitchFamily="-65" charset="0"/>
              </a:rPr>
              <a:t>crosscorrelation</a:t>
            </a:r>
            <a:r>
              <a:rPr lang="en-US" sz="2000" dirty="0">
                <a:latin typeface="Gill Sans MT" pitchFamily="-65" charset="-18"/>
                <a:ea typeface="Gill Sans" pitchFamily="-65" charset="0"/>
                <a:cs typeface="Gill Sans" pitchFamily="-65" charset="0"/>
              </a:rPr>
              <a:t> datasets</a:t>
            </a:r>
          </a:p>
          <a:p>
            <a:pPr marL="800100" lvl="1" indent="-342900" eaLnBrk="0" hangingPunct="0">
              <a:spcBef>
                <a:spcPct val="20000"/>
              </a:spcBef>
              <a:buFont typeface="Arial" pitchFamily="-65" charset="0"/>
              <a:buChar char="•"/>
            </a:pPr>
            <a:r>
              <a:rPr lang="en-US" sz="2000" dirty="0" err="1">
                <a:latin typeface="Gill Sans MT" pitchFamily="-65" charset="-18"/>
                <a:ea typeface="Gill Sans" pitchFamily="-65" charset="0"/>
                <a:cs typeface="Gill Sans" pitchFamily="-65" charset="0"/>
              </a:rPr>
              <a:t>Nikolic</a:t>
            </a:r>
            <a:r>
              <a:rPr lang="en-US" sz="2000" dirty="0">
                <a:latin typeface="Gill Sans MT" pitchFamily="-65" charset="-18"/>
                <a:ea typeface="Gill Sans" pitchFamily="-65" charset="0"/>
                <a:cs typeface="Gill Sans" pitchFamily="-65" charset="0"/>
              </a:rPr>
              <a:t> program </a:t>
            </a:r>
            <a:r>
              <a:rPr lang="en-US" sz="2000" dirty="0" err="1">
                <a:latin typeface="Gill Sans MT" pitchFamily="-65" charset="-18"/>
                <a:ea typeface="Gill Sans" pitchFamily="-65" charset="0"/>
                <a:cs typeface="Gill Sans" pitchFamily="-65" charset="0"/>
              </a:rPr>
              <a:t>wvrgcal</a:t>
            </a:r>
            <a:r>
              <a:rPr lang="en-US" sz="2000" dirty="0">
                <a:latin typeface="Gill Sans MT" pitchFamily="-65" charset="-18"/>
                <a:ea typeface="Gill Sans" pitchFamily="-65" charset="0"/>
                <a:cs typeface="Gill Sans" pitchFamily="-65" charset="0"/>
              </a:rPr>
              <a:t> provides phase correction through a gain table which may be applied in CASA</a:t>
            </a:r>
          </a:p>
          <a:p>
            <a:pPr marL="800100" lvl="1"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Under many circumstances, correction is near spec</a:t>
            </a:r>
          </a:p>
          <a:p>
            <a:pPr marL="800100" lvl="1"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Only simple atmospheric modeling so far</a:t>
            </a:r>
          </a:p>
          <a:p>
            <a:pPr marL="1257300" lvl="2"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Some thoughts on corrections for liquid</a:t>
            </a:r>
          </a:p>
          <a:p>
            <a:pPr marL="1257300" lvl="2"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No amplitude correction currently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latin typeface="Gill Sans MT" pitchFamily="-65" charset="-18"/>
                <a:ea typeface="ＭＳ Ｐゴシック" pitchFamily="-65" charset="-128"/>
              </a:rPr>
              <a:t>Example WVR Data</a:t>
            </a:r>
          </a:p>
        </p:txBody>
      </p:sp>
      <p:pic>
        <p:nvPicPr>
          <p:cNvPr id="65539" name="Content Placeholder 5" descr="Dataset359cb.jpg"/>
          <p:cNvPicPr>
            <a:picLocks noGrp="1" noChangeAspect="1"/>
          </p:cNvPicPr>
          <p:nvPr>
            <p:ph idx="1"/>
          </p:nvPr>
        </p:nvPicPr>
        <p:blipFill>
          <a:blip r:embed="rId2"/>
          <a:srcRect l="-18687" r="-18687"/>
          <a:stretch>
            <a:fillRect/>
          </a:stretch>
        </p:blipFill>
        <p:spPr>
          <a:xfrm>
            <a:off x="3976688" y="3097213"/>
            <a:ext cx="5605462" cy="3082925"/>
          </a:xfrm>
        </p:spPr>
      </p:pic>
      <p:sp>
        <p:nvSpPr>
          <p:cNvPr id="65540"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
        <p:nvSpPr>
          <p:cNvPr id="65542" name="TextBox 6"/>
          <p:cNvSpPr txBox="1">
            <a:spLocks noChangeArrowheads="1"/>
          </p:cNvSpPr>
          <p:nvPr/>
        </p:nvSpPr>
        <p:spPr bwMode="auto">
          <a:xfrm>
            <a:off x="457200" y="1447800"/>
            <a:ext cx="8229600" cy="181610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One baseline, two calibrators alternating, ~150m baseline</a:t>
            </a:r>
          </a:p>
          <a:p>
            <a:pPr marL="800100" lvl="1"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Blue: no correction—can barely see the two calibrators</a:t>
            </a:r>
          </a:p>
          <a:p>
            <a:pPr marL="800100" lvl="1"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Red: corrected data—clearly two calibrators are present</a:t>
            </a:r>
          </a:p>
          <a:p>
            <a:pPr marL="342900"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Taken during improving conditions—lightning thunder and rainbows initiated the session</a:t>
            </a:r>
          </a:p>
        </p:txBody>
      </p:sp>
      <p:sp>
        <p:nvSpPr>
          <p:cNvPr id="65543" name="TextBox 7"/>
          <p:cNvSpPr txBox="1">
            <a:spLocks noChangeArrowheads="1"/>
          </p:cNvSpPr>
          <p:nvPr/>
        </p:nvSpPr>
        <p:spPr bwMode="auto">
          <a:xfrm>
            <a:off x="457200" y="3263900"/>
            <a:ext cx="3883025" cy="101600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65" charset="0"/>
              <a:buChar char="•"/>
            </a:pPr>
            <a:r>
              <a:rPr lang="en-US" sz="2000" dirty="0">
                <a:latin typeface="Gill Sans MT" pitchFamily="-65" charset="-18"/>
                <a:ea typeface="Gill Sans" pitchFamily="-65" charset="0"/>
                <a:cs typeface="Gill Sans" pitchFamily="-65" charset="0"/>
              </a:rPr>
              <a:t>Data</a:t>
            </a:r>
            <a:r>
              <a:rPr lang="en-US" sz="2000" dirty="0" smtClean="0">
                <a:latin typeface="Gill Sans MT" pitchFamily="-65" charset="-18"/>
                <a:ea typeface="Gill Sans" pitchFamily="-65" charset="0"/>
                <a:cs typeface="Gill Sans" pitchFamily="-65" charset="0"/>
              </a:rPr>
              <a:t> were </a:t>
            </a:r>
            <a:r>
              <a:rPr lang="en-US" sz="2000" dirty="0">
                <a:latin typeface="Gill Sans MT" pitchFamily="-65" charset="-18"/>
                <a:ea typeface="Gill Sans" pitchFamily="-65" charset="0"/>
                <a:cs typeface="Gill Sans" pitchFamily="-65" charset="0"/>
              </a:rPr>
              <a:t>taken on 550m baseline—more challenging in some conditions (esp. day)</a:t>
            </a:r>
          </a:p>
        </p:txBody>
      </p:sp>
      <p:pic>
        <p:nvPicPr>
          <p:cNvPr id="65544" name="Picture 8" descr="IMG_2602.JPG"/>
          <p:cNvPicPr>
            <a:picLocks noChangeAspect="1"/>
          </p:cNvPicPr>
          <p:nvPr/>
        </p:nvPicPr>
        <p:blipFill>
          <a:blip r:embed="rId3"/>
          <a:srcRect/>
          <a:stretch>
            <a:fillRect/>
          </a:stretch>
        </p:blipFill>
        <p:spPr bwMode="auto">
          <a:xfrm>
            <a:off x="1171575" y="4243388"/>
            <a:ext cx="3168650" cy="211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40963"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latin typeface="Gill Sans MT" pitchFamily="-65" charset="-18"/>
                <a:ea typeface="ＭＳ Ｐゴシック" pitchFamily="-65" charset="-128"/>
              </a:rPr>
              <a:t>16 Antennas</a:t>
            </a:r>
          </a:p>
          <a:p>
            <a:pPr eaLnBrk="1" hangingPunct="1"/>
            <a:r>
              <a:rPr lang="en-US" sz="1800" dirty="0" smtClean="0">
                <a:latin typeface="Gill Sans MT" pitchFamily="-65" charset="-18"/>
                <a:ea typeface="ＭＳ Ｐゴシック" pitchFamily="-65" charset="-128"/>
              </a:rPr>
              <a:t>Front Ends</a:t>
            </a:r>
          </a:p>
          <a:p>
            <a:pPr eaLnBrk="1" hangingPunct="1"/>
            <a:r>
              <a:rPr lang="en-US" sz="1800" dirty="0" smtClean="0">
                <a:latin typeface="Gill Sans MT" pitchFamily="-65" charset="-18"/>
                <a:ea typeface="ＭＳ Ｐゴシック" pitchFamily="-65" charset="-128"/>
              </a:rPr>
              <a:t>Stations for Configurations out to 250m</a:t>
            </a:r>
          </a:p>
          <a:p>
            <a:pPr eaLnBrk="1" hangingPunct="1"/>
            <a:r>
              <a:rPr lang="en-US" sz="1800" dirty="0" smtClean="0">
                <a:latin typeface="Gill Sans MT" pitchFamily="-65" charset="-18"/>
                <a:ea typeface="ＭＳ Ｐゴシック" pitchFamily="-65" charset="-128"/>
              </a:rPr>
              <a:t>Synthesis Imaging of Single Fields</a:t>
            </a:r>
          </a:p>
          <a:p>
            <a:pPr eaLnBrk="1" hangingPunct="1"/>
            <a:r>
              <a:rPr lang="en-US" sz="1800" dirty="0" smtClean="0">
                <a:latin typeface="Gill Sans MT" pitchFamily="-65" charset="-18"/>
                <a:ea typeface="ＭＳ Ｐゴシック" pitchFamily="-65" charset="-128"/>
              </a:rPr>
              <a:t>Basic </a:t>
            </a:r>
            <a:r>
              <a:rPr lang="en-US" sz="1800" dirty="0" err="1" smtClean="0">
                <a:latin typeface="Gill Sans MT" pitchFamily="-65" charset="-18"/>
                <a:ea typeface="ＭＳ Ｐゴシック" pitchFamily="-65" charset="-128"/>
              </a:rPr>
              <a:t>Correlator</a:t>
            </a:r>
            <a:r>
              <a:rPr lang="en-US" sz="1800" dirty="0" smtClean="0">
                <a:latin typeface="Gill Sans MT" pitchFamily="-65" charset="-18"/>
                <a:ea typeface="ＭＳ Ｐゴシック" pitchFamily="-65" charset="-128"/>
              </a:rPr>
              <a:t> Modes suggested by ASAC</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Software</a:t>
            </a:r>
          </a:p>
          <a:p>
            <a:pPr lvl="1" eaLnBrk="1" hangingPunct="1"/>
            <a:r>
              <a:rPr lang="en-US" sz="1800" dirty="0" smtClean="0">
                <a:latin typeface="Gill Sans MT" pitchFamily="-65" charset="-18"/>
                <a:ea typeface="ＭＳ Ｐゴシック" pitchFamily="-65" charset="-128"/>
              </a:rPr>
              <a:t>Observation preparation</a:t>
            </a:r>
          </a:p>
          <a:p>
            <a:pPr lvl="1" eaLnBrk="1" hangingPunct="1"/>
            <a:r>
              <a:rPr lang="en-US" sz="1800" dirty="0" smtClean="0">
                <a:latin typeface="Gill Sans MT" pitchFamily="-65" charset="-18"/>
                <a:ea typeface="ＭＳ Ｐゴシック" pitchFamily="-65" charset="-128"/>
              </a:rPr>
              <a:t>Observation execution</a:t>
            </a:r>
          </a:p>
          <a:p>
            <a:pPr lvl="1" eaLnBrk="1" hangingPunct="1"/>
            <a:r>
              <a:rPr lang="en-US" sz="1800" dirty="0" smtClean="0">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40964"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67587" name="Content Placeholder 2"/>
          <p:cNvSpPr>
            <a:spLocks noGrp="1"/>
          </p:cNvSpPr>
          <p:nvPr>
            <p:ph idx="1"/>
          </p:nvPr>
        </p:nvSpPr>
        <p:spPr>
          <a:xfrm>
            <a:off x="914400"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solidFill>
                  <a:srgbClr val="0000FF"/>
                </a:solidFill>
                <a:latin typeface="Gill Sans MT" pitchFamily="-65" charset="-18"/>
                <a:ea typeface="ＭＳ Ｐゴシック" pitchFamily="-65" charset="-128"/>
              </a:rPr>
              <a:t>16 Antennas</a:t>
            </a:r>
          </a:p>
          <a:p>
            <a:pPr eaLnBrk="1" hangingPunct="1"/>
            <a:r>
              <a:rPr lang="en-US" sz="1800" dirty="0" smtClean="0">
                <a:solidFill>
                  <a:srgbClr val="0000FF"/>
                </a:solidFill>
                <a:latin typeface="Gill Sans MT" pitchFamily="-65" charset="-18"/>
                <a:ea typeface="ＭＳ Ｐゴシック" pitchFamily="-65" charset="-128"/>
              </a:rPr>
              <a:t>Front Ends</a:t>
            </a:r>
          </a:p>
          <a:p>
            <a:pPr eaLnBrk="1" hangingPunct="1"/>
            <a:r>
              <a:rPr lang="en-US" sz="1800" dirty="0" smtClean="0">
                <a:solidFill>
                  <a:srgbClr val="0000FF"/>
                </a:solidFill>
                <a:latin typeface="Gill Sans MT" pitchFamily="-65" charset="-18"/>
                <a:ea typeface="ＭＳ Ｐゴシック" pitchFamily="-65" charset="-128"/>
              </a:rPr>
              <a:t>Stations for Configurations out to 250m</a:t>
            </a:r>
          </a:p>
          <a:p>
            <a:pPr eaLnBrk="1" hangingPunct="1"/>
            <a:r>
              <a:rPr lang="en-US" sz="1800" dirty="0" smtClean="0">
                <a:solidFill>
                  <a:srgbClr val="0000FF"/>
                </a:solidFill>
                <a:latin typeface="Gill Sans MT" pitchFamily="-65" charset="-18"/>
                <a:ea typeface="ＭＳ Ｐゴシック" pitchFamily="-65" charset="-128"/>
              </a:rPr>
              <a:t>Basic </a:t>
            </a:r>
            <a:r>
              <a:rPr lang="en-US" sz="1800" dirty="0" err="1" smtClean="0">
                <a:solidFill>
                  <a:srgbClr val="0000FF"/>
                </a:solidFill>
                <a:latin typeface="Gill Sans MT" pitchFamily="-65" charset="-18"/>
                <a:ea typeface="ＭＳ Ｐゴシック" pitchFamily="-65" charset="-128"/>
              </a:rPr>
              <a:t>Correlator</a:t>
            </a:r>
            <a:r>
              <a:rPr lang="en-US" sz="1800" dirty="0" smtClean="0">
                <a:solidFill>
                  <a:srgbClr val="0000FF"/>
                </a:solidFill>
                <a:latin typeface="Gill Sans MT" pitchFamily="-65" charset="-18"/>
                <a:ea typeface="ＭＳ Ｐゴシック" pitchFamily="-65" charset="-128"/>
              </a:rPr>
              <a:t> Modes suggested by ASAC</a:t>
            </a:r>
          </a:p>
          <a:p>
            <a:pPr eaLnBrk="1" hangingPunct="1"/>
            <a:r>
              <a:rPr lang="en-US" sz="1800" dirty="0" smtClean="0">
                <a:solidFill>
                  <a:srgbClr val="0000FF"/>
                </a:solidFill>
                <a:latin typeface="Gill Sans MT" pitchFamily="-65" charset="-18"/>
                <a:ea typeface="ＭＳ Ｐゴシック" pitchFamily="-65" charset="-128"/>
              </a:rPr>
              <a:t>Synthesis Imaging of Single Fields</a:t>
            </a:r>
          </a:p>
          <a:p>
            <a:pPr eaLnBrk="1" hangingPunct="1"/>
            <a:r>
              <a:rPr lang="en-US" sz="1800" dirty="0" smtClean="0">
                <a:solidFill>
                  <a:srgbClr val="0000FF"/>
                </a:solidFill>
                <a:latin typeface="Gill Sans MT" pitchFamily="-65" charset="-18"/>
                <a:ea typeface="ＭＳ Ｐゴシック" pitchFamily="-65" charset="-128"/>
              </a:rPr>
              <a:t>Software</a:t>
            </a:r>
          </a:p>
          <a:p>
            <a:pPr lvl="1" eaLnBrk="1" hangingPunct="1"/>
            <a:r>
              <a:rPr lang="en-US" sz="1800" dirty="0" smtClean="0">
                <a:solidFill>
                  <a:srgbClr val="0000FF"/>
                </a:solidFill>
                <a:latin typeface="Gill Sans MT" pitchFamily="-65" charset="-18"/>
                <a:ea typeface="ＭＳ Ｐゴシック" pitchFamily="-65" charset="-128"/>
              </a:rPr>
              <a:t>Observation preparation</a:t>
            </a:r>
          </a:p>
          <a:p>
            <a:pPr lvl="1" eaLnBrk="1" hangingPunct="1"/>
            <a:r>
              <a:rPr lang="en-US" sz="1800" dirty="0" smtClean="0">
                <a:solidFill>
                  <a:srgbClr val="0000FF"/>
                </a:solidFill>
                <a:latin typeface="Gill Sans MT" pitchFamily="-65" charset="-18"/>
                <a:ea typeface="ＭＳ Ｐゴシック" pitchFamily="-65" charset="-128"/>
              </a:rPr>
              <a:t>Observation execution</a:t>
            </a:r>
          </a:p>
          <a:p>
            <a:pPr lvl="1" eaLnBrk="1" hangingPunct="1"/>
            <a:r>
              <a:rPr lang="en-US" sz="1800" dirty="0" smtClean="0">
                <a:solidFill>
                  <a:srgbClr val="0000FF"/>
                </a:solidFill>
                <a:latin typeface="Gill Sans MT" pitchFamily="-65" charset="-18"/>
                <a:ea typeface="ＭＳ Ｐゴシック" pitchFamily="-65" charset="-128"/>
              </a:rPr>
              <a:t>Observation reduction</a:t>
            </a:r>
          </a:p>
          <a:p>
            <a:pPr eaLnBrk="1" hangingPunct="1"/>
            <a:r>
              <a:rPr lang="en-US" sz="1800" dirty="0" smtClean="0">
                <a:solidFill>
                  <a:srgbClr val="0000FF"/>
                </a:solidFill>
                <a:latin typeface="Gill Sans MT" pitchFamily="-65" charset="-18"/>
                <a:ea typeface="ＭＳ Ｐゴシック" pitchFamily="-65" charset="-128"/>
              </a:rPr>
              <a:t>Calibration to a level achieved by current millimeter arrays</a:t>
            </a:r>
          </a:p>
          <a:p>
            <a:pPr lvl="1" eaLnBrk="1" hangingPunct="1"/>
            <a:r>
              <a:rPr lang="en-US" sz="1800" dirty="0" smtClean="0">
                <a:solidFill>
                  <a:srgbClr val="0000FF"/>
                </a:solidFill>
                <a:latin typeface="Gill Sans MT" pitchFamily="-65" charset="-18"/>
                <a:ea typeface="ＭＳ Ｐゴシック" pitchFamily="-65" charset="-128"/>
              </a:rPr>
              <a:t>Amplitude calibration using multiple-temperature loads</a:t>
            </a:r>
          </a:p>
          <a:p>
            <a:pPr lvl="1" eaLnBrk="1" hangingPunct="1"/>
            <a:r>
              <a:rPr lang="en-US" sz="1800" dirty="0" smtClean="0">
                <a:solidFill>
                  <a:srgbClr val="0000FF"/>
                </a:solidFill>
                <a:latin typeface="Gill Sans MT" pitchFamily="-65" charset="-18"/>
                <a:ea typeface="ＭＳ Ｐゴシック" pitchFamily="-65" charset="-128"/>
              </a:rPr>
              <a:t>Phase calibration including water vapor radiometry</a:t>
            </a:r>
          </a:p>
          <a:p>
            <a:pPr eaLnBrk="1" hangingPunct="1"/>
            <a:r>
              <a:rPr lang="en-US" sz="1800" dirty="0" smtClean="0">
                <a:solidFill>
                  <a:srgbClr val="FF6600"/>
                </a:solidFill>
                <a:latin typeface="Gill Sans MT" pitchFamily="-65" charset="-18"/>
                <a:ea typeface="ＭＳ Ｐゴシック" pitchFamily="-65" charset="-128"/>
              </a:rPr>
              <a:t>End to End Connectivity and stability</a:t>
            </a:r>
          </a:p>
          <a:p>
            <a:pPr eaLnBrk="1" hangingPunct="1"/>
            <a:endParaRPr lang="en-US" sz="1800" dirty="0" smtClean="0">
              <a:latin typeface="Gill Sans MT" pitchFamily="-65" charset="-18"/>
              <a:ea typeface="ＭＳ Ｐゴシック" pitchFamily="-65" charset="-128"/>
            </a:endParaRPr>
          </a:p>
        </p:txBody>
      </p:sp>
      <p:sp>
        <p:nvSpPr>
          <p:cNvPr id="67588"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Comet Observation Example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t> </a:t>
            </a:r>
          </a:p>
        </p:txBody>
      </p:sp>
      <p:sp>
        <p:nvSpPr>
          <p:cNvPr id="67587" name="Rectangle 3"/>
          <p:cNvSpPr>
            <a:spLocks noGrp="1" noChangeArrowheads="1"/>
          </p:cNvSpPr>
          <p:nvPr>
            <p:ph type="body" idx="1"/>
          </p:nvPr>
        </p:nvSpPr>
        <p:spPr>
          <a:xfrm>
            <a:off x="971550" y="1219200"/>
            <a:ext cx="7162800" cy="5257800"/>
          </a:xfrm>
        </p:spPr>
        <p:txBody>
          <a:bodyPr/>
          <a:lstStyle/>
          <a:p>
            <a:pPr marL="0" indent="0" eaLnBrk="1" hangingPunct="1">
              <a:lnSpc>
                <a:spcPct val="80000"/>
              </a:lnSpc>
              <a:buFontTx/>
              <a:buNone/>
            </a:pPr>
            <a:endParaRPr lang="en-US" sz="1200"/>
          </a:p>
          <a:p>
            <a:pPr marL="0" indent="0" eaLnBrk="1" hangingPunct="1">
              <a:lnSpc>
                <a:spcPct val="80000"/>
              </a:lnSpc>
              <a:buFontTx/>
              <a:buNone/>
            </a:pPr>
            <a:endParaRPr lang="en-US" sz="1200"/>
          </a:p>
          <a:p>
            <a:pPr marL="0" indent="0" eaLnBrk="1" hangingPunct="1">
              <a:lnSpc>
                <a:spcPct val="80000"/>
              </a:lnSpc>
              <a:buFontTx/>
              <a:buNone/>
            </a:pPr>
            <a:endParaRPr lang="en-US" sz="1200"/>
          </a:p>
          <a:p>
            <a:pPr marL="0" indent="0" eaLnBrk="1" hangingPunct="1">
              <a:lnSpc>
                <a:spcPct val="80000"/>
              </a:lnSpc>
              <a:buFontTx/>
              <a:buNone/>
            </a:pPr>
            <a:endParaRPr lang="en-US" sz="1200"/>
          </a:p>
          <a:p>
            <a:pPr marL="0" indent="0" eaLnBrk="1" hangingPunct="1">
              <a:lnSpc>
                <a:spcPct val="80000"/>
              </a:lnSpc>
              <a:buFontTx/>
              <a:buNone/>
            </a:pPr>
            <a:endParaRPr lang="en-US" sz="1200"/>
          </a:p>
          <a:p>
            <a:pPr marL="0" indent="0" eaLnBrk="1" hangingPunct="1">
              <a:lnSpc>
                <a:spcPct val="80000"/>
              </a:lnSpc>
              <a:buFontTx/>
              <a:buNone/>
            </a:pPr>
            <a:endParaRPr lang="en-US" sz="1200"/>
          </a:p>
          <a:p>
            <a:pPr marL="0" indent="0" eaLnBrk="1" hangingPunct="1">
              <a:lnSpc>
                <a:spcPct val="80000"/>
              </a:lnSpc>
              <a:buFontTx/>
              <a:buNone/>
            </a:pPr>
            <a:endParaRPr lang="en-US" sz="3600"/>
          </a:p>
          <a:p>
            <a:pPr marL="0" indent="0" algn="ctr" eaLnBrk="1" hangingPunct="1">
              <a:lnSpc>
                <a:spcPct val="80000"/>
              </a:lnSpc>
              <a:buFontTx/>
              <a:buNone/>
            </a:pPr>
            <a:endParaRPr lang="en-US" sz="3600"/>
          </a:p>
          <a:p>
            <a:pPr marL="0" indent="0" algn="ctr" eaLnBrk="1" hangingPunct="1">
              <a:lnSpc>
                <a:spcPct val="80000"/>
              </a:lnSpc>
              <a:buFontTx/>
              <a:buNone/>
            </a:pPr>
            <a:r>
              <a:rPr lang="en-US" sz="3600"/>
              <a:t> </a:t>
            </a:r>
          </a:p>
          <a:p>
            <a:pPr marL="0" indent="0" algn="ctr" eaLnBrk="1" hangingPunct="1">
              <a:lnSpc>
                <a:spcPct val="80000"/>
              </a:lnSpc>
              <a:buFontTx/>
              <a:buNone/>
            </a:pPr>
            <a:r>
              <a:rPr lang="en-US" sz="2800"/>
              <a:t>www.alma.info</a:t>
            </a:r>
          </a:p>
          <a:p>
            <a:pPr marL="0" indent="0" algn="ctr" eaLnBrk="1" hangingPunct="1">
              <a:lnSpc>
                <a:spcPct val="90000"/>
              </a:lnSpc>
              <a:buFontTx/>
              <a:buNone/>
            </a:pPr>
            <a:endParaRPr lang="en-US" sz="2800"/>
          </a:p>
          <a:p>
            <a:pPr marL="0" indent="0" algn="just" eaLnBrk="1" hangingPunct="1">
              <a:lnSpc>
                <a:spcPct val="80000"/>
              </a:lnSpc>
              <a:spcBef>
                <a:spcPct val="0"/>
              </a:spcBef>
              <a:buFontTx/>
              <a:buNone/>
            </a:pPr>
            <a:r>
              <a:rPr lang="en-US" sz="900" i="1"/>
              <a:t>The Atacama Large Millimeter/submillimeter Array (ALMA), an international astronomy facility, is a partnership among Europe, Japan and North America, in cooperation with the Republic of Chile. ALMA is funded in Europe by the European Organization for Astronomical Research in the Southern Hemisphere, in Japan by the National Institutes of Natural Sciences (NINS) in cooperation with the Academia Sinica in Taiwan and in North America by the U.S. National Science Foundation (NSF) in cooperation with the National Research Council of Canada (NRC). ALMA construction and operations are led on behalf of Europe by ESO, on behalf of Japan by the National Astronomical Observatory of Japan (NAOJ) and on behalf of North America by the National Radio Astronomy Observatory (NRAO), which is managed by Associated Universities, Inc. (AUI). </a:t>
            </a:r>
            <a:endParaRPr lang="en-US" sz="900"/>
          </a:p>
          <a:p>
            <a:pPr marL="0" indent="0" algn="just" eaLnBrk="1" hangingPunct="1">
              <a:lnSpc>
                <a:spcPct val="80000"/>
              </a:lnSpc>
              <a:spcBef>
                <a:spcPct val="0"/>
              </a:spcBef>
              <a:buFontTx/>
              <a:buNone/>
            </a:pPr>
            <a:r>
              <a:rPr lang="en-US" sz="900" i="1"/>
              <a:t> </a:t>
            </a:r>
            <a:endParaRPr lang="en-US" sz="900"/>
          </a:p>
          <a:p>
            <a:pPr marL="0" indent="0" algn="just" eaLnBrk="1" hangingPunct="1">
              <a:lnSpc>
                <a:spcPct val="80000"/>
              </a:lnSpc>
              <a:buFontTx/>
              <a:buNone/>
            </a:pPr>
            <a:endParaRPr lang="en-US" sz="900"/>
          </a:p>
          <a:p>
            <a:pPr marL="0" indent="0" eaLnBrk="1" hangingPunct="1">
              <a:lnSpc>
                <a:spcPct val="80000"/>
              </a:lnSpc>
              <a:buFontTx/>
              <a:buNone/>
            </a:pPr>
            <a:endParaRPr lang="en-US" sz="1000"/>
          </a:p>
        </p:txBody>
      </p:sp>
      <p:pic>
        <p:nvPicPr>
          <p:cNvPr id="67588" name="Picture 4" descr="alma_logo"/>
          <p:cNvPicPr>
            <a:picLocks noChangeAspect="1" noChangeArrowheads="1"/>
          </p:cNvPicPr>
          <p:nvPr/>
        </p:nvPicPr>
        <p:blipFill>
          <a:blip r:embed="rId3"/>
          <a:srcRect/>
          <a:stretch>
            <a:fillRect/>
          </a:stretch>
        </p:blipFill>
        <p:spPr bwMode="auto">
          <a:xfrm>
            <a:off x="3527425" y="693738"/>
            <a:ext cx="2052638" cy="3095625"/>
          </a:xfrm>
          <a:prstGeom prst="rect">
            <a:avLst/>
          </a:prstGeom>
          <a:noFill/>
          <a:ln w="9525">
            <a:noFill/>
            <a:miter lim="800000"/>
            <a:headEnd/>
            <a:tailEnd/>
          </a:ln>
        </p:spPr>
      </p:pic>
      <p:sp>
        <p:nvSpPr>
          <p:cNvPr id="67589" name="Footer Placeholder 4"/>
          <p:cNvSpPr>
            <a:spLocks noGrp="1"/>
          </p:cNvSpPr>
          <p:nvPr>
            <p:ph type="ftr" sz="quarter" idx="11"/>
          </p:nvPr>
        </p:nvSpPr>
        <p:spPr>
          <a:noFill/>
        </p:spPr>
        <p:txBody>
          <a:bodyPr/>
          <a:lstStyle/>
          <a:p>
            <a:r>
              <a:rPr lang="en-US" smtClean="0"/>
              <a:t>Cometary Radio Astronomy</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latin typeface="Gill Sans MT" pitchFamily="-65" charset="-18"/>
                <a:ea typeface="ＭＳ Ｐゴシック" pitchFamily="-65" charset="-128"/>
              </a:rPr>
              <a:t>Early Science Requirements</a:t>
            </a:r>
          </a:p>
        </p:txBody>
      </p:sp>
      <p:sp>
        <p:nvSpPr>
          <p:cNvPr id="41987" name="Content Placeholder 2"/>
          <p:cNvSpPr>
            <a:spLocks noGrp="1"/>
          </p:cNvSpPr>
          <p:nvPr>
            <p:ph idx="1"/>
          </p:nvPr>
        </p:nvSpPr>
        <p:spPr>
          <a:xfrm>
            <a:off x="581025" y="998538"/>
            <a:ext cx="8229600" cy="4525962"/>
          </a:xfrm>
        </p:spPr>
        <p:txBody>
          <a:bodyPr/>
          <a:lstStyle/>
          <a:p>
            <a:pPr eaLnBrk="1" hangingPunct="1">
              <a:buFont typeface="Arial" pitchFamily="-65" charset="0"/>
              <a:buNone/>
            </a:pPr>
            <a:endParaRPr lang="en-US" dirty="0" smtClean="0">
              <a:solidFill>
                <a:srgbClr val="FFC000"/>
              </a:solidFill>
              <a:latin typeface="Gill Sans MT" pitchFamily="-65" charset="-18"/>
              <a:ea typeface="ＭＳ Ｐゴシック" pitchFamily="-65" charset="-128"/>
            </a:endParaRPr>
          </a:p>
          <a:p>
            <a:pPr eaLnBrk="1" hangingPunct="1"/>
            <a:r>
              <a:rPr lang="en-US" sz="1800" dirty="0" smtClean="0">
                <a:solidFill>
                  <a:srgbClr val="FF6600"/>
                </a:solidFill>
                <a:latin typeface="Gill Sans MT" pitchFamily="-65" charset="-18"/>
                <a:ea typeface="ＭＳ Ｐゴシック" pitchFamily="-65" charset="-128"/>
              </a:rPr>
              <a:t>16 Antennas</a:t>
            </a:r>
          </a:p>
          <a:p>
            <a:pPr eaLnBrk="1" hangingPunct="1"/>
            <a:r>
              <a:rPr lang="en-US" sz="1800" dirty="0" smtClean="0">
                <a:latin typeface="Gill Sans MT" pitchFamily="-65" charset="-18"/>
                <a:ea typeface="ＭＳ Ｐゴシック" pitchFamily="-65" charset="-128"/>
              </a:rPr>
              <a:t>Synthesis Imaging of Single Fields</a:t>
            </a:r>
          </a:p>
          <a:p>
            <a:r>
              <a:rPr lang="en-US" sz="1800" dirty="0" smtClean="0">
                <a:latin typeface="Gill Sans MT" pitchFamily="-65" charset="-18"/>
                <a:ea typeface="ＭＳ Ｐゴシック" pitchFamily="-65" charset="-128"/>
              </a:rPr>
              <a:t>Stations for Configurations out to 250m</a:t>
            </a:r>
          </a:p>
          <a:p>
            <a:pPr eaLnBrk="1" hangingPunct="1"/>
            <a:r>
              <a:rPr lang="en-US" sz="1800" dirty="0" smtClean="0">
                <a:latin typeface="Gill Sans MT" pitchFamily="-65" charset="-18"/>
                <a:ea typeface="ＭＳ Ｐゴシック" pitchFamily="-65" charset="-128"/>
              </a:rPr>
              <a:t>Basic </a:t>
            </a:r>
            <a:r>
              <a:rPr lang="en-US" sz="1800" dirty="0" err="1" smtClean="0">
                <a:latin typeface="Gill Sans MT" pitchFamily="-65" charset="-18"/>
                <a:ea typeface="ＭＳ Ｐゴシック" pitchFamily="-65" charset="-128"/>
              </a:rPr>
              <a:t>Correlator</a:t>
            </a:r>
            <a:r>
              <a:rPr lang="en-US" sz="1800" dirty="0" smtClean="0">
                <a:latin typeface="Gill Sans MT" pitchFamily="-65" charset="-18"/>
                <a:ea typeface="ＭＳ Ｐゴシック" pitchFamily="-65" charset="-128"/>
              </a:rPr>
              <a:t> Modes suggested by ASAC</a:t>
            </a:r>
          </a:p>
          <a:p>
            <a:pPr eaLnBrk="1" hangingPunct="1"/>
            <a:r>
              <a:rPr lang="en-US" sz="1800" dirty="0" smtClean="0">
                <a:latin typeface="Gill Sans MT" pitchFamily="-65" charset="-18"/>
                <a:ea typeface="ＭＳ Ｐゴシック" pitchFamily="-65" charset="-128"/>
              </a:rPr>
              <a:t>Calibration to a level achieved by current millimeter arrays</a:t>
            </a:r>
          </a:p>
          <a:p>
            <a:pPr lvl="1" eaLnBrk="1" hangingPunct="1"/>
            <a:r>
              <a:rPr lang="en-US" sz="1800" dirty="0" smtClean="0">
                <a:latin typeface="Gill Sans MT" pitchFamily="-65" charset="-18"/>
                <a:ea typeface="ＭＳ Ｐゴシック" pitchFamily="-65" charset="-128"/>
              </a:rPr>
              <a:t>Amplitude calibration using multiple-temperature loads</a:t>
            </a:r>
          </a:p>
          <a:p>
            <a:pPr lvl="1" eaLnBrk="1" hangingPunct="1"/>
            <a:r>
              <a:rPr lang="en-US" sz="1800" dirty="0" smtClean="0">
                <a:latin typeface="Gill Sans MT" pitchFamily="-65" charset="-18"/>
                <a:ea typeface="ＭＳ Ｐゴシック" pitchFamily="-65" charset="-128"/>
              </a:rPr>
              <a:t>Phase calibration including water vapor radiometry</a:t>
            </a:r>
          </a:p>
          <a:p>
            <a:pPr eaLnBrk="1" hangingPunct="1"/>
            <a:r>
              <a:rPr lang="en-US" sz="1800" dirty="0" smtClean="0">
                <a:latin typeface="Gill Sans MT" pitchFamily="-65" charset="-18"/>
                <a:ea typeface="ＭＳ Ｐゴシック" pitchFamily="-65" charset="-128"/>
              </a:rPr>
              <a:t>Software</a:t>
            </a:r>
          </a:p>
          <a:p>
            <a:pPr lvl="1" eaLnBrk="1" hangingPunct="1"/>
            <a:r>
              <a:rPr lang="en-US" sz="1800" dirty="0" smtClean="0">
                <a:latin typeface="Gill Sans MT" pitchFamily="-65" charset="-18"/>
                <a:ea typeface="ＭＳ Ｐゴシック" pitchFamily="-65" charset="-128"/>
              </a:rPr>
              <a:t>Observation preparation</a:t>
            </a:r>
          </a:p>
          <a:p>
            <a:pPr lvl="1" eaLnBrk="1" hangingPunct="1"/>
            <a:r>
              <a:rPr lang="en-US" sz="1800" dirty="0" smtClean="0">
                <a:latin typeface="Gill Sans MT" pitchFamily="-65" charset="-18"/>
                <a:ea typeface="ＭＳ Ｐゴシック" pitchFamily="-65" charset="-128"/>
              </a:rPr>
              <a:t>Observation execution</a:t>
            </a:r>
          </a:p>
          <a:p>
            <a:pPr lvl="1" eaLnBrk="1" hangingPunct="1"/>
            <a:r>
              <a:rPr lang="en-US" sz="1800" dirty="0" smtClean="0">
                <a:latin typeface="Gill Sans MT" pitchFamily="-65" charset="-18"/>
                <a:ea typeface="ＭＳ Ｐゴシック" pitchFamily="-65" charset="-128"/>
              </a:rPr>
              <a:t>Observation reduction</a:t>
            </a:r>
          </a:p>
          <a:p>
            <a:pPr eaLnBrk="1" hangingPunct="1"/>
            <a:r>
              <a:rPr lang="en-US" sz="1800" dirty="0" smtClean="0">
                <a:latin typeface="Gill Sans MT" pitchFamily="-65" charset="-18"/>
                <a:ea typeface="ＭＳ Ｐゴシック" pitchFamily="-65" charset="-128"/>
              </a:rPr>
              <a:t>End to End Connectivity and stability</a:t>
            </a:r>
          </a:p>
          <a:p>
            <a:pPr eaLnBrk="1" hangingPunct="1"/>
            <a:endParaRPr lang="en-US" dirty="0" smtClean="0">
              <a:latin typeface="Gill Sans MT" pitchFamily="-65" charset="-18"/>
              <a:ea typeface="ＭＳ Ｐゴシック" pitchFamily="-65" charset="-128"/>
            </a:endParaRPr>
          </a:p>
        </p:txBody>
      </p:sp>
      <p:sp>
        <p:nvSpPr>
          <p:cNvPr id="41988"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6"/>
          <p:cNvSpPr>
            <a:spLocks noGrp="1"/>
          </p:cNvSpPr>
          <p:nvPr>
            <p:ph type="title" idx="4294967295"/>
          </p:nvPr>
        </p:nvSpPr>
        <p:spPr/>
        <p:txBody>
          <a:bodyPr/>
          <a:lstStyle/>
          <a:p>
            <a:r>
              <a:rPr lang="en-US" smtClean="0">
                <a:latin typeface="Gill Sans MT" pitchFamily="-65" charset="-18"/>
                <a:ea typeface="ＭＳ Ｐゴシック" pitchFamily="-65" charset="-128"/>
              </a:rPr>
              <a:t>Antennas</a:t>
            </a:r>
          </a:p>
        </p:txBody>
      </p:sp>
      <p:sp>
        <p:nvSpPr>
          <p:cNvPr id="43011" name="Rectangle 7"/>
          <p:cNvSpPr>
            <a:spLocks noGrp="1"/>
          </p:cNvSpPr>
          <p:nvPr>
            <p:ph type="body" idx="4294967295"/>
          </p:nvPr>
        </p:nvSpPr>
        <p:spPr>
          <a:xfrm>
            <a:off x="228600" y="2438400"/>
            <a:ext cx="8229600" cy="3459163"/>
          </a:xfrm>
          <a:prstGeom prst="rect">
            <a:avLst/>
          </a:prstGeom>
        </p:spPr>
        <p:txBody>
          <a:bodyPr/>
          <a:lstStyle/>
          <a:p>
            <a:r>
              <a:rPr lang="en-US" sz="1800" dirty="0" smtClean="0">
                <a:latin typeface="Gill Sans MT" pitchFamily="-65" charset="-18"/>
                <a:ea typeface="ＭＳ Ｐゴシック" pitchFamily="-65" charset="-128"/>
              </a:rPr>
              <a:t>ALMA has accepted nine antennas conditionally</a:t>
            </a:r>
          </a:p>
          <a:p>
            <a:pPr lvl="1"/>
            <a:r>
              <a:rPr lang="en-US" sz="1800" dirty="0" smtClean="0">
                <a:latin typeface="Gill Sans MT" pitchFamily="-65" charset="-18"/>
                <a:ea typeface="ＭＳ Ｐゴシック" pitchFamily="-65" charset="-128"/>
              </a:rPr>
              <a:t>3-4 at AOS in CSV</a:t>
            </a:r>
          </a:p>
          <a:p>
            <a:pPr lvl="1"/>
            <a:r>
              <a:rPr lang="en-US" sz="1800" dirty="0" smtClean="0">
                <a:latin typeface="Gill Sans MT" pitchFamily="-65" charset="-18"/>
                <a:ea typeface="ＭＳ Ｐゴシック" pitchFamily="-65" charset="-128"/>
              </a:rPr>
              <a:t>6-5 at OSF in AIV</a:t>
            </a:r>
          </a:p>
          <a:p>
            <a:pPr lvl="1"/>
            <a:r>
              <a:rPr lang="en-US" sz="1800" dirty="0" smtClean="0">
                <a:latin typeface="Gill Sans MT" pitchFamily="-65" charset="-18"/>
                <a:ea typeface="ＭＳ Ｐゴシック" pitchFamily="-65" charset="-128"/>
              </a:rPr>
              <a:t>Twenty in various stages in contractor’s camps</a:t>
            </a:r>
          </a:p>
        </p:txBody>
      </p:sp>
      <p:sp>
        <p:nvSpPr>
          <p:cNvPr id="43013" name="Footer Placeholder 4"/>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pitchFamily="-65" charset="0"/>
                <a:ea typeface="ＭＳ Ｐゴシック" pitchFamily="-65" charset="-128"/>
                <a:cs typeface="ＭＳ Ｐゴシック" pitchFamily="-65" charset="-128"/>
              </a:rPr>
              <a:t>Cometary Radio Astronomy</a:t>
            </a:r>
            <a:endParaRPr lang="en-US">
              <a:latin typeface="Gill Sans" pitchFamily="-65" charset="0"/>
              <a:ea typeface="ＭＳ Ｐゴシック" pitchFamily="-65" charset="-128"/>
              <a:cs typeface="ＭＳ Ｐゴシック" pitchFamily="-65" charset="-128"/>
            </a:endParaRPr>
          </a:p>
        </p:txBody>
      </p:sp>
      <p:pic>
        <p:nvPicPr>
          <p:cNvPr id="43014" name="Picture 5" descr="ALMA by night.jpeg.jpg"/>
          <p:cNvPicPr>
            <a:picLocks noChangeAspect="1"/>
          </p:cNvPicPr>
          <p:nvPr/>
        </p:nvPicPr>
        <p:blipFill>
          <a:blip r:embed="rId2"/>
          <a:srcRect/>
          <a:stretch>
            <a:fillRect/>
          </a:stretch>
        </p:blipFill>
        <p:spPr bwMode="auto">
          <a:xfrm>
            <a:off x="4721225" y="0"/>
            <a:ext cx="4422775" cy="2046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Antennas in Array</a:t>
            </a:r>
            <a:endParaRPr lang="en-US" dirty="0"/>
          </a:p>
        </p:txBody>
      </p:sp>
      <p:pic>
        <p:nvPicPr>
          <p:cNvPr id="4" name="Picture 3" descr="4 antenas AOS abril 2010 4.jpg"/>
          <p:cNvPicPr>
            <a:picLocks noChangeAspect="1"/>
          </p:cNvPicPr>
          <p:nvPr/>
        </p:nvPicPr>
        <p:blipFill>
          <a:blip r:embed="rId2"/>
          <a:stretch>
            <a:fillRect/>
          </a:stretch>
        </p:blipFill>
        <p:spPr>
          <a:xfrm>
            <a:off x="1219200" y="1066800"/>
            <a:ext cx="6781800" cy="50863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latin typeface="Gill Sans MT" pitchFamily="-65" charset="-18"/>
                <a:ea typeface="ＭＳ Ｐゴシック" pitchFamily="-65" charset="-128"/>
              </a:rPr>
              <a:t>AEM Antennas</a:t>
            </a:r>
          </a:p>
        </p:txBody>
      </p:sp>
      <p:pic>
        <p:nvPicPr>
          <p:cNvPr id="44035" name="Content Placeholder 5" descr="P3250184.JPG"/>
          <p:cNvPicPr>
            <a:picLocks noGrp="1" noChangeAspect="1"/>
          </p:cNvPicPr>
          <p:nvPr>
            <p:ph idx="1"/>
          </p:nvPr>
        </p:nvPicPr>
        <p:blipFill>
          <a:blip r:embed="rId2"/>
          <a:srcRect l="-18028" r="-18028"/>
          <a:stretch>
            <a:fillRect/>
          </a:stretch>
        </p:blipFill>
        <p:spPr>
          <a:xfrm>
            <a:off x="457200" y="1447800"/>
            <a:ext cx="8229600" cy="4525963"/>
          </a:xfrm>
        </p:spPr>
      </p:pic>
      <p:sp>
        <p:nvSpPr>
          <p:cNvPr id="44036"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7" name="Picture 6" descr="P1030642-1200.jpg"/>
          <p:cNvPicPr>
            <a:picLocks noChangeAspect="1"/>
          </p:cNvPicPr>
          <p:nvPr/>
        </p:nvPicPr>
        <p:blipFill>
          <a:blip r:embed="rId3"/>
          <a:srcRect/>
          <a:stretch>
            <a:fillRect/>
          </a:stretch>
        </p:blipFill>
        <p:spPr bwMode="auto">
          <a:xfrm>
            <a:off x="1444625" y="1268413"/>
            <a:ext cx="6784975" cy="50879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5058" name="Title 1"/>
          <p:cNvSpPr>
            <a:spLocks noGrp="1"/>
          </p:cNvSpPr>
          <p:nvPr>
            <p:ph type="title"/>
          </p:nvPr>
        </p:nvSpPr>
        <p:spPr>
          <a:xfrm>
            <a:off x="6370638" y="666750"/>
            <a:ext cx="2316162" cy="960438"/>
          </a:xfrm>
        </p:spPr>
        <p:txBody>
          <a:bodyPr/>
          <a:lstStyle/>
          <a:p>
            <a:r>
              <a:rPr lang="en-US" smtClean="0">
                <a:latin typeface="Gill Sans MT" pitchFamily="-65" charset="-18"/>
                <a:ea typeface="ＭＳ Ｐゴシック" pitchFamily="-65" charset="-128"/>
              </a:rPr>
              <a:t>Antennas</a:t>
            </a:r>
          </a:p>
        </p:txBody>
      </p:sp>
      <p:sp>
        <p:nvSpPr>
          <p:cNvPr id="45059" name="Content Placeholder 2"/>
          <p:cNvSpPr>
            <a:spLocks noGrp="1"/>
          </p:cNvSpPr>
          <p:nvPr>
            <p:ph idx="1"/>
          </p:nvPr>
        </p:nvSpPr>
        <p:spPr>
          <a:xfrm>
            <a:off x="457200" y="1830388"/>
            <a:ext cx="8229600" cy="4525962"/>
          </a:xfrm>
        </p:spPr>
        <p:txBody>
          <a:bodyPr/>
          <a:lstStyle/>
          <a:p>
            <a:r>
              <a:rPr lang="en-US" sz="1800" dirty="0" smtClean="0">
                <a:latin typeface="Gill Sans MT" pitchFamily="-65" charset="-18"/>
                <a:ea typeface="ＭＳ Ｐゴシック" pitchFamily="-65" charset="-128"/>
              </a:rPr>
              <a:t>Pointing</a:t>
            </a:r>
          </a:p>
          <a:p>
            <a:pPr lvl="1"/>
            <a:r>
              <a:rPr lang="en-US" sz="1800" dirty="0" smtClean="0">
                <a:latin typeface="Gill Sans MT" pitchFamily="-65" charset="-18"/>
                <a:ea typeface="ＭＳ Ｐゴシック" pitchFamily="-65" charset="-128"/>
              </a:rPr>
              <a:t>Some anomalies observed, understood</a:t>
            </a:r>
          </a:p>
          <a:p>
            <a:pPr lvl="2"/>
            <a:r>
              <a:rPr lang="en-US" sz="1800" dirty="0" smtClean="0">
                <a:latin typeface="Gill Sans MT" pitchFamily="-65" charset="-18"/>
                <a:ea typeface="ＭＳ Ｐゴシック" pitchFamily="-65" charset="-128"/>
              </a:rPr>
              <a:t>Setting antenna on foundation can introduce an error (DV01)</a:t>
            </a:r>
          </a:p>
          <a:p>
            <a:pPr lvl="2"/>
            <a:r>
              <a:rPr lang="en-US" sz="1800" dirty="0" smtClean="0">
                <a:latin typeface="Gill Sans MT" pitchFamily="-65" charset="-18"/>
                <a:ea typeface="ＭＳ Ｐゴシック" pitchFamily="-65" charset="-128"/>
              </a:rPr>
              <a:t>Some iterating on metrology settings (PM03)</a:t>
            </a:r>
          </a:p>
          <a:p>
            <a:pPr lvl="1"/>
            <a:r>
              <a:rPr lang="en-US" sz="1800" dirty="0" smtClean="0">
                <a:latin typeface="Gill Sans MT" pitchFamily="-65" charset="-18"/>
                <a:ea typeface="ＭＳ Ｐゴシック" pitchFamily="-65" charset="-128"/>
              </a:rPr>
              <a:t>Tracking and switching motion tests begun on short baselines</a:t>
            </a:r>
          </a:p>
          <a:p>
            <a:r>
              <a:rPr lang="en-US" sz="1800" dirty="0" smtClean="0">
                <a:latin typeface="Gill Sans MT" pitchFamily="-65" charset="-18"/>
                <a:ea typeface="ＭＳ Ｐゴシック" pitchFamily="-65" charset="-128"/>
              </a:rPr>
              <a:t>Surface accuracy</a:t>
            </a:r>
          </a:p>
          <a:p>
            <a:pPr lvl="1"/>
            <a:r>
              <a:rPr lang="en-US" sz="1800" dirty="0" smtClean="0">
                <a:latin typeface="Gill Sans MT" pitchFamily="-65" charset="-18"/>
                <a:ea typeface="ＭＳ Ｐゴシック" pitchFamily="-65" charset="-128"/>
              </a:rPr>
              <a:t>Tower holography occurred at one elevation</a:t>
            </a:r>
          </a:p>
          <a:p>
            <a:pPr lvl="1"/>
            <a:r>
              <a:rPr lang="en-US" sz="1800" dirty="0" smtClean="0">
                <a:latin typeface="Gill Sans MT" pitchFamily="-65" charset="-18"/>
                <a:ea typeface="ＭＳ Ｐゴシック" pitchFamily="-65" charset="-128"/>
              </a:rPr>
              <a:t>Short baselines enable astronomical holography; elevation dependence</a:t>
            </a:r>
          </a:p>
          <a:p>
            <a:pPr lvl="1"/>
            <a:r>
              <a:rPr lang="en-US" sz="1800" dirty="0" smtClean="0">
                <a:latin typeface="Gill Sans MT" pitchFamily="-65" charset="-18"/>
                <a:ea typeface="ＭＳ Ｐゴシック" pitchFamily="-65" charset="-128"/>
              </a:rPr>
              <a:t>Extreme environmental conditions occur at AOS, not OSF</a:t>
            </a:r>
          </a:p>
          <a:p>
            <a:pPr lvl="1"/>
            <a:r>
              <a:rPr lang="en-US" sz="1800" dirty="0" smtClean="0">
                <a:latin typeface="Gill Sans MT" pitchFamily="-65" charset="-18"/>
                <a:ea typeface="ＭＳ Ｐゴシック" pitchFamily="-65" charset="-128"/>
              </a:rPr>
              <a:t>Far </a:t>
            </a:r>
            <a:r>
              <a:rPr lang="en-US" sz="1800" dirty="0" err="1" smtClean="0">
                <a:latin typeface="Gill Sans MT" pitchFamily="-65" charset="-18"/>
                <a:ea typeface="ＭＳ Ｐゴシック" pitchFamily="-65" charset="-128"/>
              </a:rPr>
              <a:t>sidelobes</a:t>
            </a:r>
            <a:r>
              <a:rPr lang="en-US" sz="1800" dirty="0" smtClean="0">
                <a:latin typeface="Gill Sans MT" pitchFamily="-65" charset="-18"/>
                <a:ea typeface="ＭＳ Ｐゴシック" pitchFamily="-65" charset="-128"/>
              </a:rPr>
              <a:t> probe </a:t>
            </a:r>
            <a:r>
              <a:rPr lang="en-US" sz="1800" dirty="0" err="1" smtClean="0">
                <a:latin typeface="Gill Sans MT" pitchFamily="-65" charset="-18"/>
                <a:ea typeface="ＭＳ Ｐゴシック" pitchFamily="-65" charset="-128"/>
              </a:rPr>
              <a:t>finescale</a:t>
            </a:r>
            <a:r>
              <a:rPr lang="en-US" sz="1800" dirty="0" smtClean="0">
                <a:latin typeface="Gill Sans MT" pitchFamily="-65" charset="-18"/>
                <a:ea typeface="ＭＳ Ｐゴシック" pitchFamily="-65" charset="-128"/>
              </a:rPr>
              <a:t> structure in panel setting (observe Sun, Moon)</a:t>
            </a:r>
          </a:p>
          <a:p>
            <a:endParaRPr lang="en-US" sz="1800" dirty="0" smtClean="0">
              <a:latin typeface="Gill Sans MT" pitchFamily="-65" charset="-18"/>
              <a:ea typeface="ＭＳ Ｐゴシック" pitchFamily="-65" charset="-128"/>
            </a:endParaRPr>
          </a:p>
        </p:txBody>
      </p:sp>
      <p:sp>
        <p:nvSpPr>
          <p:cNvPr id="45060"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45062" name="Picture 5" descr="ALMA02.jpg"/>
          <p:cNvPicPr>
            <a:picLocks noChangeAspect="1"/>
          </p:cNvPicPr>
          <p:nvPr/>
        </p:nvPicPr>
        <p:blipFill>
          <a:blip r:embed="rId2"/>
          <a:srcRect/>
          <a:stretch>
            <a:fillRect/>
          </a:stretch>
        </p:blipFill>
        <p:spPr bwMode="auto">
          <a:xfrm>
            <a:off x="2438400" y="152400"/>
            <a:ext cx="3208338" cy="1935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latin typeface="Gill Sans MT" pitchFamily="-65" charset="-18"/>
                <a:ea typeface="ＭＳ Ｐゴシック" pitchFamily="-65" charset="-128"/>
              </a:rPr>
              <a:t>Antennas Summary</a:t>
            </a:r>
          </a:p>
        </p:txBody>
      </p:sp>
      <p:sp>
        <p:nvSpPr>
          <p:cNvPr id="49155" name="Content Placeholder 2"/>
          <p:cNvSpPr>
            <a:spLocks noGrp="1"/>
          </p:cNvSpPr>
          <p:nvPr>
            <p:ph idx="1"/>
          </p:nvPr>
        </p:nvSpPr>
        <p:spPr>
          <a:xfrm>
            <a:off x="457200" y="1447800"/>
            <a:ext cx="8229600" cy="4525963"/>
          </a:xfrm>
        </p:spPr>
        <p:txBody>
          <a:bodyPr/>
          <a:lstStyle/>
          <a:p>
            <a:r>
              <a:rPr lang="en-US" sz="2000" dirty="0" smtClean="0">
                <a:latin typeface="Gill Sans MT" pitchFamily="-65" charset="-18"/>
                <a:ea typeface="ＭＳ Ｐゴシック" pitchFamily="-65" charset="-128"/>
              </a:rPr>
              <a:t>Two types of antennas tested extensively</a:t>
            </a:r>
          </a:p>
          <a:p>
            <a:pPr lvl="1"/>
            <a:r>
              <a:rPr lang="en-US" sz="2000" dirty="0" smtClean="0">
                <a:latin typeface="Gill Sans MT" pitchFamily="-65" charset="-18"/>
                <a:ea typeface="ＭＳ Ｐゴシック" pitchFamily="-65" charset="-128"/>
              </a:rPr>
              <a:t>Surface appears good, with differences among types</a:t>
            </a:r>
          </a:p>
          <a:p>
            <a:pPr lvl="1"/>
            <a:r>
              <a:rPr lang="en-US" sz="2000" dirty="0" smtClean="0">
                <a:latin typeface="Gill Sans MT" pitchFamily="-65" charset="-18"/>
                <a:ea typeface="ＭＳ Ｐゴシック" pitchFamily="-65" charset="-128"/>
              </a:rPr>
              <a:t>Pointing appears good</a:t>
            </a:r>
          </a:p>
          <a:p>
            <a:pPr lvl="2"/>
            <a:r>
              <a:rPr lang="en-US" sz="2000" dirty="0" smtClean="0">
                <a:latin typeface="Gill Sans MT" pitchFamily="-65" charset="-18"/>
                <a:ea typeface="ＭＳ Ｐゴシック" pitchFamily="-65" charset="-128"/>
              </a:rPr>
              <a:t>Transporter setting down procedure needs work</a:t>
            </a:r>
          </a:p>
          <a:p>
            <a:pPr lvl="2"/>
            <a:r>
              <a:rPr lang="en-US" sz="2000" dirty="0" smtClean="0">
                <a:latin typeface="Gill Sans MT" pitchFamily="-65" charset="-18"/>
                <a:ea typeface="ＭＳ Ｐゴシック" pitchFamily="-65" charset="-128"/>
              </a:rPr>
              <a:t>Metrology can pose problems</a:t>
            </a:r>
          </a:p>
          <a:p>
            <a:pPr lvl="1"/>
            <a:r>
              <a:rPr lang="en-US" sz="2000" dirty="0" smtClean="0">
                <a:latin typeface="Gill Sans MT" pitchFamily="-65" charset="-18"/>
                <a:ea typeface="ＭＳ Ｐゴシック" pitchFamily="-65" charset="-128"/>
              </a:rPr>
              <a:t>Further tests under different conditions of weather, illumination</a:t>
            </a:r>
          </a:p>
          <a:p>
            <a:pPr lvl="1"/>
            <a:r>
              <a:rPr lang="en-US" sz="2000" dirty="0" smtClean="0">
                <a:latin typeface="Gill Sans MT" pitchFamily="-65" charset="-18"/>
                <a:ea typeface="ＭＳ Ｐゴシック" pitchFamily="-65" charset="-128"/>
              </a:rPr>
              <a:t>More tracking tests under way</a:t>
            </a:r>
          </a:p>
          <a:p>
            <a:r>
              <a:rPr lang="en-US" sz="2000" dirty="0" smtClean="0">
                <a:latin typeface="Gill Sans MT" pitchFamily="-65" charset="-18"/>
                <a:ea typeface="ＭＳ Ｐゴシック" pitchFamily="-65" charset="-128"/>
              </a:rPr>
              <a:t>Three antenna types remain untested</a:t>
            </a:r>
          </a:p>
          <a:p>
            <a:pPr lvl="1"/>
            <a:r>
              <a:rPr lang="en-US" sz="2000" dirty="0" smtClean="0">
                <a:latin typeface="Gill Sans MT" pitchFamily="-65" charset="-18"/>
                <a:ea typeface="ＭＳ Ｐゴシック" pitchFamily="-65" charset="-128"/>
              </a:rPr>
              <a:t>Refurbished Mitsubishi prototype</a:t>
            </a:r>
          </a:p>
          <a:p>
            <a:pPr lvl="1"/>
            <a:r>
              <a:rPr lang="en-US" sz="2000" dirty="0" smtClean="0">
                <a:latin typeface="Gill Sans MT" pitchFamily="-65" charset="-18"/>
                <a:ea typeface="ＭＳ Ｐゴシック" pitchFamily="-65" charset="-128"/>
              </a:rPr>
              <a:t>AEM</a:t>
            </a:r>
          </a:p>
          <a:p>
            <a:pPr lvl="1"/>
            <a:r>
              <a:rPr lang="en-US" sz="2000" dirty="0" smtClean="0">
                <a:latin typeface="Gill Sans MT" pitchFamily="-65" charset="-18"/>
                <a:ea typeface="ＭＳ Ｐゴシック" pitchFamily="-65" charset="-128"/>
              </a:rPr>
              <a:t>Mitsubishi 7m</a:t>
            </a:r>
          </a:p>
        </p:txBody>
      </p:sp>
      <p:sp>
        <p:nvSpPr>
          <p:cNvPr id="49156" name="Footer Placeholder 3"/>
          <p:cNvSpPr>
            <a:spLocks noGrp="1"/>
          </p:cNvSpPr>
          <p:nvPr>
            <p:ph type="ftr" sz="quarter" idx="4294967295"/>
          </p:nvPr>
        </p:nvSpPr>
        <p:spPr bwMode="auto">
          <a:xfrm>
            <a:off x="3124200" y="6356350"/>
            <a:ext cx="5105400" cy="365125"/>
          </a:xfrm>
          <a:prstGeom prst="rect">
            <a:avLst/>
          </a:prstGeo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Cometary Radio Astronomy</a:t>
            </a:r>
            <a:endParaRPr lang="en-US">
              <a:latin typeface="Gill Sans MT" pitchFamily="-65" charset="-18"/>
              <a:ea typeface="ＭＳ Ｐゴシック" pitchFamily="-65" charset="-128"/>
              <a:cs typeface="ＭＳ Ｐゴシック" pitchFamily="-65" charset="-128"/>
            </a:endParaRPr>
          </a:p>
        </p:txBody>
      </p:sp>
      <p:pic>
        <p:nvPicPr>
          <p:cNvPr id="6" name="Picture 5" descr="ALMA02.jpg"/>
          <p:cNvPicPr>
            <a:picLocks noChangeAspect="1"/>
          </p:cNvPicPr>
          <p:nvPr/>
        </p:nvPicPr>
        <p:blipFill>
          <a:blip r:embed="rId2"/>
          <a:srcRect/>
          <a:stretch>
            <a:fillRect/>
          </a:stretch>
        </p:blipFill>
        <p:spPr bwMode="auto">
          <a:xfrm>
            <a:off x="2057400" y="1447800"/>
            <a:ext cx="6316661" cy="3810000"/>
          </a:xfrm>
          <a:prstGeom prst="rect">
            <a:avLst/>
          </a:prstGeom>
          <a:noFill/>
          <a:ln w="9525">
            <a:noFill/>
            <a:miter lim="800000"/>
            <a:headEnd/>
            <a:tailEnd/>
          </a:ln>
        </p:spPr>
      </p:pic>
      <p:pic>
        <p:nvPicPr>
          <p:cNvPr id="7" name="Picture 6" descr="P1030642-120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LMA_clb">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ALMA_clb">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ALMA_cl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MA_cl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MA_cl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MA_cl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MA_cl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MA_cl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MA_cl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1388</TotalTime>
  <Words>1541</Words>
  <Application>Microsoft Macintosh PowerPoint</Application>
  <PresentationFormat>On-screen Show (4:3)</PresentationFormat>
  <Paragraphs>288</Paragraphs>
  <Slides>32</Slides>
  <Notes>2</Notes>
  <HiddenSlides>3</HiddenSlides>
  <MMClips>0</MMClips>
  <ScaleCrop>false</ScaleCrop>
  <HeadingPairs>
    <vt:vector size="4" baseType="variant">
      <vt:variant>
        <vt:lpstr>Design Template</vt:lpstr>
      </vt:variant>
      <vt:variant>
        <vt:i4>3</vt:i4>
      </vt:variant>
      <vt:variant>
        <vt:lpstr>Slide Titles</vt:lpstr>
      </vt:variant>
      <vt:variant>
        <vt:i4>32</vt:i4>
      </vt:variant>
    </vt:vector>
  </HeadingPairs>
  <TitlesOfParts>
    <vt:vector size="35" baseType="lpstr">
      <vt:lpstr>Office Theme</vt:lpstr>
      <vt:lpstr>ALMA_clb</vt:lpstr>
      <vt:lpstr>Default Design</vt:lpstr>
      <vt:lpstr>Slide 1</vt:lpstr>
      <vt:lpstr>The push to Early Science…</vt:lpstr>
      <vt:lpstr>Early Science Requirements</vt:lpstr>
      <vt:lpstr>Early Science Requirements</vt:lpstr>
      <vt:lpstr>Antennas</vt:lpstr>
      <vt:lpstr>Four Antennas in Array</vt:lpstr>
      <vt:lpstr>AEM Antennas</vt:lpstr>
      <vt:lpstr>Antennas</vt:lpstr>
      <vt:lpstr>Antennas Summary</vt:lpstr>
      <vt:lpstr>Early Science Requirements</vt:lpstr>
      <vt:lpstr>‘Tunability’ </vt:lpstr>
      <vt:lpstr>Band 7 (275-373 GHz/1.1-.8mm)</vt:lpstr>
      <vt:lpstr>Comparison with IRAM 30m</vt:lpstr>
      <vt:lpstr>Example Correlator Setups</vt:lpstr>
      <vt:lpstr>Correlator Modes</vt:lpstr>
      <vt:lpstr>Early Science Requirements</vt:lpstr>
      <vt:lpstr>Antennas at AOS</vt:lpstr>
      <vt:lpstr>Current Configuration</vt:lpstr>
      <vt:lpstr>Correlator Modes</vt:lpstr>
      <vt:lpstr>Correlator Modes</vt:lpstr>
      <vt:lpstr>Correlator Modes</vt:lpstr>
      <vt:lpstr>Correlator Modes</vt:lpstr>
      <vt:lpstr>Correlator Modes</vt:lpstr>
      <vt:lpstr>Early Science Requirements</vt:lpstr>
      <vt:lpstr>Early Science Requirements</vt:lpstr>
      <vt:lpstr>‘Imaging’</vt:lpstr>
      <vt:lpstr>Early Science Requirements</vt:lpstr>
      <vt:lpstr>Calibration</vt:lpstr>
      <vt:lpstr>Example WVR Data</vt:lpstr>
      <vt:lpstr>Early Science Requirements</vt:lpstr>
      <vt:lpstr>Comet Observation Example</vt:lpstr>
      <vt:lpstr> </vt:lpstr>
    </vt:vector>
  </TitlesOfParts>
  <Company>NRAO</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Power Mac</dc:creator>
  <cp:lastModifiedBy>Power Mac</cp:lastModifiedBy>
  <cp:revision>1</cp:revision>
  <dcterms:created xsi:type="dcterms:W3CDTF">2010-05-16T20:19:53Z</dcterms:created>
  <dcterms:modified xsi:type="dcterms:W3CDTF">2010-05-17T19:28:29Z</dcterms:modified>
</cp:coreProperties>
</file>