
<file path=[Content_Types].xml><?xml version="1.0" encoding="utf-8"?>
<Types xmlns="http://schemas.openxmlformats.org/package/2006/content-types">
  <Override PartName="/ppt/slideLayouts/slideLayout8.xml" ContentType="application/vnd.openxmlformats-officedocument.presentationml.slideLayout+xml"/>
  <Override PartName="/ppt/notesSlides/notesSlide22.xml" ContentType="application/vnd.openxmlformats-officedocument.presentationml.notesSlide+xml"/>
  <Override PartName="/ppt/notesSlides/notesSlide30.xml" ContentType="application/vnd.openxmlformats-officedocument.presentationml.notesSlide+xml"/>
  <Override PartName="/ppt/slideLayouts/slideLayout35.xml" ContentType="application/vnd.openxmlformats-officedocument.presentationml.slideLayout+xml"/>
  <Override PartName="/ppt/notesSlides/notesSlide31.xml" ContentType="application/vnd.openxmlformats-officedocument.presentationml.notesSlide+xml"/>
  <Override PartName="/ppt/slides/slide22.xml" ContentType="application/vnd.openxmlformats-officedocument.presentationml.slide+xml"/>
  <Override PartName="/ppt/slides/slide28.xml" ContentType="application/vnd.openxmlformats-officedocument.presentationml.slide+xml"/>
  <Override PartName="/ppt/notesSlides/notesSlide11.xml" ContentType="application/vnd.openxmlformats-officedocument.presentationml.notesSlide+xml"/>
  <Override PartName="/docProps/app.xml" ContentType="application/vnd.openxmlformats-officedocument.extended-properties+xml"/>
  <Override PartName="/ppt/slides/slide30.xml" ContentType="application/vnd.openxmlformats-officedocument.presentationml.slide+xml"/>
  <Override PartName="/ppt/notesSlides/notesSlide9.xml" ContentType="application/vnd.openxmlformats-officedocument.presentationml.notesSlide+xml"/>
  <Override PartName="/ppt/slideLayouts/slideLayout23.xml" ContentType="application/vnd.openxmlformats-officedocument.presentationml.slideLayout+xml"/>
  <Override PartName="/ppt/theme/theme6.xml" ContentType="application/vnd.openxmlformats-officedocument.theme+xml"/>
  <Override PartName="/ppt/slides/slide36.xml" ContentType="application/vnd.openxmlformats-officedocument.presentationml.slide+xml"/>
  <Override PartName="/ppt/slides/slide11.xml" ContentType="application/vnd.openxmlformats-officedocument.presentationml.slide+xml"/>
  <Override PartName="/ppt/slides/slide18.xml" ContentType="application/vnd.openxmlformats-officedocument.presentationml.slide+xml"/>
  <Override PartName="/ppt/slides/slide47.xml" ContentType="application/vnd.openxmlformats-officedocument.presentationml.slide+xml"/>
  <Override PartName="/ppt/slideLayouts/slideLayout21.xml" ContentType="application/vnd.openxmlformats-officedocument.presentationml.slideLayout+xml"/>
  <Override PartName="/ppt/theme/theme3.xml" ContentType="application/vnd.openxmlformats-officedocument.theme+xml"/>
  <Override PartName="/ppt/notesSlides/notesSlide16.xml" ContentType="application/vnd.openxmlformats-officedocument.presentationml.notesSlide+xml"/>
  <Override PartName="/ppt/notesSlides/notesSlide32.xml" ContentType="application/vnd.openxmlformats-officedocument.presentationml.notesSlide+xml"/>
  <Override PartName="/ppt/slideLayouts/slideLayout3.xml" ContentType="application/vnd.openxmlformats-officedocument.presentationml.slideLayout+xml"/>
  <Override PartName="/ppt/slides/slide21.xml" ContentType="application/vnd.openxmlformats-officedocument.presentationml.slide+xml"/>
  <Override PartName="/ppt/slideLayouts/slideLayout17.xml" ContentType="application/vnd.openxmlformats-officedocument.presentationml.slideLayout+xml"/>
  <Override PartName="/ppt/slides/slide23.xml" ContentType="application/vnd.openxmlformats-officedocument.presentationml.slide+xml"/>
  <Override PartName="/ppt/slideLayouts/slideLayout9.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s/slide52.xml" ContentType="application/vnd.openxmlformats-officedocument.presentationml.slide+xml"/>
  <Override PartName="/ppt/slides/slide1.xml" ContentType="application/vnd.openxmlformats-officedocument.presentationml.slide+xml"/>
  <Override PartName="/ppt/slides/slide51.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Layouts/slideLayout32.xml" ContentType="application/vnd.openxmlformats-officedocument.presentationml.slideLayout+xml"/>
  <Override PartName="/ppt/handoutMasters/handoutMaster1.xml" ContentType="application/vnd.openxmlformats-officedocument.presentationml.handoutMaster+xml"/>
  <Override PartName="/ppt/slides/slide13.xml" ContentType="application/vnd.openxmlformats-officedocument.presentationml.slide+xml"/>
  <Override PartName="/ppt/notesSlides/notesSlide23.xml" ContentType="application/vnd.openxmlformats-officedocument.presentationml.notesSlide+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20.xml" ContentType="application/vnd.openxmlformats-officedocument.presentationml.slide+xml"/>
  <Override PartName="/ppt/slides/slide17.xml" ContentType="application/vnd.openxmlformats-officedocument.presentationml.slide+xml"/>
  <Override PartName="/ppt/slideMasters/slideMaster5.xml" ContentType="application/vnd.openxmlformats-officedocument.presentationml.slideMaster+xml"/>
  <Override PartName="/ppt/slideLayouts/slideLayout37.xml" ContentType="application/vnd.openxmlformats-officedocument.presentationml.slideLayout+xml"/>
  <Override PartName="/ppt/slideLayouts/slideLayout4.xml" ContentType="application/vnd.openxmlformats-officedocument.presentationml.slideLayout+xml"/>
  <Override PartName="/ppt/notesSlides/notesSlide13.xml" ContentType="application/vnd.openxmlformats-officedocument.presentationml.notesSlide+xml"/>
  <Override PartName="/ppt/slideLayouts/slideLayout2.xml" ContentType="application/vnd.openxmlformats-officedocument.presentationml.slideLayout+xml"/>
  <Override PartName="/ppt/notesSlides/notesSlide1.xml" ContentType="application/vnd.openxmlformats-officedocument.presentationml.notesSlide+xml"/>
  <Override PartName="/ppt/slides/slide43.xml" ContentType="application/vnd.openxmlformats-officedocument.presentationml.slide+xml"/>
  <Override PartName="/ppt/slideLayouts/slideLayout6.xml" ContentType="application/vnd.openxmlformats-officedocument.presentationml.slideLayout+xml"/>
  <Override PartName="/ppt/slides/slide37.xml" ContentType="application/vnd.openxmlformats-officedocument.presentationml.slide+xml"/>
  <Override PartName="/ppt/slideLayouts/slideLayout14.xml" ContentType="application/vnd.openxmlformats-officedocument.presentationml.slideLayout+xml"/>
  <Override PartName="/ppt/slides/slide10.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theme/theme5.xml" ContentType="application/vnd.openxmlformats-officedocument.theme+xml"/>
  <Override PartName="/ppt/notesSlides/notesSlide18.xml" ContentType="application/vnd.openxmlformats-officedocument.presentationml.notesSlide+xml"/>
  <Override PartName="/ppt/commentAuthors.xml" ContentType="application/vnd.openxmlformats-officedocument.presentationml.commentAuthors+xml"/>
  <Default Extension="png" ContentType="image/png"/>
  <Override PartName="/ppt/slides/slide27.xml" ContentType="application/vnd.openxmlformats-officedocument.presentationml.slide+xml"/>
  <Override PartName="/ppt/slideLayouts/slideLayout26.xml" ContentType="application/vnd.openxmlformats-officedocument.presentationml.slideLayout+xml"/>
  <Override PartName="/ppt/slideLayouts/slideLayout16.xml" ContentType="application/vnd.openxmlformats-officedocument.presentationml.slideLayout+xml"/>
  <Override PartName="/ppt/slideLayouts/slideLayout36.xml" ContentType="application/vnd.openxmlformats-officedocument.presentationml.slideLayout+xml"/>
  <Override PartName="/ppt/slides/slide56.xml" ContentType="application/vnd.openxmlformats-officedocument.presentationml.slide+xml"/>
  <Override PartName="/docProps/core.xml" ContentType="application/vnd.openxmlformats-package.core-properties+xml"/>
  <Override PartName="/ppt/slides/slide31.xml" ContentType="application/vnd.openxmlformats-officedocument.presentationml.slide+xml"/>
  <Default Extension="bin" ContentType="application/vnd.openxmlformats-officedocument.presentationml.printerSettings"/>
  <Override PartName="/ppt/slideMasters/slideMaster2.xml" ContentType="application/vnd.openxmlformats-officedocument.presentationml.slideMaster+xml"/>
  <Override PartName="/ppt/notesSlides/notesSlide10.xml" ContentType="application/vnd.openxmlformats-officedocument.presentationml.notesSlide+xml"/>
  <Override PartName="/ppt/slides/slide53.xml" ContentType="application/vnd.openxmlformats-officedocument.presentationml.slide+xml"/>
  <Override PartName="/ppt/notesSlides/notesSlide24.xml" ContentType="application/vnd.openxmlformats-officedocument.presentationml.notesSlide+xml"/>
  <Override PartName="/ppt/slideLayouts/slideLayout19.xml" ContentType="application/vnd.openxmlformats-officedocument.presentationml.slideLayout+xml"/>
  <Override PartName="/ppt/slides/slide55.xml" ContentType="application/vnd.openxmlformats-officedocument.presentationml.slide+xml"/>
  <Override PartName="/ppt/slideLayouts/slideLayout27.xml" ContentType="application/vnd.openxmlformats-officedocument.presentationml.slideLayout+xml"/>
  <Override PartName="/ppt/slides/slide19.xml" ContentType="application/vnd.openxmlformats-officedocument.presentationml.slide+xml"/>
  <Override PartName="/ppt/slides/slide12.xml" ContentType="application/vnd.openxmlformats-officedocument.presentationml.slide+xml"/>
  <Override PartName="/ppt/slides/slide41.xml" ContentType="application/vnd.openxmlformats-officedocument.presentationml.slide+xml"/>
  <Override PartName="/ppt/slideMasters/slideMaster4.xml" ContentType="application/vnd.openxmlformats-officedocument.presentationml.slideMaster+xml"/>
  <Override PartName="/ppt/slides/slide46.xml" ContentType="application/vnd.openxmlformats-officedocument.presentationml.slide+xml"/>
  <Override PartName="/ppt/slideLayouts/slideLayout30.xml" ContentType="application/vnd.openxmlformats-officedocument.presentationml.slideLayout+xml"/>
  <Override PartName="/ppt/slideLayouts/slideLayout33.xml" ContentType="application/vnd.openxmlformats-officedocument.presentationml.slideLayout+xml"/>
  <Override PartName="/ppt/notesSlides/notesSlide2.xml" ContentType="application/vnd.openxmlformats-officedocument.presentationml.notesSlide+xml"/>
  <Override PartName="/ppt/notesSlides/notesSlide14.xml" ContentType="application/vnd.openxmlformats-officedocument.presentationml.notesSlide+xml"/>
  <Override PartName="/ppt/notesSlides/notesSlide28.xml" ContentType="application/vnd.openxmlformats-officedocument.presentationml.notesSlide+xml"/>
  <Override PartName="/ppt/theme/theme2.xml" ContentType="application/vnd.openxmlformats-officedocument.theme+xml"/>
  <Override PartName="/ppt/theme/theme4.xml" ContentType="application/vnd.openxmlformats-officedocument.theme+xml"/>
  <Override PartName="/ppt/notesSlides/notesSlide27.xml" ContentType="application/vnd.openxmlformats-officedocument.presentationml.notesSlide+xml"/>
  <Override PartName="/ppt/slides/slide2.xml" ContentType="application/vnd.openxmlformats-officedocument.presentationml.slide+xml"/>
  <Override PartName="/ppt/slideMasters/slideMaster3.xml" ContentType="application/vnd.openxmlformats-officedocument.presentationml.slideMaster+xml"/>
  <Override PartName="/ppt/notesSlides/notesSlide25.xml" ContentType="application/vnd.openxmlformats-officedocument.presentationml.notesSlide+xml"/>
  <Override PartName="/ppt/slides/slide35.xml" ContentType="application/vnd.openxmlformats-officedocument.presentationml.slide+xml"/>
  <Override PartName="/ppt/slides/slide42.xml" ContentType="application/vnd.openxmlformats-officedocument.presentationml.slide+xml"/>
  <Override PartName="/ppt/slideLayouts/slideLayout38.xml" ContentType="application/vnd.openxmlformats-officedocument.presentationml.slideLayout+xml"/>
  <Override PartName="/ppt/slides/slide45.xml" ContentType="application/vnd.openxmlformats-officedocument.presentationml.slide+xml"/>
  <Override PartName="/ppt/notesSlides/notesSlide21.xml" ContentType="application/vnd.openxmlformats-officedocument.presentationml.notesSlide+xml"/>
  <Override PartName="/ppt/slideLayouts/slideLayout34.xml" ContentType="application/vnd.openxmlformats-officedocument.presentationml.slideLayout+xml"/>
  <Override PartName="/ppt/slideLayouts/slideLayout5.xml" ContentType="application/vnd.openxmlformats-officedocument.presentationml.slideLayout+xml"/>
  <Override PartName="/ppt/slideLayouts/slideLayout10.xml" ContentType="application/vnd.openxmlformats-officedocument.presentationml.slideLayout+xml"/>
  <Override PartName="/ppt/slides/slide50.xml" ContentType="application/vnd.openxmlformats-officedocument.presentationml.slide+xml"/>
  <Override PartName="/ppt/slides/slide54.xml" ContentType="application/vnd.openxmlformats-officedocument.presentationml.slide+xml"/>
  <Override PartName="/ppt/slides/slide57.xml" ContentType="application/vnd.openxmlformats-officedocument.presentationml.slide+xml"/>
  <Override PartName="/ppt/slideLayouts/slideLayout25.xml" ContentType="application/vnd.openxmlformats-officedocument.presentationml.slideLayout+xml"/>
  <Override PartName="/ppt/notesSlides/notesSlide3.xml" ContentType="application/vnd.openxmlformats-officedocument.presentationml.notesSlide+xml"/>
  <Override PartName="/ppt/notesSlides/notesSlide29.xml" ContentType="application/vnd.openxmlformats-officedocument.presentationml.notesSlide+xml"/>
  <Default Extension="xml" ContentType="application/xml"/>
  <Override PartName="/ppt/slideLayouts/slideLayout29.xml" ContentType="application/vnd.openxmlformats-officedocument.presentationml.slideLayout+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slides/slide25.xml" ContentType="application/vnd.openxmlformats-officedocument.presentationml.slide+xml"/>
  <Override PartName="/ppt/notesSlides/notesSlide19.xml" ContentType="application/vnd.openxmlformats-officedocument.presentationml.notesSlide+xml"/>
  <Override PartName="/ppt/slides/slide14.xml" ContentType="application/vnd.openxmlformats-officedocument.presentationml.slide+xml"/>
  <Override PartName="/ppt/slides/slide40.xml" ContentType="application/vnd.openxmlformats-officedocument.presentationml.slide+xml"/>
  <Override PartName="/ppt/slideLayouts/slideLayout18.xml" ContentType="application/vnd.openxmlformats-officedocument.presentationml.slideLayout+xml"/>
  <Override PartName="/ppt/slides/slide34.xml" ContentType="application/vnd.openxmlformats-officedocument.presentationml.slide+xml"/>
  <Override PartName="/ppt/slideLayouts/slideLayout28.xml" ContentType="application/vnd.openxmlformats-officedocument.presentationml.slideLayout+xml"/>
  <Override PartName="/ppt/slides/slide44.xml" ContentType="application/vnd.openxmlformats-officedocument.presentationml.slide+xml"/>
  <Override PartName="/ppt/notesSlides/notesSlide12.xml" ContentType="application/vnd.openxmlformats-officedocument.presentationml.notesSlide+xml"/>
  <Override PartName="/ppt/notesSlides/notesSlide26.xml" ContentType="application/vnd.openxmlformats-officedocument.presentationml.notesSlide+xml"/>
  <Override PartName="/ppt/notesSlides/notesSlide5.xml" ContentType="application/vnd.openxmlformats-officedocument.presentationml.notesSlide+xml"/>
  <Override PartName="/ppt/slides/slide49.xml" ContentType="application/vnd.openxmlformats-officedocument.presentationml.slide+xml"/>
  <Override PartName="/ppt/slideLayouts/slideLayout20.xml" ContentType="application/vnd.openxmlformats-officedocument.presentationml.slideLayout+xml"/>
  <Override PartName="/ppt/slideLayouts/slideLayout1.xml" ContentType="application/vnd.openxmlformats-officedocument.presentationml.slideLayout+xml"/>
  <Override PartName="/ppt/slides/slide48.xml" ContentType="application/vnd.openxmlformats-officedocument.presentationml.slide+xml"/>
  <Override PartName="/ppt/theme/theme1.xml" ContentType="application/vnd.openxmlformats-officedocument.theme+xml"/>
  <Override PartName="/ppt/presentation.xml" ContentType="application/vnd.openxmlformats-officedocument.presentationml.presentation.main+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39.xml" ContentType="application/vnd.openxmlformats-officedocument.presentationml.slideLayout+xml"/>
  <Default Extension="jpeg" ContentType="image/jpeg"/>
  <Override PartName="/ppt/slides/slide3.xml" ContentType="application/vnd.openxmlformats-officedocument.presentationml.slide+xml"/>
  <Override PartName="/ppt/slides/slide4.xml" ContentType="application/vnd.openxmlformats-officedocument.presentationml.slide+xml"/>
  <Default Extension="tiff" ContentType="image/tiff"/>
  <Override PartName="/ppt/slideLayouts/slideLayout11.xml" ContentType="application/vnd.openxmlformats-officedocument.presentationml.slideLayout+xml"/>
  <Override PartName="/ppt/notesSlides/notesSlide8.xml" ContentType="application/vnd.openxmlformats-officedocument.presentationml.notesSlide+xml"/>
  <Override PartName="/ppt/slideLayouts/slideLayout13.xml" ContentType="application/vnd.openxmlformats-officedocument.presentationml.slideLayout+xml"/>
  <Override PartName="/ppt/slides/slide8.xml" ContentType="application/vnd.openxmlformats-officedocument.presentationml.slide+xml"/>
  <Override PartName="/ppt/slideLayouts/slideLayout31.xml" ContentType="application/vnd.openxmlformats-officedocument.presentationml.slideLayout+xml"/>
  <Override PartName="/ppt/slides/slide15.xml" ContentType="application/vnd.openxmlformats-officedocument.presentationml.slide+xml"/>
  <Default Extension="rels" ContentType="application/vnd.openxmlformats-package.relationships+xml"/>
  <Override PartName="/ppt/slideLayouts/slideLayout15.xml" ContentType="application/vnd.openxmlformats-officedocument.presentationml.slideLayout+xml"/>
  <Override PartName="/ppt/slides/slide9.xml" ContentType="application/vnd.openxmlformats-officedocument.presentationml.slide+xml"/>
  <Override PartName="/ppt/slides/slide24.xml" ContentType="application/vnd.openxmlformats-officedocument.presentationml.slide+xml"/>
  <Override PartName="/ppt/slides/slide39.xml" ContentType="application/vnd.openxmlformats-officedocument.presentationml.slide+xml"/>
  <Override PartName="/ppt/slides/slide32.xml" ContentType="application/vnd.openxmlformats-officedocument.presentationml.slide+xml"/>
  <Override PartName="/ppt/theme/theme7.xml" ContentType="application/vnd.openxmlformats-officedocument.theme+xml"/>
  <Override PartName="/ppt/slides/slide6.xml" ContentType="application/vnd.openxmlformats-officedocument.presentationml.slide+xml"/>
  <Override PartName="/ppt/slides/slide16.xml" ContentType="application/vnd.openxmlformats-officedocument.presentationml.slide+xml"/>
  <Override PartName="/ppt/slides/slide38.xml" ContentType="application/vnd.openxmlformats-officedocument.presentationml.slide+xml"/>
  <Override PartName="/ppt/slideLayouts/slideLayout12.xml" ContentType="application/vnd.openxmlformats-officedocument.presentationml.slideLayout+xml"/>
  <Override PartName="/ppt/notesSlides/notesSlide20.xml" ContentType="application/vnd.openxmlformats-officedocument.presentationml.notesSlide+xml"/>
  <Default Extension="pdf" ContentType="application/pdf"/>
  <Override PartName="/ppt/slides/slide29.xml" ContentType="application/vnd.openxmlformats-officedocument.presentationml.slide+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 id="2147484373" r:id="rId2"/>
    <p:sldMasterId id="2147484374" r:id="rId3"/>
    <p:sldMasterId id="2147484700" r:id="rId4"/>
    <p:sldMasterId id="2147484708" r:id="rId5"/>
  </p:sldMasterIdLst>
  <p:notesMasterIdLst>
    <p:notesMasterId r:id="rId63"/>
  </p:notesMasterIdLst>
  <p:handoutMasterIdLst>
    <p:handoutMasterId r:id="rId64"/>
  </p:handoutMasterIdLst>
  <p:sldIdLst>
    <p:sldId id="259" r:id="rId6"/>
    <p:sldId id="370" r:id="rId7"/>
    <p:sldId id="369" r:id="rId8"/>
    <p:sldId id="329" r:id="rId9"/>
    <p:sldId id="330" r:id="rId10"/>
    <p:sldId id="371" r:id="rId11"/>
    <p:sldId id="372" r:id="rId12"/>
    <p:sldId id="374" r:id="rId13"/>
    <p:sldId id="378" r:id="rId14"/>
    <p:sldId id="375" r:id="rId15"/>
    <p:sldId id="377" r:id="rId16"/>
    <p:sldId id="376" r:id="rId17"/>
    <p:sldId id="366" r:id="rId18"/>
    <p:sldId id="405" r:id="rId19"/>
    <p:sldId id="367" r:id="rId20"/>
    <p:sldId id="331" r:id="rId21"/>
    <p:sldId id="379" r:id="rId22"/>
    <p:sldId id="407" r:id="rId23"/>
    <p:sldId id="380" r:id="rId24"/>
    <p:sldId id="408" r:id="rId25"/>
    <p:sldId id="381" r:id="rId26"/>
    <p:sldId id="382" r:id="rId27"/>
    <p:sldId id="383" r:id="rId28"/>
    <p:sldId id="384" r:id="rId29"/>
    <p:sldId id="385" r:id="rId30"/>
    <p:sldId id="386" r:id="rId31"/>
    <p:sldId id="387" r:id="rId32"/>
    <p:sldId id="388" r:id="rId33"/>
    <p:sldId id="389" r:id="rId34"/>
    <p:sldId id="390" r:id="rId35"/>
    <p:sldId id="391" r:id="rId36"/>
    <p:sldId id="392" r:id="rId37"/>
    <p:sldId id="393" r:id="rId38"/>
    <p:sldId id="394" r:id="rId39"/>
    <p:sldId id="395" r:id="rId40"/>
    <p:sldId id="396" r:id="rId41"/>
    <p:sldId id="397" r:id="rId42"/>
    <p:sldId id="398" r:id="rId43"/>
    <p:sldId id="399" r:id="rId44"/>
    <p:sldId id="400" r:id="rId45"/>
    <p:sldId id="401" r:id="rId46"/>
    <p:sldId id="402" r:id="rId47"/>
    <p:sldId id="403" r:id="rId48"/>
    <p:sldId id="404" r:id="rId49"/>
    <p:sldId id="410" r:id="rId50"/>
    <p:sldId id="411" r:id="rId51"/>
    <p:sldId id="412" r:id="rId52"/>
    <p:sldId id="413" r:id="rId53"/>
    <p:sldId id="414" r:id="rId54"/>
    <p:sldId id="415" r:id="rId55"/>
    <p:sldId id="416" r:id="rId56"/>
    <p:sldId id="417" r:id="rId57"/>
    <p:sldId id="418" r:id="rId58"/>
    <p:sldId id="419" r:id="rId59"/>
    <p:sldId id="409" r:id="rId60"/>
    <p:sldId id="406" r:id="rId61"/>
    <p:sldId id="373" r:id="rId6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pitchFamily="17" charset="-128"/>
        <a:cs typeface="+mn-cs"/>
      </a:defRPr>
    </a:lvl1pPr>
    <a:lvl2pPr marL="457200" algn="l" defTabSz="457200" rtl="0" fontAlgn="base">
      <a:spcBef>
        <a:spcPct val="0"/>
      </a:spcBef>
      <a:spcAft>
        <a:spcPct val="0"/>
      </a:spcAft>
      <a:defRPr sz="2400" kern="1200">
        <a:solidFill>
          <a:schemeClr val="tx1"/>
        </a:solidFill>
        <a:latin typeface="Arial" charset="0"/>
        <a:ea typeface="ＭＳ Ｐゴシック" pitchFamily="17" charset="-128"/>
        <a:cs typeface="+mn-cs"/>
      </a:defRPr>
    </a:lvl2pPr>
    <a:lvl3pPr marL="914400" algn="l" defTabSz="457200" rtl="0" fontAlgn="base">
      <a:spcBef>
        <a:spcPct val="0"/>
      </a:spcBef>
      <a:spcAft>
        <a:spcPct val="0"/>
      </a:spcAft>
      <a:defRPr sz="2400" kern="1200">
        <a:solidFill>
          <a:schemeClr val="tx1"/>
        </a:solidFill>
        <a:latin typeface="Arial" charset="0"/>
        <a:ea typeface="ＭＳ Ｐゴシック" pitchFamily="17" charset="-128"/>
        <a:cs typeface="+mn-cs"/>
      </a:defRPr>
    </a:lvl3pPr>
    <a:lvl4pPr marL="1371600" algn="l" defTabSz="457200" rtl="0" fontAlgn="base">
      <a:spcBef>
        <a:spcPct val="0"/>
      </a:spcBef>
      <a:spcAft>
        <a:spcPct val="0"/>
      </a:spcAft>
      <a:defRPr sz="2400" kern="1200">
        <a:solidFill>
          <a:schemeClr val="tx1"/>
        </a:solidFill>
        <a:latin typeface="Arial" charset="0"/>
        <a:ea typeface="ＭＳ Ｐゴシック" pitchFamily="17" charset="-128"/>
        <a:cs typeface="+mn-cs"/>
      </a:defRPr>
    </a:lvl4pPr>
    <a:lvl5pPr marL="1828800" algn="l" defTabSz="457200" rtl="0" fontAlgn="base">
      <a:spcBef>
        <a:spcPct val="0"/>
      </a:spcBef>
      <a:spcAft>
        <a:spcPct val="0"/>
      </a:spcAft>
      <a:defRPr sz="2400" kern="1200">
        <a:solidFill>
          <a:schemeClr val="tx1"/>
        </a:solidFill>
        <a:latin typeface="Arial" charset="0"/>
        <a:ea typeface="ＭＳ Ｐゴシック" pitchFamily="17" charset="-128"/>
        <a:cs typeface="+mn-cs"/>
      </a:defRPr>
    </a:lvl5pPr>
    <a:lvl6pPr marL="2286000" algn="l" defTabSz="914400" rtl="0" eaLnBrk="1" latinLnBrk="0" hangingPunct="1">
      <a:defRPr sz="2400" kern="1200">
        <a:solidFill>
          <a:schemeClr val="tx1"/>
        </a:solidFill>
        <a:latin typeface="Arial" charset="0"/>
        <a:ea typeface="ＭＳ Ｐゴシック" pitchFamily="17" charset="-128"/>
        <a:cs typeface="+mn-cs"/>
      </a:defRPr>
    </a:lvl6pPr>
    <a:lvl7pPr marL="2743200" algn="l" defTabSz="914400" rtl="0" eaLnBrk="1" latinLnBrk="0" hangingPunct="1">
      <a:defRPr sz="2400" kern="1200">
        <a:solidFill>
          <a:schemeClr val="tx1"/>
        </a:solidFill>
        <a:latin typeface="Arial" charset="0"/>
        <a:ea typeface="ＭＳ Ｐゴシック" pitchFamily="17" charset="-128"/>
        <a:cs typeface="+mn-cs"/>
      </a:defRPr>
    </a:lvl7pPr>
    <a:lvl8pPr marL="3200400" algn="l" defTabSz="914400" rtl="0" eaLnBrk="1" latinLnBrk="0" hangingPunct="1">
      <a:defRPr sz="2400" kern="1200">
        <a:solidFill>
          <a:schemeClr val="tx1"/>
        </a:solidFill>
        <a:latin typeface="Arial" charset="0"/>
        <a:ea typeface="ＭＳ Ｐゴシック" pitchFamily="17" charset="-128"/>
        <a:cs typeface="+mn-cs"/>
      </a:defRPr>
    </a:lvl8pPr>
    <a:lvl9pPr marL="3657600" algn="l" defTabSz="914400" rtl="0" eaLnBrk="1" latinLnBrk="0" hangingPunct="1">
      <a:defRPr sz="2400" kern="1200">
        <a:solidFill>
          <a:schemeClr val="tx1"/>
        </a:solidFill>
        <a:latin typeface="Arial" charset="0"/>
        <a:ea typeface="ＭＳ Ｐゴシック" pitchFamily="17" charset="-128"/>
        <a:cs typeface="+mn-cs"/>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mAuthor id="0" name="Power Mac" initials="PM" lastIdx="0" clrIdx="0"/>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000099"/>
    <a:srgbClr val="8CC7EA"/>
    <a:srgbClr val="EAEAEA"/>
    <a:srgbClr val="66CCFF"/>
    <a:srgbClr val="99CCFF"/>
    <a:srgbClr val="330099"/>
    <a:srgbClr val="990033"/>
    <a:srgbClr val="ECECE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showOutlineIcons="0">
    <p:restoredLeft sz="15620"/>
    <p:restoredTop sz="94660"/>
  </p:normalViewPr>
  <p:slideViewPr>
    <p:cSldViewPr snapToGrid="0" snapToObjects="1">
      <p:cViewPr varScale="1">
        <p:scale>
          <a:sx n="111" d="100"/>
          <a:sy n="111" d="100"/>
        </p:scale>
        <p:origin x="-68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64" Type="http://schemas.openxmlformats.org/officeDocument/2006/relationships/handoutMaster" Target="handoutMasters/handoutMaster1.xml"/><Relationship Id="rId60" Type="http://schemas.openxmlformats.org/officeDocument/2006/relationships/slide" Target="slides/slide55.xml"/><Relationship Id="rId39" Type="http://schemas.openxmlformats.org/officeDocument/2006/relationships/slide" Target="slides/slide34.xml"/><Relationship Id="rId70" Type="http://schemas.openxmlformats.org/officeDocument/2006/relationships/tableStyles" Target="tableStyles.xml"/><Relationship Id="rId7" Type="http://schemas.openxmlformats.org/officeDocument/2006/relationships/slide" Target="slides/slide2.xml"/><Relationship Id="rId43" Type="http://schemas.openxmlformats.org/officeDocument/2006/relationships/slide" Target="slides/slide38.xml"/><Relationship Id="rId25" Type="http://schemas.openxmlformats.org/officeDocument/2006/relationships/slide" Target="slides/slide20.xml"/><Relationship Id="rId10" Type="http://schemas.openxmlformats.org/officeDocument/2006/relationships/slide" Target="slides/slide5.xml"/><Relationship Id="rId50" Type="http://schemas.openxmlformats.org/officeDocument/2006/relationships/slide" Target="slides/slide45.xml"/><Relationship Id="rId63" Type="http://schemas.openxmlformats.org/officeDocument/2006/relationships/notesMaster" Target="notesMasters/notesMaster1.xml"/><Relationship Id="rId17" Type="http://schemas.openxmlformats.org/officeDocument/2006/relationships/slide" Target="slides/slide12.xml"/><Relationship Id="rId9" Type="http://schemas.openxmlformats.org/officeDocument/2006/relationships/slide" Target="slides/slide4.xml"/><Relationship Id="rId18" Type="http://schemas.openxmlformats.org/officeDocument/2006/relationships/slide" Target="slides/slide13.xml"/><Relationship Id="rId27" Type="http://schemas.openxmlformats.org/officeDocument/2006/relationships/slide" Target="slides/slide22.xml"/><Relationship Id="rId14" Type="http://schemas.openxmlformats.org/officeDocument/2006/relationships/slide" Target="slides/slide9.xml"/><Relationship Id="rId4" Type="http://schemas.openxmlformats.org/officeDocument/2006/relationships/slideMaster" Target="slideMasters/slideMaster4.xml"/><Relationship Id="rId28" Type="http://schemas.openxmlformats.org/officeDocument/2006/relationships/slide" Target="slides/slide23.xml"/><Relationship Id="rId45" Type="http://schemas.openxmlformats.org/officeDocument/2006/relationships/slide" Target="slides/slide40.xml"/><Relationship Id="rId58" Type="http://schemas.openxmlformats.org/officeDocument/2006/relationships/slide" Target="slides/slide53.xml"/><Relationship Id="rId42" Type="http://schemas.openxmlformats.org/officeDocument/2006/relationships/slide" Target="slides/slide37.xml"/><Relationship Id="rId6" Type="http://schemas.openxmlformats.org/officeDocument/2006/relationships/slide" Target="slides/slide1.xml"/><Relationship Id="rId49" Type="http://schemas.openxmlformats.org/officeDocument/2006/relationships/slide" Target="slides/slide44.xml"/><Relationship Id="rId44" Type="http://schemas.openxmlformats.org/officeDocument/2006/relationships/slide" Target="slides/slide39.xml"/><Relationship Id="rId69" Type="http://schemas.openxmlformats.org/officeDocument/2006/relationships/theme" Target="theme/theme1.xml"/><Relationship Id="rId19" Type="http://schemas.openxmlformats.org/officeDocument/2006/relationships/slide" Target="slides/slide14.xml"/><Relationship Id="rId38" Type="http://schemas.openxmlformats.org/officeDocument/2006/relationships/slide" Target="slides/slide33.xml"/><Relationship Id="rId20" Type="http://schemas.openxmlformats.org/officeDocument/2006/relationships/slide" Target="slides/slide15.xml"/><Relationship Id="rId2" Type="http://schemas.openxmlformats.org/officeDocument/2006/relationships/slideMaster" Target="slideMasters/slideMaster2.xml"/><Relationship Id="rId46" Type="http://schemas.openxmlformats.org/officeDocument/2006/relationships/slide" Target="slides/slide41.xml"/><Relationship Id="rId57" Type="http://schemas.openxmlformats.org/officeDocument/2006/relationships/slide" Target="slides/slide52.xml"/><Relationship Id="rId59" Type="http://schemas.openxmlformats.org/officeDocument/2006/relationships/slide" Target="slides/slide54.xml"/><Relationship Id="rId35" Type="http://schemas.openxmlformats.org/officeDocument/2006/relationships/slide" Target="slides/slide30.xml"/><Relationship Id="rId51" Type="http://schemas.openxmlformats.org/officeDocument/2006/relationships/slide" Target="slides/slide46.xml"/><Relationship Id="rId55" Type="http://schemas.openxmlformats.org/officeDocument/2006/relationships/slide" Target="slides/slide50.xml"/><Relationship Id="rId31" Type="http://schemas.openxmlformats.org/officeDocument/2006/relationships/slide" Target="slides/slide26.xml"/><Relationship Id="rId34" Type="http://schemas.openxmlformats.org/officeDocument/2006/relationships/slide" Target="slides/slide29.xml"/><Relationship Id="rId40" Type="http://schemas.openxmlformats.org/officeDocument/2006/relationships/slide" Target="slides/slide35.xml"/><Relationship Id="rId62" Type="http://schemas.openxmlformats.org/officeDocument/2006/relationships/slide" Target="slides/slide57.xml"/><Relationship Id="rId66" Type="http://schemas.openxmlformats.org/officeDocument/2006/relationships/commentAuthors" Target="commentAuthors.xml"/><Relationship Id="rId36" Type="http://schemas.openxmlformats.org/officeDocument/2006/relationships/slide" Target="slides/slide31.xml"/><Relationship Id="rId1" Type="http://schemas.openxmlformats.org/officeDocument/2006/relationships/slideMaster" Target="slideMasters/slideMaster1.xml"/><Relationship Id="rId24" Type="http://schemas.openxmlformats.org/officeDocument/2006/relationships/slide" Target="slides/slide19.xml"/><Relationship Id="rId47" Type="http://schemas.openxmlformats.org/officeDocument/2006/relationships/slide" Target="slides/slide42.xml"/><Relationship Id="rId56" Type="http://schemas.openxmlformats.org/officeDocument/2006/relationships/slide" Target="slides/slide51.xml"/><Relationship Id="rId48" Type="http://schemas.openxmlformats.org/officeDocument/2006/relationships/slide" Target="slides/slide43.xml"/><Relationship Id="rId8" Type="http://schemas.openxmlformats.org/officeDocument/2006/relationships/slide" Target="slides/slide3.xml"/><Relationship Id="rId13" Type="http://schemas.openxmlformats.org/officeDocument/2006/relationships/slide" Target="slides/slide8.xml"/><Relationship Id="rId32" Type="http://schemas.openxmlformats.org/officeDocument/2006/relationships/slide" Target="slides/slide27.xml"/><Relationship Id="rId37" Type="http://schemas.openxmlformats.org/officeDocument/2006/relationships/slide" Target="slides/slide32.xml"/><Relationship Id="rId52" Type="http://schemas.openxmlformats.org/officeDocument/2006/relationships/slide" Target="slides/slide47.xml"/><Relationship Id="rId65" Type="http://schemas.openxmlformats.org/officeDocument/2006/relationships/printerSettings" Target="printerSettings/printerSettings1.bin"/><Relationship Id="rId67" Type="http://schemas.openxmlformats.org/officeDocument/2006/relationships/presProps" Target="presProps.xml"/><Relationship Id="rId54" Type="http://schemas.openxmlformats.org/officeDocument/2006/relationships/slide" Target="slides/slide49.xml"/><Relationship Id="rId12" Type="http://schemas.openxmlformats.org/officeDocument/2006/relationships/slide" Target="slides/slide7.xml"/><Relationship Id="rId3" Type="http://schemas.openxmlformats.org/officeDocument/2006/relationships/slideMaster" Target="slideMasters/slideMaster3.xml"/><Relationship Id="rId23" Type="http://schemas.openxmlformats.org/officeDocument/2006/relationships/slide" Target="slides/slide18.xml"/><Relationship Id="rId61" Type="http://schemas.openxmlformats.org/officeDocument/2006/relationships/slide" Target="slides/slide56.xml"/><Relationship Id="rId53" Type="http://schemas.openxmlformats.org/officeDocument/2006/relationships/slide" Target="slides/slide48.xml"/><Relationship Id="rId26" Type="http://schemas.openxmlformats.org/officeDocument/2006/relationships/slide" Target="slides/slide21.xml"/><Relationship Id="rId30" Type="http://schemas.openxmlformats.org/officeDocument/2006/relationships/slide" Target="slides/slide25.xml"/><Relationship Id="rId11" Type="http://schemas.openxmlformats.org/officeDocument/2006/relationships/slide" Target="slides/slide6.xml"/><Relationship Id="rId68" Type="http://schemas.openxmlformats.org/officeDocument/2006/relationships/viewProps" Target="viewProps.xml"/><Relationship Id="rId29" Type="http://schemas.openxmlformats.org/officeDocument/2006/relationships/slide" Target="slides/slide24.xml"/><Relationship Id="rId16" Type="http://schemas.openxmlformats.org/officeDocument/2006/relationships/slide" Target="slides/slide11.xml"/><Relationship Id="rId33" Type="http://schemas.openxmlformats.org/officeDocument/2006/relationships/slide" Target="slides/slide28.xml"/><Relationship Id="rId41"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10.xml"/><Relationship Id="rId22" Type="http://schemas.openxmlformats.org/officeDocument/2006/relationships/slide" Target="slides/slide17.xml"/><Relationship Id="rId21" Type="http://schemas.openxmlformats.org/officeDocument/2006/relationships/slide" Target="slides/slide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D8D930D8-53AD-4453-B8F7-598EFFCEBA61}" type="datetime1">
              <a:rPr lang="en-US"/>
              <a:pPr>
                <a:defRPr/>
              </a:pPr>
              <a:t>1/6/11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01BC71C-5517-4FD8-8CEB-E951D6551826}" type="slidenum">
              <a:rPr lang="en-US"/>
              <a:pPr>
                <a:defRPr/>
              </a:pPr>
              <a:t>‹#›</a:t>
            </a:fld>
            <a:endParaRPr 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CD5B8133-C2CB-453D-B7B7-012315C3CD44}" type="datetime1">
              <a:rPr lang="en-US"/>
              <a:pPr>
                <a:defRPr/>
              </a:pPr>
              <a:t>1/6/11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34198066-9944-470C-8ACB-264EC519BB07}" type="slidenum">
              <a:rPr lang="en-US"/>
              <a:pPr>
                <a:defRPr/>
              </a:pPr>
              <a:t>‹#›</a:t>
            </a:fld>
            <a:endParaRPr 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ＭＳ Ｐゴシック" pitchFamily="96"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9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Slide Image Placeholder 1"/>
          <p:cNvSpPr>
            <a:spLocks noGrp="1" noRot="1" noChangeAspec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a:lstStyle/>
          <a:p>
            <a:pPr lvl="1">
              <a:lnSpc>
                <a:spcPct val="90000"/>
              </a:lnSpc>
              <a:buClr>
                <a:schemeClr val="tx2"/>
              </a:buClr>
              <a:buSzPct val="75000"/>
              <a:buFont typeface="Wingdings" pitchFamily="-65" charset="2"/>
              <a:buChar char="§"/>
            </a:pPr>
            <a:r>
              <a:rPr lang="en-US" sz="1600" smtClean="0">
                <a:solidFill>
                  <a:schemeClr val="accent1"/>
                </a:solidFill>
                <a:latin typeface="Arial Unicode MS" pitchFamily="-65" charset="0"/>
                <a:ea typeface="Arial Unicode MS" pitchFamily="-65" charset="0"/>
                <a:cs typeface="Arial Unicode MS" pitchFamily="-65" charset="0"/>
              </a:rPr>
              <a:t>Most important component is the 3K Cosmic Microwave Background (CMB)</a:t>
            </a:r>
          </a:p>
          <a:p>
            <a:pPr lvl="1">
              <a:lnSpc>
                <a:spcPct val="90000"/>
              </a:lnSpc>
              <a:buClr>
                <a:schemeClr val="tx2"/>
              </a:buClr>
              <a:buSzPct val="75000"/>
              <a:buFont typeface="Wingdings" pitchFamily="-65" charset="2"/>
              <a:buChar char="§"/>
            </a:pPr>
            <a:r>
              <a:rPr lang="en-US" sz="1600" smtClean="0">
                <a:solidFill>
                  <a:schemeClr val="accent1"/>
                </a:solidFill>
                <a:latin typeface="Arial Unicode MS" pitchFamily="-65" charset="0"/>
                <a:ea typeface="Arial Unicode MS" pitchFamily="-65" charset="0"/>
                <a:cs typeface="Arial Unicode MS" pitchFamily="-65" charset="0"/>
              </a:rPr>
              <a:t>After the CMB, the strongest component is the CIB/THz component, which carries most of the remaining radiative energy in the Universe, and 40% of that in for instance the Milky Way Galaxy.</a:t>
            </a:r>
          </a:p>
          <a:p>
            <a:endParaRPr lang="en-US">
              <a:ea typeface="ＭＳ Ｐゴシック" pitchFamily="-65" charset="-128"/>
              <a:cs typeface="ＭＳ Ｐゴシック" pitchFamily="-65" charset="-128"/>
            </a:endParaRPr>
          </a:p>
        </p:txBody>
      </p:sp>
      <p:sp>
        <p:nvSpPr>
          <p:cNvPr id="41988" name="Slide Number Placeholder 3"/>
          <p:cNvSpPr>
            <a:spLocks noGrp="1"/>
          </p:cNvSpPr>
          <p:nvPr>
            <p:ph type="sldNum" sz="quarter" idx="5"/>
          </p:nvPr>
        </p:nvSpPr>
        <p:spPr bwMode="auto">
          <a:noFill/>
          <a:ln>
            <a:miter lim="800000"/>
            <a:headEnd/>
            <a:tailEnd/>
          </a:ln>
        </p:spPr>
        <p:txBody>
          <a:bodyPr/>
          <a:lstStyle/>
          <a:p>
            <a:fld id="{0E9C634D-BCC4-7146-A31E-B86C937C0F92}" type="slidenum">
              <a:rPr lang="en-US" smtClean="0">
                <a:latin typeface="Arial" pitchFamily="-65" charset="0"/>
                <a:ea typeface="ＭＳ Ｐゴシック" pitchFamily="-65" charset="-128"/>
                <a:cs typeface="ＭＳ Ｐゴシック" pitchFamily="-65" charset="-128"/>
              </a:rPr>
              <a:pPr/>
              <a:t>4</a:t>
            </a:fld>
            <a:endParaRPr lang="en-US" smtClean="0">
              <a:latin typeface="Arial" pitchFamily="-65" charset="0"/>
              <a:ea typeface="ＭＳ Ｐゴシック" pitchFamily="-65" charset="-128"/>
              <a:cs typeface="ＭＳ Ｐゴシック" pitchFamily="-65"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Product Assurance</a:t>
            </a:r>
          </a:p>
        </p:txBody>
      </p:sp>
      <p:sp>
        <p:nvSpPr>
          <p:cNvPr id="5" name="Rectangle 3"/>
          <p:cNvSpPr>
            <a:spLocks noGrp="1" noChangeArrowheads="1"/>
          </p:cNvSpPr>
          <p:nvPr>
            <p:ph type="dt" idx="1"/>
          </p:nvPr>
        </p:nvSpPr>
        <p:spPr>
          <a:ln/>
        </p:spPr>
        <p:txBody>
          <a:bodyPr/>
          <a:lstStyle/>
          <a:p>
            <a:fld id="{6E75B40A-1270-C341-8343-D1FDBFA5A939}" type="datetime1">
              <a:rPr lang="en-US"/>
              <a:pPr/>
              <a:t>1/6/11</a:t>
            </a:fld>
            <a:r>
              <a:rPr lang="en-US"/>
              <a:t>2003 June 2 – 6, Victoria, Canada</a:t>
            </a:r>
          </a:p>
        </p:txBody>
      </p:sp>
      <p:sp>
        <p:nvSpPr>
          <p:cNvPr id="6" name="Rectangle 7"/>
          <p:cNvSpPr>
            <a:spLocks noGrp="1" noChangeArrowheads="1"/>
          </p:cNvSpPr>
          <p:nvPr>
            <p:ph type="sldNum" sz="quarter" idx="5"/>
          </p:nvPr>
        </p:nvSpPr>
        <p:spPr>
          <a:ln/>
        </p:spPr>
        <p:txBody>
          <a:bodyPr/>
          <a:lstStyle/>
          <a:p>
            <a:fld id="{4945226A-75E0-2349-A187-FDDED360F0CB}" type="slidenum">
              <a:rPr lang="en-US"/>
              <a:pPr/>
              <a:t>14</a:t>
            </a:fld>
            <a:endParaRPr lang="en-US"/>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C1BAFA-5EF4-5742-AE30-21EEBC4FEBC4}" type="slidenum">
              <a:rPr lang="en-US">
                <a:ea typeface="ＭＳ Ｐゴシック" pitchFamily="-65" charset="-128"/>
                <a:cs typeface="ＭＳ Ｐゴシック" pitchFamily="-65" charset="-128"/>
              </a:rPr>
              <a:pPr fontAlgn="base">
                <a:spcBef>
                  <a:spcPct val="0"/>
                </a:spcBef>
                <a:spcAft>
                  <a:spcPct val="0"/>
                </a:spcAft>
                <a:defRPr/>
              </a:pPr>
              <a:t>15</a:t>
            </a:fld>
            <a:endParaRPr lang="en-US">
              <a:ea typeface="ＭＳ Ｐゴシック" pitchFamily="-65" charset="-128"/>
              <a:cs typeface="ＭＳ Ｐゴシック" pitchFamily="-65" charset="-128"/>
            </a:endParaRP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a:lstStyle/>
          <a:p>
            <a:fld id="{FA5B8EE0-7022-B045-A3EA-C9798E0F1D8E}" type="slidenum">
              <a:rPr lang="en-US">
                <a:latin typeface="Arial" pitchFamily="-65" charset="0"/>
                <a:ea typeface="ＭＳ Ｐゴシック" pitchFamily="-65" charset="-128"/>
                <a:cs typeface="ＭＳ Ｐゴシック" pitchFamily="-65" charset="-128"/>
              </a:rPr>
              <a:pPr/>
              <a:t>16</a:t>
            </a:fld>
            <a:endParaRPr lang="en-US">
              <a:latin typeface="Arial" pitchFamily="-65" charset="0"/>
              <a:ea typeface="ＭＳ Ｐゴシック" pitchFamily="-65" charset="-128"/>
              <a:cs typeface="ＭＳ Ｐゴシック" pitchFamily="-65" charset="-128"/>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a:lstStyle/>
          <a:p>
            <a:pPr lvl="2">
              <a:lnSpc>
                <a:spcPct val="90000"/>
              </a:lnSpc>
              <a:buFont typeface="Times" pitchFamily="-65" charset="0"/>
              <a:buChar char="•"/>
            </a:pPr>
            <a:r>
              <a:rPr lang="en-US" sz="1600" smtClean="0">
                <a:latin typeface="Gill Sans MT" pitchFamily="-65" charset="-18"/>
                <a:ea typeface="ＭＳ Ｐゴシック" pitchFamily="-65" charset="-128"/>
              </a:rPr>
              <a:t>Best accessible site on Earth</a:t>
            </a:r>
          </a:p>
          <a:p>
            <a:pPr lvl="2">
              <a:lnSpc>
                <a:spcPct val="90000"/>
              </a:lnSpc>
              <a:buFont typeface="Times" pitchFamily="-65" charset="0"/>
              <a:buChar char="•"/>
            </a:pPr>
            <a:r>
              <a:rPr lang="en-US" sz="1600" smtClean="0">
                <a:latin typeface="Gill Sans MT" pitchFamily="-65" charset="-18"/>
                <a:ea typeface="ＭＳ Ｐゴシック" pitchFamily="-65" charset="-128"/>
              </a:rPr>
              <a:t>Highest performance receivers available</a:t>
            </a:r>
          </a:p>
          <a:p>
            <a:pPr lvl="2">
              <a:lnSpc>
                <a:spcPct val="90000"/>
              </a:lnSpc>
              <a:buFont typeface="Times" pitchFamily="-65" charset="0"/>
              <a:buChar char="•"/>
            </a:pPr>
            <a:r>
              <a:rPr lang="en-US" sz="1600" smtClean="0">
                <a:latin typeface="Gill Sans MT" pitchFamily="-65" charset="-18"/>
                <a:ea typeface="ＭＳ Ｐゴシック" pitchFamily="-65" charset="-128"/>
              </a:rPr>
              <a:t>Enormous collecting area (1.6 acres, or &gt;6600 m</a:t>
            </a:r>
            <a:r>
              <a:rPr lang="en-US" sz="1600" baseline="30000" smtClean="0">
                <a:latin typeface="Gill Sans MT" pitchFamily="-65" charset="-18"/>
                <a:ea typeface="ＭＳ Ｐゴシック" pitchFamily="-65" charset="-128"/>
              </a:rPr>
              <a:t>2</a:t>
            </a:r>
            <a:r>
              <a:rPr lang="en-US" sz="1600" smtClean="0">
                <a:latin typeface="Gill Sans MT" pitchFamily="-65" charset="-18"/>
                <a:ea typeface="ＭＳ Ｐゴシック" pitchFamily="-65" charset="-128"/>
              </a:rPr>
              <a:t>) Not only is the site high and dry but it is big!  18km baselines or longer may be accommodated.</a:t>
            </a:r>
          </a:p>
          <a:p>
            <a:pPr lvl="2">
              <a:lnSpc>
                <a:spcPct val="90000"/>
              </a:lnSpc>
              <a:buFont typeface="Times" pitchFamily="-65" charset="0"/>
              <a:buChar char="•"/>
            </a:pPr>
            <a:r>
              <a:rPr lang="en-US" sz="1600" smtClean="0">
                <a:latin typeface="Gill Sans MT" pitchFamily="-65" charset="-18"/>
                <a:ea typeface="ＭＳ Ｐゴシック" pitchFamily="-65" charset="-128"/>
              </a:rPr>
              <a:t>Take advantage of the site by covering all atmospheric windows with &gt;50% transmission above 30 GHz</a:t>
            </a:r>
          </a:p>
          <a:p>
            <a:pPr lvl="2">
              <a:lnSpc>
                <a:spcPct val="90000"/>
              </a:lnSpc>
              <a:buFont typeface="Times" pitchFamily="-65" charset="0"/>
              <a:buChar char="•"/>
            </a:pPr>
            <a:r>
              <a:rPr lang="en-US" sz="1600" smtClean="0">
                <a:latin typeface="Gill Sans MT" pitchFamily="-65" charset="-18"/>
                <a:ea typeface="ＭＳ Ｐゴシック" pitchFamily="-65" charset="-128"/>
              </a:rPr>
              <a:t>Correlator processes 16 GHz or 8 GHz times two polarizations</a:t>
            </a:r>
          </a:p>
          <a:p>
            <a:pPr lvl="2">
              <a:lnSpc>
                <a:spcPct val="90000"/>
              </a:lnSpc>
              <a:buFont typeface="Times" pitchFamily="-65" charset="0"/>
              <a:buChar char="•"/>
            </a:pPr>
            <a:endParaRPr lang="en-US" sz="1600" smtClean="0">
              <a:latin typeface="Gill Sans MT" pitchFamily="-65" charset="-18"/>
              <a:ea typeface="ＭＳ Ｐゴシック" pitchFamily="-65" charset="-128"/>
            </a:endParaRPr>
          </a:p>
          <a:p>
            <a:pPr lvl="2">
              <a:lnSpc>
                <a:spcPct val="90000"/>
              </a:lnSpc>
              <a:buFont typeface="Times" pitchFamily="-65" charset="0"/>
              <a:buChar char="•"/>
            </a:pPr>
            <a:endParaRPr lang="en-US" sz="1600" smtClean="0">
              <a:latin typeface="Gill Sans MT" pitchFamily="-65" charset="-18"/>
              <a:ea typeface="ＭＳ Ｐゴシック" pitchFamily="-65" charset="-128"/>
            </a:endParaRPr>
          </a:p>
          <a:p>
            <a:pPr>
              <a:spcBef>
                <a:spcPct val="0"/>
              </a:spcBef>
            </a:pPr>
            <a:endParaRPr lang="en-US" smtClean="0">
              <a:ea typeface="ＭＳ Ｐゴシック" pitchFamily="-65" charset="-128"/>
              <a:cs typeface="ＭＳ Ｐゴシック" pitchFamily="-65"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ChangeArrowheads="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Product Assurance</a:t>
            </a:r>
          </a:p>
        </p:txBody>
      </p:sp>
      <p:sp>
        <p:nvSpPr>
          <p:cNvPr id="5" name="Rectangle 3"/>
          <p:cNvSpPr>
            <a:spLocks noGrp="1" noChangeArrowheads="1"/>
          </p:cNvSpPr>
          <p:nvPr>
            <p:ph type="dt" sz="quarter" idx="1"/>
          </p:nvPr>
        </p:nvSpPr>
        <p:spPr/>
        <p:txBody>
          <a:bodyPr/>
          <a:lstStyle/>
          <a:p>
            <a:pPr>
              <a:defRPr/>
            </a:pPr>
            <a:fld id="{52446FE2-244F-A542-9EED-E2ABE958F3F7}" type="datetime1">
              <a:rPr lang="en-US"/>
              <a:pPr>
                <a:defRPr/>
              </a:pPr>
              <a:t>1/6/11</a:t>
            </a:fld>
            <a:r>
              <a:rPr lang="en-US"/>
              <a:t>2003 June 2 – 6, Victoria, Canada</a:t>
            </a:r>
          </a:p>
        </p:txBody>
      </p:sp>
      <p:sp>
        <p:nvSpPr>
          <p:cNvPr id="6" name="Rectangle 7"/>
          <p:cNvSpPr>
            <a:spLocks noGrp="1" noChangeArrowheads="1"/>
          </p:cNvSpPr>
          <p:nvPr>
            <p:ph type="sldNum" sz="quarter" idx="5"/>
          </p:nvPr>
        </p:nvSpPr>
        <p:spPr/>
        <p:txBody>
          <a:bodyPr/>
          <a:lstStyle/>
          <a:p>
            <a:pPr>
              <a:defRPr/>
            </a:pPr>
            <a:fld id="{05581AFC-70C4-2D40-8453-7CCFA0D206DC}" type="slidenum">
              <a:rPr lang="en-US"/>
              <a:pPr>
                <a:defRPr/>
              </a:pPr>
              <a:t>19</a:t>
            </a:fld>
            <a:endParaRPr lang="en-US"/>
          </a:p>
        </p:txBody>
      </p:sp>
      <p:sp>
        <p:nvSpPr>
          <p:cNvPr id="62469" name="Rectangle 2"/>
          <p:cNvSpPr>
            <a:spLocks noGrp="1" noRot="1" noChangeAspect="1" noChangeArrowheads="1"/>
          </p:cNvSpPr>
          <p:nvPr>
            <p:ph type="sldImg"/>
          </p:nvPr>
        </p:nvSpPr>
        <p:spPr bwMode="auto">
          <a:solidFill>
            <a:srgbClr val="FFFFFF"/>
          </a:solidFill>
          <a:ln>
            <a:solidFill>
              <a:srgbClr val="000000"/>
            </a:solidFill>
            <a:miter lim="800000"/>
            <a:headEnd/>
            <a:tailEnd/>
          </a:ln>
        </p:spPr>
      </p:sp>
      <p:sp>
        <p:nvSpPr>
          <p:cNvPr id="62470"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lIns="91427" tIns="45713" rIns="91427" bIns="45713" numCol="1" anchor="t" anchorCtr="0" compatLnSpc="1">
            <a:prstTxWarp prst="textNoShape">
              <a:avLst/>
            </a:prstTxWarp>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Product Assurance</a:t>
            </a:r>
          </a:p>
        </p:txBody>
      </p:sp>
      <p:sp>
        <p:nvSpPr>
          <p:cNvPr id="5" name="Rectangle 3"/>
          <p:cNvSpPr>
            <a:spLocks noGrp="1" noChangeArrowheads="1"/>
          </p:cNvSpPr>
          <p:nvPr>
            <p:ph type="dt" sz="quarter" idx="1"/>
          </p:nvPr>
        </p:nvSpPr>
        <p:spPr/>
        <p:txBody>
          <a:bodyPr/>
          <a:lstStyle/>
          <a:p>
            <a:pPr>
              <a:defRPr/>
            </a:pPr>
            <a:fld id="{A49A7590-5A08-5446-8FF5-54613755DF43}" type="datetime1">
              <a:rPr lang="en-US"/>
              <a:pPr>
                <a:defRPr/>
              </a:pPr>
              <a:t>1/6/11</a:t>
            </a:fld>
            <a:r>
              <a:rPr lang="en-US"/>
              <a:t>2003 June 2 – 6, Victoria, Canada</a:t>
            </a:r>
          </a:p>
        </p:txBody>
      </p:sp>
      <p:sp>
        <p:nvSpPr>
          <p:cNvPr id="6" name="Rectangle 7"/>
          <p:cNvSpPr>
            <a:spLocks noGrp="1" noChangeArrowheads="1"/>
          </p:cNvSpPr>
          <p:nvPr>
            <p:ph type="sldNum" sz="quarter" idx="5"/>
          </p:nvPr>
        </p:nvSpPr>
        <p:spPr/>
        <p:txBody>
          <a:bodyPr/>
          <a:lstStyle/>
          <a:p>
            <a:pPr>
              <a:defRPr/>
            </a:pPr>
            <a:fld id="{0F26801B-5CCC-3B4F-9716-3EE4F90B6EAA}" type="slidenum">
              <a:rPr lang="en-US"/>
              <a:pPr>
                <a:defRPr/>
              </a:pPr>
              <a:t>21</a:t>
            </a:fld>
            <a:endParaRPr lang="en-US"/>
          </a:p>
        </p:txBody>
      </p:sp>
      <p:sp>
        <p:nvSpPr>
          <p:cNvPr id="64517" name="Rectangle 2"/>
          <p:cNvSpPr>
            <a:spLocks noGrp="1" noRot="1" noChangeAspect="1" noChangeArrowheads="1"/>
          </p:cNvSpPr>
          <p:nvPr>
            <p:ph type="sldImg"/>
          </p:nvPr>
        </p:nvSpPr>
        <p:spPr bwMode="auto">
          <a:xfrm>
            <a:off x="1343025" y="503238"/>
            <a:ext cx="4154488" cy="3116262"/>
          </a:xfrm>
          <a:solidFill>
            <a:srgbClr val="FFFFFF"/>
          </a:solidFill>
          <a:ln>
            <a:solidFill>
              <a:srgbClr val="000000"/>
            </a:solidFill>
            <a:miter lim="800000"/>
            <a:headEnd/>
            <a:tailEnd/>
          </a:ln>
        </p:spPr>
      </p:sp>
      <p:sp>
        <p:nvSpPr>
          <p:cNvPr id="64518" name="Rectangle 3"/>
          <p:cNvSpPr>
            <a:spLocks noGrp="1" noChangeArrowheads="1"/>
          </p:cNvSpPr>
          <p:nvPr>
            <p:ph type="body" idx="1"/>
          </p:nvPr>
        </p:nvSpPr>
        <p:spPr bwMode="auto">
          <a:xfrm>
            <a:off x="914400" y="3657600"/>
            <a:ext cx="5029200" cy="4949825"/>
          </a:xfrm>
          <a:solidFill>
            <a:srgbClr val="FFFFFF"/>
          </a:solidFill>
          <a:ln>
            <a:solidFill>
              <a:srgbClr val="000000"/>
            </a:solidFill>
            <a:miter lim="800000"/>
            <a:headEnd/>
            <a:tailEnd/>
          </a:ln>
        </p:spPr>
        <p:txBody>
          <a:bodyPr wrap="square" lIns="89991" tIns="44995" rIns="89991" bIns="44995" numCol="1" anchor="t" anchorCtr="0" compatLnSpc="1">
            <a:prstTxWarp prst="textNoShape">
              <a:avLst/>
            </a:prstTxWarp>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Slide Image Placeholder 1"/>
          <p:cNvSpPr>
            <a:spLocks noGrp="1" noRot="1" noChangeAspec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cs typeface="ＭＳ Ｐゴシック" charset="-128"/>
              </a:rPr>
              <a:t>Seven Year Microwave Sky</a:t>
            </a:r>
          </a:p>
          <a:p>
            <a:endParaRPr lang="en-US" smtClean="0">
              <a:ea typeface="ＭＳ Ｐゴシック" charset="-128"/>
              <a:cs typeface="ＭＳ Ｐゴシック" charset="-128"/>
            </a:endParaRPr>
          </a:p>
          <a:p>
            <a:r>
              <a:rPr lang="en-US" smtClean="0">
                <a:ea typeface="ＭＳ Ｐゴシック" charset="-128"/>
                <a:cs typeface="ＭＳ Ｐゴシック" charset="-128"/>
              </a:rPr>
              <a:t>The detailed, all-sky picture of the infant universe created from seven years of WMAP data. The image reveals 13.7 billion year old temperature fluctuations (shown as color differences) that correspond to the seeds that grew to become the galaxies. The signal from the our Galaxy was subtracted using the multi-frequency data. This image shows a temperature range of ± 200 microKelvin.</a:t>
            </a:r>
          </a:p>
          <a:p>
            <a:endParaRPr lang="en-US" smtClean="0">
              <a:ea typeface="ＭＳ Ｐゴシック" charset="-128"/>
              <a:cs typeface="ＭＳ Ｐゴシック" charset="-128"/>
            </a:endParaRPr>
          </a:p>
          <a:p>
            <a:r>
              <a:rPr lang="en-US" smtClean="0">
                <a:ea typeface="ＭＳ Ｐゴシック" charset="-128"/>
                <a:cs typeface="ＭＳ Ｐゴシック" charset="-128"/>
              </a:rPr>
              <a:t>Credit: NASA / WMAP Science Team</a:t>
            </a:r>
          </a:p>
        </p:txBody>
      </p:sp>
      <p:sp>
        <p:nvSpPr>
          <p:cNvPr id="77828" name="Header Placeholder 3"/>
          <p:cNvSpPr>
            <a:spLocks noGrp="1"/>
          </p:cNvSpPr>
          <p:nvPr>
            <p:ph type="hdr" sz="quarter"/>
          </p:nvPr>
        </p:nvSpPr>
        <p:spPr bwMode="auto">
          <a:noFill/>
          <a:ln>
            <a:miter lim="800000"/>
            <a:headEnd/>
            <a:tailEnd/>
          </a:ln>
        </p:spPr>
        <p:txBody>
          <a:bodyPr/>
          <a:lstStyle/>
          <a:p>
            <a:r>
              <a:rPr lang="en-US" smtClean="0">
                <a:latin typeface="Calibri" charset="0"/>
                <a:ea typeface="ＭＳ Ｐゴシック" charset="-128"/>
                <a:cs typeface="ＭＳ Ｐゴシック" charset="-128"/>
              </a:rPr>
              <a:t>ALMA</a:t>
            </a:r>
          </a:p>
        </p:txBody>
      </p:sp>
      <p:sp>
        <p:nvSpPr>
          <p:cNvPr id="5" name="Slide Number Placeholder 4"/>
          <p:cNvSpPr>
            <a:spLocks noGrp="1"/>
          </p:cNvSpPr>
          <p:nvPr>
            <p:ph type="sldNum" sz="quarter" idx="5"/>
          </p:nvPr>
        </p:nvSpPr>
        <p:spPr/>
        <p:txBody>
          <a:bodyPr/>
          <a:lstStyle/>
          <a:p>
            <a:pPr>
              <a:defRPr/>
            </a:pPr>
            <a:fld id="{D2D5C4D1-49C4-A147-98E2-47B10417FD6D}" type="slidenum">
              <a:rPr lang="en-US" smtClean="0"/>
              <a:pPr>
                <a:defRPr/>
              </a:pPr>
              <a:t>22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1" smtClean="0">
                <a:ea typeface="ＭＳ Ｐゴシック" charset="-128"/>
                <a:cs typeface="ＭＳ Ｐゴシック" charset="-128"/>
              </a:rPr>
              <a:t>Evolution proceeds from right to left. Following recombination, the Dark Ages stretch</a:t>
            </a:r>
          </a:p>
          <a:p>
            <a:r>
              <a:rPr lang="en-US" i="1" smtClean="0">
                <a:ea typeface="ＭＳ Ｐゴシック" charset="-128"/>
                <a:cs typeface="ＭＳ Ｐゴシック" charset="-128"/>
              </a:rPr>
              <a:t>from z ~1,000 to ~100. The first Population III stars are currently believed to have formed</a:t>
            </a:r>
          </a:p>
          <a:p>
            <a:r>
              <a:rPr lang="en-US" i="1" smtClean="0">
                <a:ea typeface="ＭＳ Ｐゴシック" charset="-128"/>
                <a:cs typeface="ＭＳ Ｐゴシック" charset="-128"/>
              </a:rPr>
              <a:t>around redshift z ~ 20, or even earlier. Yellow is the region where most of the hydrogen is</a:t>
            </a:r>
          </a:p>
          <a:p>
            <a:r>
              <a:rPr lang="en-US" i="1" smtClean="0">
                <a:ea typeface="ＭＳ Ｐゴシック" charset="-128"/>
                <a:cs typeface="ＭＳ Ｐゴシック" charset="-128"/>
              </a:rPr>
              <a:t>ionized. Dark matter concentrations shown in red, blue and green, respectively, denote</a:t>
            </a:r>
          </a:p>
          <a:p>
            <a:r>
              <a:rPr lang="en-US" i="1" smtClean="0">
                <a:ea typeface="ＭＳ Ｐゴシック" charset="-128"/>
                <a:cs typeface="ＭＳ Ｐゴシック" charset="-128"/>
              </a:rPr>
              <a:t>concentrations with sizes 0.1, 1, and 200 kpc. FIR/SMM observations will contribute to our</a:t>
            </a:r>
          </a:p>
          <a:p>
            <a:r>
              <a:rPr lang="en-US" i="1" smtClean="0">
                <a:ea typeface="ＭＳ Ｐゴシック" charset="-128"/>
                <a:cs typeface="ＭＳ Ｐゴシック" charset="-128"/>
              </a:rPr>
              <a:t>understanding of most of these evolutionary phases. (After R. Barkana.(6))</a:t>
            </a:r>
            <a:endParaRPr lang="en-US" smtClean="0">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70D33EA6-9924-AD4E-9347-63D153C245EA}" type="slidenum">
              <a:rPr lang="en-US" smtClean="0"/>
              <a:pPr>
                <a:defRPr/>
              </a:pPr>
              <a:t>23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cs typeface="ＭＳ Ｐゴシック" charset="-128"/>
              </a:rPr>
              <a:t>Primordial galaxy. A supercomputer frame showing how the pristine hydrogen and helium gas has assembled in the center of one of the first galaxies, 500 million years after the Big Bang. The prominent disk is a few thousand light years across, with a massive gas cloud in the very center. This cloud is expected to fragment and give rise to a massive cluster of stars, possibly bright enough to be observable with the JWST. Future simulations will include the new Kreckel et al. results.</a:t>
            </a:r>
          </a:p>
          <a:p>
            <a:endParaRPr lang="en-US" smtClean="0">
              <a:ea typeface="ＭＳ Ｐゴシック" charset="-128"/>
              <a:cs typeface="ＭＳ Ｐゴシック" charset="-128"/>
            </a:endParaRPr>
          </a:p>
          <a:p>
            <a:r>
              <a:rPr lang="en-US" smtClean="0">
                <a:ea typeface="ＭＳ Ｐゴシック" charset="-128"/>
                <a:cs typeface="ＭＳ Ｐゴシック" charset="-128"/>
              </a:rPr>
              <a:t>CREDIT: A. PAWLIK, M. MILOSAVLJEVIC, V. BROMM/TEXAS ADVANCED COMPUTING CENTER</a:t>
            </a:r>
          </a:p>
          <a:p>
            <a:endParaRPr lang="en-US" smtClean="0">
              <a:ea typeface="ＭＳ Ｐゴシック" charset="-128"/>
              <a:cs typeface="ＭＳ Ｐゴシック" charset="-128"/>
            </a:endParaRPr>
          </a:p>
        </p:txBody>
      </p:sp>
      <p:sp>
        <p:nvSpPr>
          <p:cNvPr id="81924" name="Header Placeholder 3"/>
          <p:cNvSpPr>
            <a:spLocks noGrp="1"/>
          </p:cNvSpPr>
          <p:nvPr>
            <p:ph type="hdr" sz="quarter"/>
          </p:nvPr>
        </p:nvSpPr>
        <p:spPr bwMode="auto">
          <a:noFill/>
          <a:ln>
            <a:miter lim="800000"/>
            <a:headEnd/>
            <a:tailEnd/>
          </a:ln>
        </p:spPr>
        <p:txBody>
          <a:bodyPr/>
          <a:lstStyle/>
          <a:p>
            <a:r>
              <a:rPr lang="en-US" smtClean="0">
                <a:latin typeface="Calibri" charset="0"/>
                <a:ea typeface="ＭＳ Ｐゴシック" charset="-128"/>
                <a:cs typeface="ＭＳ Ｐゴシック" charset="-128"/>
              </a:rPr>
              <a:t>ALMA</a:t>
            </a:r>
          </a:p>
        </p:txBody>
      </p:sp>
      <p:sp>
        <p:nvSpPr>
          <p:cNvPr id="5" name="Slide Number Placeholder 4"/>
          <p:cNvSpPr>
            <a:spLocks noGrp="1"/>
          </p:cNvSpPr>
          <p:nvPr>
            <p:ph type="sldNum" sz="quarter" idx="5"/>
          </p:nvPr>
        </p:nvSpPr>
        <p:spPr/>
        <p:txBody>
          <a:bodyPr/>
          <a:lstStyle/>
          <a:p>
            <a:pPr>
              <a:defRPr/>
            </a:pPr>
            <a:fld id="{BFD486E1-C70F-6841-B188-B01F1AFE3357}" type="slidenum">
              <a:rPr lang="en-US" smtClean="0"/>
              <a:pPr>
                <a:defRPr/>
              </a:pPr>
              <a:t>24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994"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wrap="square" numCol="1" anchor="t" anchorCtr="0" compatLnSpc="1">
            <a:prstTxWarp prst="textNoShape">
              <a:avLst/>
            </a:prstTxWarp>
          </a:bodyPr>
          <a:lstStyle/>
          <a:p>
            <a:pPr eaLnBrk="1" hangingPunct="1">
              <a:lnSpc>
                <a:spcPct val="80000"/>
              </a:lnSpc>
              <a:spcBef>
                <a:spcPct val="0"/>
              </a:spcBef>
            </a:pPr>
            <a:r>
              <a:rPr lang="en-US" sz="1100" smtClean="0">
                <a:ea typeface="ＭＳ Ｐゴシック" charset="-128"/>
                <a:cs typeface="ＭＳ Ｐゴシック" charset="-128"/>
              </a:rPr>
              <a:t>TITLE:   GCN CIRCULAR</a:t>
            </a:r>
          </a:p>
          <a:p>
            <a:pPr eaLnBrk="1" hangingPunct="1">
              <a:lnSpc>
                <a:spcPct val="80000"/>
              </a:lnSpc>
              <a:spcBef>
                <a:spcPct val="0"/>
              </a:spcBef>
            </a:pPr>
            <a:r>
              <a:rPr lang="en-US" sz="1100" smtClean="0">
                <a:ea typeface="ＭＳ Ｐゴシック" charset="-128"/>
                <a:cs typeface="ＭＳ Ｐゴシック" charset="-128"/>
              </a:rPr>
              <a:t>NUMBER:  9273</a:t>
            </a:r>
          </a:p>
          <a:p>
            <a:pPr eaLnBrk="1" hangingPunct="1">
              <a:lnSpc>
                <a:spcPct val="80000"/>
              </a:lnSpc>
              <a:spcBef>
                <a:spcPct val="0"/>
              </a:spcBef>
            </a:pPr>
            <a:r>
              <a:rPr lang="en-US" sz="1100" smtClean="0">
                <a:ea typeface="ＭＳ Ｐゴシック" charset="-128"/>
                <a:cs typeface="ＭＳ Ｐゴシック" charset="-128"/>
              </a:rPr>
              <a:t>SUBJECT: GRB 090423: millimeter detection</a:t>
            </a:r>
          </a:p>
          <a:p>
            <a:pPr eaLnBrk="1" hangingPunct="1">
              <a:lnSpc>
                <a:spcPct val="80000"/>
              </a:lnSpc>
              <a:spcBef>
                <a:spcPct val="0"/>
              </a:spcBef>
            </a:pPr>
            <a:r>
              <a:rPr lang="en-US" sz="1100" smtClean="0">
                <a:ea typeface="ＭＳ Ｐゴシック" charset="-128"/>
                <a:cs typeface="ＭＳ Ｐゴシック" charset="-128"/>
              </a:rPr>
              <a:t>DATE:    09/04/28 00:29:21 GMT</a:t>
            </a:r>
          </a:p>
          <a:p>
            <a:pPr eaLnBrk="1" hangingPunct="1">
              <a:lnSpc>
                <a:spcPct val="80000"/>
              </a:lnSpc>
              <a:spcBef>
                <a:spcPct val="0"/>
              </a:spcBef>
            </a:pPr>
            <a:r>
              <a:rPr lang="en-US" sz="1100" smtClean="0">
                <a:ea typeface="ＭＳ Ｐゴシック" charset="-128"/>
                <a:cs typeface="ＭＳ Ｐゴシック" charset="-128"/>
              </a:rPr>
              <a:t>FROM:    Alberto Castro-Tirado at Inst.de Astro. de Andalucia  &lt;ajct@iaa.es&gt;</a:t>
            </a:r>
          </a:p>
          <a:p>
            <a:pPr eaLnBrk="1" hangingPunct="1">
              <a:lnSpc>
                <a:spcPct val="80000"/>
              </a:lnSpc>
              <a:spcBef>
                <a:spcPct val="0"/>
              </a:spcBef>
            </a:pPr>
            <a:endParaRPr lang="en-US" sz="1100" smtClean="0">
              <a:ea typeface="ＭＳ Ｐゴシック" charset="-128"/>
              <a:cs typeface="ＭＳ Ｐゴシック" charset="-128"/>
            </a:endParaRPr>
          </a:p>
          <a:p>
            <a:pPr eaLnBrk="1" hangingPunct="1">
              <a:lnSpc>
                <a:spcPct val="80000"/>
              </a:lnSpc>
              <a:spcBef>
                <a:spcPct val="0"/>
              </a:spcBef>
            </a:pPr>
            <a:r>
              <a:rPr lang="en-US" sz="1100" smtClean="0">
                <a:ea typeface="ＭＳ Ｐゴシック" charset="-128"/>
                <a:cs typeface="ＭＳ Ｐゴシック" charset="-128"/>
              </a:rPr>
              <a:t>A. J. Castro-Tirado (IAA-CSIC Granada), M. Bremer and J.-M. Winters </a:t>
            </a:r>
          </a:p>
          <a:p>
            <a:pPr eaLnBrk="1" hangingPunct="1">
              <a:lnSpc>
                <a:spcPct val="80000"/>
              </a:lnSpc>
              <a:spcBef>
                <a:spcPct val="0"/>
              </a:spcBef>
            </a:pPr>
            <a:r>
              <a:rPr lang="en-US" sz="1100" smtClean="0">
                <a:ea typeface="ＭＳ Ｐゴシック" charset="-128"/>
                <a:cs typeface="ＭＳ Ｐゴシック" charset="-128"/>
              </a:rPr>
              <a:t>(IRAM Grenoble), J. Gorosabel, S. Guziy, M. Jelínek (IAA-CSIC), P. </a:t>
            </a:r>
          </a:p>
          <a:p>
            <a:pPr eaLnBrk="1" hangingPunct="1">
              <a:lnSpc>
                <a:spcPct val="80000"/>
              </a:lnSpc>
              <a:spcBef>
                <a:spcPct val="0"/>
              </a:spcBef>
            </a:pPr>
            <a:r>
              <a:rPr lang="en-US" sz="1100" smtClean="0">
                <a:ea typeface="ＭＳ Ｐゴシック" charset="-128"/>
                <a:cs typeface="ＭＳ Ｐゴシック" charset="-128"/>
              </a:rPr>
              <a:t>Kubánek (GACE, Univ. de Valencia), A. de Ugarte Postigo (ESO Santiago) </a:t>
            </a:r>
          </a:p>
          <a:p>
            <a:pPr eaLnBrk="1" hangingPunct="1">
              <a:lnSpc>
                <a:spcPct val="80000"/>
              </a:lnSpc>
              <a:spcBef>
                <a:spcPct val="0"/>
              </a:spcBef>
            </a:pPr>
            <a:r>
              <a:rPr lang="en-US" sz="1100" smtClean="0">
                <a:ea typeface="ＭＳ Ｐゴシック" charset="-128"/>
                <a:cs typeface="ＭＳ Ｐゴシック" charset="-128"/>
              </a:rPr>
              <a:t>and D. Pérez-Ramírez (Univ. de Jaén), report:</a:t>
            </a:r>
          </a:p>
          <a:p>
            <a:pPr eaLnBrk="1" hangingPunct="1">
              <a:lnSpc>
                <a:spcPct val="80000"/>
              </a:lnSpc>
              <a:spcBef>
                <a:spcPct val="0"/>
              </a:spcBef>
            </a:pPr>
            <a:endParaRPr lang="en-US" sz="1100" smtClean="0">
              <a:ea typeface="ＭＳ Ｐゴシック" charset="-128"/>
              <a:cs typeface="ＭＳ Ｐゴシック" charset="-128"/>
            </a:endParaRPr>
          </a:p>
          <a:p>
            <a:pPr eaLnBrk="1" hangingPunct="1">
              <a:lnSpc>
                <a:spcPct val="80000"/>
              </a:lnSpc>
              <a:spcBef>
                <a:spcPct val="0"/>
              </a:spcBef>
            </a:pPr>
            <a:r>
              <a:rPr lang="en-US" sz="1100" smtClean="0">
                <a:ea typeface="ＭＳ Ｐゴシック" charset="-128"/>
                <a:cs typeface="ＭＳ Ｐゴシック" charset="-128"/>
              </a:rPr>
              <a:t>"Following the detection by Swift of GRB 090423 (Krimn et al. GCNC </a:t>
            </a:r>
          </a:p>
          <a:p>
            <a:pPr eaLnBrk="1" hangingPunct="1">
              <a:lnSpc>
                <a:spcPct val="80000"/>
              </a:lnSpc>
              <a:spcBef>
                <a:spcPct val="0"/>
              </a:spcBef>
            </a:pPr>
            <a:r>
              <a:rPr lang="en-US" sz="1100" smtClean="0">
                <a:ea typeface="ＭＳ Ｐゴシック" charset="-128"/>
                <a:cs typeface="ＭＳ Ｐゴシック" charset="-128"/>
              </a:rPr>
              <a:t>9198), millimeter observations were conducted on Apr 23 &amp; 24 at the </a:t>
            </a:r>
          </a:p>
          <a:p>
            <a:pPr eaLnBrk="1" hangingPunct="1">
              <a:lnSpc>
                <a:spcPct val="80000"/>
              </a:lnSpc>
              <a:spcBef>
                <a:spcPct val="0"/>
              </a:spcBef>
            </a:pPr>
            <a:r>
              <a:rPr lang="en-US" sz="1100" smtClean="0">
                <a:ea typeface="ＭＳ Ｐゴシック" charset="-128"/>
                <a:cs typeface="ＭＳ Ｐゴシック" charset="-128"/>
              </a:rPr>
              <a:t>Plateau de Bure Interferometer. Consistent with the nIR afterglow </a:t>
            </a:r>
          </a:p>
          <a:p>
            <a:pPr eaLnBrk="1" hangingPunct="1">
              <a:lnSpc>
                <a:spcPct val="80000"/>
              </a:lnSpc>
              <a:spcBef>
                <a:spcPct val="0"/>
              </a:spcBef>
            </a:pPr>
            <a:r>
              <a:rPr lang="en-US" sz="1100" smtClean="0">
                <a:ea typeface="ＭＳ Ｐゴシック" charset="-128"/>
                <a:cs typeface="ＭＳ Ｐゴシック" charset="-128"/>
              </a:rPr>
              <a:t>(Tanvir et al. GCNC 9202) we clearly detect a source at 3-mm with a flux </a:t>
            </a:r>
          </a:p>
          <a:p>
            <a:pPr eaLnBrk="1" hangingPunct="1">
              <a:lnSpc>
                <a:spcPct val="80000"/>
              </a:lnSpc>
              <a:spcBef>
                <a:spcPct val="0"/>
              </a:spcBef>
            </a:pPr>
            <a:r>
              <a:rPr lang="en-US" sz="1100" smtClean="0">
                <a:ea typeface="ＭＳ Ｐゴシック" charset="-128"/>
                <a:cs typeface="ＭＳ Ｐゴシック" charset="-128"/>
              </a:rPr>
              <a:t>density of ~0.2 mJy (preliminary) on the combined dataset. Pending of </a:t>
            </a:r>
          </a:p>
          <a:p>
            <a:pPr eaLnBrk="1" hangingPunct="1">
              <a:lnSpc>
                <a:spcPct val="80000"/>
              </a:lnSpc>
              <a:spcBef>
                <a:spcPct val="0"/>
              </a:spcBef>
            </a:pPr>
            <a:r>
              <a:rPr lang="en-US" sz="1100" smtClean="0">
                <a:ea typeface="ＭＳ Ｐゴシック" charset="-128"/>
                <a:cs typeface="ＭＳ Ｐゴシック" charset="-128"/>
              </a:rPr>
              <a:t>confirming its variability we propose this as the likely millimeter </a:t>
            </a:r>
          </a:p>
          <a:p>
            <a:pPr eaLnBrk="1" hangingPunct="1">
              <a:lnSpc>
                <a:spcPct val="80000"/>
              </a:lnSpc>
              <a:spcBef>
                <a:spcPct val="0"/>
              </a:spcBef>
            </a:pPr>
            <a:r>
              <a:rPr lang="en-US" sz="1100" smtClean="0">
                <a:ea typeface="ＭＳ Ｐゴシック" charset="-128"/>
                <a:cs typeface="ＭＳ Ｐゴシック" charset="-128"/>
              </a:rPr>
              <a:t>afterglow  to GRB 090423. Considering the reported redshift values </a:t>
            </a:r>
          </a:p>
          <a:p>
            <a:pPr eaLnBrk="1" hangingPunct="1">
              <a:lnSpc>
                <a:spcPct val="80000"/>
              </a:lnSpc>
              <a:spcBef>
                <a:spcPct val="0"/>
              </a:spcBef>
            </a:pPr>
            <a:r>
              <a:rPr lang="en-US" sz="1100" smtClean="0">
                <a:ea typeface="ＭＳ Ｐゴシック" charset="-128"/>
                <a:cs typeface="ＭＳ Ｐゴシック" charset="-128"/>
              </a:rPr>
              <a:t>around z ~ 8, this is the most distant radio source detected to date.  </a:t>
            </a:r>
          </a:p>
          <a:p>
            <a:pPr eaLnBrk="1" hangingPunct="1">
              <a:lnSpc>
                <a:spcPct val="80000"/>
              </a:lnSpc>
              <a:spcBef>
                <a:spcPct val="0"/>
              </a:spcBef>
            </a:pPr>
            <a:r>
              <a:rPr lang="en-US" sz="1100" smtClean="0">
                <a:ea typeface="ＭＳ Ｐゴシック" charset="-128"/>
                <a:cs typeface="ＭＳ Ｐゴシック" charset="-128"/>
              </a:rPr>
              <a:t>Further observations are scheduled. We acknowledge the Bure staff for </a:t>
            </a:r>
          </a:p>
          <a:p>
            <a:pPr eaLnBrk="1" hangingPunct="1">
              <a:lnSpc>
                <a:spcPct val="80000"/>
              </a:lnSpc>
              <a:spcBef>
                <a:spcPct val="0"/>
              </a:spcBef>
            </a:pPr>
            <a:r>
              <a:rPr lang="en-US" sz="1100" smtClean="0">
                <a:ea typeface="ＭＳ Ｐゴシック" charset="-128"/>
                <a:cs typeface="ＭＳ Ｐゴシック" charset="-128"/>
              </a:rPr>
              <a:t>its excellent support."</a:t>
            </a:r>
          </a:p>
          <a:p>
            <a:pPr eaLnBrk="1" hangingPunct="1">
              <a:lnSpc>
                <a:spcPct val="80000"/>
              </a:lnSpc>
              <a:spcBef>
                <a:spcPct val="0"/>
              </a:spcBef>
            </a:pPr>
            <a:r>
              <a:rPr lang="en-US" sz="1100" smtClean="0">
                <a:ea typeface="ＭＳ Ｐゴシック" charset="-128"/>
                <a:cs typeface="ＭＳ Ｐゴシック" charset="-128"/>
              </a:rPr>
              <a:t>(remember after z&gt;5 the optical is gone. By z=10 the NIR</a:t>
            </a:r>
          </a:p>
          <a:p>
            <a:pPr eaLnBrk="1" hangingPunct="1">
              <a:lnSpc>
                <a:spcPct val="80000"/>
              </a:lnSpc>
              <a:spcBef>
                <a:spcPct val="0"/>
              </a:spcBef>
            </a:pPr>
            <a:r>
              <a:rPr lang="en-US" sz="1100" smtClean="0">
                <a:ea typeface="ＭＳ Ｐゴシック" charset="-128"/>
                <a:cs typeface="ＭＳ Ｐゴシック" charset="-128"/>
              </a:rPr>
              <a:t>is restframe UV and also absorbed. ALMA and a sensitive X-ray</a:t>
            </a:r>
          </a:p>
          <a:p>
            <a:pPr eaLnBrk="1" hangingPunct="1">
              <a:lnSpc>
                <a:spcPct val="80000"/>
              </a:lnSpc>
              <a:spcBef>
                <a:spcPct val="0"/>
              </a:spcBef>
            </a:pPr>
            <a:r>
              <a:rPr lang="en-US" sz="1100" smtClean="0">
                <a:ea typeface="ＭＳ Ｐゴシック" charset="-128"/>
                <a:cs typeface="ＭＳ Ｐゴシック" charset="-128"/>
              </a:rPr>
              <a:t>telescope will be all there is to detect the AG.) </a:t>
            </a:r>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B8ADF8-6164-444C-AED3-3C554A969CAE}" type="slidenum">
              <a:rPr lang="en-US" smtClean="0">
                <a:ea typeface="ＭＳ Ｐゴシック" pitchFamily="-65" charset="-128"/>
                <a:cs typeface="ＭＳ Ｐゴシック" pitchFamily="-65" charset="-128"/>
              </a:rPr>
              <a:pPr fontAlgn="base">
                <a:spcBef>
                  <a:spcPct val="0"/>
                </a:spcBef>
                <a:spcAft>
                  <a:spcPct val="0"/>
                </a:spcAft>
                <a:defRPr/>
              </a:pPr>
              <a:t>26</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Few minute sensitivities</a:t>
            </a:r>
          </a:p>
        </p:txBody>
      </p:sp>
      <p:sp>
        <p:nvSpPr>
          <p:cNvPr id="87044" name="Header Placeholder 3"/>
          <p:cNvSpPr>
            <a:spLocks noGrp="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ALMA</a:t>
            </a:r>
          </a:p>
        </p:txBody>
      </p:sp>
      <p:sp>
        <p:nvSpPr>
          <p:cNvPr id="52229"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4FBDABA-B05D-A64C-9654-73AA8E4FCB90}" type="slidenum">
              <a:rPr lang="en-US" smtClean="0">
                <a:ea typeface="ＭＳ Ｐゴシック" pitchFamily="-65" charset="-128"/>
                <a:cs typeface="ＭＳ Ｐゴシック" pitchFamily="-65" charset="-128"/>
              </a:rPr>
              <a:pPr fontAlgn="base">
                <a:spcBef>
                  <a:spcPct val="0"/>
                </a:spcBef>
                <a:spcAft>
                  <a:spcPct val="0"/>
                </a:spcAft>
                <a:defRPr/>
              </a:pPr>
              <a:t>27</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Note the sense is reversed from the previous slide!</a:t>
            </a:r>
            <a:endParaRPr lang="en-US" dirty="0"/>
          </a:p>
        </p:txBody>
      </p:sp>
      <p:sp>
        <p:nvSpPr>
          <p:cNvPr id="4" name="Slide Number Placeholder 3"/>
          <p:cNvSpPr>
            <a:spLocks noGrp="1"/>
          </p:cNvSpPr>
          <p:nvPr>
            <p:ph type="sldNum" sz="quarter" idx="10"/>
          </p:nvPr>
        </p:nvSpPr>
        <p:spPr/>
        <p:txBody>
          <a:bodyPr/>
          <a:lstStyle/>
          <a:p>
            <a:pPr>
              <a:defRPr/>
            </a:pPr>
            <a:fld id="{34198066-9944-470C-8ACB-264EC519BB07}" type="slidenum">
              <a:rPr lang="en-US" smtClean="0"/>
              <a:pPr>
                <a:defRPr/>
              </a:pPr>
              <a:t>5</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9090" name="Slide Image Placeholder 1"/>
          <p:cNvSpPr>
            <a:spLocks noGrp="1" noRot="1" noChangeAspec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altLang="ko-KR" smtClean="0">
                <a:ea typeface="굴림" charset="-127"/>
                <a:cs typeface="굴림" charset="-127"/>
              </a:rPr>
              <a:t>On the left is a field from the Lanzetta et al. movie showing a zoom through time from nearer to more distant galaxies in the HDF, based on measurement of photometric redshifts of 1067 galaxies.  Only 25% of these lie at z&gt;2, with only 7% at z&gt;3.  Only photometric redshifts can be determined from these galaxies from the optical data.</a:t>
            </a:r>
          </a:p>
          <a:p>
            <a:pPr eaLnBrk="1" hangingPunct="1">
              <a:spcBef>
                <a:spcPct val="0"/>
              </a:spcBef>
            </a:pPr>
            <a:r>
              <a:rPr lang="en-US" altLang="ko-KR" smtClean="0">
                <a:ea typeface="굴림" charset="-127"/>
                <a:cs typeface="굴림" charset="-127"/>
              </a:rPr>
              <a:t>The area if these two views is about a third or so of the HDF.  From statistics, I’d estimate that the slide at the right, with ~20 galaxies, shows those for z&gt;3.  That is ~7% of the total number of galaxies.</a:t>
            </a:r>
          </a:p>
          <a:p>
            <a:pPr eaLnBrk="1" hangingPunct="1">
              <a:spcBef>
                <a:spcPct val="0"/>
              </a:spcBef>
            </a:pPr>
            <a:endParaRPr lang="en-US" smtClean="0">
              <a:ea typeface="ＭＳ Ｐゴシック" charset="-128"/>
              <a:cs typeface="ＭＳ Ｐゴシック" charset="-128"/>
            </a:endParaRPr>
          </a:p>
        </p:txBody>
      </p:sp>
      <p:sp>
        <p:nvSpPr>
          <p:cNvPr id="89092" name="Header Placeholder 3"/>
          <p:cNvSpPr>
            <a:spLocks noGrp="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ALMA</a:t>
            </a:r>
          </a:p>
        </p:txBody>
      </p:sp>
      <p:sp>
        <p:nvSpPr>
          <p:cNvPr id="54277" name="Slide Number Placeholder 4"/>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EDEC738-986E-A142-A7E2-70C09D7E4286}" type="slidenum">
              <a:rPr lang="en-US" smtClean="0">
                <a:ea typeface="ＭＳ Ｐゴシック" pitchFamily="-65" charset="-128"/>
                <a:cs typeface="ＭＳ Ｐゴシック" pitchFamily="-65" charset="-128"/>
              </a:rPr>
              <a:pPr fontAlgn="base">
                <a:spcBef>
                  <a:spcPct val="0"/>
                </a:spcBef>
                <a:spcAft>
                  <a:spcPct val="0"/>
                </a:spcAft>
                <a:defRPr/>
              </a:pPr>
              <a:t>28</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2162" name="Slide Image Placeholder 1"/>
          <p:cNvSpPr>
            <a:spLocks noGrp="1" noRot="1" noChangeAspec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Left—simulated cluster at z~1, mass 2.5E14.  Center—ALMA in compact configuration, 34 GHz.  Right—4klambda taper applied.</a:t>
            </a:r>
          </a:p>
        </p:txBody>
      </p:sp>
      <p:sp>
        <p:nvSpPr>
          <p:cNvPr id="481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9F2315F-3F22-1845-B8E8-76F439562E3F}" type="slidenum">
              <a:rPr lang="en-US" smtClean="0">
                <a:ea typeface="ＭＳ Ｐゴシック" pitchFamily="-65" charset="-128"/>
                <a:cs typeface="ＭＳ Ｐゴシック" pitchFamily="-65" charset="-128"/>
              </a:rPr>
              <a:pPr fontAlgn="base">
                <a:spcBef>
                  <a:spcPct val="0"/>
                </a:spcBef>
                <a:spcAft>
                  <a:spcPct val="0"/>
                </a:spcAft>
                <a:defRPr/>
              </a:pPr>
              <a:t>30</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4210" name="Slide Image Placeholder 1"/>
          <p:cNvSpPr>
            <a:spLocks noGrp="1" noRot="1" noChangeAspec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Recent Mustang image of the Sunyaev Zeld'ovich effect in Galaxy Cluster RXJ1347-1145 (Red)</a:t>
            </a:r>
          </a:p>
          <a:p>
            <a:pPr eaLnBrk="1" hangingPunct="1">
              <a:spcBef>
                <a:spcPct val="0"/>
              </a:spcBef>
            </a:pPr>
            <a:r>
              <a:rPr lang="en-US" smtClean="0">
                <a:ea typeface="ＭＳ Ｐゴシック" charset="-128"/>
                <a:cs typeface="ＭＳ Ｐゴシック" charset="-128"/>
              </a:rPr>
              <a:t> superimposed on Chandra X-ray (blue) and HST optical (green).  At 9", this is the highest resolution image of</a:t>
            </a:r>
          </a:p>
          <a:p>
            <a:pPr eaLnBrk="1" hangingPunct="1">
              <a:spcBef>
                <a:spcPct val="0"/>
              </a:spcBef>
            </a:pPr>
            <a:r>
              <a:rPr lang="en-US" smtClean="0">
                <a:ea typeface="ＭＳ Ｐゴシック" charset="-128"/>
                <a:cs typeface="ＭＳ Ｐゴシック" charset="-128"/>
              </a:rPr>
              <a:t>the SZ effect made to date.</a:t>
            </a:r>
          </a:p>
          <a:p>
            <a:pPr eaLnBrk="1" hangingPunct="1">
              <a:spcBef>
                <a:spcPct val="0"/>
              </a:spcBef>
            </a:pPr>
            <a:endParaRPr lang="en-US" smtClean="0">
              <a:ea typeface="ＭＳ Ｐゴシック" charset="-128"/>
              <a:cs typeface="ＭＳ Ｐゴシック" charset="-128"/>
            </a:endParaRPr>
          </a:p>
          <a:p>
            <a:pPr eaLnBrk="1" hangingPunct="1">
              <a:spcBef>
                <a:spcPct val="0"/>
              </a:spcBef>
            </a:pPr>
            <a:r>
              <a:rPr lang="en-US" smtClean="0">
                <a:ea typeface="ＭＳ Ｐゴシック" charset="-128"/>
                <a:cs typeface="ＭＳ Ｐゴシック" charset="-128"/>
              </a:rPr>
              <a:t>Left: false-color composite image of RXJ1347–1145. Red/blue: Mustang SZ. Green: archival HST/ACS image taken through the F814W filter; and white contours: surface mass density κ from the weak + strong lensing analysis of Bradač et al. (2008). Contours are linearly spaced in intervals of Δκ = 0.1 beginning at κ = 1.0. Several features are labeled: "A" indicates the central BCG, which is a radio source; "B" indicates the BCG of the secondary cluster; and "3" (also labeled in the right-hand panel) indicates the location of the discrepancy between NOBA and MUSTANG, discussed in the text and Figure 5. The diamond, cross, and box mark the locations of the peaks in X-ray surface brightness, surface mass density, and SZE decrement, respectively. Right: contours of the MUSTANG decrement SNR (1σ-5σ in 1σ increments) superposed on the Chandra count-rate image smoothed to 10'' resolution.</a:t>
            </a:r>
          </a:p>
        </p:txBody>
      </p:sp>
      <p:sp>
        <p:nvSpPr>
          <p:cNvPr id="501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6B4BE5-1EB0-324C-8B84-6DF6C97A60B7}" type="slidenum">
              <a:rPr lang="en-US" smtClean="0">
                <a:ea typeface="ＭＳ Ｐゴシック" pitchFamily="-65" charset="-128"/>
                <a:cs typeface="ＭＳ Ｐゴシック" pitchFamily="-65" charset="-128"/>
              </a:rPr>
              <a:pPr fontAlgn="base">
                <a:spcBef>
                  <a:spcPct val="0"/>
                </a:spcBef>
                <a:spcAft>
                  <a:spcPct val="0"/>
                </a:spcAft>
                <a:defRPr/>
              </a:pPr>
              <a:t>31</a:t>
            </a:fld>
            <a:endParaRPr lang="en-US" smtClean="0">
              <a:ea typeface="ＭＳ Ｐゴシック" pitchFamily="-65" charset="-128"/>
              <a:cs typeface="ＭＳ Ｐゴシック" pitchFamily="-65"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6258" name="Slide Image Placeholder 1"/>
          <p:cNvSpPr>
            <a:spLocks noGrp="1" noRot="1" noChangeAspec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cs typeface="ＭＳ Ｐゴシック" charset="-128"/>
              </a:rPr>
              <a:t>The collision, which began about 700 million years ago, has sparked a cracking burst of star formation, resulting in about 200 huge star clusters in a packed, dusty region about 5,000 light-years across (about 5 percent of the Milky Way's diameter). The amount of gas in this tiny region equals the amount of gas in the entire Milky Way Galaxy. The star clusters are the bluish-white bright knots visible in the Hubble image. Arp 220 glows brightest in infrared light and is an ultra-luminous infrared galaxy. Previous Hubble observations, taken in the infrared at a wavelength that looks through the dust, have uncovered the cores of the parent galaxies 1,200 light-years apart.  76 Mpc or 250Mlyr</a:t>
            </a:r>
          </a:p>
          <a:p>
            <a:endParaRPr lang="en-US" smtClean="0">
              <a:ea typeface="ＭＳ Ｐゴシック" charset="-128"/>
              <a:cs typeface="ＭＳ Ｐゴシック" charset="-128"/>
            </a:endParaRPr>
          </a:p>
        </p:txBody>
      </p:sp>
      <p:sp>
        <p:nvSpPr>
          <p:cNvPr id="96260" name="Header Placeholder 3"/>
          <p:cNvSpPr>
            <a:spLocks noGrp="1"/>
          </p:cNvSpPr>
          <p:nvPr>
            <p:ph type="hdr" sz="quarter"/>
          </p:nvPr>
        </p:nvSpPr>
        <p:spPr bwMode="auto">
          <a:noFill/>
          <a:ln>
            <a:miter lim="800000"/>
            <a:headEnd/>
            <a:tailEnd/>
          </a:ln>
        </p:spPr>
        <p:txBody>
          <a:bodyPr/>
          <a:lstStyle/>
          <a:p>
            <a:r>
              <a:rPr lang="en-US" smtClean="0">
                <a:latin typeface="Calibri" charset="0"/>
                <a:ea typeface="ＭＳ Ｐゴシック" charset="-128"/>
                <a:cs typeface="ＭＳ Ｐゴシック" charset="-128"/>
              </a:rPr>
              <a:t>ALMA</a:t>
            </a:r>
          </a:p>
        </p:txBody>
      </p:sp>
      <p:sp>
        <p:nvSpPr>
          <p:cNvPr id="5" name="Slide Number Placeholder 4"/>
          <p:cNvSpPr>
            <a:spLocks noGrp="1"/>
          </p:cNvSpPr>
          <p:nvPr>
            <p:ph type="sldNum" sz="quarter" idx="5"/>
          </p:nvPr>
        </p:nvSpPr>
        <p:spPr/>
        <p:txBody>
          <a:bodyPr/>
          <a:lstStyle/>
          <a:p>
            <a:pPr>
              <a:defRPr/>
            </a:pPr>
            <a:fld id="{D13AE86C-D2E2-F84E-9390-CAD624DBC25A}" type="slidenum">
              <a:rPr lang="en-US" smtClean="0"/>
              <a:pPr>
                <a:defRPr/>
              </a:pPr>
              <a:t>32</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8306" name="Slide Image Placeholder 1"/>
          <p:cNvSpPr>
            <a:spLocks noGrp="1" noRot="1" noChangeAspec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ea typeface="ＭＳ Ｐゴシック" charset="-128"/>
              <a:cs typeface="ＭＳ Ｐゴシック" charset="-128"/>
            </a:endParaRPr>
          </a:p>
        </p:txBody>
      </p:sp>
      <p:sp>
        <p:nvSpPr>
          <p:cNvPr id="98308" name="Header Placeholder 3"/>
          <p:cNvSpPr>
            <a:spLocks noGrp="1"/>
          </p:cNvSpPr>
          <p:nvPr>
            <p:ph type="hdr" sz="quarter"/>
          </p:nvPr>
        </p:nvSpPr>
        <p:spPr bwMode="auto">
          <a:noFill/>
          <a:ln>
            <a:miter lim="800000"/>
            <a:headEnd/>
            <a:tailEnd/>
          </a:ln>
        </p:spPr>
        <p:txBody>
          <a:bodyPr/>
          <a:lstStyle/>
          <a:p>
            <a:r>
              <a:rPr lang="en-US" smtClean="0">
                <a:latin typeface="Calibri" charset="0"/>
                <a:ea typeface="ＭＳ Ｐゴシック" charset="-128"/>
                <a:cs typeface="ＭＳ Ｐゴシック" charset="-128"/>
              </a:rPr>
              <a:t>ALMA</a:t>
            </a:r>
          </a:p>
        </p:txBody>
      </p:sp>
      <p:sp>
        <p:nvSpPr>
          <p:cNvPr id="5" name="Slide Number Placeholder 4"/>
          <p:cNvSpPr>
            <a:spLocks noGrp="1"/>
          </p:cNvSpPr>
          <p:nvPr>
            <p:ph type="sldNum" sz="quarter" idx="5"/>
          </p:nvPr>
        </p:nvSpPr>
        <p:spPr/>
        <p:txBody>
          <a:bodyPr/>
          <a:lstStyle/>
          <a:p>
            <a:pPr>
              <a:defRPr/>
            </a:pPr>
            <a:fld id="{50169E57-E11F-794C-8E25-20891C979BF3}" type="slidenum">
              <a:rPr lang="en-US" smtClean="0"/>
              <a:pPr>
                <a:defRPr/>
              </a:pPr>
              <a:t>33</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p:txBody>
          <a:bodyPr/>
          <a:lstStyle/>
          <a:p>
            <a:pPr>
              <a:defRPr/>
            </a:pPr>
            <a:fld id="{2E886160-31BF-0D4C-9451-9A47E922EEFF}" type="slidenum">
              <a:rPr lang="en-US"/>
              <a:pPr>
                <a:defRPr/>
              </a:pPr>
              <a:t>34</a:t>
            </a:fld>
            <a:endParaRPr lang="en-US"/>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03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ea typeface="ＭＳ Ｐゴシック" charset="-128"/>
              <a:cs typeface="ＭＳ Ｐゴシック"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EF5D8F-6CF0-0344-8598-810DC3E2810E}" type="slidenum">
              <a:rPr lang="en-US">
                <a:latin typeface="Arial" charset="0"/>
                <a:ea typeface="ＭＳ Ｐゴシック" charset="-128"/>
                <a:cs typeface="ＭＳ Ｐゴシック" charset="-128"/>
              </a:rPr>
              <a:pPr fontAlgn="base">
                <a:spcBef>
                  <a:spcPct val="0"/>
                </a:spcBef>
                <a:spcAft>
                  <a:spcPct val="0"/>
                </a:spcAft>
              </a:pPr>
              <a:t>36</a:t>
            </a:fld>
            <a:endParaRPr lang="en-US">
              <a:latin typeface="Arial" charset="0"/>
              <a:ea typeface="ＭＳ Ｐゴシック" charset="-128"/>
              <a:cs typeface="ＭＳ Ｐゴシック" charset="-128"/>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34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atin typeface="Times New Roman" charset="0"/>
              <a:ea typeface="ＭＳ Ｐゴシック" charset="-128"/>
              <a:cs typeface="ＭＳ Ｐゴシック"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8546" name="Slide Image Placeholder 1"/>
          <p:cNvSpPr>
            <a:spLocks noGrp="1" noRot="1" noChangeAspec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mtClean="0">
                <a:ea typeface="ＭＳ Ｐゴシック" charset="-128"/>
                <a:cs typeface="ＭＳ Ｐゴシック" charset="-128"/>
              </a:rPr>
              <a:t>Brogan’s slide!!</a:t>
            </a:r>
          </a:p>
        </p:txBody>
      </p:sp>
      <p:sp>
        <p:nvSpPr>
          <p:cNvPr id="108548" name="Header Placeholder 3"/>
          <p:cNvSpPr>
            <a:spLocks noGrp="1"/>
          </p:cNvSpPr>
          <p:nvPr>
            <p:ph type="hdr" sz="quarter"/>
          </p:nvPr>
        </p:nvSpPr>
        <p:spPr bwMode="auto">
          <a:noFill/>
          <a:ln>
            <a:miter lim="800000"/>
            <a:headEnd/>
            <a:tailEnd/>
          </a:ln>
        </p:spPr>
        <p:txBody>
          <a:bodyPr/>
          <a:lstStyle/>
          <a:p>
            <a:r>
              <a:rPr lang="en-US" smtClean="0">
                <a:latin typeface="Calibri" charset="0"/>
                <a:ea typeface="ＭＳ Ｐゴシック" charset="-128"/>
                <a:cs typeface="ＭＳ Ｐゴシック" charset="-128"/>
              </a:rPr>
              <a:t>ALMA</a:t>
            </a:r>
          </a:p>
        </p:txBody>
      </p:sp>
      <p:sp>
        <p:nvSpPr>
          <p:cNvPr id="5" name="Slide Number Placeholder 4"/>
          <p:cNvSpPr>
            <a:spLocks noGrp="1"/>
          </p:cNvSpPr>
          <p:nvPr>
            <p:ph type="sldNum" sz="quarter" idx="5"/>
          </p:nvPr>
        </p:nvSpPr>
        <p:spPr/>
        <p:txBody>
          <a:bodyPr/>
          <a:lstStyle/>
          <a:p>
            <a:pPr>
              <a:defRPr/>
            </a:pPr>
            <a:fld id="{848FBD8C-25EC-034D-AE5D-6564833AEEC7}" type="slidenum">
              <a:rPr lang="en-US" smtClean="0"/>
              <a:pPr>
                <a:defRPr/>
              </a:pPr>
              <a:t>40</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8A043E1-D6C2-5F47-B825-6442509BA4CB}" type="slidenum">
              <a:rPr lang="en-US">
                <a:latin typeface="Arial" charset="0"/>
                <a:ea typeface="ＭＳ Ｐゴシック" charset="-128"/>
                <a:cs typeface="ＭＳ Ｐゴシック" charset="-128"/>
              </a:rPr>
              <a:pPr fontAlgn="base">
                <a:spcBef>
                  <a:spcPct val="0"/>
                </a:spcBef>
                <a:spcAft>
                  <a:spcPct val="0"/>
                </a:spcAft>
              </a:pPr>
              <a:t>43</a:t>
            </a:fld>
            <a:endParaRPr lang="en-US">
              <a:latin typeface="Arial" charset="0"/>
              <a:ea typeface="ＭＳ Ｐゴシック" charset="-128"/>
              <a:cs typeface="ＭＳ Ｐゴシック" charset="-128"/>
            </a:endParaRPr>
          </a:p>
        </p:txBody>
      </p:sp>
      <p:sp>
        <p:nvSpPr>
          <p:cNvPr id="110595" name="Rectangle 2"/>
          <p:cNvSpPr>
            <a:spLocks noGrp="1" noRot="1" noChangeAspect="1" noChangeArrowheads="1" noTextEdit="1"/>
          </p:cNvSpPr>
          <p:nvPr>
            <p:ph type="sldImg"/>
          </p:nvPr>
        </p:nvSpPr>
        <p:spPr bwMode="auto">
          <a:xfrm>
            <a:off x="1343025" y="503238"/>
            <a:ext cx="4154488" cy="3116262"/>
          </a:xfrm>
          <a:solidFill>
            <a:srgbClr val="FFFFFF"/>
          </a:solidFill>
          <a:ln>
            <a:solidFill>
              <a:srgbClr val="000000"/>
            </a:solidFill>
            <a:miter lim="800000"/>
            <a:headEnd/>
            <a:tailEnd/>
          </a:ln>
        </p:spPr>
      </p:sp>
      <p:sp>
        <p:nvSpPr>
          <p:cNvPr id="110596" name="Rectangle 3"/>
          <p:cNvSpPr>
            <a:spLocks noGrp="1" noChangeArrowheads="1"/>
          </p:cNvSpPr>
          <p:nvPr>
            <p:ph type="body" idx="1"/>
          </p:nvPr>
        </p:nvSpPr>
        <p:spPr bwMode="auto">
          <a:xfrm>
            <a:off x="914400" y="3657600"/>
            <a:ext cx="5029200" cy="4949825"/>
          </a:xfrm>
          <a:solidFill>
            <a:srgbClr val="FFFFFF"/>
          </a:solidFill>
          <a:ln>
            <a:solidFill>
              <a:srgbClr val="000000"/>
            </a:solidFill>
            <a:miter lim="800000"/>
            <a:headEnd/>
            <a:tailEnd/>
          </a:ln>
        </p:spPr>
        <p:txBody>
          <a:bodyPr wrap="square" lIns="90004" tIns="45002" rIns="90004" bIns="45002" numCol="1" anchor="t" anchorCtr="0" compatLnSpc="1">
            <a:prstTxWarp prst="textNoShape">
              <a:avLst/>
            </a:prstTxWarp>
          </a:bodyPr>
          <a:lstStyle/>
          <a:p>
            <a:pPr eaLnBrk="1" hangingPunct="1">
              <a:spcBef>
                <a:spcPct val="0"/>
              </a:spcBef>
            </a:pPr>
            <a:r>
              <a:rPr lang="en-US" smtClean="0">
                <a:latin typeface="Times New Roman" charset="0"/>
                <a:ea typeface="Arial Unicode MS" charset="0"/>
                <a:cs typeface="Arial Unicode MS" charset="0"/>
              </a:rPr>
              <a:t>Guilloteau et al  2008 </a:t>
            </a:r>
            <a:r>
              <a:rPr lang="en-US" smtClean="0">
                <a:latin typeface="Times New Roman" charset="0"/>
                <a:ea typeface="ＭＳ Ｐゴシック" charset="-128"/>
                <a:cs typeface="ＭＳ Ｐゴシック" charset="-128"/>
              </a:rPr>
              <a:t>:  A&amp;A 478, L31-L34 (2008)  HH30 disk. </a:t>
            </a:r>
          </a:p>
          <a:p>
            <a:pPr eaLnBrk="1" hangingPunct="1">
              <a:spcBef>
                <a:spcPct val="0"/>
              </a:spcBef>
            </a:pPr>
            <a:r>
              <a:rPr lang="en-US" smtClean="0">
                <a:latin typeface="Times New Roman" charset="0"/>
                <a:ea typeface="ＭＳ Ｐゴシック" charset="-128"/>
                <a:cs typeface="ＭＳ Ｐゴシック" charset="-128"/>
              </a:rPr>
              <a:t>\bibitem[Eisner et al.(2008)]{2008ApJ...683..304E} Eisner, J.~A., Plambeck, </a:t>
            </a:r>
          </a:p>
          <a:p>
            <a:pPr eaLnBrk="1" hangingPunct="1">
              <a:spcBef>
                <a:spcPct val="0"/>
              </a:spcBef>
            </a:pPr>
            <a:r>
              <a:rPr lang="en-US" smtClean="0">
                <a:latin typeface="Times New Roman" charset="0"/>
                <a:ea typeface="ＭＳ Ｐゴシック" charset="-128"/>
                <a:cs typeface="ＭＳ Ｐゴシック" charset="-128"/>
              </a:rPr>
              <a:t>R.~L., Carpenter, J.~M., Corder, S.~A., Qi, C., </a:t>
            </a:r>
          </a:p>
          <a:p>
            <a:pPr eaLnBrk="1" hangingPunct="1">
              <a:spcBef>
                <a:spcPct val="0"/>
              </a:spcBef>
            </a:pPr>
            <a:r>
              <a:rPr lang="en-US" smtClean="0">
                <a:latin typeface="Times New Roman" charset="0"/>
                <a:ea typeface="ＭＳ Ｐゴシック" charset="-128"/>
                <a:cs typeface="ＭＳ Ｐゴシック" charset="-128"/>
              </a:rPr>
              <a:t>\&amp; Wilner, D.\ 2008, \apj, 683, 304 </a:t>
            </a:r>
          </a:p>
          <a:p>
            <a:pPr eaLnBrk="1" hangingPunct="1">
              <a:spcBef>
                <a:spcPct val="0"/>
              </a:spcBef>
            </a:pPr>
            <a:r>
              <a:rPr lang="en-US" smtClean="0">
                <a:latin typeface="Times New Roman" charset="0"/>
                <a:ea typeface="ＭＳ Ｐゴシック" charset="-128"/>
                <a:cs typeface="ＭＳ Ｐゴシック" charset="-128"/>
              </a:rPr>
              <a:t>Vega: Wilner, D.~J., Holman, M.~J., Kuchner, M.~J., \&amp; Ho, P.~T.~P.\ 2002, \apjl, 569, L115  </a:t>
            </a:r>
          </a:p>
          <a:p>
            <a:pPr eaLnBrk="1" hangingPunct="1">
              <a:spcBef>
                <a:spcPct val="0"/>
              </a:spcBef>
            </a:pPr>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E4C3BF3-CF35-764C-9E06-CE6D815B9A49}" type="slidenum">
              <a:rPr lang="en-US">
                <a:ea typeface="ＭＳ Ｐゴシック" pitchFamily="-65" charset="-128"/>
                <a:cs typeface="ＭＳ Ｐゴシック" pitchFamily="-65" charset="-128"/>
              </a:rPr>
              <a:pPr fontAlgn="base">
                <a:spcBef>
                  <a:spcPct val="0"/>
                </a:spcBef>
                <a:spcAft>
                  <a:spcPct val="0"/>
                </a:spcAft>
                <a:defRPr/>
              </a:pPr>
              <a:t>44</a:t>
            </a:fld>
            <a:endParaRPr lang="en-US">
              <a:ea typeface="ＭＳ Ｐゴシック" pitchFamily="-65" charset="-128"/>
              <a:cs typeface="ＭＳ Ｐゴシック" pitchFamily="-65" charset="-128"/>
            </a:endParaRPr>
          </a:p>
        </p:txBody>
      </p:sp>
      <p:sp>
        <p:nvSpPr>
          <p:cNvPr id="112643" name="Rectangle 2"/>
          <p:cNvSpPr>
            <a:spLocks noGrp="1" noRot="1" noChangeAspect="1" noChangeArrowheads="1" noTextEdit="1"/>
          </p:cNvSpPr>
          <p:nvPr>
            <p:ph type="sldImg"/>
          </p:nvPr>
        </p:nvSpPr>
        <p:spPr bwMode="auto">
          <a:xfrm>
            <a:off x="1343025" y="503238"/>
            <a:ext cx="4154488" cy="3116262"/>
          </a:xfrm>
          <a:solidFill>
            <a:srgbClr val="FFFFFF"/>
          </a:solidFill>
          <a:ln>
            <a:solidFill>
              <a:srgbClr val="000000"/>
            </a:solidFill>
            <a:miter lim="800000"/>
            <a:headEnd/>
            <a:tailEnd/>
          </a:ln>
        </p:spPr>
      </p:sp>
      <p:sp>
        <p:nvSpPr>
          <p:cNvPr id="112644" name="Rectangle 3"/>
          <p:cNvSpPr>
            <a:spLocks noGrp="1" noChangeArrowheads="1"/>
          </p:cNvSpPr>
          <p:nvPr>
            <p:ph type="body" idx="1"/>
          </p:nvPr>
        </p:nvSpPr>
        <p:spPr bwMode="auto">
          <a:xfrm>
            <a:off x="914400" y="3657600"/>
            <a:ext cx="5029200" cy="4949825"/>
          </a:xfrm>
          <a:solidFill>
            <a:srgbClr val="FFFFFF"/>
          </a:solidFill>
          <a:ln>
            <a:solidFill>
              <a:srgbClr val="000000"/>
            </a:solidFill>
            <a:miter lim="800000"/>
            <a:headEnd/>
            <a:tailEnd/>
          </a:ln>
        </p:spPr>
        <p:txBody>
          <a:bodyPr wrap="square" lIns="90004" tIns="45002" rIns="90004" bIns="45002"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Lodato and Rice 2005: April volume of MNRAS, 358, 1489:  A massive star forming disk.  </a:t>
            </a:r>
          </a:p>
          <a:p>
            <a:pPr eaLnBrk="1" hangingPunct="1">
              <a:spcBef>
                <a:spcPct val="0"/>
              </a:spcBef>
            </a:pPr>
            <a:r>
              <a:rPr lang="en-US" smtClean="0">
                <a:ea typeface="ＭＳ Ｐゴシック" charset="-128"/>
                <a:cs typeface="ＭＳ Ｐゴシック" charset="-128"/>
              </a:rPr>
              <a:t>Wolf and D’Angelo 2005: \apj, 619, 1114 </a:t>
            </a:r>
          </a:p>
          <a:p>
            <a:pPr eaLnBrk="1" hangingPunct="1">
              <a:spcBef>
                <a:spcPct val="0"/>
              </a:spcBef>
            </a:pPr>
            <a:r>
              <a:rPr lang="en-US" smtClean="0">
                <a:ea typeface="ＭＳ Ｐゴシック" charset="-128"/>
                <a:cs typeface="ＭＳ Ｐゴシック" charset="-128"/>
              </a:rPr>
              <a:t>Vega: Wilner, D.~J., Holman, M.~J., Kuchner, M.~J., \&amp; Ho, P.~T.~P.\ 2002, \apjl, 569, L115 Image Wyatt’s model simulated observation by ALMA</a:t>
            </a:r>
          </a:p>
          <a:p>
            <a:pPr eaLnBrk="1" hangingPunct="1">
              <a:spcBef>
                <a:spcPct val="0"/>
              </a:spcBef>
            </a:pPr>
            <a:endParaRPr lang="en-US" smtClean="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Areas highlighted</a:t>
            </a:r>
            <a:r>
              <a:rPr lang="en-US" baseline="0" dirty="0" smtClean="0"/>
              <a:t> in red may be addressed by studies involving ALMA.</a:t>
            </a:r>
            <a:endParaRPr lang="en-US" dirty="0"/>
          </a:p>
        </p:txBody>
      </p:sp>
      <p:sp>
        <p:nvSpPr>
          <p:cNvPr id="4" name="Slide Number Placeholder 3"/>
          <p:cNvSpPr>
            <a:spLocks noGrp="1"/>
          </p:cNvSpPr>
          <p:nvPr>
            <p:ph type="sldNum" sz="quarter" idx="10"/>
          </p:nvPr>
        </p:nvSpPr>
        <p:spPr/>
        <p:txBody>
          <a:bodyPr/>
          <a:lstStyle/>
          <a:p>
            <a:pPr>
              <a:defRPr/>
            </a:pPr>
            <a:fld id="{34198066-9944-470C-8ACB-264EC519BB07}" type="slidenum">
              <a:rPr lang="en-US" smtClean="0"/>
              <a:pPr>
                <a:defRPr/>
              </a:pPr>
              <a:t>6</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18</a:t>
            </a:r>
            <a:r>
              <a:rPr lang="en-US" baseline="0" dirty="0" smtClean="0"/>
              <a:t> April 2006 eruption</a:t>
            </a:r>
            <a:endParaRPr lang="en-US" dirty="0"/>
          </a:p>
        </p:txBody>
      </p:sp>
      <p:sp>
        <p:nvSpPr>
          <p:cNvPr id="4" name="Slide Number Placeholder 3"/>
          <p:cNvSpPr>
            <a:spLocks noGrp="1"/>
          </p:cNvSpPr>
          <p:nvPr>
            <p:ph type="sldNum" sz="quarter" idx="10"/>
          </p:nvPr>
        </p:nvSpPr>
        <p:spPr/>
        <p:txBody>
          <a:bodyPr/>
          <a:lstStyle/>
          <a:p>
            <a:pPr>
              <a:defRPr/>
            </a:pPr>
            <a:fld id="{34198066-9944-470C-8ACB-264EC519BB07}" type="slidenum">
              <a:rPr lang="en-US" smtClean="0"/>
              <a:pPr>
                <a:defRPr/>
              </a:pPr>
              <a:t>54</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Product Assurance</a:t>
            </a:r>
          </a:p>
        </p:txBody>
      </p:sp>
      <p:sp>
        <p:nvSpPr>
          <p:cNvPr id="5" name="Rectangle 3"/>
          <p:cNvSpPr>
            <a:spLocks noGrp="1" noChangeArrowheads="1"/>
          </p:cNvSpPr>
          <p:nvPr>
            <p:ph type="dt" idx="1"/>
          </p:nvPr>
        </p:nvSpPr>
        <p:spPr>
          <a:ln/>
        </p:spPr>
        <p:txBody>
          <a:bodyPr/>
          <a:lstStyle/>
          <a:p>
            <a:fld id="{6E75B40A-1270-C341-8343-D1FDBFA5A939}" type="datetime1">
              <a:rPr lang="en-US"/>
              <a:pPr/>
              <a:t>1/6/11</a:t>
            </a:fld>
            <a:r>
              <a:rPr lang="en-US"/>
              <a:t>2003 June 2 – 6, Victoria, Canada</a:t>
            </a:r>
          </a:p>
        </p:txBody>
      </p:sp>
      <p:sp>
        <p:nvSpPr>
          <p:cNvPr id="6" name="Rectangle 7"/>
          <p:cNvSpPr>
            <a:spLocks noGrp="1" noChangeArrowheads="1"/>
          </p:cNvSpPr>
          <p:nvPr>
            <p:ph type="sldNum" sz="quarter" idx="5"/>
          </p:nvPr>
        </p:nvSpPr>
        <p:spPr>
          <a:ln/>
        </p:spPr>
        <p:txBody>
          <a:bodyPr/>
          <a:lstStyle/>
          <a:p>
            <a:fld id="{4945226A-75E0-2349-A187-FDDED360F0CB}" type="slidenum">
              <a:rPr lang="en-US"/>
              <a:pPr/>
              <a:t>56</a:t>
            </a:fld>
            <a:endParaRPr lang="en-US"/>
          </a:p>
        </p:txBody>
      </p:sp>
      <p:sp>
        <p:nvSpPr>
          <p:cNvPr id="796674" name="Rectangle 2"/>
          <p:cNvSpPr>
            <a:spLocks noGrp="1" noRot="1" noChangeAspect="1" noChangeArrowheads="1" noTextEdit="1"/>
          </p:cNvSpPr>
          <p:nvPr>
            <p:ph type="sldImg"/>
          </p:nvPr>
        </p:nvSpPr>
        <p:spPr>
          <a:ln/>
        </p:spPr>
      </p:sp>
      <p:sp>
        <p:nvSpPr>
          <p:cNvPr id="796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Product Assurance</a:t>
            </a:r>
          </a:p>
        </p:txBody>
      </p:sp>
      <p:sp>
        <p:nvSpPr>
          <p:cNvPr id="5" name="Rectangle 3"/>
          <p:cNvSpPr>
            <a:spLocks noGrp="1" noChangeArrowheads="1"/>
          </p:cNvSpPr>
          <p:nvPr>
            <p:ph type="dt" idx="1"/>
          </p:nvPr>
        </p:nvSpPr>
        <p:spPr>
          <a:ln/>
        </p:spPr>
        <p:txBody>
          <a:bodyPr/>
          <a:lstStyle/>
          <a:p>
            <a:fld id="{C5515C35-634C-3C40-9B2F-C22589319431}" type="datetime1">
              <a:rPr lang="en-US"/>
              <a:pPr/>
              <a:t>1/6/11</a:t>
            </a:fld>
            <a:r>
              <a:rPr lang="en-US"/>
              <a:t>2003 June 2 – 6, Victoria, Canada</a:t>
            </a:r>
          </a:p>
        </p:txBody>
      </p:sp>
      <p:sp>
        <p:nvSpPr>
          <p:cNvPr id="6" name="Rectangle 7"/>
          <p:cNvSpPr>
            <a:spLocks noGrp="1" noChangeArrowheads="1"/>
          </p:cNvSpPr>
          <p:nvPr>
            <p:ph type="sldNum" sz="quarter" idx="5"/>
          </p:nvPr>
        </p:nvSpPr>
        <p:spPr>
          <a:ln/>
        </p:spPr>
        <p:txBody>
          <a:bodyPr/>
          <a:lstStyle/>
          <a:p>
            <a:fld id="{7313A07F-541F-5449-81B3-35F1F994BEB6}" type="slidenum">
              <a:rPr lang="en-US"/>
              <a:pPr/>
              <a:t>57</a:t>
            </a:fld>
            <a:endParaRPr lang="en-US"/>
          </a:p>
        </p:txBody>
      </p:sp>
      <p:sp>
        <p:nvSpPr>
          <p:cNvPr id="497666"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Product Assurance</a:t>
            </a:r>
          </a:p>
        </p:txBody>
      </p:sp>
      <p:sp>
        <p:nvSpPr>
          <p:cNvPr id="5" name="Rectangle 3"/>
          <p:cNvSpPr>
            <a:spLocks noGrp="1" noChangeArrowheads="1"/>
          </p:cNvSpPr>
          <p:nvPr>
            <p:ph type="dt" idx="1"/>
          </p:nvPr>
        </p:nvSpPr>
        <p:spPr>
          <a:ln/>
        </p:spPr>
        <p:txBody>
          <a:bodyPr/>
          <a:lstStyle/>
          <a:p>
            <a:fld id="{26E968E1-E56B-C748-A5B8-9A61B2164F2C}" type="datetime1">
              <a:rPr lang="en-US"/>
              <a:pPr/>
              <a:t>1/6/11</a:t>
            </a:fld>
            <a:r>
              <a:rPr lang="en-US"/>
              <a:t>2003 June 2 – 6, Victoria, Canada</a:t>
            </a:r>
          </a:p>
        </p:txBody>
      </p:sp>
      <p:sp>
        <p:nvSpPr>
          <p:cNvPr id="6" name="Rectangle 7"/>
          <p:cNvSpPr>
            <a:spLocks noGrp="1" noChangeArrowheads="1"/>
          </p:cNvSpPr>
          <p:nvPr>
            <p:ph type="sldNum" sz="quarter" idx="5"/>
          </p:nvPr>
        </p:nvSpPr>
        <p:spPr>
          <a:ln/>
        </p:spPr>
        <p:txBody>
          <a:bodyPr/>
          <a:lstStyle/>
          <a:p>
            <a:fld id="{0E05530C-DFA6-8347-8A75-BA3D566133CF}" type="slidenum">
              <a:rPr lang="en-US"/>
              <a:pPr/>
              <a:t>7</a:t>
            </a:fld>
            <a:endParaRPr lang="en-US"/>
          </a:p>
        </p:txBody>
      </p:sp>
      <p:sp>
        <p:nvSpPr>
          <p:cNvPr id="413698" name="Rectangle 2"/>
          <p:cNvSpPr>
            <a:spLocks noGrp="1" noRot="1" noChangeAspect="1" noChangeArrowheads="1" noTextEdit="1"/>
          </p:cNvSpPr>
          <p:nvPr>
            <p:ph type="sldImg"/>
          </p:nvPr>
        </p:nvSpPr>
        <p:spPr>
          <a:ln/>
        </p:spPr>
      </p:sp>
      <p:sp>
        <p:nvSpPr>
          <p:cNvPr id="413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Product Assurance</a:t>
            </a:r>
          </a:p>
        </p:txBody>
      </p:sp>
      <p:sp>
        <p:nvSpPr>
          <p:cNvPr id="5" name="Rectangle 3"/>
          <p:cNvSpPr>
            <a:spLocks noGrp="1" noChangeArrowheads="1"/>
          </p:cNvSpPr>
          <p:nvPr>
            <p:ph type="dt" idx="1"/>
          </p:nvPr>
        </p:nvSpPr>
        <p:spPr>
          <a:ln/>
        </p:spPr>
        <p:txBody>
          <a:bodyPr/>
          <a:lstStyle/>
          <a:p>
            <a:fld id="{9440A434-0333-124A-B211-76D17CF0F51F}" type="datetime1">
              <a:rPr lang="en-US"/>
              <a:pPr/>
              <a:t>1/6/11</a:t>
            </a:fld>
            <a:r>
              <a:rPr lang="en-US"/>
              <a:t>2003 June 2 – 6, Victoria, Canada</a:t>
            </a:r>
          </a:p>
        </p:txBody>
      </p:sp>
      <p:sp>
        <p:nvSpPr>
          <p:cNvPr id="6" name="Rectangle 7"/>
          <p:cNvSpPr>
            <a:spLocks noGrp="1" noChangeArrowheads="1"/>
          </p:cNvSpPr>
          <p:nvPr>
            <p:ph type="sldNum" sz="quarter" idx="5"/>
          </p:nvPr>
        </p:nvSpPr>
        <p:spPr>
          <a:ln/>
        </p:spPr>
        <p:txBody>
          <a:bodyPr/>
          <a:lstStyle/>
          <a:p>
            <a:fld id="{4F67DBEB-2D56-A846-90A5-104725DC92E3}" type="slidenum">
              <a:rPr lang="en-US"/>
              <a:pPr/>
              <a:t>8</a:t>
            </a:fld>
            <a:endParaRPr lang="en-US"/>
          </a:p>
        </p:txBody>
      </p:sp>
      <p:sp>
        <p:nvSpPr>
          <p:cNvPr id="508930" name="Rectangle 2"/>
          <p:cNvSpPr>
            <a:spLocks noGrp="1" noRot="1" noChangeAspect="1" noChangeArrowheads="1" noTextEdit="1"/>
          </p:cNvSpPr>
          <p:nvPr>
            <p:ph type="sldImg"/>
          </p:nvPr>
        </p:nvSpPr>
        <p:spPr>
          <a:ln/>
        </p:spPr>
      </p:sp>
      <p:sp>
        <p:nvSpPr>
          <p:cNvPr id="508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noFill/>
          <a:ln>
            <a:miter lim="800000"/>
            <a:headEnd/>
            <a:tailEnd/>
          </a:ln>
        </p:spPr>
        <p:txBody>
          <a:bodyPr/>
          <a:lstStyle/>
          <a:p>
            <a:r>
              <a:rPr lang="en-US">
                <a:latin typeface="Calibri" charset="0"/>
                <a:ea typeface="ＭＳ Ｐゴシック" charset="-128"/>
                <a:cs typeface="ＭＳ Ｐゴシック" charset="-128"/>
              </a:rPr>
              <a:t>Product Assurance</a:t>
            </a:r>
          </a:p>
        </p:txBody>
      </p:sp>
      <p:sp>
        <p:nvSpPr>
          <p:cNvPr id="31747" name="Rectangle 3"/>
          <p:cNvSpPr>
            <a:spLocks noGrp="1" noChangeArrowheads="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65B43DD2-43B6-C340-9A30-98C406B3B789}" type="datetime1">
              <a:rPr lang="en-US">
                <a:ea typeface="ＭＳ Ｐゴシック" pitchFamily="-65" charset="-128"/>
                <a:cs typeface="ＭＳ Ｐゴシック" pitchFamily="-65" charset="-128"/>
              </a:rPr>
              <a:pPr fontAlgn="base">
                <a:spcBef>
                  <a:spcPct val="0"/>
                </a:spcBef>
                <a:spcAft>
                  <a:spcPct val="0"/>
                </a:spcAft>
                <a:defRPr/>
              </a:pPr>
              <a:t>1/6/11</a:t>
            </a:fld>
            <a:r>
              <a:rPr lang="en-US">
                <a:ea typeface="ＭＳ Ｐゴシック" pitchFamily="-65" charset="-128"/>
                <a:cs typeface="ＭＳ Ｐゴシック" pitchFamily="-65" charset="-128"/>
              </a:rPr>
              <a:t>2003 June 2 – 6, Victoria, Canada</a:t>
            </a:r>
          </a:p>
        </p:txBody>
      </p:sp>
      <p:sp>
        <p:nvSpPr>
          <p:cNvPr id="31748"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13DD2E-F723-3B40-B2C1-C6E6C8090110}" type="slidenum">
              <a:rPr lang="en-US">
                <a:ea typeface="ＭＳ Ｐゴシック" pitchFamily="-65" charset="-128"/>
                <a:cs typeface="ＭＳ Ｐゴシック" pitchFamily="-65" charset="-128"/>
              </a:rPr>
              <a:pPr fontAlgn="base">
                <a:spcBef>
                  <a:spcPct val="0"/>
                </a:spcBef>
                <a:spcAft>
                  <a:spcPct val="0"/>
                </a:spcAft>
                <a:defRPr/>
              </a:pPr>
              <a:t>9</a:t>
            </a:fld>
            <a:endParaRPr lang="en-US">
              <a:ea typeface="ＭＳ Ｐゴシック" pitchFamily="-65" charset="-128"/>
              <a:cs typeface="ＭＳ Ｐゴシック" pitchFamily="-65" charset="-128"/>
            </a:endParaRPr>
          </a:p>
        </p:txBody>
      </p:sp>
      <p:sp>
        <p:nvSpPr>
          <p:cNvPr id="5939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9398" name="Rectangle 3"/>
          <p:cNvSpPr>
            <a:spLocks noGrp="1" noChangeArrowheads="1"/>
          </p:cNvSpPr>
          <p:nvPr>
            <p:ph type="body" idx="1"/>
          </p:nvPr>
        </p:nvSpPr>
        <p:spPr bwMode="auto">
          <a:xfrm>
            <a:off x="914400" y="4344988"/>
            <a:ext cx="5029200" cy="4113212"/>
          </a:xfrm>
          <a:noFill/>
        </p:spPr>
        <p:txBody>
          <a:bodyPr wrap="square" numCol="1" anchor="t" anchorCtr="0" compatLnSpc="1">
            <a:prstTxWarp prst="textNoShape">
              <a:avLst/>
            </a:prstTxWarp>
          </a:bodyPr>
          <a:lstStyle/>
          <a:p>
            <a:pPr eaLnBrk="1" hangingPunct="1">
              <a:spcBef>
                <a:spcPct val="0"/>
              </a:spcBef>
            </a:pPr>
            <a:r>
              <a:rPr lang="en-US">
                <a:ea typeface="ＭＳ Ｐゴシック" charset="-128"/>
                <a:cs typeface="ＭＳ Ｐゴシック" charset="-128"/>
              </a:rPr>
              <a:t>Earth’s atmosphere transmission</a:t>
            </a:r>
          </a:p>
          <a:p>
            <a:pPr eaLnBrk="1" hangingPunct="1">
              <a:spcBef>
                <a:spcPct val="0"/>
              </a:spcBef>
            </a:pPr>
            <a:r>
              <a:rPr lang="en-US">
                <a:ea typeface="ＭＳ Ｐゴシック" charset="-128"/>
                <a:cs typeface="ＭＳ Ｐゴシック" charset="-128"/>
              </a:rPr>
              <a:t>Molecule list</a:t>
            </a:r>
          </a:p>
          <a:p>
            <a:pPr eaLnBrk="1" hangingPunct="1">
              <a:spcBef>
                <a:spcPct val="0"/>
              </a:spcBef>
            </a:pPr>
            <a:r>
              <a:rPr lang="en-US">
                <a:ea typeface="ＭＳ Ｐゴシック" charset="-128"/>
                <a:cs typeface="ＭＳ Ｐゴシック" charset="-128"/>
              </a:rPr>
              <a:t>iras, ISO, SWAS, ODIN apertures thru CSO/HHT/JCMT and resolution.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Product Assurance</a:t>
            </a:r>
          </a:p>
        </p:txBody>
      </p:sp>
      <p:sp>
        <p:nvSpPr>
          <p:cNvPr id="5" name="Rectangle 3"/>
          <p:cNvSpPr>
            <a:spLocks noGrp="1" noChangeArrowheads="1"/>
          </p:cNvSpPr>
          <p:nvPr>
            <p:ph type="dt" idx="1"/>
          </p:nvPr>
        </p:nvSpPr>
        <p:spPr>
          <a:ln/>
        </p:spPr>
        <p:txBody>
          <a:bodyPr/>
          <a:lstStyle/>
          <a:p>
            <a:fld id="{6F6146DF-A801-EB46-9107-09E2E0DD1817}" type="datetime1">
              <a:rPr lang="en-US"/>
              <a:pPr/>
              <a:t>1/6/11</a:t>
            </a:fld>
            <a:r>
              <a:rPr lang="en-US"/>
              <a:t>2003 June 2 – 6, Victoria, Canada</a:t>
            </a:r>
          </a:p>
        </p:txBody>
      </p:sp>
      <p:sp>
        <p:nvSpPr>
          <p:cNvPr id="6" name="Rectangle 7"/>
          <p:cNvSpPr>
            <a:spLocks noGrp="1" noChangeArrowheads="1"/>
          </p:cNvSpPr>
          <p:nvPr>
            <p:ph type="sldNum" sz="quarter" idx="5"/>
          </p:nvPr>
        </p:nvSpPr>
        <p:spPr>
          <a:ln/>
        </p:spPr>
        <p:txBody>
          <a:bodyPr/>
          <a:lstStyle/>
          <a:p>
            <a:fld id="{796E9177-70C0-6041-84B3-997734D0E59A}" type="slidenum">
              <a:rPr lang="en-US"/>
              <a:pPr/>
              <a:t>10</a:t>
            </a:fld>
            <a:endParaRPr lang="en-US"/>
          </a:p>
        </p:txBody>
      </p:sp>
      <p:sp>
        <p:nvSpPr>
          <p:cNvPr id="509954" name="Rectangle 2"/>
          <p:cNvSpPr>
            <a:spLocks noGrp="1" noRot="1" noChangeAspect="1" noChangeArrowheads="1" noTextEdit="1"/>
          </p:cNvSpPr>
          <p:nvPr>
            <p:ph type="sldImg"/>
          </p:nvPr>
        </p:nvSpPr>
        <p:spPr>
          <a:ln/>
        </p:spPr>
      </p:sp>
      <p:sp>
        <p:nvSpPr>
          <p:cNvPr id="509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a:ln/>
        </p:spPr>
        <p:txBody>
          <a:bodyPr/>
          <a:lstStyle/>
          <a:p>
            <a:r>
              <a:rPr lang="en-US"/>
              <a:t>Product Assurance</a:t>
            </a:r>
          </a:p>
        </p:txBody>
      </p:sp>
      <p:sp>
        <p:nvSpPr>
          <p:cNvPr id="5" name="Rectangle 3"/>
          <p:cNvSpPr>
            <a:spLocks noGrp="1" noChangeArrowheads="1"/>
          </p:cNvSpPr>
          <p:nvPr>
            <p:ph type="dt" idx="1"/>
          </p:nvPr>
        </p:nvSpPr>
        <p:spPr>
          <a:ln/>
        </p:spPr>
        <p:txBody>
          <a:bodyPr/>
          <a:lstStyle/>
          <a:p>
            <a:fld id="{E84AB3B2-C8A9-F94A-B012-6E6155FA2B91}" type="datetime1">
              <a:rPr lang="en-US"/>
              <a:pPr/>
              <a:t>1/6/11</a:t>
            </a:fld>
            <a:r>
              <a:rPr lang="en-US"/>
              <a:t>2003 June 2 – 6, Victoria, Canada</a:t>
            </a:r>
          </a:p>
        </p:txBody>
      </p:sp>
      <p:sp>
        <p:nvSpPr>
          <p:cNvPr id="6" name="Rectangle 7"/>
          <p:cNvSpPr>
            <a:spLocks noGrp="1" noChangeArrowheads="1"/>
          </p:cNvSpPr>
          <p:nvPr>
            <p:ph type="sldNum" sz="quarter" idx="5"/>
          </p:nvPr>
        </p:nvSpPr>
        <p:spPr>
          <a:ln/>
        </p:spPr>
        <p:txBody>
          <a:bodyPr/>
          <a:lstStyle/>
          <a:p>
            <a:fld id="{526078C8-8CA9-D74E-AE87-E8D29669478C}" type="slidenum">
              <a:rPr lang="en-US"/>
              <a:pPr/>
              <a:t>12</a:t>
            </a:fld>
            <a:endParaRPr lang="en-US"/>
          </a:p>
        </p:txBody>
      </p:sp>
      <p:sp>
        <p:nvSpPr>
          <p:cNvPr id="498690" name="Rectangle 2"/>
          <p:cNvSpPr>
            <a:spLocks noGrp="1" noRot="1" noChangeAspect="1" noChangeArrowheads="1" noTextEdit="1"/>
          </p:cNvSpPr>
          <p:nvPr>
            <p:ph type="sldImg"/>
          </p:nvPr>
        </p:nvSpPr>
        <p:spPr>
          <a:ln/>
        </p:spPr>
      </p:sp>
      <p:sp>
        <p:nvSpPr>
          <p:cNvPr id="498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614FC8C-7F1C-E64A-885E-2D4E325D7FEF}" type="slidenum">
              <a:rPr lang="en-US">
                <a:ea typeface="ＭＳ Ｐゴシック" pitchFamily="-65" charset="-128"/>
                <a:cs typeface="ＭＳ Ｐゴシック" pitchFamily="-65" charset="-128"/>
              </a:rPr>
              <a:pPr fontAlgn="base">
                <a:spcBef>
                  <a:spcPct val="0"/>
                </a:spcBef>
                <a:spcAft>
                  <a:spcPct val="0"/>
                </a:spcAft>
                <a:defRPr/>
              </a:pPr>
              <a:t>13</a:t>
            </a:fld>
            <a:endParaRPr lang="en-US">
              <a:ea typeface="ＭＳ Ｐゴシック" pitchFamily="-65" charset="-128"/>
              <a:cs typeface="ＭＳ Ｐゴシック" pitchFamily="-65" charset="-128"/>
            </a:endParaRP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ea typeface="ＭＳ Ｐゴシック" charset="-128"/>
                <a:cs typeface="ＭＳ Ｐゴシック" charset="-128"/>
              </a:rPr>
              <a:t>What is z~3 in years since big bang?  2.19 Gyr</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3"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reserve="1" userDrawn="1">
  <p:cSld name="Title Slide">
    <p:spTree>
      <p:nvGrpSpPr>
        <p:cNvPr id="1" name=""/>
        <p:cNvGrpSpPr/>
        <p:nvPr/>
      </p:nvGrpSpPr>
      <p:grpSpPr>
        <a:xfrm>
          <a:off x="0" y="0"/>
          <a:ext cx="0" cy="0"/>
          <a:chOff x="0" y="0"/>
          <a:chExt cx="0" cy="0"/>
        </a:xfrm>
      </p:grpSpPr>
      <p:sp>
        <p:nvSpPr>
          <p:cNvPr id="7" name="TextBox 6"/>
          <p:cNvSpPr txBox="1"/>
          <p:nvPr/>
        </p:nvSpPr>
        <p:spPr>
          <a:xfrm>
            <a:off x="3390900" y="5489575"/>
            <a:ext cx="4246563" cy="1047750"/>
          </a:xfrm>
          <a:prstGeom prst="rect">
            <a:avLst/>
          </a:prstGeom>
          <a:solidFill>
            <a:schemeClr val="bg1"/>
          </a:solidFill>
        </p:spPr>
        <p:txBody>
          <a:bodyPr>
            <a:spAutoFit/>
          </a:bodyPr>
          <a:lstStyle/>
          <a:p>
            <a:pPr algn="r">
              <a:spcBef>
                <a:spcPct val="20000"/>
              </a:spcBef>
              <a:defRPr/>
            </a:pPr>
            <a:r>
              <a:rPr lang="en-US" sz="1350" dirty="0">
                <a:solidFill>
                  <a:srgbClr val="4375A2"/>
                </a:solidFill>
                <a:latin typeface="Gill Sans MT" pitchFamily="34" charset="0"/>
                <a:cs typeface="Gill Sans" pitchFamily="17" charset="0"/>
              </a:rPr>
              <a:t>Atacama Large Millimeter/</a:t>
            </a:r>
            <a:r>
              <a:rPr lang="en-US" sz="1350" dirty="0" err="1">
                <a:solidFill>
                  <a:srgbClr val="4375A2"/>
                </a:solidFill>
                <a:latin typeface="Gill Sans MT" pitchFamily="34" charset="0"/>
                <a:cs typeface="Gill Sans" pitchFamily="17" charset="0"/>
              </a:rPr>
              <a:t>submillimeter</a:t>
            </a:r>
            <a:r>
              <a:rPr lang="en-US" sz="1350" dirty="0">
                <a:solidFill>
                  <a:srgbClr val="4375A2"/>
                </a:solidFill>
                <a:latin typeface="Gill Sans MT" pitchFamily="34" charset="0"/>
                <a:cs typeface="Gill Sans" pitchFamily="17" charset="0"/>
              </a:rPr>
              <a:t> Array</a:t>
            </a:r>
          </a:p>
          <a:p>
            <a:pPr algn="r">
              <a:spcBef>
                <a:spcPct val="20000"/>
              </a:spcBef>
              <a:defRPr/>
            </a:pPr>
            <a:r>
              <a:rPr lang="en-US" sz="1350" dirty="0">
                <a:solidFill>
                  <a:srgbClr val="4375A2"/>
                </a:solidFill>
                <a:latin typeface="Gill Sans MT" pitchFamily="34" charset="0"/>
                <a:cs typeface="Gill Sans" pitchFamily="17" charset="0"/>
              </a:rPr>
              <a:t>Expanded Very Large Array</a:t>
            </a:r>
          </a:p>
          <a:p>
            <a:pPr algn="r">
              <a:spcBef>
                <a:spcPct val="20000"/>
              </a:spcBef>
              <a:defRPr/>
            </a:pPr>
            <a:r>
              <a:rPr lang="en-US" sz="1350" dirty="0">
                <a:solidFill>
                  <a:srgbClr val="4375A2"/>
                </a:solidFill>
                <a:latin typeface="Gill Sans MT" pitchFamily="34" charset="0"/>
                <a:cs typeface="Gill Sans" pitchFamily="17" charset="0"/>
              </a:rPr>
              <a:t>Robert C. Byrd Green Bank Telescope</a:t>
            </a:r>
          </a:p>
          <a:p>
            <a:pPr algn="r">
              <a:spcBef>
                <a:spcPct val="20000"/>
              </a:spcBef>
              <a:defRPr/>
            </a:pPr>
            <a:r>
              <a:rPr lang="en-US" sz="1350" dirty="0">
                <a:solidFill>
                  <a:srgbClr val="4375A2"/>
                </a:solidFill>
                <a:latin typeface="Gill Sans MT" pitchFamily="34" charset="0"/>
                <a:cs typeface="Gill Sans" pitchFamily="17" charset="0"/>
              </a:rPr>
              <a:t>Very Long Baseline Array</a:t>
            </a:r>
          </a:p>
        </p:txBody>
      </p:sp>
      <p:pic>
        <p:nvPicPr>
          <p:cNvPr id="9" name="Picture 2"/>
          <p:cNvPicPr>
            <a:picLocks noChangeAspect="1" noChangeArrowheads="1"/>
          </p:cNvPicPr>
          <p:nvPr/>
        </p:nvPicPr>
        <p:blipFill>
          <a:blip r:embed="rId2"/>
          <a:srcRect/>
          <a:stretch>
            <a:fillRect/>
          </a:stretch>
        </p:blipFill>
        <p:spPr bwMode="auto">
          <a:xfrm>
            <a:off x="7799388" y="5313363"/>
            <a:ext cx="892175" cy="1154112"/>
          </a:xfrm>
          <a:prstGeom prst="rect">
            <a:avLst/>
          </a:prstGeom>
          <a:noFill/>
          <a:ln w="9525">
            <a:noFill/>
            <a:miter lim="800000"/>
            <a:headEnd/>
            <a:tailEnd/>
          </a:ln>
        </p:spPr>
      </p:pic>
      <p:sp>
        <p:nvSpPr>
          <p:cNvPr id="2" name="Title 1"/>
          <p:cNvSpPr>
            <a:spLocks noGrp="1"/>
          </p:cNvSpPr>
          <p:nvPr>
            <p:ph type="ctrTitle"/>
          </p:nvPr>
        </p:nvSpPr>
        <p:spPr>
          <a:xfrm>
            <a:off x="457200" y="381000"/>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457200" y="974725"/>
            <a:ext cx="6400800" cy="1752600"/>
          </a:xfrm>
          <a:prstGeom prst="rect">
            <a:avLst/>
          </a:prstGeom>
        </p:spPr>
        <p:txBody>
          <a:bodyPr>
            <a:normAutofit/>
          </a:bodyPr>
          <a:lstStyle>
            <a:lvl1pPr marL="0" indent="0" algn="l">
              <a:buNone/>
              <a:defRPr sz="2000">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ext Placeholder 7"/>
          <p:cNvSpPr>
            <a:spLocks noGrp="1"/>
          </p:cNvSpPr>
          <p:nvPr>
            <p:ph type="body" sz="quarter" idx="13"/>
          </p:nvPr>
        </p:nvSpPr>
        <p:spPr>
          <a:xfrm>
            <a:off x="457200" y="4343400"/>
            <a:ext cx="4572000" cy="685800"/>
          </a:xfrm>
          <a:prstGeom prst="rect">
            <a:avLst/>
          </a:prstGeom>
        </p:spPr>
        <p:txBody>
          <a:bodyPr>
            <a:normAutofit/>
          </a:bodyPr>
          <a:lstStyle>
            <a:lvl1pPr>
              <a:defRPr sz="2400">
                <a:solidFill>
                  <a:srgbClr val="990033"/>
                </a:solidFill>
              </a:defRPr>
            </a:lvl1pPr>
          </a:lstStyle>
          <a:p>
            <a:pPr lvl="0"/>
            <a:r>
              <a:rPr lang="en-US" dirty="0" smtClean="0"/>
              <a:t>Click to edit Master text</a:t>
            </a:r>
            <a:endParaRPr lang="en-US" dirty="0"/>
          </a:p>
        </p:txBody>
      </p:sp>
      <p:sp>
        <p:nvSpPr>
          <p:cNvPr id="10" name="Text Placeholder 9"/>
          <p:cNvSpPr>
            <a:spLocks noGrp="1"/>
          </p:cNvSpPr>
          <p:nvPr>
            <p:ph type="body" sz="quarter" idx="14"/>
          </p:nvPr>
        </p:nvSpPr>
        <p:spPr>
          <a:xfrm>
            <a:off x="457200" y="4724400"/>
            <a:ext cx="6019800" cy="914400"/>
          </a:xfrm>
          <a:prstGeom prst="rect">
            <a:avLst/>
          </a:prstGeom>
        </p:spPr>
        <p:txBody>
          <a:bodyPr>
            <a:normAutofit/>
          </a:bodyPr>
          <a:lstStyle>
            <a:lvl1pPr>
              <a:defRPr sz="2000">
                <a:solidFill>
                  <a:srgbClr val="000099"/>
                </a:solidFill>
              </a:defRPr>
            </a:lvl1pPr>
          </a:lstStyle>
          <a:p>
            <a:pPr lvl="0"/>
            <a:r>
              <a:rPr lang="en-US" dirty="0" smtClean="0"/>
              <a:t>Click to edit Master text styles</a:t>
            </a:r>
          </a:p>
        </p:txBody>
      </p:sp>
      <p:pic>
        <p:nvPicPr>
          <p:cNvPr id="99330" name="Picture 2"/>
          <p:cNvPicPr>
            <a:picLocks noChangeAspect="1" noChangeArrowheads="1"/>
          </p:cNvPicPr>
          <p:nvPr userDrawn="1"/>
        </p:nvPicPr>
        <p:blipFill>
          <a:blip r:embed="rId3"/>
          <a:srcRect/>
          <a:stretch>
            <a:fillRect/>
          </a:stretch>
        </p:blipFill>
        <p:spPr bwMode="auto">
          <a:xfrm>
            <a:off x="0" y="1429617"/>
            <a:ext cx="9163050" cy="2886075"/>
          </a:xfrm>
          <a:prstGeom prst="rect">
            <a:avLst/>
          </a:prstGeom>
          <a:noFill/>
          <a:ln w="9525">
            <a:no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6" name="Slide Number Placeholder 5"/>
          <p:cNvSpPr>
            <a:spLocks noGrp="1"/>
          </p:cNvSpPr>
          <p:nvPr>
            <p:ph type="sldNum" sz="quarter" idx="11"/>
          </p:nvPr>
        </p:nvSpPr>
        <p:spPr/>
        <p:txBody>
          <a:bodyPr/>
          <a:lstStyle>
            <a:lvl1pPr>
              <a:defRPr/>
            </a:lvl1pPr>
          </a:lstStyle>
          <a:p>
            <a:pPr>
              <a:defRPr/>
            </a:pPr>
            <a:fld id="{A442920C-BC49-46AC-B872-471C54BA3DBA}"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3CCF5F6C-D7E6-49A7-8151-2B93932420CB}"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95300"/>
            <a:ext cx="2057400"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95300"/>
            <a:ext cx="60198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4F1FA629-66B1-4E68-AF30-CCB560EA5395}"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A94C5CA5-1199-4010-BC95-0D59E4B49D6A}" type="slidenum">
              <a:rPr lang="en-US"/>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7E1A7F84-E079-4562-BB88-92FC733C6463}" type="slidenum">
              <a:rPr lang="en-US"/>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ED50C6E3-9B02-4A17-B9F3-37954952D607}" type="slidenum">
              <a:rPr lang="en-US"/>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6" name="Slide Number Placeholder 5"/>
          <p:cNvSpPr>
            <a:spLocks noGrp="1"/>
          </p:cNvSpPr>
          <p:nvPr>
            <p:ph type="sldNum" sz="quarter" idx="11"/>
          </p:nvPr>
        </p:nvSpPr>
        <p:spPr/>
        <p:txBody>
          <a:bodyPr/>
          <a:lstStyle>
            <a:lvl1pPr>
              <a:defRPr/>
            </a:lvl1pPr>
          </a:lstStyle>
          <a:p>
            <a:pPr>
              <a:defRPr/>
            </a:pPr>
            <a:fld id="{E61C5F99-520E-499A-BCA7-B9808839A467}"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8" name="Slide Number Placeholder 5"/>
          <p:cNvSpPr>
            <a:spLocks noGrp="1"/>
          </p:cNvSpPr>
          <p:nvPr>
            <p:ph type="sldNum" sz="quarter" idx="11"/>
          </p:nvPr>
        </p:nvSpPr>
        <p:spPr/>
        <p:txBody>
          <a:bodyPr/>
          <a:lstStyle>
            <a:lvl1pPr>
              <a:defRPr/>
            </a:lvl1pPr>
          </a:lstStyle>
          <a:p>
            <a:pPr>
              <a:defRPr/>
            </a:pPr>
            <a:fld id="{B4BDF4B1-59B0-41B1-915D-C87FEFAA6521}" type="slidenum">
              <a:rPr lang="en-US"/>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4" name="Slide Number Placeholder 5"/>
          <p:cNvSpPr>
            <a:spLocks noGrp="1"/>
          </p:cNvSpPr>
          <p:nvPr>
            <p:ph type="sldNum" sz="quarter" idx="11"/>
          </p:nvPr>
        </p:nvSpPr>
        <p:spPr/>
        <p:txBody>
          <a:bodyPr/>
          <a:lstStyle>
            <a:lvl1pPr>
              <a:defRPr/>
            </a:lvl1pPr>
          </a:lstStyle>
          <a:p>
            <a:pPr>
              <a:defRPr/>
            </a:pPr>
            <a:fld id="{FF38011A-3AD8-4B8B-869A-0F89F54A5E35}" type="slidenum">
              <a:rPr lang="en-US"/>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3" name="Slide Number Placeholder 5"/>
          <p:cNvSpPr>
            <a:spLocks noGrp="1"/>
          </p:cNvSpPr>
          <p:nvPr>
            <p:ph type="sldNum" sz="quarter" idx="11"/>
          </p:nvPr>
        </p:nvSpPr>
        <p:spPr/>
        <p:txBody>
          <a:bodyPr/>
          <a:lstStyle>
            <a:lvl1pPr>
              <a:defRPr/>
            </a:lvl1pPr>
          </a:lstStyle>
          <a:p>
            <a:pPr>
              <a:defRPr/>
            </a:pPr>
            <a:fld id="{D0D91787-FE97-422B-A1AD-6A49431F2A16}"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94FB37B7-13F6-4FDF-8E27-190B48620BAD}"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6" name="Slide Number Placeholder 5"/>
          <p:cNvSpPr>
            <a:spLocks noGrp="1"/>
          </p:cNvSpPr>
          <p:nvPr>
            <p:ph type="sldNum" sz="quarter" idx="11"/>
          </p:nvPr>
        </p:nvSpPr>
        <p:spPr/>
        <p:txBody>
          <a:bodyPr/>
          <a:lstStyle>
            <a:lvl1pPr>
              <a:defRPr/>
            </a:lvl1pPr>
          </a:lstStyle>
          <a:p>
            <a:pPr>
              <a:defRPr/>
            </a:pPr>
            <a:fld id="{0D5CD126-CC19-4535-9514-3B4E7712020E}" type="slidenum">
              <a:rPr lang="en-US"/>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6" name="Slide Number Placeholder 5"/>
          <p:cNvSpPr>
            <a:spLocks noGrp="1"/>
          </p:cNvSpPr>
          <p:nvPr>
            <p:ph type="sldNum" sz="quarter" idx="11"/>
          </p:nvPr>
        </p:nvSpPr>
        <p:spPr/>
        <p:txBody>
          <a:bodyPr/>
          <a:lstStyle>
            <a:lvl1pPr>
              <a:defRPr/>
            </a:lvl1pPr>
          </a:lstStyle>
          <a:p>
            <a:pPr>
              <a:defRPr/>
            </a:pPr>
            <a:fld id="{1561DFFB-737E-4F4F-AD78-5A729FADB857}" type="slidenum">
              <a:rPr lang="en-US"/>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08DD3BED-C16B-4229-B51A-94C5FCBDA7FF}" type="slidenum">
              <a:rPr lang="en-US"/>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95300"/>
            <a:ext cx="2057400" cy="56308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95300"/>
            <a:ext cx="6019800" cy="56308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7DA1CD74-8786-4072-8307-DA2951EABAAC}" type="slidenum">
              <a:rPr lang="en-US"/>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7E9C268B-4395-CB46-A0FA-59F0FFBE629E}"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35AFC0D7-6F28-294F-ABC4-7A2D4AFE32EC}"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6" name="Slide Number Placeholder 5"/>
          <p:cNvSpPr>
            <a:spLocks noGrp="1"/>
          </p:cNvSpPr>
          <p:nvPr>
            <p:ph type="sldNum" sz="quarter" idx="11"/>
          </p:nvPr>
        </p:nvSpPr>
        <p:spPr/>
        <p:txBody>
          <a:bodyPr/>
          <a:lstStyle>
            <a:lvl1pPr>
              <a:defRPr/>
            </a:lvl1pPr>
          </a:lstStyle>
          <a:p>
            <a:pPr>
              <a:defRPr/>
            </a:pPr>
            <a:fld id="{09603CE4-9560-2C49-AEAC-691BA335BF58}"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8" name="Slide Number Placeholder 5"/>
          <p:cNvSpPr>
            <a:spLocks noGrp="1"/>
          </p:cNvSpPr>
          <p:nvPr>
            <p:ph type="sldNum" sz="quarter" idx="11"/>
          </p:nvPr>
        </p:nvSpPr>
        <p:spPr/>
        <p:txBody>
          <a:bodyPr/>
          <a:lstStyle>
            <a:lvl1pPr>
              <a:defRPr/>
            </a:lvl1pPr>
          </a:lstStyle>
          <a:p>
            <a:pPr>
              <a:defRPr/>
            </a:pPr>
            <a:fld id="{BDC233F2-084A-A54F-A1F1-267FD27D55B3}"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4" name="Slide Number Placeholder 5"/>
          <p:cNvSpPr>
            <a:spLocks noGrp="1"/>
          </p:cNvSpPr>
          <p:nvPr>
            <p:ph type="sldNum" sz="quarter" idx="11"/>
          </p:nvPr>
        </p:nvSpPr>
        <p:spPr/>
        <p:txBody>
          <a:bodyPr/>
          <a:lstStyle>
            <a:lvl1pPr>
              <a:defRPr/>
            </a:lvl1pPr>
          </a:lstStyle>
          <a:p>
            <a:pPr>
              <a:defRPr/>
            </a:pPr>
            <a:fld id="{559D5A42-E885-9140-89E2-7D0AB90709C5}"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3" name="Slide Number Placeholder 5"/>
          <p:cNvSpPr>
            <a:spLocks noGrp="1"/>
          </p:cNvSpPr>
          <p:nvPr>
            <p:ph type="sldNum" sz="quarter" idx="11"/>
          </p:nvPr>
        </p:nvSpPr>
        <p:spPr/>
        <p:txBody>
          <a:bodyPr/>
          <a:lstStyle>
            <a:lvl1pPr>
              <a:defRPr/>
            </a:lvl1pPr>
          </a:lstStyle>
          <a:p>
            <a:pPr>
              <a:defRPr/>
            </a:pPr>
            <a:fld id="{757FFDE4-B695-4647-BFFB-F4AF1FD21911}"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ECED6FAA-47FC-40CA-A248-1F86E1E0AD4B}" type="slidenum">
              <a:rPr lang="en-US"/>
              <a:pPr>
                <a:defRPr/>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6" name="Slide Number Placeholder 5"/>
          <p:cNvSpPr>
            <a:spLocks noGrp="1"/>
          </p:cNvSpPr>
          <p:nvPr>
            <p:ph type="sldNum" sz="quarter" idx="11"/>
          </p:nvPr>
        </p:nvSpPr>
        <p:spPr/>
        <p:txBody>
          <a:bodyPr/>
          <a:lstStyle>
            <a:lvl1pPr>
              <a:defRPr/>
            </a:lvl1pPr>
          </a:lstStyle>
          <a:p>
            <a:pPr>
              <a:defRPr/>
            </a:pPr>
            <a:fld id="{6D444EAE-C6BD-404C-9190-3148D4F75756}"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00099"/>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BBE2ABE7-207D-AD4C-8CB3-29DBE839EE0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976AE74C-C4E1-784B-8C2C-42E0F2AFCB38}"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6" name="Slide Number Placeholder 5"/>
          <p:cNvSpPr>
            <a:spLocks noGrp="1"/>
          </p:cNvSpPr>
          <p:nvPr>
            <p:ph type="sldNum" sz="quarter" idx="11"/>
          </p:nvPr>
        </p:nvSpPr>
        <p:spPr/>
        <p:txBody>
          <a:bodyPr/>
          <a:lstStyle>
            <a:lvl1pPr>
              <a:defRPr/>
            </a:lvl1pPr>
          </a:lstStyle>
          <a:p>
            <a:pPr>
              <a:defRPr/>
            </a:pPr>
            <a:fld id="{A196F272-58FE-B04C-A5A4-971357254FB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8" name="Slide Number Placeholder 5"/>
          <p:cNvSpPr>
            <a:spLocks noGrp="1"/>
          </p:cNvSpPr>
          <p:nvPr>
            <p:ph type="sldNum" sz="quarter" idx="11"/>
          </p:nvPr>
        </p:nvSpPr>
        <p:spPr/>
        <p:txBody>
          <a:bodyPr/>
          <a:lstStyle>
            <a:lvl1pPr>
              <a:defRPr/>
            </a:lvl1pPr>
          </a:lstStyle>
          <a:p>
            <a:pPr>
              <a:defRPr/>
            </a:pPr>
            <a:fld id="{E6573820-4C40-234F-98F9-6DA2A8A27D24}"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4" name="Slide Number Placeholder 5"/>
          <p:cNvSpPr>
            <a:spLocks noGrp="1"/>
          </p:cNvSpPr>
          <p:nvPr>
            <p:ph type="sldNum" sz="quarter" idx="11"/>
          </p:nvPr>
        </p:nvSpPr>
        <p:spPr/>
        <p:txBody>
          <a:bodyPr/>
          <a:lstStyle>
            <a:lvl1pPr>
              <a:defRPr/>
            </a:lvl1pPr>
          </a:lstStyle>
          <a:p>
            <a:pPr>
              <a:defRPr/>
            </a:pPr>
            <a:fld id="{FBCB9109-B814-D941-925D-1C4570ECDBD6}"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3" name="Slide Number Placeholder 5"/>
          <p:cNvSpPr>
            <a:spLocks noGrp="1"/>
          </p:cNvSpPr>
          <p:nvPr>
            <p:ph type="sldNum" sz="quarter" idx="11"/>
          </p:nvPr>
        </p:nvSpPr>
        <p:spPr/>
        <p:txBody>
          <a:bodyPr/>
          <a:lstStyle>
            <a:lvl1pPr>
              <a:defRPr/>
            </a:lvl1pPr>
          </a:lstStyle>
          <a:p>
            <a:pPr>
              <a:defRPr/>
            </a:pPr>
            <a:fld id="{793148F2-A8F7-EF4A-AFA4-E418CFCC5349}"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6" name="Slide Number Placeholder 5"/>
          <p:cNvSpPr>
            <a:spLocks noGrp="1"/>
          </p:cNvSpPr>
          <p:nvPr>
            <p:ph type="sldNum" sz="quarter" idx="11"/>
          </p:nvPr>
        </p:nvSpPr>
        <p:spPr/>
        <p:txBody>
          <a:bodyPr/>
          <a:lstStyle>
            <a:lvl1pPr>
              <a:defRPr/>
            </a:lvl1pPr>
          </a:lstStyle>
          <a:p>
            <a:pPr>
              <a:defRPr/>
            </a:pPr>
            <a:fld id="{B70670A2-0AD4-8749-A7DA-284958730904}"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077200" cy="8382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a:prstGeom prst="rect">
            <a:avLst/>
          </a:prstGeom>
        </p:spPr>
        <p:txBody>
          <a:bodyPr/>
          <a:lstStyle/>
          <a:p>
            <a:pPr lvl="0"/>
            <a:endParaRPr lang="en-US" noProof="0" smtClean="0"/>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6858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Gill Sans MT" pitchFamily="-65" charset="-18"/>
                <a:ea typeface="ＭＳ Ｐゴシック" pitchFamily="-65" charset="-128"/>
                <a:cs typeface="ＭＳ Ｐゴシック" pitchFamily="-65" charset="-128"/>
              </a:defRPr>
            </a:lvl1pPr>
          </a:lstStyle>
          <a:p>
            <a:pPr>
              <a:defRPr/>
            </a:pPr>
            <a:r>
              <a:rPr lang="en-US" smtClean="0"/>
              <a:t>M/V Explorer Enrichment Jan 2011</a:t>
            </a:r>
            <a:endParaRPr lang="en-US"/>
          </a:p>
        </p:txBody>
      </p:sp>
      <p:sp>
        <p:nvSpPr>
          <p:cNvPr id="7" name="Rectangle 6"/>
          <p:cNvSpPr>
            <a:spLocks noGrp="1" noChangeArrowheads="1"/>
          </p:cNvSpPr>
          <p:nvPr>
            <p:ph type="sldNum" sz="quarter" idx="12"/>
          </p:nvPr>
        </p:nvSpPr>
        <p:spPr/>
        <p:txBody>
          <a:bodyPr/>
          <a:lstStyle>
            <a:lvl1pPr>
              <a:defRPr/>
            </a:lvl1pPr>
          </a:lstStyle>
          <a:p>
            <a:pPr>
              <a:defRPr/>
            </a:pPr>
            <a:fld id="{3A5718E0-9DF6-D64C-B766-B303F3BFD95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5" name="Slide Number Placeholder 5"/>
          <p:cNvSpPr>
            <a:spLocks noGrp="1"/>
          </p:cNvSpPr>
          <p:nvPr>
            <p:ph type="sldNum" sz="quarter" idx="11"/>
          </p:nvPr>
        </p:nvSpPr>
        <p:spPr/>
        <p:txBody>
          <a:bodyPr/>
          <a:lstStyle>
            <a:lvl1pPr>
              <a:defRPr/>
            </a:lvl1pPr>
          </a:lstStyle>
          <a:p>
            <a:pPr>
              <a:defRPr/>
            </a:pPr>
            <a:fld id="{8EBF48CA-E847-41E6-B008-D14C781F124C}"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6" name="Slide Number Placeholder 5"/>
          <p:cNvSpPr>
            <a:spLocks noGrp="1"/>
          </p:cNvSpPr>
          <p:nvPr>
            <p:ph type="sldNum" sz="quarter" idx="11"/>
          </p:nvPr>
        </p:nvSpPr>
        <p:spPr/>
        <p:txBody>
          <a:bodyPr/>
          <a:lstStyle>
            <a:lvl1pPr>
              <a:defRPr/>
            </a:lvl1pPr>
          </a:lstStyle>
          <a:p>
            <a:pPr>
              <a:defRPr/>
            </a:pPr>
            <a:fld id="{800CE011-4012-4C5D-950C-708618F19CD3}"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8" name="Slide Number Placeholder 5"/>
          <p:cNvSpPr>
            <a:spLocks noGrp="1"/>
          </p:cNvSpPr>
          <p:nvPr>
            <p:ph type="sldNum" sz="quarter" idx="11"/>
          </p:nvPr>
        </p:nvSpPr>
        <p:spPr/>
        <p:txBody>
          <a:bodyPr/>
          <a:lstStyle>
            <a:lvl1pPr>
              <a:defRPr/>
            </a:lvl1pPr>
          </a:lstStyle>
          <a:p>
            <a:pPr>
              <a:defRPr/>
            </a:pPr>
            <a:fld id="{CF58D269-42B5-4AB5-9EF8-B0941963616D}"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4" name="Slide Number Placeholder 5"/>
          <p:cNvSpPr>
            <a:spLocks noGrp="1"/>
          </p:cNvSpPr>
          <p:nvPr>
            <p:ph type="sldNum" sz="quarter" idx="11"/>
          </p:nvPr>
        </p:nvSpPr>
        <p:spPr/>
        <p:txBody>
          <a:bodyPr/>
          <a:lstStyle>
            <a:lvl1pPr>
              <a:defRPr/>
            </a:lvl1pPr>
          </a:lstStyle>
          <a:p>
            <a:pPr>
              <a:defRPr/>
            </a:pPr>
            <a:fld id="{963EB5E8-AD97-4030-ACC4-AC6489471C63}"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3" name="Slide Number Placeholder 5"/>
          <p:cNvSpPr>
            <a:spLocks noGrp="1"/>
          </p:cNvSpPr>
          <p:nvPr>
            <p:ph type="sldNum" sz="quarter" idx="11"/>
          </p:nvPr>
        </p:nvSpPr>
        <p:spPr/>
        <p:txBody>
          <a:bodyPr/>
          <a:lstStyle>
            <a:lvl1pPr>
              <a:defRPr/>
            </a:lvl1pPr>
          </a:lstStyle>
          <a:p>
            <a:pPr>
              <a:defRPr/>
            </a:pPr>
            <a:fld id="{CA76C56D-BFC9-4E4B-A5CD-A26E021323ED}"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pPr>
              <a:defRPr/>
            </a:pPr>
            <a:r>
              <a:rPr lang="en-US" smtClean="0"/>
              <a:t>M/V Explorer Enrichment Jan 2011</a:t>
            </a:r>
            <a:endParaRPr lang="en-US"/>
          </a:p>
        </p:txBody>
      </p:sp>
      <p:sp>
        <p:nvSpPr>
          <p:cNvPr id="6" name="Slide Number Placeholder 5"/>
          <p:cNvSpPr>
            <a:spLocks noGrp="1"/>
          </p:cNvSpPr>
          <p:nvPr>
            <p:ph type="sldNum" sz="quarter" idx="11"/>
          </p:nvPr>
        </p:nvSpPr>
        <p:spPr/>
        <p:txBody>
          <a:bodyPr/>
          <a:lstStyle>
            <a:lvl1pPr>
              <a:defRPr/>
            </a:lvl1pPr>
          </a:lstStyle>
          <a:p>
            <a:pPr>
              <a:defRPr/>
            </a:pPr>
            <a:fld id="{6195D23A-F49C-4C1A-B96B-868F246303C5}"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theme" Target="../theme/theme1.xml"/><Relationship Id="rId3" Type="http://schemas.openxmlformats.org/officeDocument/2006/relationships/image" Target="../media/image1.jpeg"/><Relationship Id="rId5"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5.xml"/><Relationship Id="rId7" Type="http://schemas.openxmlformats.org/officeDocument/2006/relationships/slideLayout" Target="../slideLayouts/slideLayout8.xml"/><Relationship Id="rId11" Type="http://schemas.openxmlformats.org/officeDocument/2006/relationships/slideLayout" Target="../slideLayouts/slideLayout12.xml"/><Relationship Id="rId1" Type="http://schemas.openxmlformats.org/officeDocument/2006/relationships/slideLayout" Target="../slideLayouts/slideLayout2.xml"/><Relationship Id="rId6" Type="http://schemas.openxmlformats.org/officeDocument/2006/relationships/slideLayout" Target="../slideLayouts/slideLayout7.xml"/><Relationship Id="rId8" Type="http://schemas.openxmlformats.org/officeDocument/2006/relationships/slideLayout" Target="../slideLayouts/slideLayout9.xml"/><Relationship Id="rId13" Type="http://schemas.openxmlformats.org/officeDocument/2006/relationships/image" Target="../media/image4.jpeg"/><Relationship Id="rId10" Type="http://schemas.openxmlformats.org/officeDocument/2006/relationships/slideLayout" Target="../slideLayouts/slideLayout11.xml"/><Relationship Id="rId5" Type="http://schemas.openxmlformats.org/officeDocument/2006/relationships/slideLayout" Target="../slideLayouts/slideLayout6.xml"/><Relationship Id="rId12" Type="http://schemas.openxmlformats.org/officeDocument/2006/relationships/theme" Target="../theme/theme2.xml"/><Relationship Id="rId2" Type="http://schemas.openxmlformats.org/officeDocument/2006/relationships/slideLayout" Target="../slideLayouts/slideLayout3.xml"/><Relationship Id="rId9" Type="http://schemas.openxmlformats.org/officeDocument/2006/relationships/slideLayout" Target="../slideLayouts/slideLayout10.xml"/><Relationship Id="rId3"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14" Type="http://schemas.openxmlformats.org/officeDocument/2006/relationships/image" Target="../media/image2.png"/><Relationship Id="rId4" Type="http://schemas.openxmlformats.org/officeDocument/2006/relationships/slideLayout" Target="../slideLayouts/slideLayout16.xml"/><Relationship Id="rId7" Type="http://schemas.openxmlformats.org/officeDocument/2006/relationships/slideLayout" Target="../slideLayouts/slideLayout19.xml"/><Relationship Id="rId11" Type="http://schemas.openxmlformats.org/officeDocument/2006/relationships/slideLayout" Target="../slideLayouts/slideLayout23.xml"/><Relationship Id="rId1" Type="http://schemas.openxmlformats.org/officeDocument/2006/relationships/slideLayout" Target="../slideLayouts/slideLayout13.xml"/><Relationship Id="rId6" Type="http://schemas.openxmlformats.org/officeDocument/2006/relationships/slideLayout" Target="../slideLayouts/slideLayout18.xml"/><Relationship Id="rId8" Type="http://schemas.openxmlformats.org/officeDocument/2006/relationships/slideLayout" Target="../slideLayouts/slideLayout20.xml"/><Relationship Id="rId13" Type="http://schemas.openxmlformats.org/officeDocument/2006/relationships/image" Target="../media/image4.jpeg"/><Relationship Id="rId10" Type="http://schemas.openxmlformats.org/officeDocument/2006/relationships/slideLayout" Target="../slideLayouts/slideLayout22.xml"/><Relationship Id="rId5"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4.xml"/><Relationship Id="rId9" Type="http://schemas.openxmlformats.org/officeDocument/2006/relationships/slideLayout" Target="../slideLayouts/slideLayout21.xml"/><Relationship Id="rId3"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4" Type="http://schemas.openxmlformats.org/officeDocument/2006/relationships/slideLayout" Target="../slideLayouts/slideLayout27.xml"/><Relationship Id="rId10" Type="http://schemas.openxmlformats.org/officeDocument/2006/relationships/image" Target="../media/image2.png"/><Relationship Id="rId5" Type="http://schemas.openxmlformats.org/officeDocument/2006/relationships/slideLayout" Target="../slideLayouts/slideLayout28.xml"/><Relationship Id="rId7" Type="http://schemas.openxmlformats.org/officeDocument/2006/relationships/slideLayout" Target="../slideLayouts/slideLayout30.xml"/><Relationship Id="rId1" Type="http://schemas.openxmlformats.org/officeDocument/2006/relationships/slideLayout" Target="../slideLayouts/slideLayout24.xml"/><Relationship Id="rId2" Type="http://schemas.openxmlformats.org/officeDocument/2006/relationships/slideLayout" Target="../slideLayouts/slideLayout25.xml"/><Relationship Id="rId9" Type="http://schemas.openxmlformats.org/officeDocument/2006/relationships/image" Target="../media/image5.jpeg"/><Relationship Id="rId3" Type="http://schemas.openxmlformats.org/officeDocument/2006/relationships/slideLayout" Target="../slideLayouts/slideLayout26.xml"/><Relationship Id="rId6"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4" Type="http://schemas.openxmlformats.org/officeDocument/2006/relationships/slideLayout" Target="../slideLayouts/slideLayout34.xml"/><Relationship Id="rId10" Type="http://schemas.openxmlformats.org/officeDocument/2006/relationships/theme" Target="../theme/theme5.xml"/><Relationship Id="rId5" Type="http://schemas.openxmlformats.org/officeDocument/2006/relationships/slideLayout" Target="../slideLayouts/slideLayout35.xml"/><Relationship Id="rId7" Type="http://schemas.openxmlformats.org/officeDocument/2006/relationships/slideLayout" Target="../slideLayouts/slideLayout37.xml"/><Relationship Id="rId11" Type="http://schemas.openxmlformats.org/officeDocument/2006/relationships/image" Target="../media/image5.jpeg"/><Relationship Id="rId12" Type="http://schemas.openxmlformats.org/officeDocument/2006/relationships/image" Target="../media/image2.png"/><Relationship Id="rId1" Type="http://schemas.openxmlformats.org/officeDocument/2006/relationships/slideLayout" Target="../slideLayouts/slideLayout31.xml"/><Relationship Id="rId2" Type="http://schemas.openxmlformats.org/officeDocument/2006/relationships/slideLayout" Target="../slideLayouts/slideLayout32.xml"/><Relationship Id="rId9" Type="http://schemas.openxmlformats.org/officeDocument/2006/relationships/slideLayout" Target="../slideLayouts/slideLayout39.xml"/><Relationship Id="rId3" Type="http://schemas.openxmlformats.org/officeDocument/2006/relationships/slideLayout" Target="../slideLayouts/slideLayout33.xml"/><Relationship Id="rId6"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0" name="Picture 4"/>
          <p:cNvPicPr>
            <a:picLocks noChangeAspect="1" noChangeArrowheads="1"/>
          </p:cNvPicPr>
          <p:nvPr/>
        </p:nvPicPr>
        <p:blipFill>
          <a:blip r:embed="rId4"/>
          <a:srcRect/>
          <a:stretch>
            <a:fillRect/>
          </a:stretch>
        </p:blipFill>
        <p:spPr bwMode="auto">
          <a:xfrm>
            <a:off x="7799388" y="5313363"/>
            <a:ext cx="892175" cy="1154112"/>
          </a:xfrm>
          <a:prstGeom prst="rect">
            <a:avLst/>
          </a:prstGeom>
          <a:noFill/>
          <a:ln w="9525">
            <a:noFill/>
            <a:miter lim="800000"/>
            <a:headEnd/>
            <a:tailEnd/>
          </a:ln>
        </p:spPr>
      </p:pic>
      <p:sp>
        <p:nvSpPr>
          <p:cNvPr id="5"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dirty="0">
                <a:solidFill>
                  <a:srgbClr val="000099"/>
                </a:solidFill>
                <a:latin typeface="Gill Sans MT" pitchFamily="34" charset="0"/>
              </a:defRPr>
            </a:lvl1pPr>
          </a:lstStyle>
          <a:p>
            <a:pPr>
              <a:defRPr/>
            </a:pPr>
            <a:r>
              <a:rPr lang="en-US" smtClean="0"/>
              <a:t>M/V Explorer Enrichment Jan 2011</a:t>
            </a:r>
            <a:endParaRPr lang="en-US"/>
          </a:p>
        </p:txBody>
      </p:sp>
      <p:sp>
        <p:nvSpPr>
          <p:cNvPr id="6"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000099"/>
                </a:solidFill>
                <a:latin typeface="Gill Sans MT" pitchFamily="34" charset="0"/>
              </a:defRPr>
            </a:lvl1pPr>
          </a:lstStyle>
          <a:p>
            <a:pPr>
              <a:defRPr/>
            </a:pPr>
            <a:fld id="{86F4B04A-E91A-4439-9876-9FC41E46D79F}" type="slidenum">
              <a:rPr lang="en-US"/>
              <a:pPr>
                <a:defRPr/>
              </a:pPr>
              <a:t>‹#›</a:t>
            </a:fld>
            <a:endParaRPr lang="en-US" dirty="0"/>
          </a:p>
        </p:txBody>
      </p:sp>
      <p:pic>
        <p:nvPicPr>
          <p:cNvPr id="7" name="Picture 2"/>
          <p:cNvPicPr>
            <a:picLocks noChangeAspect="1" noChangeArrowheads="1"/>
          </p:cNvPicPr>
          <p:nvPr userDrawn="1"/>
        </p:nvPicPr>
        <p:blipFill>
          <a:blip r:embed="rId5"/>
          <a:srcRect/>
          <a:stretch>
            <a:fillRect/>
          </a:stretch>
        </p:blipFill>
        <p:spPr bwMode="auto">
          <a:xfrm>
            <a:off x="0" y="1429617"/>
            <a:ext cx="9163050" cy="28860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663" r:id="rId1"/>
  </p:sldLayoutIdLst>
  <p:hf sldNum="0" hdr="0" dt="0"/>
  <p:txStyles>
    <p:titleStyle>
      <a:lvl1pPr algn="l" defTabSz="457200" rtl="0" eaLnBrk="0" fontAlgn="base" hangingPunct="0">
        <a:spcBef>
          <a:spcPct val="0"/>
        </a:spcBef>
        <a:spcAft>
          <a:spcPct val="0"/>
        </a:spcAft>
        <a:defRPr sz="3300" b="1" kern="1200">
          <a:solidFill>
            <a:srgbClr val="990033"/>
          </a:solidFill>
          <a:latin typeface="GillSans"/>
          <a:ea typeface="ＭＳ Ｐゴシック" pitchFamily="48" charset="-128"/>
          <a:cs typeface="GillSans"/>
        </a:defRPr>
      </a:lvl1pPr>
      <a:lvl2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Sans" pitchFamily="96" charset="0"/>
          <a:ea typeface="ＭＳ Ｐゴシック" pitchFamily="48" charset="-128"/>
          <a:cs typeface="GillSans" pitchFamily="48" charset="0"/>
        </a:defRPr>
      </a:lvl5pPr>
      <a:lvl6pPr marL="457200" algn="l" defTabSz="457200" rtl="0" fontAlgn="base">
        <a:spcBef>
          <a:spcPct val="0"/>
        </a:spcBef>
        <a:spcAft>
          <a:spcPct val="0"/>
        </a:spcAft>
        <a:defRPr sz="3300">
          <a:solidFill>
            <a:srgbClr val="990033"/>
          </a:solidFill>
          <a:latin typeface="Gadget" pitchFamily="48" charset="0"/>
          <a:ea typeface="ＭＳ Ｐゴシック" pitchFamily="48" charset="-128"/>
        </a:defRPr>
      </a:lvl6pPr>
      <a:lvl7pPr marL="914400" algn="l" defTabSz="457200" rtl="0" fontAlgn="base">
        <a:spcBef>
          <a:spcPct val="0"/>
        </a:spcBef>
        <a:spcAft>
          <a:spcPct val="0"/>
        </a:spcAft>
        <a:defRPr sz="3300">
          <a:solidFill>
            <a:srgbClr val="990033"/>
          </a:solidFill>
          <a:latin typeface="Gadget" pitchFamily="48" charset="0"/>
          <a:ea typeface="ＭＳ Ｐゴシック" pitchFamily="48" charset="-128"/>
        </a:defRPr>
      </a:lvl7pPr>
      <a:lvl8pPr marL="1371600" algn="l" defTabSz="457200" rtl="0" fontAlgn="base">
        <a:spcBef>
          <a:spcPct val="0"/>
        </a:spcBef>
        <a:spcAft>
          <a:spcPct val="0"/>
        </a:spcAft>
        <a:defRPr sz="3300">
          <a:solidFill>
            <a:srgbClr val="990033"/>
          </a:solidFill>
          <a:latin typeface="Gadget" pitchFamily="48" charset="0"/>
          <a:ea typeface="ＭＳ Ｐゴシック" pitchFamily="48" charset="-128"/>
        </a:defRPr>
      </a:lvl8pPr>
      <a:lvl9pPr marL="1828800" algn="l" defTabSz="457200" rtl="0" fontAlgn="base">
        <a:spcBef>
          <a:spcPct val="0"/>
        </a:spcBef>
        <a:spcAft>
          <a:spcPct val="0"/>
        </a:spcAft>
        <a:defRPr sz="3300">
          <a:solidFill>
            <a:srgbClr val="990033"/>
          </a:solidFill>
          <a:latin typeface="Gadget" pitchFamily="48" charset="0"/>
          <a:ea typeface="ＭＳ Ｐゴシック" pitchFamily="48" charset="-128"/>
        </a:defRPr>
      </a:lvl9pPr>
    </p:titleStyle>
    <p:bodyStyle>
      <a:lvl1pPr marL="342900" indent="-342900" algn="l" defTabSz="457200" rtl="0" eaLnBrk="0" fontAlgn="base" hangingPunct="0">
        <a:spcBef>
          <a:spcPct val="20000"/>
        </a:spcBef>
        <a:spcAft>
          <a:spcPct val="0"/>
        </a:spcAft>
        <a:buFont typeface="Arial" charset="0"/>
        <a:defRPr sz="2800" kern="1200">
          <a:solidFill>
            <a:srgbClr val="000099"/>
          </a:solidFill>
          <a:latin typeface="Gill Sans"/>
          <a:ea typeface="ＭＳ Ｐゴシック" pitchFamily="48" charset="-128"/>
          <a:cs typeface="Gill Sans"/>
        </a:defRPr>
      </a:lvl1pPr>
      <a:lvl2pPr marL="742950" indent="-285750" algn="l" defTabSz="457200" rtl="0" eaLnBrk="0" fontAlgn="base" hangingPunct="0">
        <a:spcBef>
          <a:spcPct val="20000"/>
        </a:spcBef>
        <a:spcAft>
          <a:spcPct val="0"/>
        </a:spcAft>
        <a:buFont typeface="Arial" charset="0"/>
        <a:defRPr sz="2400" kern="1200">
          <a:solidFill>
            <a:srgbClr val="330099"/>
          </a:solidFill>
          <a:latin typeface="Gill Sans"/>
          <a:ea typeface="ＭＳ Ｐゴシック" pitchFamily="48" charset="-128"/>
          <a:cs typeface="Gill Sans"/>
        </a:defRPr>
      </a:lvl2pPr>
      <a:lvl3pPr marL="1143000" indent="-228600" algn="l" defTabSz="457200" rtl="0" eaLnBrk="0" fontAlgn="base" hangingPunct="0">
        <a:spcBef>
          <a:spcPct val="20000"/>
        </a:spcBef>
        <a:spcAft>
          <a:spcPct val="0"/>
        </a:spcAft>
        <a:buFont typeface="Arial" charset="0"/>
        <a:buChar char="•"/>
        <a:defRPr sz="2400" kern="1200">
          <a:solidFill>
            <a:srgbClr val="330099"/>
          </a:solidFill>
          <a:latin typeface="Gill Sans"/>
          <a:ea typeface="ＭＳ Ｐゴシック" pitchFamily="48" charset="-128"/>
          <a:cs typeface="Gill Sans"/>
        </a:defRPr>
      </a:lvl3pPr>
      <a:lvl4pPr marL="1600200" indent="-228600" algn="l" defTabSz="457200" rtl="0" eaLnBrk="0" fontAlgn="base" hangingPunct="0">
        <a:spcBef>
          <a:spcPct val="20000"/>
        </a:spcBef>
        <a:spcAft>
          <a:spcPct val="0"/>
        </a:spcAft>
        <a:buFont typeface="Arial" charset="0"/>
        <a:buChar char="–"/>
        <a:defRPr sz="2000" kern="1200">
          <a:solidFill>
            <a:srgbClr val="330099"/>
          </a:solidFill>
          <a:latin typeface="Gill Sans"/>
          <a:ea typeface="ＭＳ Ｐゴシック" pitchFamily="48" charset="-128"/>
          <a:cs typeface="Gill Sans"/>
        </a:defRPr>
      </a:lvl4pPr>
      <a:lvl5pPr marL="2057400" indent="-228600" algn="l" defTabSz="457200" rtl="0" eaLnBrk="0" fontAlgn="base" hangingPunct="0">
        <a:spcBef>
          <a:spcPct val="20000"/>
        </a:spcBef>
        <a:spcAft>
          <a:spcPct val="0"/>
        </a:spcAft>
        <a:buFont typeface="Arial" charset="0"/>
        <a:buChar char="»"/>
        <a:defRPr sz="2000" kern="1200">
          <a:solidFill>
            <a:srgbClr val="330099"/>
          </a:solidFill>
          <a:latin typeface="Gill Sans"/>
          <a:ea typeface="ＭＳ Ｐゴシック" pitchFamily="48" charset="-128"/>
          <a:cs typeface="Gill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6147" name="Title Placeholder 1"/>
          <p:cNvSpPr>
            <a:spLocks noGrp="1"/>
          </p:cNvSpPr>
          <p:nvPr>
            <p:ph type="title"/>
          </p:nvPr>
        </p:nvSpPr>
        <p:spPr bwMode="auto">
          <a:xfrm>
            <a:off x="457200" y="4953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dirty="0">
                <a:solidFill>
                  <a:srgbClr val="000099"/>
                </a:solidFill>
                <a:latin typeface="+mn-lt"/>
              </a:defRPr>
            </a:lvl1pPr>
          </a:lstStyle>
          <a:p>
            <a:pPr>
              <a:defRPr/>
            </a:pPr>
            <a:r>
              <a:rPr lang="en-US" smtClean="0"/>
              <a:t>M/V Explorer Enrichment Jan 2011</a:t>
            </a: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000099"/>
                </a:solidFill>
                <a:latin typeface="+mn-lt"/>
              </a:defRPr>
            </a:lvl1pPr>
          </a:lstStyle>
          <a:p>
            <a:pPr>
              <a:defRPr/>
            </a:pPr>
            <a:fld id="{4D743850-BC4F-4293-A448-AE68E292148F}" type="slidenum">
              <a:rPr lang="en-US"/>
              <a:pPr>
                <a:defRPr/>
              </a:pPr>
              <a:t>‹#›</a:t>
            </a:fld>
            <a:endParaRPr lang="en-US" dirty="0"/>
          </a:p>
        </p:txBody>
      </p:sp>
      <p:sp>
        <p:nvSpPr>
          <p:cNvPr id="75783" name="Rectangle 7"/>
          <p:cNvSpPr>
            <a:spLocks noChangeArrowheads="1"/>
          </p:cNvSpPr>
          <p:nvPr/>
        </p:nvSpPr>
        <p:spPr bwMode="auto">
          <a:xfrm>
            <a:off x="123825" y="19050"/>
            <a:ext cx="8851900" cy="779463"/>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75784" name="Text Box 8"/>
          <p:cNvSpPr txBox="1">
            <a:spLocks noChangeArrowheads="1"/>
          </p:cNvSpPr>
          <p:nvPr/>
        </p:nvSpPr>
        <p:spPr bwMode="auto">
          <a:xfrm>
            <a:off x="7370763" y="19050"/>
            <a:ext cx="1423987" cy="914400"/>
          </a:xfrm>
          <a:prstGeom prst="rect">
            <a:avLst/>
          </a:prstGeom>
          <a:noFill/>
          <a:ln w="9525">
            <a:noFill/>
            <a:miter lim="800000"/>
            <a:headEnd/>
            <a:tailEnd/>
          </a:ln>
          <a:effectLst/>
        </p:spPr>
        <p:txBody>
          <a:bodyPr wrap="none">
            <a:spAutoFit/>
          </a:bodyPr>
          <a:lstStyle/>
          <a:p>
            <a:pPr>
              <a:defRPr/>
            </a:pPr>
            <a:r>
              <a:rPr lang="en-US" sz="5400" b="1">
                <a:solidFill>
                  <a:srgbClr val="8CC7EA"/>
                </a:solidFill>
                <a:latin typeface="Trebuchet MS" pitchFamily="34" charset="0"/>
              </a:rPr>
              <a:t>CDL</a:t>
            </a:r>
          </a:p>
        </p:txBody>
      </p:sp>
      <p:sp>
        <p:nvSpPr>
          <p:cNvPr id="75785" name="Line 9"/>
          <p:cNvSpPr>
            <a:spLocks noChangeShapeType="1"/>
          </p:cNvSpPr>
          <p:nvPr/>
        </p:nvSpPr>
        <p:spPr bwMode="auto">
          <a:xfrm>
            <a:off x="452438" y="495300"/>
            <a:ext cx="6951662" cy="0"/>
          </a:xfrm>
          <a:prstGeom prst="line">
            <a:avLst/>
          </a:prstGeom>
          <a:noFill/>
          <a:ln w="28575">
            <a:solidFill>
              <a:srgbClr val="8CC7EA"/>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615" r:id="rId1"/>
    <p:sldLayoutId id="2147484616" r:id="rId2"/>
    <p:sldLayoutId id="2147484617" r:id="rId3"/>
    <p:sldLayoutId id="2147484618" r:id="rId4"/>
    <p:sldLayoutId id="2147484619" r:id="rId5"/>
    <p:sldLayoutId id="2147484620" r:id="rId6"/>
    <p:sldLayoutId id="2147484621" r:id="rId7"/>
    <p:sldLayoutId id="2147484622" r:id="rId8"/>
    <p:sldLayoutId id="2147484623" r:id="rId9"/>
    <p:sldLayoutId id="2147484624" r:id="rId10"/>
    <p:sldLayoutId id="2147484625" r:id="rId11"/>
  </p:sldLayoutIdLst>
  <p:hf sldNum="0" hdr="0" dt="0"/>
  <p:txStyles>
    <p:titleStyle>
      <a:lvl1pPr algn="l" defTabSz="457200" rtl="0" eaLnBrk="0" fontAlgn="base" hangingPunct="0">
        <a:spcBef>
          <a:spcPct val="0"/>
        </a:spcBef>
        <a:spcAft>
          <a:spcPct val="0"/>
        </a:spcAft>
        <a:defRPr sz="3300" b="1">
          <a:solidFill>
            <a:srgbClr val="990033"/>
          </a:solidFill>
          <a:latin typeface="+mj-lt"/>
          <a:ea typeface="+mj-ea"/>
          <a:cs typeface="+mj-c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charset="0"/>
        <a:buChar char="•"/>
        <a:defRPr sz="2000">
          <a:solidFill>
            <a:srgbClr val="000099"/>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a:solidFill>
            <a:srgbClr val="000099"/>
          </a:solidFill>
          <a:latin typeface="+mn-lt"/>
          <a:ea typeface="+mn-ea"/>
        </a:defRPr>
      </a:lvl2pPr>
      <a:lvl3pPr marL="1143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3pPr>
      <a:lvl4pPr marL="1600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4pPr>
      <a:lvl5pPr marL="20574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14"/>
          <a:srcRect/>
          <a:stretch>
            <a:fillRect/>
          </a:stretch>
        </p:blipFill>
        <p:spPr bwMode="auto">
          <a:xfrm>
            <a:off x="452438" y="5835650"/>
            <a:ext cx="590550" cy="763588"/>
          </a:xfrm>
          <a:prstGeom prst="rect">
            <a:avLst/>
          </a:prstGeom>
          <a:noFill/>
          <a:ln w="9525">
            <a:noFill/>
            <a:miter lim="800000"/>
            <a:headEnd/>
            <a:tailEnd/>
          </a:ln>
        </p:spPr>
      </p:pic>
      <p:sp>
        <p:nvSpPr>
          <p:cNvPr id="9219" name="Title Placeholder 1"/>
          <p:cNvSpPr>
            <a:spLocks noGrp="1"/>
          </p:cNvSpPr>
          <p:nvPr>
            <p:ph type="title"/>
          </p:nvPr>
        </p:nvSpPr>
        <p:spPr bwMode="auto">
          <a:xfrm>
            <a:off x="457200" y="4953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9220"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dirty="0">
                <a:solidFill>
                  <a:srgbClr val="000099"/>
                </a:solidFill>
                <a:latin typeface="+mn-lt"/>
              </a:defRPr>
            </a:lvl1pPr>
          </a:lstStyle>
          <a:p>
            <a:pPr>
              <a:defRPr/>
            </a:pPr>
            <a:r>
              <a:rPr lang="en-US" smtClean="0"/>
              <a:t>M/V Explorer Enrichment Jan 2011</a:t>
            </a: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000099"/>
                </a:solidFill>
                <a:latin typeface="+mn-lt"/>
              </a:defRPr>
            </a:lvl1pPr>
          </a:lstStyle>
          <a:p>
            <a:pPr>
              <a:defRPr/>
            </a:pPr>
            <a:fld id="{801EC458-A9AC-4819-A2F0-C423A2F647B1}" type="slidenum">
              <a:rPr lang="en-US"/>
              <a:pPr>
                <a:defRPr/>
              </a:pPr>
              <a:t>‹#›</a:t>
            </a:fld>
            <a:endParaRPr lang="en-US" dirty="0"/>
          </a:p>
        </p:txBody>
      </p:sp>
      <p:sp>
        <p:nvSpPr>
          <p:cNvPr id="76807" name="Rectangle 7"/>
          <p:cNvSpPr>
            <a:spLocks noChangeArrowheads="1"/>
          </p:cNvSpPr>
          <p:nvPr/>
        </p:nvSpPr>
        <p:spPr bwMode="auto">
          <a:xfrm>
            <a:off x="123825" y="19050"/>
            <a:ext cx="8851900" cy="779463"/>
          </a:xfrm>
          <a:prstGeom prst="rect">
            <a:avLst/>
          </a:prstGeom>
          <a:solidFill>
            <a:schemeClr val="bg1"/>
          </a:solidFill>
          <a:ln w="9525">
            <a:noFill/>
            <a:miter lim="800000"/>
            <a:headEnd/>
            <a:tailEnd/>
          </a:ln>
          <a:effectLst/>
        </p:spPr>
        <p:txBody>
          <a:bodyPr wrap="none" anchor="ctr"/>
          <a:lstStyle/>
          <a:p>
            <a:pPr>
              <a:defRPr/>
            </a:pPr>
            <a:endParaRPr lang="en-US"/>
          </a:p>
        </p:txBody>
      </p:sp>
      <p:sp>
        <p:nvSpPr>
          <p:cNvPr id="76808" name="Text Box 8"/>
          <p:cNvSpPr txBox="1">
            <a:spLocks noChangeArrowheads="1"/>
          </p:cNvSpPr>
          <p:nvPr/>
        </p:nvSpPr>
        <p:spPr bwMode="auto">
          <a:xfrm>
            <a:off x="7370763" y="19050"/>
            <a:ext cx="1479550" cy="914400"/>
          </a:xfrm>
          <a:prstGeom prst="rect">
            <a:avLst/>
          </a:prstGeom>
          <a:noFill/>
          <a:ln w="9525">
            <a:noFill/>
            <a:miter lim="800000"/>
            <a:headEnd/>
            <a:tailEnd/>
          </a:ln>
          <a:effectLst/>
        </p:spPr>
        <p:txBody>
          <a:bodyPr wrap="none">
            <a:spAutoFit/>
          </a:bodyPr>
          <a:lstStyle/>
          <a:p>
            <a:pPr>
              <a:defRPr/>
            </a:pPr>
            <a:r>
              <a:rPr lang="en-US" sz="5400" b="1">
                <a:solidFill>
                  <a:srgbClr val="8CC7EA"/>
                </a:solidFill>
                <a:latin typeface="Trebuchet MS" pitchFamily="34" charset="0"/>
              </a:rPr>
              <a:t>NTC</a:t>
            </a:r>
          </a:p>
        </p:txBody>
      </p:sp>
      <p:sp>
        <p:nvSpPr>
          <p:cNvPr id="76809" name="Line 9"/>
          <p:cNvSpPr>
            <a:spLocks noChangeShapeType="1"/>
          </p:cNvSpPr>
          <p:nvPr/>
        </p:nvSpPr>
        <p:spPr bwMode="auto">
          <a:xfrm>
            <a:off x="452438" y="495300"/>
            <a:ext cx="6951662" cy="0"/>
          </a:xfrm>
          <a:prstGeom prst="line">
            <a:avLst/>
          </a:prstGeom>
          <a:noFill/>
          <a:ln w="28575">
            <a:solidFill>
              <a:srgbClr val="8CC7EA"/>
            </a:solidFill>
            <a:round/>
            <a:headEnd/>
            <a:tailEnd/>
          </a:ln>
          <a:effectLst/>
        </p:spPr>
        <p:txBody>
          <a:bodyPr/>
          <a:lstStyle/>
          <a:p>
            <a:pPr>
              <a:defRPr/>
            </a:pPr>
            <a:endParaRPr lang="en-US"/>
          </a:p>
        </p:txBody>
      </p:sp>
    </p:spTree>
  </p:cSld>
  <p:clrMap bg1="lt1" tx1="dk1" bg2="lt2" tx2="dk2" accent1="accent1" accent2="accent2" accent3="accent3" accent4="accent4" accent5="accent5" accent6="accent6" hlink="hlink" folHlink="folHlink"/>
  <p:sldLayoutIdLst>
    <p:sldLayoutId id="2147484640" r:id="rId1"/>
    <p:sldLayoutId id="2147484641" r:id="rId2"/>
    <p:sldLayoutId id="2147484642" r:id="rId3"/>
    <p:sldLayoutId id="2147484643" r:id="rId4"/>
    <p:sldLayoutId id="2147484644" r:id="rId5"/>
    <p:sldLayoutId id="2147484645" r:id="rId6"/>
    <p:sldLayoutId id="2147484646" r:id="rId7"/>
    <p:sldLayoutId id="2147484647" r:id="rId8"/>
    <p:sldLayoutId id="2147484648" r:id="rId9"/>
    <p:sldLayoutId id="2147484649" r:id="rId10"/>
    <p:sldLayoutId id="2147484650" r:id="rId11"/>
  </p:sldLayoutIdLst>
  <p:hf sldNum="0" hdr="0" dt="0"/>
  <p:txStyles>
    <p:titleStyle>
      <a:lvl1pPr algn="l" defTabSz="457200" rtl="0" eaLnBrk="0" fontAlgn="base" hangingPunct="0">
        <a:spcBef>
          <a:spcPct val="0"/>
        </a:spcBef>
        <a:spcAft>
          <a:spcPct val="0"/>
        </a:spcAft>
        <a:defRPr sz="3300" b="1">
          <a:solidFill>
            <a:srgbClr val="990033"/>
          </a:solidFill>
          <a:latin typeface="+mj-lt"/>
          <a:ea typeface="+mj-ea"/>
          <a:cs typeface="+mj-c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5pPr>
      <a:lvl6pPr marL="4572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6pPr>
      <a:lvl7pPr marL="9144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7pPr>
      <a:lvl8pPr marL="13716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8pPr>
      <a:lvl9pPr marL="1828800" algn="l" defTabSz="457200" rtl="0" eaLnBrk="0" fontAlgn="base" hangingPunct="0">
        <a:spcBef>
          <a:spcPct val="0"/>
        </a:spcBef>
        <a:spcAft>
          <a:spcPct val="0"/>
        </a:spcAft>
        <a:defRPr sz="3300" b="1">
          <a:solidFill>
            <a:srgbClr val="990033"/>
          </a:solidFill>
          <a:latin typeface="Gill Sans MT" pitchFamily="34" charset="0"/>
          <a:ea typeface="ＭＳ Ｐゴシック" pitchFamily="17" charset="-128"/>
        </a:defRPr>
      </a:lvl9pPr>
    </p:titleStyle>
    <p:bodyStyle>
      <a:lvl1pPr marL="342900" indent="-342900" algn="l" defTabSz="457200" rtl="0" eaLnBrk="0" fontAlgn="base" hangingPunct="0">
        <a:spcBef>
          <a:spcPct val="20000"/>
        </a:spcBef>
        <a:spcAft>
          <a:spcPct val="0"/>
        </a:spcAft>
        <a:buFont typeface="Arial" charset="0"/>
        <a:buChar char="•"/>
        <a:defRPr sz="2000">
          <a:solidFill>
            <a:srgbClr val="000099"/>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000">
          <a:solidFill>
            <a:srgbClr val="000099"/>
          </a:solidFill>
          <a:latin typeface="+mn-lt"/>
          <a:ea typeface="+mn-ea"/>
        </a:defRPr>
      </a:lvl2pPr>
      <a:lvl3pPr marL="1143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3pPr>
      <a:lvl4pPr marL="1600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4pPr>
      <a:lvl5pPr marL="20574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5pPr>
      <a:lvl6pPr marL="25146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6pPr>
      <a:lvl7pPr marL="29718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7pPr>
      <a:lvl8pPr marL="34290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8pPr>
      <a:lvl9pPr marL="3886200" indent="-228600" algn="l" defTabSz="457200" rtl="0" eaLnBrk="0" fontAlgn="base" hangingPunct="0">
        <a:spcBef>
          <a:spcPct val="20000"/>
        </a:spcBef>
        <a:spcAft>
          <a:spcPct val="0"/>
        </a:spcAft>
        <a:buFont typeface="Arial" charset="0"/>
        <a:buChar char="»"/>
        <a:defRPr sz="2000">
          <a:solidFill>
            <a:srgbClr val="00009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p:bg>
      <p:bgPr>
        <a:blipFill dpi="0" rotWithShape="0">
          <a:blip r:embed="rId9"/>
          <a:srcRect/>
          <a:stretch>
            <a:fillRect/>
          </a:stretch>
        </a:blipFill>
        <a:effectLst/>
      </p:bgPr>
    </p:bg>
    <p:spTree>
      <p:nvGrpSpPr>
        <p:cNvPr id="1" name=""/>
        <p:cNvGrpSpPr/>
        <p:nvPr/>
      </p:nvGrpSpPr>
      <p:grpSpPr>
        <a:xfrm>
          <a:off x="0" y="0"/>
          <a:ext cx="0" cy="0"/>
          <a:chOff x="0" y="0"/>
          <a:chExt cx="0" cy="0"/>
        </a:xfrm>
      </p:grpSpPr>
      <p:sp>
        <p:nvSpPr>
          <p:cNvPr id="21513" name="Rectangle 9"/>
          <p:cNvSpPr>
            <a:spLocks noChangeArrowheads="1"/>
          </p:cNvSpPr>
          <p:nvPr/>
        </p:nvSpPr>
        <p:spPr bwMode="auto">
          <a:xfrm>
            <a:off x="123825" y="19050"/>
            <a:ext cx="8010525" cy="779463"/>
          </a:xfrm>
          <a:prstGeom prst="rect">
            <a:avLst/>
          </a:prstGeom>
          <a:solidFill>
            <a:schemeClr val="bg1"/>
          </a:solidFill>
          <a:ln w="9525">
            <a:noFill/>
            <a:miter lim="800000"/>
            <a:headEnd/>
            <a:tailEnd/>
          </a:ln>
          <a:effectLst/>
        </p:spPr>
        <p:txBody>
          <a:bodyPr wrap="none" anchor="ctr"/>
          <a:lstStyle/>
          <a:p>
            <a:pPr>
              <a:defRPr/>
            </a:pPr>
            <a:endParaRPr lang="en-US">
              <a:latin typeface="Arial" charset="0"/>
              <a:ea typeface="ＭＳ Ｐゴシック" pitchFamily="17" charset="-128"/>
              <a:cs typeface="+mn-cs"/>
            </a:endParaRPr>
          </a:p>
        </p:txBody>
      </p:sp>
      <p:pic>
        <p:nvPicPr>
          <p:cNvPr id="1027" name="Picture 6"/>
          <p:cNvPicPr>
            <a:picLocks noChangeAspect="1" noChangeArrowheads="1"/>
          </p:cNvPicPr>
          <p:nvPr/>
        </p:nvPicPr>
        <p:blipFill>
          <a:blip r:embed="rId10"/>
          <a:srcRect/>
          <a:stretch>
            <a:fillRect/>
          </a:stretch>
        </p:blipFill>
        <p:spPr bwMode="auto">
          <a:xfrm>
            <a:off x="452438" y="5835650"/>
            <a:ext cx="590550" cy="763588"/>
          </a:xfrm>
          <a:prstGeom prst="rect">
            <a:avLst/>
          </a:prstGeom>
          <a:noFill/>
          <a:ln w="9525">
            <a:noFill/>
            <a:miter lim="800000"/>
            <a:headEnd/>
            <a:tailEnd/>
          </a:ln>
        </p:spPr>
      </p:pic>
      <p:sp>
        <p:nvSpPr>
          <p:cNvPr id="1028" name="Title Placeholder 1"/>
          <p:cNvSpPr>
            <a:spLocks noGrp="1"/>
          </p:cNvSpPr>
          <p:nvPr>
            <p:ph type="title"/>
          </p:nvPr>
        </p:nvSpPr>
        <p:spPr bwMode="auto">
          <a:xfrm>
            <a:off x="457200" y="487363"/>
            <a:ext cx="8229600" cy="960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9"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34" charset="0"/>
                <a:ea typeface="ＭＳ Ｐゴシック" pitchFamily="17" charset="-128"/>
                <a:cs typeface="+mn-cs"/>
              </a:defRPr>
            </a:lvl1pPr>
          </a:lstStyle>
          <a:p>
            <a:pPr>
              <a:defRPr/>
            </a:pPr>
            <a:r>
              <a:rPr lang="en-US" smtClean="0"/>
              <a:t>M/V Explorer Enrichment Jan 2011</a:t>
            </a: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110" charset="-18"/>
                <a:ea typeface="ＭＳ Ｐゴシック" pitchFamily="-110" charset="-128"/>
                <a:cs typeface="ＭＳ Ｐゴシック" pitchFamily="-110" charset="-128"/>
              </a:defRPr>
            </a:lvl1pPr>
          </a:lstStyle>
          <a:p>
            <a:pPr>
              <a:defRPr/>
            </a:pPr>
            <a:fld id="{D617B5F7-007B-D844-BFC7-A7DDF724AB7A}" type="slidenum">
              <a:rPr lang="en-US"/>
              <a:pPr>
                <a:defRPr/>
              </a:pPr>
              <a:t>‹#›</a:t>
            </a:fld>
            <a:endParaRPr lang="en-US"/>
          </a:p>
        </p:txBody>
      </p:sp>
      <p:sp>
        <p:nvSpPr>
          <p:cNvPr id="21511" name="Text Box 7"/>
          <p:cNvSpPr txBox="1">
            <a:spLocks noChangeArrowheads="1"/>
          </p:cNvSpPr>
          <p:nvPr/>
        </p:nvSpPr>
        <p:spPr bwMode="auto">
          <a:xfrm>
            <a:off x="6189663" y="19050"/>
            <a:ext cx="1944687" cy="914400"/>
          </a:xfrm>
          <a:prstGeom prst="rect">
            <a:avLst/>
          </a:prstGeom>
          <a:noFill/>
          <a:ln w="9525">
            <a:noFill/>
            <a:miter lim="800000"/>
            <a:headEnd/>
            <a:tailEnd/>
          </a:ln>
          <a:effectLst/>
        </p:spPr>
        <p:txBody>
          <a:bodyPr wrap="none">
            <a:spAutoFit/>
          </a:bodyPr>
          <a:lstStyle/>
          <a:p>
            <a:pPr defTabSz="914400">
              <a:defRPr/>
            </a:pPr>
            <a:r>
              <a:rPr lang="en-US" sz="5400" b="1">
                <a:solidFill>
                  <a:srgbClr val="8CC7EA"/>
                </a:solidFill>
                <a:latin typeface="Trebuchet MS" pitchFamily="34" charset="0"/>
                <a:ea typeface="ＭＳ Ｐゴシック" pitchFamily="17" charset="-128"/>
                <a:cs typeface="+mn-cs"/>
              </a:rPr>
              <a:t>ALMA</a:t>
            </a:r>
          </a:p>
        </p:txBody>
      </p:sp>
      <p:sp>
        <p:nvSpPr>
          <p:cNvPr id="21512" name="Line 8"/>
          <p:cNvSpPr>
            <a:spLocks noChangeShapeType="1"/>
          </p:cNvSpPr>
          <p:nvPr/>
        </p:nvSpPr>
        <p:spPr bwMode="auto">
          <a:xfrm>
            <a:off x="452438" y="495300"/>
            <a:ext cx="5859462" cy="0"/>
          </a:xfrm>
          <a:prstGeom prst="line">
            <a:avLst/>
          </a:prstGeom>
          <a:noFill/>
          <a:ln w="28575">
            <a:solidFill>
              <a:srgbClr val="8CC7EA"/>
            </a:solidFill>
            <a:round/>
            <a:headEnd/>
            <a:tailEnd/>
          </a:ln>
          <a:effectLst/>
        </p:spPr>
        <p:txBody>
          <a:bodyPr/>
          <a:lstStyle/>
          <a:p>
            <a:pPr>
              <a:defRPr/>
            </a:pPr>
            <a:endParaRPr lang="en-US">
              <a:latin typeface="Arial" charset="0"/>
              <a:ea typeface="ＭＳ Ｐゴシック" pitchFamily="17" charset="-128"/>
              <a:cs typeface="+mn-cs"/>
            </a:endParaRPr>
          </a:p>
        </p:txBody>
      </p:sp>
    </p:spTree>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Lst>
  <p:hf sldNum="0" hd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96" charset="-128"/>
          <a:cs typeface="ＭＳ Ｐゴシック" pitchFamily="4" charset="-128"/>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ＭＳ Ｐゴシック" pitchFamily="4" charset="-128"/>
        </a:defRPr>
      </a:lvl5pPr>
      <a:lvl6pPr marL="457200" algn="l" defTabSz="457200" rtl="0" fontAlgn="base">
        <a:spcBef>
          <a:spcPct val="0"/>
        </a:spcBef>
        <a:spcAft>
          <a:spcPct val="0"/>
        </a:spcAft>
        <a:defRPr sz="3200">
          <a:solidFill>
            <a:srgbClr val="990033"/>
          </a:solidFill>
          <a:latin typeface="Gadget" pitchFamily="96" charset="0"/>
          <a:ea typeface="ＭＳ Ｐゴシック" pitchFamily="96" charset="-128"/>
        </a:defRPr>
      </a:lvl6pPr>
      <a:lvl7pPr marL="914400" algn="l" defTabSz="457200" rtl="0" fontAlgn="base">
        <a:spcBef>
          <a:spcPct val="0"/>
        </a:spcBef>
        <a:spcAft>
          <a:spcPct val="0"/>
        </a:spcAft>
        <a:defRPr sz="3200">
          <a:solidFill>
            <a:srgbClr val="990033"/>
          </a:solidFill>
          <a:latin typeface="Gadget" pitchFamily="96" charset="0"/>
          <a:ea typeface="ＭＳ Ｐゴシック" pitchFamily="96" charset="-128"/>
        </a:defRPr>
      </a:lvl7pPr>
      <a:lvl8pPr marL="1371600" algn="l" defTabSz="457200" rtl="0" fontAlgn="base">
        <a:spcBef>
          <a:spcPct val="0"/>
        </a:spcBef>
        <a:spcAft>
          <a:spcPct val="0"/>
        </a:spcAft>
        <a:defRPr sz="3200">
          <a:solidFill>
            <a:srgbClr val="990033"/>
          </a:solidFill>
          <a:latin typeface="Gadget" pitchFamily="96" charset="0"/>
          <a:ea typeface="ＭＳ Ｐゴシック" pitchFamily="96" charset="-128"/>
        </a:defRPr>
      </a:lvl8pPr>
      <a:lvl9pPr marL="1828800" algn="l" defTabSz="457200" rtl="0" fontAlgn="base">
        <a:spcBef>
          <a:spcPct val="0"/>
        </a:spcBef>
        <a:spcAft>
          <a:spcPct val="0"/>
        </a:spcAft>
        <a:defRPr sz="3200">
          <a:solidFill>
            <a:srgbClr val="990033"/>
          </a:solidFill>
          <a:latin typeface="Gadget"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ＭＳ Ｐゴシック" pitchFamily="4" charset="-128"/>
        </a:defRPr>
      </a:lvl1pPr>
      <a:lvl2pPr marL="742950" indent="-28575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ＭＳ Ｐゴシック" pitchFamily="4" charset="-128"/>
        </a:defRPr>
      </a:lvl2pPr>
      <a:lvl3pPr marL="1143000" indent="-2286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mn-cs"/>
        </a:defRPr>
      </a:lvl3pPr>
      <a:lvl4pPr marL="1600200" indent="-2286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mn-cs"/>
        </a:defRPr>
      </a:lvl4pPr>
      <a:lvl5pPr marL="2057400" indent="-228600" algn="l" defTabSz="457200" rtl="0" eaLnBrk="0" fontAlgn="base" hangingPunct="0">
        <a:spcBef>
          <a:spcPct val="20000"/>
        </a:spcBef>
        <a:spcAft>
          <a:spcPct val="0"/>
        </a:spcAft>
        <a:buFont typeface="Arial" pitchFamily="4" charset="0"/>
        <a:buChar char="»"/>
        <a:defRPr sz="2000" kern="1200">
          <a:solidFill>
            <a:srgbClr val="000099"/>
          </a:solidFill>
          <a:latin typeface="Gill Sans MT" pitchFamily="34" charset="0"/>
          <a:ea typeface="ＭＳ Ｐゴシック" pitchFamily="9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0">
          <a:blip r:embed="rId11"/>
          <a:srcRect/>
          <a:stretch>
            <a:fillRect/>
          </a:stretch>
        </a:blipFill>
        <a:effectLst/>
      </p:bgPr>
    </p:bg>
    <p:spTree>
      <p:nvGrpSpPr>
        <p:cNvPr id="1" name=""/>
        <p:cNvGrpSpPr/>
        <p:nvPr/>
      </p:nvGrpSpPr>
      <p:grpSpPr>
        <a:xfrm>
          <a:off x="0" y="0"/>
          <a:ext cx="0" cy="0"/>
          <a:chOff x="0" y="0"/>
          <a:chExt cx="0" cy="0"/>
        </a:xfrm>
      </p:grpSpPr>
      <p:sp>
        <p:nvSpPr>
          <p:cNvPr id="21513" name="Rectangle 9"/>
          <p:cNvSpPr>
            <a:spLocks noChangeArrowheads="1"/>
          </p:cNvSpPr>
          <p:nvPr/>
        </p:nvSpPr>
        <p:spPr bwMode="auto">
          <a:xfrm>
            <a:off x="123825" y="19050"/>
            <a:ext cx="8010525" cy="779463"/>
          </a:xfrm>
          <a:prstGeom prst="rect">
            <a:avLst/>
          </a:prstGeom>
          <a:solidFill>
            <a:schemeClr val="bg1"/>
          </a:solidFill>
          <a:ln w="9525">
            <a:noFill/>
            <a:miter lim="800000"/>
            <a:headEnd/>
            <a:tailEnd/>
          </a:ln>
          <a:effectLst/>
        </p:spPr>
        <p:txBody>
          <a:bodyPr wrap="none" anchor="ctr">
            <a:prstTxWarp prst="textNoShape">
              <a:avLst/>
            </a:prstTxWarp>
          </a:bodyPr>
          <a:lstStyle/>
          <a:p>
            <a:pPr>
              <a:defRPr/>
            </a:pPr>
            <a:endParaRPr lang="en-US">
              <a:latin typeface="Arial" pitchFamily="-112" charset="0"/>
              <a:ea typeface="ＭＳ Ｐゴシック" pitchFamily="-112" charset="-128"/>
              <a:cs typeface="ＭＳ Ｐゴシック" pitchFamily="-112" charset="-128"/>
            </a:endParaRPr>
          </a:p>
        </p:txBody>
      </p:sp>
      <p:pic>
        <p:nvPicPr>
          <p:cNvPr id="3075" name="Picture 6"/>
          <p:cNvPicPr>
            <a:picLocks noChangeAspect="1" noChangeArrowheads="1"/>
          </p:cNvPicPr>
          <p:nvPr/>
        </p:nvPicPr>
        <p:blipFill>
          <a:blip r:embed="rId12"/>
          <a:srcRect/>
          <a:stretch>
            <a:fillRect/>
          </a:stretch>
        </p:blipFill>
        <p:spPr bwMode="auto">
          <a:xfrm>
            <a:off x="452438" y="5835650"/>
            <a:ext cx="590550" cy="763588"/>
          </a:xfrm>
          <a:prstGeom prst="rect">
            <a:avLst/>
          </a:prstGeom>
          <a:noFill/>
          <a:ln w="9525">
            <a:noFill/>
            <a:miter lim="800000"/>
            <a:headEnd/>
            <a:tailEnd/>
          </a:ln>
        </p:spPr>
      </p:pic>
      <p:sp>
        <p:nvSpPr>
          <p:cNvPr id="3076" name="Title Placeholder 1"/>
          <p:cNvSpPr>
            <a:spLocks noGrp="1"/>
          </p:cNvSpPr>
          <p:nvPr>
            <p:ph type="title"/>
          </p:nvPr>
        </p:nvSpPr>
        <p:spPr bwMode="auto">
          <a:xfrm>
            <a:off x="457200" y="487363"/>
            <a:ext cx="8229600" cy="9604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3124200" y="6356350"/>
            <a:ext cx="5105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112" charset="-18"/>
                <a:ea typeface="ＭＳ Ｐゴシック" pitchFamily="-112" charset="-128"/>
                <a:cs typeface="ＭＳ Ｐゴシック" pitchFamily="-112" charset="-128"/>
              </a:defRPr>
            </a:lvl1pPr>
          </a:lstStyle>
          <a:p>
            <a:pPr>
              <a:defRPr/>
            </a:pPr>
            <a:r>
              <a:rPr lang="en-US" smtClean="0"/>
              <a:t>M/V Explorer Enrichment Jan 2011</a:t>
            </a:r>
            <a:endParaRPr lang="en-US"/>
          </a:p>
        </p:txBody>
      </p:sp>
      <p:sp>
        <p:nvSpPr>
          <p:cNvPr id="8" name="Slide Number Placeholder 5"/>
          <p:cNvSpPr>
            <a:spLocks noGrp="1"/>
          </p:cNvSpPr>
          <p:nvPr>
            <p:ph type="sldNum" sz="quarter" idx="4"/>
          </p:nvPr>
        </p:nvSpPr>
        <p:spPr>
          <a:xfrm>
            <a:off x="8229600" y="6356350"/>
            <a:ext cx="457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000099"/>
                </a:solidFill>
                <a:latin typeface="Gill Sans MT" pitchFamily="-112" charset="-18"/>
                <a:ea typeface="ＭＳ Ｐゴシック" pitchFamily="-112" charset="-128"/>
                <a:cs typeface="ＭＳ Ｐゴシック" pitchFamily="-112" charset="-128"/>
              </a:defRPr>
            </a:lvl1pPr>
          </a:lstStyle>
          <a:p>
            <a:pPr>
              <a:defRPr/>
            </a:pPr>
            <a:fld id="{4A26AC70-BCD0-6046-B66E-8475D2590543}" type="slidenum">
              <a:rPr lang="en-US"/>
              <a:pPr>
                <a:defRPr/>
              </a:pPr>
              <a:t>‹#›</a:t>
            </a:fld>
            <a:endParaRPr lang="en-US"/>
          </a:p>
        </p:txBody>
      </p:sp>
      <p:sp>
        <p:nvSpPr>
          <p:cNvPr id="21511" name="Text Box 7"/>
          <p:cNvSpPr txBox="1">
            <a:spLocks noChangeArrowheads="1"/>
          </p:cNvSpPr>
          <p:nvPr/>
        </p:nvSpPr>
        <p:spPr bwMode="auto">
          <a:xfrm>
            <a:off x="6189663" y="19050"/>
            <a:ext cx="1944687" cy="914400"/>
          </a:xfrm>
          <a:prstGeom prst="rect">
            <a:avLst/>
          </a:prstGeom>
          <a:noFill/>
          <a:ln w="9525">
            <a:noFill/>
            <a:miter lim="800000"/>
            <a:headEnd/>
            <a:tailEnd/>
          </a:ln>
          <a:effectLst/>
        </p:spPr>
        <p:txBody>
          <a:bodyPr wrap="none">
            <a:prstTxWarp prst="textNoShape">
              <a:avLst/>
            </a:prstTxWarp>
            <a:spAutoFit/>
          </a:bodyPr>
          <a:lstStyle/>
          <a:p>
            <a:pPr defTabSz="914400">
              <a:defRPr/>
            </a:pPr>
            <a:r>
              <a:rPr lang="en-US" sz="5400" b="1">
                <a:solidFill>
                  <a:srgbClr val="8CC7EA"/>
                </a:solidFill>
                <a:latin typeface="Trebuchet MS" pitchFamily="-112" charset="0"/>
                <a:ea typeface="ＭＳ Ｐゴシック" pitchFamily="-112" charset="-128"/>
                <a:cs typeface="ＭＳ Ｐゴシック" pitchFamily="-112" charset="-128"/>
              </a:rPr>
              <a:t>ALMA</a:t>
            </a:r>
          </a:p>
        </p:txBody>
      </p:sp>
      <p:sp>
        <p:nvSpPr>
          <p:cNvPr id="21512" name="Line 8"/>
          <p:cNvSpPr>
            <a:spLocks noChangeShapeType="1"/>
          </p:cNvSpPr>
          <p:nvPr/>
        </p:nvSpPr>
        <p:spPr bwMode="auto">
          <a:xfrm>
            <a:off x="452438" y="495300"/>
            <a:ext cx="5859462" cy="0"/>
          </a:xfrm>
          <a:prstGeom prst="line">
            <a:avLst/>
          </a:prstGeom>
          <a:noFill/>
          <a:ln w="28575">
            <a:solidFill>
              <a:srgbClr val="8CC7EA"/>
            </a:solidFill>
            <a:round/>
            <a:headEnd/>
            <a:tailEnd/>
          </a:ln>
          <a:effectLst/>
        </p:spPr>
        <p:txBody>
          <a:bodyPr/>
          <a:lstStyle/>
          <a:p>
            <a:pPr>
              <a:defRPr/>
            </a:pPr>
            <a:endParaRPr lang="en-US">
              <a:latin typeface="Arial" charset="0"/>
              <a:ea typeface="ＭＳ Ｐゴシック" pitchFamily="17" charset="-128"/>
              <a:cs typeface="+mn-cs"/>
            </a:endParaRPr>
          </a:p>
        </p:txBody>
      </p:sp>
    </p:spTree>
  </p:cSld>
  <p:clrMap bg1="lt1" tx1="dk1" bg2="lt2" tx2="dk2" accent1="accent1" accent2="accent2" accent3="accent3" accent4="accent4" accent5="accent5" accent6="accent6" hlink="hlink" folHlink="folHlink"/>
  <p:sldLayoutIdLst>
    <p:sldLayoutId id="2147484709" r:id="rId1"/>
    <p:sldLayoutId id="2147484710" r:id="rId2"/>
    <p:sldLayoutId id="2147484711" r:id="rId3"/>
    <p:sldLayoutId id="2147484712" r:id="rId4"/>
    <p:sldLayoutId id="2147484713" r:id="rId5"/>
    <p:sldLayoutId id="2147484714" r:id="rId6"/>
    <p:sldLayoutId id="2147484715" r:id="rId7"/>
    <p:sldLayoutId id="2147484716" r:id="rId8"/>
    <p:sldLayoutId id="2147484717" r:id="rId9"/>
  </p:sldLayoutIdLst>
  <p:hf sldNum="0" hdr="0" dt="0"/>
  <p:txStyles>
    <p:titleStyle>
      <a:lvl1pPr algn="l" defTabSz="457200" rtl="0" eaLnBrk="0" fontAlgn="base" hangingPunct="0">
        <a:spcBef>
          <a:spcPct val="0"/>
        </a:spcBef>
        <a:spcAft>
          <a:spcPct val="0"/>
        </a:spcAft>
        <a:defRPr sz="3300" b="1" kern="1200">
          <a:solidFill>
            <a:srgbClr val="990033"/>
          </a:solidFill>
          <a:latin typeface="Gill Sans MT" pitchFamily="34" charset="0"/>
          <a:ea typeface="ＭＳ Ｐゴシック" pitchFamily="96" charset="-128"/>
          <a:cs typeface="GillSans"/>
        </a:defRPr>
      </a:lvl1pPr>
      <a:lvl2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2pPr>
      <a:lvl3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3pPr>
      <a:lvl4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4pPr>
      <a:lvl5pPr algn="l" defTabSz="457200" rtl="0" eaLnBrk="0" fontAlgn="base" hangingPunct="0">
        <a:spcBef>
          <a:spcPct val="0"/>
        </a:spcBef>
        <a:spcAft>
          <a:spcPct val="0"/>
        </a:spcAft>
        <a:defRPr sz="3300" b="1">
          <a:solidFill>
            <a:srgbClr val="990033"/>
          </a:solidFill>
          <a:latin typeface="Gill Sans MT" pitchFamily="34" charset="0"/>
          <a:ea typeface="ＭＳ Ｐゴシック" pitchFamily="96" charset="-128"/>
          <a:cs typeface="GillSans" pitchFamily="48" charset="0"/>
        </a:defRPr>
      </a:lvl5pPr>
      <a:lvl6pPr marL="457200" algn="l" defTabSz="457200" rtl="0" fontAlgn="base">
        <a:spcBef>
          <a:spcPct val="0"/>
        </a:spcBef>
        <a:spcAft>
          <a:spcPct val="0"/>
        </a:spcAft>
        <a:defRPr sz="3200">
          <a:solidFill>
            <a:srgbClr val="990033"/>
          </a:solidFill>
          <a:latin typeface="Gadget" pitchFamily="96" charset="0"/>
          <a:ea typeface="ＭＳ Ｐゴシック" pitchFamily="96" charset="-128"/>
        </a:defRPr>
      </a:lvl6pPr>
      <a:lvl7pPr marL="914400" algn="l" defTabSz="457200" rtl="0" fontAlgn="base">
        <a:spcBef>
          <a:spcPct val="0"/>
        </a:spcBef>
        <a:spcAft>
          <a:spcPct val="0"/>
        </a:spcAft>
        <a:defRPr sz="3200">
          <a:solidFill>
            <a:srgbClr val="990033"/>
          </a:solidFill>
          <a:latin typeface="Gadget" pitchFamily="96" charset="0"/>
          <a:ea typeface="ＭＳ Ｐゴシック" pitchFamily="96" charset="-128"/>
        </a:defRPr>
      </a:lvl7pPr>
      <a:lvl8pPr marL="1371600" algn="l" defTabSz="457200" rtl="0" fontAlgn="base">
        <a:spcBef>
          <a:spcPct val="0"/>
        </a:spcBef>
        <a:spcAft>
          <a:spcPct val="0"/>
        </a:spcAft>
        <a:defRPr sz="3200">
          <a:solidFill>
            <a:srgbClr val="990033"/>
          </a:solidFill>
          <a:latin typeface="Gadget" pitchFamily="96" charset="0"/>
          <a:ea typeface="ＭＳ Ｐゴシック" pitchFamily="96" charset="-128"/>
        </a:defRPr>
      </a:lvl8pPr>
      <a:lvl9pPr marL="1828800" algn="l" defTabSz="457200" rtl="0" fontAlgn="base">
        <a:spcBef>
          <a:spcPct val="0"/>
        </a:spcBef>
        <a:spcAft>
          <a:spcPct val="0"/>
        </a:spcAft>
        <a:defRPr sz="3200">
          <a:solidFill>
            <a:srgbClr val="990033"/>
          </a:solidFill>
          <a:latin typeface="Gadget" pitchFamily="96" charset="0"/>
          <a:ea typeface="ＭＳ Ｐゴシック" pitchFamily="96" charset="-128"/>
        </a:defRPr>
      </a:lvl9pPr>
    </p:titleStyle>
    <p:bodyStyle>
      <a:lvl1pPr marL="342900" indent="-342900" algn="l" defTabSz="457200" rtl="0" eaLnBrk="0" fontAlgn="base" hangingPunct="0">
        <a:spcBef>
          <a:spcPct val="20000"/>
        </a:spcBef>
        <a:spcAft>
          <a:spcPct val="0"/>
        </a:spcAft>
        <a:buFont typeface="Arial" pitchFamily="-65" charset="0"/>
        <a:buChar char="•"/>
        <a:defRPr sz="2000" kern="1200">
          <a:solidFill>
            <a:srgbClr val="000099"/>
          </a:solidFill>
          <a:latin typeface="Gill Sans MT" pitchFamily="34" charset="0"/>
          <a:ea typeface="ＭＳ Ｐゴシック" pitchFamily="96" charset="-128"/>
          <a:cs typeface="Gill Sans"/>
        </a:defRPr>
      </a:lvl1pPr>
      <a:lvl2pPr marL="742950" indent="-285750" algn="l" defTabSz="457200" rtl="0" eaLnBrk="0" fontAlgn="base" hangingPunct="0">
        <a:spcBef>
          <a:spcPct val="20000"/>
        </a:spcBef>
        <a:spcAft>
          <a:spcPct val="0"/>
        </a:spcAft>
        <a:buFont typeface="Arial" pitchFamily="-65" charset="0"/>
        <a:buChar char="–"/>
        <a:defRPr sz="2000" kern="1200">
          <a:solidFill>
            <a:srgbClr val="000099"/>
          </a:solidFill>
          <a:latin typeface="Gill Sans MT" pitchFamily="34" charset="0"/>
          <a:ea typeface="ＭＳ Ｐゴシック" pitchFamily="96" charset="-128"/>
          <a:cs typeface="Gill Sans"/>
        </a:defRPr>
      </a:lvl2pPr>
      <a:lvl3pPr marL="1143000" indent="-228600" algn="l" defTabSz="457200" rtl="0" eaLnBrk="0" fontAlgn="base" hangingPunct="0">
        <a:spcBef>
          <a:spcPct val="20000"/>
        </a:spcBef>
        <a:spcAft>
          <a:spcPct val="0"/>
        </a:spcAft>
        <a:buFont typeface="Arial" pitchFamily="-65" charset="0"/>
        <a:buChar char="•"/>
        <a:defRPr sz="2000" kern="1200">
          <a:solidFill>
            <a:srgbClr val="000099"/>
          </a:solidFill>
          <a:latin typeface="Gill Sans MT" pitchFamily="34" charset="0"/>
          <a:ea typeface="ＭＳ Ｐゴシック" pitchFamily="96" charset="-128"/>
          <a:cs typeface="+mn-cs"/>
        </a:defRPr>
      </a:lvl3pPr>
      <a:lvl4pPr marL="1600200" indent="-228600" algn="l" defTabSz="457200" rtl="0" eaLnBrk="0" fontAlgn="base" hangingPunct="0">
        <a:spcBef>
          <a:spcPct val="20000"/>
        </a:spcBef>
        <a:spcAft>
          <a:spcPct val="0"/>
        </a:spcAft>
        <a:buFont typeface="Arial" pitchFamily="-65" charset="0"/>
        <a:buChar char="–"/>
        <a:defRPr sz="2000" kern="1200">
          <a:solidFill>
            <a:srgbClr val="000099"/>
          </a:solidFill>
          <a:latin typeface="Gill Sans MT" pitchFamily="34" charset="0"/>
          <a:ea typeface="ＭＳ Ｐゴシック" pitchFamily="96" charset="-128"/>
          <a:cs typeface="+mn-cs"/>
        </a:defRPr>
      </a:lvl4pPr>
      <a:lvl5pPr marL="2057400" indent="-228600" algn="l" defTabSz="457200" rtl="0" eaLnBrk="0" fontAlgn="base" hangingPunct="0">
        <a:spcBef>
          <a:spcPct val="20000"/>
        </a:spcBef>
        <a:spcAft>
          <a:spcPct val="0"/>
        </a:spcAft>
        <a:buFont typeface="Arial" pitchFamily="-65" charset="0"/>
        <a:buChar char="»"/>
        <a:defRPr sz="2000" kern="1200">
          <a:solidFill>
            <a:srgbClr val="000099"/>
          </a:solidFill>
          <a:latin typeface="Gill Sans MT" pitchFamily="34" charset="0"/>
          <a:ea typeface="ＭＳ Ｐゴシック" pitchFamily="96"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image" Target="../media/image8.jpeg"/><Relationship Id="rId1" Type="http://schemas.openxmlformats.org/officeDocument/2006/relationships/slideLayout" Target="../slideLayouts/slideLayout1.xml"/><Relationship Id="rId2" Type="http://schemas.openxmlformats.org/officeDocument/2006/relationships/image" Target="../media/image6.jpeg"/><Relationship Id="rId3" Type="http://schemas.openxmlformats.org/officeDocument/2006/relationships/image" Target="../media/image7.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3" Type="http://schemas.openxmlformats.org/officeDocument/2006/relationships/image" Target="../media/image17.jpe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4" Type="http://schemas.openxmlformats.org/officeDocument/2006/relationships/image" Target="../media/image19.png"/><Relationship Id="rId1" Type="http://schemas.openxmlformats.org/officeDocument/2006/relationships/video" Target="file://localhost/Users/awootten/Movies/almaanimation1.mov" TargetMode="External"/><Relationship Id="rId2" Type="http://schemas.openxmlformats.org/officeDocument/2006/relationships/slideLayout" Target="../slideLayouts/slideLayout32.xml"/><Relationship Id="rId3" Type="http://schemas.openxmlformats.org/officeDocument/2006/relationships/image" Target="../media/image18.jpeg"/><Relationship Id="rId5" Type="http://schemas.openxmlformats.org/officeDocument/2006/relationships/image" Target="../media/image20.png"/></Relationships>
</file>

<file path=ppt/slides/_rels/slide12.xml.rels><?xml version="1.0" encoding="UTF-8" standalone="yes"?>
<Relationships xmlns="http://schemas.openxmlformats.org/package/2006/relationships"><Relationship Id="rId4" Type="http://schemas.openxmlformats.org/officeDocument/2006/relationships/image" Target="../media/image22.jpeg"/><Relationship Id="rId1" Type="http://schemas.openxmlformats.org/officeDocument/2006/relationships/slideLayout" Target="../slideLayouts/slideLayout32.xml"/><Relationship Id="rId2" Type="http://schemas.openxmlformats.org/officeDocument/2006/relationships/notesSlide" Target="../notesSlides/notesSlide8.xml"/><Relationship Id="rId3"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4" Type="http://schemas.openxmlformats.org/officeDocument/2006/relationships/image" Target="../media/image25.jpeg"/><Relationship Id="rId1" Type="http://schemas.openxmlformats.org/officeDocument/2006/relationships/slideLayout" Target="../slideLayouts/slideLayout32.xml"/><Relationship Id="rId2" Type="http://schemas.openxmlformats.org/officeDocument/2006/relationships/image" Target="../media/image23.jpeg"/><Relationship Id="rId3" Type="http://schemas.openxmlformats.org/officeDocument/2006/relationships/image" Target="../media/image24.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33.xml"/><Relationship Id="rId3" Type="http://schemas.openxmlformats.org/officeDocument/2006/relationships/image" Target="../media/image26.png"/><Relationship Id="rId1" Type="http://schemas.openxmlformats.org/officeDocument/2006/relationships/video" Target="file://localhost/Users/awootten/Movies/ALMAVids/N122SPdA2OSF.mov" TargetMode="External"/></Relationships>
</file>

<file path=ppt/slides/_rels/slide19.xml.rels><?xml version="1.0" encoding="UTF-8" standalone="yes"?>
<Relationships xmlns="http://schemas.openxmlformats.org/package/2006/relationships"><Relationship Id="rId4" Type="http://schemas.openxmlformats.org/officeDocument/2006/relationships/image" Target="../media/image28.png"/><Relationship Id="rId1" Type="http://schemas.openxmlformats.org/officeDocument/2006/relationships/slideLayout" Target="../slideLayouts/slideLayout38.xml"/><Relationship Id="rId2" Type="http://schemas.openxmlformats.org/officeDocument/2006/relationships/notesSlide" Target="../notesSlides/notesSlide13.xml"/><Relationship Id="rId3" Type="http://schemas.openxmlformats.org/officeDocument/2006/relationships/image" Target="../media/image27.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3.xml"/><Relationship Id="rId3" Type="http://schemas.openxmlformats.org/officeDocument/2006/relationships/image" Target="../media/image29.png"/><Relationship Id="rId1" Type="http://schemas.openxmlformats.org/officeDocument/2006/relationships/video" Target="file://localhost/Users/awootten/Movies/ALMAVids/NRAO50_AOS_Visit%20123_1.avi" TargetMode="External"/></Relationships>
</file>

<file path=ppt/slides/_rels/slide21.xml.rels><?xml version="1.0" encoding="UTF-8" standalone="yes"?>
<Relationships xmlns="http://schemas.openxmlformats.org/package/2006/relationships"><Relationship Id="rId4" Type="http://schemas.openxmlformats.org/officeDocument/2006/relationships/image" Target="../media/image31.jpeg"/><Relationship Id="rId1" Type="http://schemas.openxmlformats.org/officeDocument/2006/relationships/slideLayout" Target="../slideLayouts/slideLayout38.xml"/><Relationship Id="rId2" Type="http://schemas.openxmlformats.org/officeDocument/2006/relationships/notesSlide" Target="../notesSlides/notesSlide14.xml"/><Relationship Id="rId3" Type="http://schemas.openxmlformats.org/officeDocument/2006/relationships/image" Target="../media/image30.jpeg"/><Relationship Id="rId5"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33.png"/><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3" Type="http://schemas.openxmlformats.org/officeDocument/2006/relationships/image" Target="../media/image34.png"/><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35.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eg"/><Relationship Id="rId3" Type="http://schemas.openxmlformats.org/officeDocument/2006/relationships/image" Target="../media/image37.jpeg"/><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3" Type="http://schemas.openxmlformats.org/officeDocument/2006/relationships/image" Target="../media/image38.jpeg"/><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3" Type="http://schemas.openxmlformats.org/officeDocument/2006/relationships/image" Target="../media/image39.png"/><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4" Type="http://schemas.openxmlformats.org/officeDocument/2006/relationships/image" Target="../media/image41.jpeg"/><Relationship Id="rId1" Type="http://schemas.openxmlformats.org/officeDocument/2006/relationships/slideLayout" Target="../slideLayouts/slideLayout32.xml"/><Relationship Id="rId2" Type="http://schemas.openxmlformats.org/officeDocument/2006/relationships/notesSlide" Target="../notesSlides/notesSlide20.xml"/><Relationship Id="rId3" Type="http://schemas.openxmlformats.org/officeDocument/2006/relationships/image" Target="../media/image40.jpeg"/></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3" Type="http://schemas.openxmlformats.org/officeDocument/2006/relationships/image" Target="../media/image43.png"/><Relationship Id="rId1" Type="http://schemas.openxmlformats.org/officeDocument/2006/relationships/slideLayout" Target="../slideLayouts/slideLayout32.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4" Type="http://schemas.openxmlformats.org/officeDocument/2006/relationships/image" Target="../media/image45.jpeg"/><Relationship Id="rId1" Type="http://schemas.openxmlformats.org/officeDocument/2006/relationships/slideLayout" Target="../slideLayouts/slideLayout32.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4" Type="http://schemas.openxmlformats.org/officeDocument/2006/relationships/image" Target="../media/image47.jpeg"/><Relationship Id="rId1" Type="http://schemas.openxmlformats.org/officeDocument/2006/relationships/slideLayout" Target="../slideLayouts/slideLayout32.xml"/><Relationship Id="rId2" Type="http://schemas.openxmlformats.org/officeDocument/2006/relationships/notesSlide" Target="../notesSlides/notesSlide22.xml"/><Relationship Id="rId3" Type="http://schemas.openxmlformats.org/officeDocument/2006/relationships/image" Target="../media/image46.jpeg"/></Relationships>
</file>

<file path=ppt/slides/_rels/slide32.xml.rels><?xml version="1.0" encoding="UTF-8" standalone="yes"?>
<Relationships xmlns="http://schemas.openxmlformats.org/package/2006/relationships"><Relationship Id="rId4" Type="http://schemas.openxmlformats.org/officeDocument/2006/relationships/image" Target="../media/image49.jpeg"/><Relationship Id="rId1" Type="http://schemas.openxmlformats.org/officeDocument/2006/relationships/slideLayout" Target="../slideLayouts/slideLayout32.xml"/><Relationship Id="rId2" Type="http://schemas.openxmlformats.org/officeDocument/2006/relationships/notesSlide" Target="../notesSlides/notesSlide23.xml"/><Relationship Id="rId3" Type="http://schemas.openxmlformats.org/officeDocument/2006/relationships/image" Target="../media/image48.jpeg"/><Relationship Id="rId5" Type="http://schemas.openxmlformats.org/officeDocument/2006/relationships/image" Target="../media/image5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6" Type="http://schemas.openxmlformats.org/officeDocument/2006/relationships/image" Target="../media/image54.png"/><Relationship Id="rId4" Type="http://schemas.openxmlformats.org/officeDocument/2006/relationships/image" Target="../media/image52.jpeg"/><Relationship Id="rId1" Type="http://schemas.openxmlformats.org/officeDocument/2006/relationships/slideLayout" Target="../slideLayouts/slideLayout36.xml"/><Relationship Id="rId2" Type="http://schemas.openxmlformats.org/officeDocument/2006/relationships/notesSlide" Target="../notesSlides/notesSlide25.xml"/><Relationship Id="rId3" Type="http://schemas.openxmlformats.org/officeDocument/2006/relationships/image" Target="../media/image51.jpeg"/><Relationship Id="rId5" Type="http://schemas.openxmlformats.org/officeDocument/2006/relationships/image" Target="../media/image53.png"/></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3" Type="http://schemas.openxmlformats.org/officeDocument/2006/relationships/image" Target="../media/image56.png"/><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3" Type="http://schemas.openxmlformats.org/officeDocument/2006/relationships/image" Target="../media/image59.png"/><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3" Type="http://schemas.openxmlformats.org/officeDocument/2006/relationships/image" Target="../media/image10.jpeg"/><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6" Type="http://schemas.openxmlformats.org/officeDocument/2006/relationships/image" Target="../media/image64.png"/><Relationship Id="rId4" Type="http://schemas.openxmlformats.org/officeDocument/2006/relationships/image" Target="../media/image62.png"/><Relationship Id="rId1" Type="http://schemas.openxmlformats.org/officeDocument/2006/relationships/slideLayout" Target="../slideLayouts/slideLayout39.xml"/><Relationship Id="rId2" Type="http://schemas.openxmlformats.org/officeDocument/2006/relationships/notesSlide" Target="../notesSlides/notesSlide27.xml"/><Relationship Id="rId3" Type="http://schemas.openxmlformats.org/officeDocument/2006/relationships/image" Target="../media/image61.png"/><Relationship Id="rId5" Type="http://schemas.openxmlformats.org/officeDocument/2006/relationships/image" Target="../media/image63.png"/></Relationships>
</file>

<file path=ppt/slides/_rels/slide41.xml.rels><?xml version="1.0" encoding="UTF-8" standalone="yes"?>
<Relationships xmlns="http://schemas.openxmlformats.org/package/2006/relationships"><Relationship Id="rId4" Type="http://schemas.openxmlformats.org/officeDocument/2006/relationships/image" Target="../media/image67.pdf"/><Relationship Id="rId1" Type="http://schemas.openxmlformats.org/officeDocument/2006/relationships/slideLayout" Target="../slideLayouts/slideLayout32.xml"/><Relationship Id="rId2" Type="http://schemas.openxmlformats.org/officeDocument/2006/relationships/image" Target="../media/image65.tiff"/><Relationship Id="rId3" Type="http://schemas.openxmlformats.org/officeDocument/2006/relationships/image" Target="../media/image66.tiff"/><Relationship Id="rId5"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image" Target="../media/image69.jpeg"/><Relationship Id="rId3" Type="http://schemas.openxmlformats.org/officeDocument/2006/relationships/image" Target="../media/image70.png"/><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4" Type="http://schemas.openxmlformats.org/officeDocument/2006/relationships/image" Target="../media/image72.jpeg"/><Relationship Id="rId1" Type="http://schemas.openxmlformats.org/officeDocument/2006/relationships/slideLayout" Target="../slideLayouts/slideLayout32.xml"/><Relationship Id="rId2" Type="http://schemas.openxmlformats.org/officeDocument/2006/relationships/notesSlide" Target="../notesSlides/notesSlide28.xml"/><Relationship Id="rId3" Type="http://schemas.openxmlformats.org/officeDocument/2006/relationships/image" Target="../media/image71.png"/><Relationship Id="rId5" Type="http://schemas.openxmlformats.org/officeDocument/2006/relationships/image" Target="../media/image73.png"/></Relationships>
</file>

<file path=ppt/slides/_rels/slide44.xml.rels><?xml version="1.0" encoding="UTF-8" standalone="yes"?>
<Relationships xmlns="http://schemas.openxmlformats.org/package/2006/relationships"><Relationship Id="rId4" Type="http://schemas.openxmlformats.org/officeDocument/2006/relationships/image" Target="../media/image75.png"/><Relationship Id="rId5" Type="http://schemas.openxmlformats.org/officeDocument/2006/relationships/image" Target="../media/image76.png"/><Relationship Id="rId7" Type="http://schemas.openxmlformats.org/officeDocument/2006/relationships/image" Target="../media/image78.png"/><Relationship Id="rId1" Type="http://schemas.openxmlformats.org/officeDocument/2006/relationships/slideLayout" Target="../slideLayouts/slideLayout32.xml"/><Relationship Id="rId2" Type="http://schemas.openxmlformats.org/officeDocument/2006/relationships/notesSlide" Target="../notesSlides/notesSlide29.xml"/><Relationship Id="rId3" Type="http://schemas.openxmlformats.org/officeDocument/2006/relationships/image" Target="../media/image74.png"/><Relationship Id="rId6" Type="http://schemas.openxmlformats.org/officeDocument/2006/relationships/image" Target="../media/image77.png"/></Relationships>
</file>

<file path=ppt/slides/_rels/slide45.xml.rels><?xml version="1.0" encoding="UTF-8" standalone="yes"?>
<Relationships xmlns="http://schemas.openxmlformats.org/package/2006/relationships"><Relationship Id="rId2" Type="http://schemas.openxmlformats.org/officeDocument/2006/relationships/image" Target="../media/image79.jpeg"/><Relationship Id="rId3" Type="http://schemas.openxmlformats.org/officeDocument/2006/relationships/image" Target="../media/image80.png"/><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3" Type="http://schemas.openxmlformats.org/officeDocument/2006/relationships/image" Target="../media/image11.jpe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0.xml"/><Relationship Id="rId3" Type="http://schemas.openxmlformats.org/officeDocument/2006/relationships/image" Target="../media/image88.jpeg"/><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image" Target="../media/image89.png"/><Relationship Id="rId3" Type="http://schemas.openxmlformats.org/officeDocument/2006/relationships/hyperlink" Target="http://www.almaobservatory.org" TargetMode="Externa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6" Type="http://schemas.openxmlformats.org/officeDocument/2006/relationships/image" Target="../media/image93.jpeg"/><Relationship Id="rId4" Type="http://schemas.openxmlformats.org/officeDocument/2006/relationships/image" Target="../media/image91.jpeg"/><Relationship Id="rId1" Type="http://schemas.openxmlformats.org/officeDocument/2006/relationships/slideLayout" Target="../slideLayouts/slideLayout32.xml"/><Relationship Id="rId2" Type="http://schemas.openxmlformats.org/officeDocument/2006/relationships/notesSlide" Target="../notesSlides/notesSlide32.xml"/><Relationship Id="rId3" Type="http://schemas.openxmlformats.org/officeDocument/2006/relationships/image" Target="../media/image90.jpeg"/><Relationship Id="rId5" Type="http://schemas.openxmlformats.org/officeDocument/2006/relationships/image" Target="../media/image92.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3" Type="http://schemas.openxmlformats.org/officeDocument/2006/relationships/image" Target="../media/image9.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4" Type="http://schemas.openxmlformats.org/officeDocument/2006/relationships/image" Target="../media/image13.jpeg"/><Relationship Id="rId1" Type="http://schemas.openxmlformats.org/officeDocument/2006/relationships/slideLayout" Target="../slideLayouts/slideLayout32.xml"/><Relationship Id="rId2" Type="http://schemas.openxmlformats.org/officeDocument/2006/relationships/notesSlide" Target="../notesSlides/notesSlide4.xml"/><Relationship Id="rId3" Type="http://schemas.openxmlformats.org/officeDocument/2006/relationships/image" Target="../media/image1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14.jpe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4" Type="http://schemas.openxmlformats.org/officeDocument/2006/relationships/image" Target="../media/image16.jpeg"/><Relationship Id="rId1" Type="http://schemas.openxmlformats.org/officeDocument/2006/relationships/slideLayout" Target="../slideLayouts/slideLayout32.xml"/><Relationship Id="rId2" Type="http://schemas.openxmlformats.org/officeDocument/2006/relationships/notesSlide" Target="../notesSlides/notesSlide6.xml"/><Relationship Id="rId3"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362" name="Title 5"/>
          <p:cNvSpPr>
            <a:spLocks noGrp="1"/>
          </p:cNvSpPr>
          <p:nvPr>
            <p:ph type="ctrTitle"/>
          </p:nvPr>
        </p:nvSpPr>
        <p:spPr bwMode="auto">
          <a:xfrm>
            <a:off x="457199" y="0"/>
            <a:ext cx="8331019" cy="1470025"/>
          </a:xfrm>
          <a:noFill/>
          <a:ln>
            <a:miter lim="800000"/>
            <a:headEnd/>
            <a:tailEnd/>
          </a:ln>
        </p:spPr>
        <p:txBody>
          <a:bodyPr vert="horz" wrap="square" lIns="91440" tIns="45720" rIns="91440" bIns="45720" numCol="1" anchor="t" anchorCtr="0" compatLnSpc="1">
            <a:prstTxWarp prst="textNoShape">
              <a:avLst/>
            </a:prstTxWarp>
          </a:bodyPr>
          <a:lstStyle/>
          <a:p>
            <a:r>
              <a:rPr lang="en-US" dirty="0" smtClean="0">
                <a:latin typeface="Gill Sans MT" pitchFamily="34" charset="0"/>
                <a:ea typeface="ＭＳ Ｐゴシック" pitchFamily="17" charset="-128"/>
                <a:cs typeface="GillSans" pitchFamily="48" charset="0"/>
              </a:rPr>
              <a:t>The Atacama Large Millimeter/</a:t>
            </a:r>
            <a:r>
              <a:rPr lang="en-US" dirty="0" err="1" smtClean="0">
                <a:latin typeface="Gill Sans MT" pitchFamily="34" charset="0"/>
                <a:ea typeface="ＭＳ Ｐゴシック" pitchFamily="17" charset="-128"/>
                <a:cs typeface="GillSans" pitchFamily="48" charset="0"/>
              </a:rPr>
              <a:t>Submm</a:t>
            </a:r>
            <a:r>
              <a:rPr lang="en-US" dirty="0" smtClean="0">
                <a:latin typeface="Gill Sans MT" pitchFamily="34" charset="0"/>
                <a:ea typeface="ＭＳ Ｐゴシック" pitchFamily="17" charset="-128"/>
                <a:cs typeface="GillSans" pitchFamily="48" charset="0"/>
              </a:rPr>
              <a:t> Array:  A Telescope for the Next Decade and Beyond</a:t>
            </a:r>
          </a:p>
        </p:txBody>
      </p:sp>
      <p:sp>
        <p:nvSpPr>
          <p:cNvPr id="15364" name="Text Placeholder 7"/>
          <p:cNvSpPr>
            <a:spLocks noGrp="1"/>
          </p:cNvSpPr>
          <p:nvPr>
            <p:ph type="body" sz="quarter" idx="13"/>
          </p:nvPr>
        </p:nvSpPr>
        <p:spPr bwMode="auto">
          <a:xfrm>
            <a:off x="457199" y="5029200"/>
            <a:ext cx="4572000" cy="685800"/>
          </a:xfrm>
          <a:noFill/>
          <a:ln>
            <a:miter lim="800000"/>
            <a:headEnd/>
            <a:tailEnd/>
          </a:ln>
        </p:spPr>
        <p:txBody>
          <a:bodyPr vert="horz" wrap="square" lIns="91440" tIns="45720" rIns="91440" bIns="45720" numCol="1" anchor="t" anchorCtr="0" compatLnSpc="1">
            <a:prstTxWarp prst="textNoShape">
              <a:avLst/>
            </a:prstTxWarp>
          </a:bodyPr>
          <a:lstStyle/>
          <a:p>
            <a:pPr marL="0" indent="0"/>
            <a:r>
              <a:rPr lang="en-US" dirty="0" smtClean="0">
                <a:latin typeface="Gill Sans MT" pitchFamily="34" charset="0"/>
                <a:ea typeface="ＭＳ Ｐゴシック" pitchFamily="17" charset="-128"/>
                <a:cs typeface="Gill Sans" pitchFamily="17" charset="0"/>
              </a:rPr>
              <a:t>Al </a:t>
            </a:r>
            <a:r>
              <a:rPr lang="en-US" dirty="0" err="1" smtClean="0">
                <a:latin typeface="Gill Sans MT" pitchFamily="34" charset="0"/>
                <a:ea typeface="ＭＳ Ｐゴシック" pitchFamily="17" charset="-128"/>
                <a:cs typeface="Gill Sans" pitchFamily="17" charset="0"/>
              </a:rPr>
              <a:t>Wootten</a:t>
            </a:r>
            <a:r>
              <a:rPr lang="en-US" dirty="0" smtClean="0">
                <a:latin typeface="Gill Sans MT" pitchFamily="34" charset="0"/>
                <a:ea typeface="ＭＳ Ｐゴシック" pitchFamily="17" charset="-128"/>
                <a:cs typeface="Gill Sans" pitchFamily="17" charset="0"/>
              </a:rPr>
              <a:t>	</a:t>
            </a:r>
          </a:p>
        </p:txBody>
      </p:sp>
      <p:sp>
        <p:nvSpPr>
          <p:cNvPr id="15365" name="Text Placeholder 8"/>
          <p:cNvSpPr>
            <a:spLocks noGrp="1"/>
          </p:cNvSpPr>
          <p:nvPr>
            <p:ph type="body" sz="quarter" idx="14"/>
          </p:nvPr>
        </p:nvSpPr>
        <p:spPr bwMode="auto">
          <a:xfrm>
            <a:off x="457199" y="5452612"/>
            <a:ext cx="3644347" cy="914400"/>
          </a:xfrm>
          <a:noFill/>
          <a:ln>
            <a:miter lim="800000"/>
            <a:headEnd/>
            <a:tailEnd/>
          </a:ln>
        </p:spPr>
        <p:txBody>
          <a:bodyPr vert="horz" wrap="square" lIns="91440" tIns="45720" rIns="91440" bIns="45720" numCol="1" anchor="t" anchorCtr="0" compatLnSpc="1">
            <a:prstTxWarp prst="textNoShape">
              <a:avLst/>
            </a:prstTxWarp>
            <a:normAutofit fontScale="85000" lnSpcReduction="10000"/>
          </a:bodyPr>
          <a:lstStyle/>
          <a:p>
            <a:pPr marL="0" indent="0"/>
            <a:r>
              <a:rPr lang="en-US" dirty="0" smtClean="0">
                <a:latin typeface="Gill Sans MT" pitchFamily="34" charset="0"/>
                <a:ea typeface="ＭＳ Ｐゴシック" pitchFamily="17" charset="-128"/>
                <a:cs typeface="Gill Sans" pitchFamily="17" charset="0"/>
              </a:rPr>
              <a:t>North America ALMA Project Scientist</a:t>
            </a:r>
          </a:p>
          <a:p>
            <a:pPr marL="0" indent="0"/>
            <a:r>
              <a:rPr lang="en-US" dirty="0" err="1" smtClean="0">
                <a:latin typeface="Gill Sans MT" pitchFamily="34" charset="0"/>
                <a:ea typeface="ＭＳ Ｐゴシック" pitchFamily="17" charset="-128"/>
                <a:cs typeface="Gill Sans" pitchFamily="17" charset="0"/>
              </a:rPr>
              <a:t>Natl</a:t>
            </a:r>
            <a:r>
              <a:rPr lang="en-US" dirty="0" smtClean="0">
                <a:latin typeface="Gill Sans MT" pitchFamily="34" charset="0"/>
                <a:ea typeface="ＭＳ Ｐゴシック" pitchFamily="17" charset="-128"/>
                <a:cs typeface="Gill Sans" pitchFamily="17" charset="0"/>
              </a:rPr>
              <a:t> Radio Astronomy Observatory</a:t>
            </a:r>
          </a:p>
          <a:p>
            <a:pPr marL="0" indent="0"/>
            <a:r>
              <a:rPr lang="en-US" dirty="0" smtClean="0">
                <a:latin typeface="Gill Sans MT" pitchFamily="34" charset="0"/>
                <a:ea typeface="ＭＳ Ｐゴシック" pitchFamily="17" charset="-128"/>
                <a:cs typeface="Gill Sans" pitchFamily="17" charset="0"/>
              </a:rPr>
              <a:t>U. Va. Dept of Astronomy</a:t>
            </a:r>
          </a:p>
        </p:txBody>
      </p:sp>
      <p:pic>
        <p:nvPicPr>
          <p:cNvPr id="6" name="Picture 5" descr="100_4315.JPG"/>
          <p:cNvPicPr>
            <a:picLocks noChangeAspect="1"/>
          </p:cNvPicPr>
          <p:nvPr/>
        </p:nvPicPr>
        <p:blipFill>
          <a:blip r:embed="rId2"/>
          <a:stretch>
            <a:fillRect/>
          </a:stretch>
        </p:blipFill>
        <p:spPr>
          <a:xfrm>
            <a:off x="0" y="1073488"/>
            <a:ext cx="9144000" cy="4107173"/>
          </a:xfrm>
          <a:prstGeom prst="rect">
            <a:avLst/>
          </a:prstGeom>
        </p:spPr>
      </p:pic>
      <p:sp>
        <p:nvSpPr>
          <p:cNvPr id="7" name="TextBox 6"/>
          <p:cNvSpPr txBox="1"/>
          <p:nvPr/>
        </p:nvSpPr>
        <p:spPr>
          <a:xfrm>
            <a:off x="5811888" y="6459142"/>
            <a:ext cx="1690111" cy="400110"/>
          </a:xfrm>
          <a:prstGeom prst="rect">
            <a:avLst/>
          </a:prstGeom>
          <a:noFill/>
        </p:spPr>
        <p:txBody>
          <a:bodyPr wrap="none" rtlCol="0">
            <a:spAutoFit/>
          </a:bodyPr>
          <a:lstStyle/>
          <a:p>
            <a:pPr marL="342900" indent="-342900" eaLnBrk="0" hangingPunct="0">
              <a:spcBef>
                <a:spcPct val="20000"/>
              </a:spcBef>
            </a:pPr>
            <a:r>
              <a:rPr lang="en-US" sz="2000" dirty="0" err="1" smtClean="0">
                <a:solidFill>
                  <a:srgbClr val="000099"/>
                </a:solidFill>
                <a:latin typeface="Gill Sans MT" pitchFamily="34" charset="0"/>
                <a:cs typeface="Gill Sans" pitchFamily="17" charset="0"/>
              </a:rPr>
              <a:t>www.nrao.edu</a:t>
            </a:r>
            <a:endParaRPr lang="en-US" sz="2000" dirty="0" smtClean="0">
              <a:solidFill>
                <a:srgbClr val="000099"/>
              </a:solidFill>
              <a:latin typeface="Gill Sans MT" pitchFamily="34" charset="0"/>
              <a:cs typeface="Gill Sans" pitchFamily="17" charset="0"/>
            </a:endParaRPr>
          </a:p>
        </p:txBody>
      </p:sp>
      <p:pic>
        <p:nvPicPr>
          <p:cNvPr id="8" name="Picture 11" descr="nsf.jpg"/>
          <p:cNvPicPr>
            <a:picLocks noChangeAspect="1"/>
          </p:cNvPicPr>
          <p:nvPr/>
        </p:nvPicPr>
        <p:blipFill>
          <a:blip r:embed="rId3"/>
          <a:srcRect/>
          <a:stretch>
            <a:fillRect/>
          </a:stretch>
        </p:blipFill>
        <p:spPr bwMode="auto">
          <a:xfrm>
            <a:off x="3834846" y="6100312"/>
            <a:ext cx="533400" cy="533400"/>
          </a:xfrm>
          <a:prstGeom prst="rect">
            <a:avLst/>
          </a:prstGeom>
          <a:noFill/>
          <a:ln w="9525">
            <a:noFill/>
            <a:miter lim="800000"/>
            <a:headEnd/>
            <a:tailEnd/>
          </a:ln>
        </p:spPr>
      </p:pic>
      <p:pic>
        <p:nvPicPr>
          <p:cNvPr id="9" name="Picture 12" descr="AUI small.jpg"/>
          <p:cNvPicPr>
            <a:picLocks noChangeAspect="1"/>
          </p:cNvPicPr>
          <p:nvPr/>
        </p:nvPicPr>
        <p:blipFill>
          <a:blip r:embed="rId4"/>
          <a:srcRect/>
          <a:stretch>
            <a:fillRect/>
          </a:stretch>
        </p:blipFill>
        <p:spPr bwMode="auto">
          <a:xfrm>
            <a:off x="0" y="6251239"/>
            <a:ext cx="914400" cy="608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7906" name="Rectangle 2"/>
          <p:cNvSpPr>
            <a:spLocks noGrp="1" noChangeArrowheads="1"/>
          </p:cNvSpPr>
          <p:nvPr>
            <p:ph type="title"/>
          </p:nvPr>
        </p:nvSpPr>
        <p:spPr/>
        <p:txBody>
          <a:bodyPr/>
          <a:lstStyle/>
          <a:p>
            <a:r>
              <a:rPr lang="en-US"/>
              <a:t>Infrared Emission: Second Example</a:t>
            </a:r>
          </a:p>
        </p:txBody>
      </p:sp>
      <p:sp>
        <p:nvSpPr>
          <p:cNvPr id="507907" name="Rectangle 3"/>
          <p:cNvSpPr>
            <a:spLocks noGrp="1" noChangeArrowheads="1"/>
          </p:cNvSpPr>
          <p:nvPr>
            <p:ph type="body" idx="1"/>
          </p:nvPr>
        </p:nvSpPr>
        <p:spPr bwMode="auto">
          <a:xfrm>
            <a:off x="0" y="1600200"/>
            <a:ext cx="2362200" cy="4495800"/>
          </a:xfrm>
          <a:noFill/>
          <a:ln w="12700">
            <a:miter lim="800000"/>
            <a:headEnd/>
            <a:tailEnd/>
          </a:ln>
        </p:spPr>
        <p:txBody>
          <a:bodyPr wrap="square" lIns="91440" tIns="45720" rIns="91440" bIns="45720" numCol="1" anchor="ctr" anchorCtr="0" compatLnSpc="1">
            <a:prstTxWarp prst="textNoShape">
              <a:avLst/>
            </a:prstTxWarp>
          </a:bodyPr>
          <a:lstStyle/>
          <a:p>
            <a:r>
              <a:rPr lang="en-US" sz="2600" dirty="0">
                <a:latin typeface="Arial" charset="0"/>
              </a:rPr>
              <a:t>Normal spectra may </a:t>
            </a:r>
            <a:r>
              <a:rPr lang="en-US" sz="2600" dirty="0" smtClean="0">
                <a:latin typeface="Arial" charset="0"/>
              </a:rPr>
              <a:t>be </a:t>
            </a:r>
            <a:r>
              <a:rPr lang="en-US" sz="2600" dirty="0" err="1" smtClean="0">
                <a:latin typeface="Arial" charset="0"/>
              </a:rPr>
              <a:t>redshifted</a:t>
            </a:r>
            <a:r>
              <a:rPr lang="en-US" sz="2600" dirty="0" smtClean="0">
                <a:latin typeface="Arial" charset="0"/>
              </a:rPr>
              <a:t> </a:t>
            </a:r>
            <a:r>
              <a:rPr lang="en-US" sz="2600" dirty="0">
                <a:latin typeface="Arial" charset="0"/>
              </a:rPr>
              <a:t>into the infrared</a:t>
            </a:r>
          </a:p>
        </p:txBody>
      </p:sp>
      <p:pic>
        <p:nvPicPr>
          <p:cNvPr id="507908" name="Picture 4" descr="InvKCorrection"/>
          <p:cNvPicPr>
            <a:picLocks noChangeAspect="1" noChangeArrowheads="1"/>
          </p:cNvPicPr>
          <p:nvPr/>
        </p:nvPicPr>
        <p:blipFill>
          <a:blip r:embed="rId3"/>
          <a:srcRect/>
          <a:stretch>
            <a:fillRect/>
          </a:stretch>
        </p:blipFill>
        <p:spPr bwMode="auto">
          <a:xfrm>
            <a:off x="2476500" y="1371600"/>
            <a:ext cx="6667500" cy="4948238"/>
          </a:xfrm>
          <a:prstGeom prst="rect">
            <a:avLst/>
          </a:prstGeom>
          <a:noFill/>
        </p:spPr>
      </p:pic>
      <p:sp>
        <p:nvSpPr>
          <p:cNvPr id="6" name="Footer Placeholder 5"/>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smtClean="0">
                <a:latin typeface="Gill Sans MT" charset="-18"/>
                <a:ea typeface="ＭＳ Ｐゴシック" charset="-128"/>
              </a:rPr>
              <a:t>The Final Frontier</a:t>
            </a:r>
          </a:p>
        </p:txBody>
      </p:sp>
      <p:pic>
        <p:nvPicPr>
          <p:cNvPr id="6" name="Picture 5" descr="herschel.jpg"/>
          <p:cNvPicPr>
            <a:picLocks noChangeAspect="1"/>
          </p:cNvPicPr>
          <p:nvPr/>
        </p:nvPicPr>
        <p:blipFill>
          <a:blip r:embed="rId3"/>
          <a:srcRect/>
          <a:stretch>
            <a:fillRect/>
          </a:stretch>
        </p:blipFill>
        <p:spPr bwMode="auto">
          <a:xfrm>
            <a:off x="2438400" y="1219200"/>
            <a:ext cx="3594100" cy="5080000"/>
          </a:xfrm>
          <a:prstGeom prst="rect">
            <a:avLst/>
          </a:prstGeom>
          <a:noFill/>
          <a:ln w="9525">
            <a:noFill/>
            <a:miter lim="800000"/>
            <a:headEnd/>
            <a:tailEnd/>
          </a:ln>
        </p:spPr>
      </p:pic>
      <p:pic>
        <p:nvPicPr>
          <p:cNvPr id="7" name="Picture 6" descr="SOFIA.tiff"/>
          <p:cNvPicPr>
            <a:picLocks noChangeAspect="1"/>
          </p:cNvPicPr>
          <p:nvPr/>
        </p:nvPicPr>
        <p:blipFill>
          <a:blip r:embed="rId4"/>
          <a:srcRect/>
          <a:stretch>
            <a:fillRect/>
          </a:stretch>
        </p:blipFill>
        <p:spPr bwMode="auto">
          <a:xfrm>
            <a:off x="304800" y="1371600"/>
            <a:ext cx="9144000" cy="4730750"/>
          </a:xfrm>
          <a:prstGeom prst="rect">
            <a:avLst/>
          </a:prstGeom>
          <a:noFill/>
          <a:ln w="9525">
            <a:noFill/>
            <a:miter lim="800000"/>
            <a:headEnd/>
            <a:tailEnd/>
          </a:ln>
        </p:spPr>
      </p:pic>
      <p:pic>
        <p:nvPicPr>
          <p:cNvPr id="57349" name="Picture 5" descr="/Users/awootten/Movies/almaanimation1.mov">
            <a:hlinkClick r:id="" action="ppaction://media"/>
          </p:cNvPr>
          <p:cNvPicPr/>
          <p:nvPr>
            <a:videoFile r:link="rId1"/>
          </p:nvPr>
        </p:nvPicPr>
        <p:blipFill>
          <a:blip r:embed="rId5"/>
          <a:srcRect/>
          <a:stretch>
            <a:fillRect/>
          </a:stretch>
        </p:blipFill>
        <p:spPr bwMode="auto">
          <a:xfrm>
            <a:off x="685800" y="1066800"/>
            <a:ext cx="8128000" cy="4572000"/>
          </a:xfrm>
          <a:prstGeom prst="rect">
            <a:avLst/>
          </a:prstGeom>
          <a:noFill/>
          <a:ln w="9525">
            <a:noFill/>
            <a:miter lim="800000"/>
            <a:headEnd/>
            <a:tailEnd/>
          </a:ln>
        </p:spPr>
      </p:pic>
      <p:sp>
        <p:nvSpPr>
          <p:cNvPr id="57350" name="TextBox 7"/>
          <p:cNvSpPr txBox="1">
            <a:spLocks noChangeArrowheads="1"/>
          </p:cNvSpPr>
          <p:nvPr/>
        </p:nvSpPr>
        <p:spPr bwMode="auto">
          <a:xfrm>
            <a:off x="1295400" y="5943600"/>
            <a:ext cx="7240588"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2000">
                <a:solidFill>
                  <a:srgbClr val="000099"/>
                </a:solidFill>
                <a:latin typeface="Gill Sans MT" charset="-18"/>
                <a:ea typeface="Gill Sans" charset="0"/>
                <a:cs typeface="Gill Sans" charset="0"/>
              </a:rPr>
              <a:t>PLANCK Image Galactic dust: 100, 350 and 550 microns wavelength </a:t>
            </a:r>
          </a:p>
        </p:txBody>
      </p:sp>
      <p:sp>
        <p:nvSpPr>
          <p:cNvPr id="9" name="TextBox 8"/>
          <p:cNvSpPr txBox="1"/>
          <p:nvPr/>
        </p:nvSpPr>
        <p:spPr>
          <a:xfrm>
            <a:off x="2590800" y="5486400"/>
            <a:ext cx="1114425" cy="400050"/>
          </a:xfrm>
          <a:prstGeom prst="rect">
            <a:avLst/>
          </a:prstGeom>
          <a:noFill/>
        </p:spPr>
        <p:txBody>
          <a:bodyPr wrap="none">
            <a:spAutoFit/>
          </a:bodyPr>
          <a:lstStyle/>
          <a:p>
            <a:pPr marL="342900" indent="-342900" eaLnBrk="0" hangingPunct="0">
              <a:spcBef>
                <a:spcPct val="20000"/>
              </a:spcBef>
              <a:defRPr/>
            </a:pPr>
            <a:r>
              <a:rPr lang="en-US" sz="2000" dirty="0">
                <a:solidFill>
                  <a:schemeClr val="accent2">
                    <a:lumMod val="20000"/>
                    <a:lumOff val="80000"/>
                  </a:schemeClr>
                </a:solidFill>
                <a:latin typeface="Gill Sans MT" pitchFamily="34" charset="0"/>
                <a:ea typeface="ＭＳ Ｐゴシック" pitchFamily="-65" charset="-128"/>
                <a:cs typeface="Gill Sans" pitchFamily="17" charset="0"/>
              </a:rPr>
              <a:t>Herschel</a:t>
            </a:r>
          </a:p>
        </p:txBody>
      </p:sp>
      <p:sp>
        <p:nvSpPr>
          <p:cNvPr id="57352" name="TextBox 9"/>
          <p:cNvSpPr txBox="1">
            <a:spLocks noChangeArrowheads="1"/>
          </p:cNvSpPr>
          <p:nvPr/>
        </p:nvSpPr>
        <p:spPr bwMode="auto">
          <a:xfrm>
            <a:off x="990600" y="4724400"/>
            <a:ext cx="852488"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2000">
                <a:solidFill>
                  <a:srgbClr val="000099"/>
                </a:solidFill>
                <a:latin typeface="Gill Sans MT" charset="-18"/>
                <a:ea typeface="Gill Sans" charset="0"/>
                <a:cs typeface="Gill Sans" charset="0"/>
              </a:rPr>
              <a:t>ALMA</a:t>
            </a:r>
          </a:p>
        </p:txBody>
      </p:sp>
      <p:sp>
        <p:nvSpPr>
          <p:cNvPr id="12" name="TextBox 11"/>
          <p:cNvSpPr txBox="1"/>
          <p:nvPr/>
        </p:nvSpPr>
        <p:spPr>
          <a:xfrm>
            <a:off x="457200" y="5257800"/>
            <a:ext cx="868363" cy="400050"/>
          </a:xfrm>
          <a:prstGeom prst="rect">
            <a:avLst/>
          </a:prstGeom>
          <a:noFill/>
        </p:spPr>
        <p:txBody>
          <a:bodyPr wrap="none">
            <a:spAutoFit/>
          </a:bodyPr>
          <a:lstStyle/>
          <a:p>
            <a:pPr marL="342900" indent="-342900" eaLnBrk="0" hangingPunct="0">
              <a:spcBef>
                <a:spcPct val="20000"/>
              </a:spcBef>
              <a:defRPr/>
            </a:pPr>
            <a:r>
              <a:rPr lang="en-US" sz="2000" dirty="0">
                <a:solidFill>
                  <a:schemeClr val="accent2">
                    <a:lumMod val="60000"/>
                    <a:lumOff val="40000"/>
                  </a:schemeClr>
                </a:solidFill>
                <a:latin typeface="Gill Sans MT" pitchFamily="34" charset="0"/>
                <a:ea typeface="ＭＳ Ｐゴシック" pitchFamily="-65" charset="-128"/>
                <a:cs typeface="Gill Sans" pitchFamily="17" charset="0"/>
              </a:rPr>
              <a:t>SOFIA</a:t>
            </a:r>
          </a:p>
        </p:txBody>
      </p:sp>
      <p:sp>
        <p:nvSpPr>
          <p:cNvPr id="57354" name="Footer Placeholder 12"/>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accel="50000" decel="5000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7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7349"/>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57349"/>
                                        </p:tgtEl>
                                      </p:cBhvr>
                                    </p:cmd>
                                  </p:childTnLst>
                                </p:cTn>
                              </p:par>
                            </p:childTnLst>
                          </p:cTn>
                        </p:par>
                      </p:childTnLst>
                    </p:cTn>
                  </p:par>
                </p:childTnLst>
              </p:cTn>
              <p:nextCondLst>
                <p:cond evt="onClick" delay="0">
                  <p:tgtEl>
                    <p:spTgt spid="57349"/>
                  </p:tgtEl>
                </p:cond>
              </p:nextCondLst>
            </p:seq>
            <p:video>
              <p:cMediaNode>
                <p:cTn id="26" fill="hold" display="0">
                  <p:stCondLst>
                    <p:cond delay="indefinite"/>
                  </p:stCondLst>
                  <p:endCondLst>
                    <p:cond evt="onNext" delay="0">
                      <p:tgtEl>
                        <p:sldTgt/>
                      </p:tgtEl>
                    </p:cond>
                    <p:cond evt="onPrev" delay="0">
                      <p:tgtEl>
                        <p:sldTgt/>
                      </p:tgtEl>
                    </p:cond>
                  </p:endCondLst>
                </p:cTn>
                <p:tgtEl>
                  <p:spTgt spid="57349"/>
                </p:tgtEl>
              </p:cMediaNode>
            </p:video>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4594" name="Rectangle 2"/>
          <p:cNvSpPr>
            <a:spLocks noGrp="1" noChangeArrowheads="1"/>
          </p:cNvSpPr>
          <p:nvPr>
            <p:ph type="title"/>
          </p:nvPr>
        </p:nvSpPr>
        <p:spPr/>
        <p:txBody>
          <a:bodyPr/>
          <a:lstStyle/>
          <a:p>
            <a:r>
              <a:rPr lang="en-US"/>
              <a:t>Millimeter/Submillimeter Spectrum</a:t>
            </a:r>
          </a:p>
        </p:txBody>
      </p:sp>
      <p:sp>
        <p:nvSpPr>
          <p:cNvPr id="494595" name="Rectangle 3"/>
          <p:cNvSpPr>
            <a:spLocks noGrp="1" noChangeArrowheads="1"/>
          </p:cNvSpPr>
          <p:nvPr>
            <p:ph type="body" idx="1"/>
          </p:nvPr>
        </p:nvSpPr>
        <p:spPr bwMode="auto">
          <a:xfrm>
            <a:off x="609600" y="1676400"/>
            <a:ext cx="7772400" cy="1981200"/>
          </a:xfrm>
          <a:noFill/>
          <a:ln w="12700">
            <a:miter lim="800000"/>
            <a:headEnd/>
            <a:tailEnd/>
          </a:ln>
        </p:spPr>
        <p:txBody>
          <a:bodyPr wrap="square" lIns="91440" tIns="45720" rIns="91440" bIns="45720" numCol="1" anchor="ctr" anchorCtr="0" compatLnSpc="1">
            <a:prstTxWarp prst="textNoShape">
              <a:avLst/>
            </a:prstTxWarp>
          </a:bodyPr>
          <a:lstStyle/>
          <a:p>
            <a:pPr>
              <a:lnSpc>
                <a:spcPct val="90000"/>
              </a:lnSpc>
            </a:pPr>
            <a:r>
              <a:rPr lang="en-US" sz="2400" dirty="0"/>
              <a:t>Radio: Sub-LN</a:t>
            </a:r>
            <a:r>
              <a:rPr lang="en-US" sz="2400" baseline="-25000" dirty="0">
                <a:latin typeface="Arial" charset="0"/>
              </a:rPr>
              <a:t>2</a:t>
            </a:r>
            <a:endParaRPr lang="en-US" sz="2400" dirty="0"/>
          </a:p>
          <a:p>
            <a:pPr lvl="1">
              <a:lnSpc>
                <a:spcPct val="90000"/>
              </a:lnSpc>
            </a:pPr>
            <a:r>
              <a:rPr lang="en-US" sz="2000" dirty="0"/>
              <a:t>Interferometers: VLA, OVRO, BIMA, SMA, IRAM</a:t>
            </a:r>
          </a:p>
          <a:p>
            <a:pPr lvl="1">
              <a:lnSpc>
                <a:spcPct val="90000"/>
              </a:lnSpc>
            </a:pPr>
            <a:r>
              <a:rPr lang="en-US" sz="2000" dirty="0"/>
              <a:t>The next step:  CARMA, ALMA on Earth</a:t>
            </a:r>
          </a:p>
          <a:p>
            <a:pPr lvl="1">
              <a:lnSpc>
                <a:spcPct val="90000"/>
              </a:lnSpc>
            </a:pPr>
            <a:r>
              <a:rPr lang="en-US" sz="2000" dirty="0"/>
              <a:t>SOFIA, Herschel in space</a:t>
            </a:r>
          </a:p>
          <a:p>
            <a:pPr>
              <a:lnSpc>
                <a:spcPct val="90000"/>
              </a:lnSpc>
            </a:pPr>
            <a:endParaRPr lang="en-US" sz="2400" dirty="0"/>
          </a:p>
        </p:txBody>
      </p:sp>
      <p:pic>
        <p:nvPicPr>
          <p:cNvPr id="494596" name="Picture 4" descr="carma"/>
          <p:cNvPicPr>
            <a:picLocks noChangeAspect="1" noChangeArrowheads="1"/>
          </p:cNvPicPr>
          <p:nvPr/>
        </p:nvPicPr>
        <p:blipFill>
          <a:blip r:embed="rId3"/>
          <a:srcRect/>
          <a:stretch>
            <a:fillRect/>
          </a:stretch>
        </p:blipFill>
        <p:spPr bwMode="auto">
          <a:xfrm>
            <a:off x="457200" y="4038600"/>
            <a:ext cx="3586163" cy="2527300"/>
          </a:xfrm>
          <a:prstGeom prst="rect">
            <a:avLst/>
          </a:prstGeom>
          <a:noFill/>
        </p:spPr>
      </p:pic>
      <p:pic>
        <p:nvPicPr>
          <p:cNvPr id="494597" name="Picture 5" descr="Submillimeter-Array"/>
          <p:cNvPicPr>
            <a:picLocks noChangeAspect="1" noChangeArrowheads="1"/>
          </p:cNvPicPr>
          <p:nvPr/>
        </p:nvPicPr>
        <p:blipFill>
          <a:blip r:embed="rId4"/>
          <a:srcRect/>
          <a:stretch>
            <a:fillRect/>
          </a:stretch>
        </p:blipFill>
        <p:spPr bwMode="auto">
          <a:xfrm>
            <a:off x="4876800" y="4038600"/>
            <a:ext cx="3670300" cy="2527300"/>
          </a:xfrm>
          <a:prstGeom prst="rect">
            <a:avLst/>
          </a:prstGeom>
          <a:noFill/>
        </p:spPr>
      </p:pic>
      <p:sp>
        <p:nvSpPr>
          <p:cNvPr id="494598" name="Text Box 6"/>
          <p:cNvSpPr txBox="1">
            <a:spLocks noChangeArrowheads="1"/>
          </p:cNvSpPr>
          <p:nvPr/>
        </p:nvSpPr>
        <p:spPr bwMode="auto">
          <a:xfrm>
            <a:off x="0" y="3657600"/>
            <a:ext cx="1882775" cy="366713"/>
          </a:xfrm>
          <a:prstGeom prst="rect">
            <a:avLst/>
          </a:prstGeom>
          <a:noFill/>
          <a:ln w="12700">
            <a:noFill/>
            <a:miter lim="800000"/>
            <a:headEnd/>
            <a:tailEnd/>
          </a:ln>
          <a:effectLst/>
        </p:spPr>
        <p:txBody>
          <a:bodyPr anchor="ctr">
            <a:prstTxWarp prst="textNoShape">
              <a:avLst/>
            </a:prstTxWarp>
            <a:spAutoFit/>
          </a:bodyPr>
          <a:lstStyle/>
          <a:p>
            <a:pPr algn="ctr">
              <a:spcBef>
                <a:spcPct val="50000"/>
              </a:spcBef>
            </a:pPr>
            <a:r>
              <a:rPr lang="en-US"/>
              <a:t>CARMA</a:t>
            </a:r>
          </a:p>
        </p:txBody>
      </p:sp>
      <p:sp>
        <p:nvSpPr>
          <p:cNvPr id="494599" name="Text Box 7"/>
          <p:cNvSpPr txBox="1">
            <a:spLocks noChangeArrowheads="1"/>
          </p:cNvSpPr>
          <p:nvPr/>
        </p:nvSpPr>
        <p:spPr bwMode="auto">
          <a:xfrm>
            <a:off x="7848600" y="3581400"/>
            <a:ext cx="679450" cy="366713"/>
          </a:xfrm>
          <a:prstGeom prst="rect">
            <a:avLst/>
          </a:prstGeom>
          <a:noFill/>
          <a:ln w="12700">
            <a:noFill/>
            <a:miter lim="800000"/>
            <a:headEnd/>
            <a:tailEnd/>
          </a:ln>
          <a:effectLst/>
        </p:spPr>
        <p:txBody>
          <a:bodyPr wrap="none" anchor="ctr">
            <a:prstTxWarp prst="textNoShape">
              <a:avLst/>
            </a:prstTxWarp>
            <a:spAutoFit/>
          </a:bodyPr>
          <a:lstStyle/>
          <a:p>
            <a:pPr algn="ctr"/>
            <a:r>
              <a:rPr lang="en-US"/>
              <a:t>SMA</a:t>
            </a:r>
          </a:p>
        </p:txBody>
      </p:sp>
      <p:sp>
        <p:nvSpPr>
          <p:cNvPr id="9" name="Footer Placeholder 8"/>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rtlCol="0"/>
          <a:lstStyle/>
          <a:p>
            <a:pPr eaLnBrk="1" fontAlgn="auto" hangingPunct="1">
              <a:spcAft>
                <a:spcPts val="0"/>
              </a:spcAft>
              <a:defRPr/>
            </a:pPr>
            <a:r>
              <a:rPr lang="en-US" dirty="0">
                <a:ea typeface="+mj-ea"/>
                <a:cs typeface="+mj-cs"/>
              </a:rPr>
              <a:t>ALMA Science Requirements</a:t>
            </a:r>
          </a:p>
        </p:txBody>
      </p:sp>
      <p:sp>
        <p:nvSpPr>
          <p:cNvPr id="55299" name="Rectangle 3"/>
          <p:cNvSpPr>
            <a:spLocks noGrp="1" noChangeArrowheads="1"/>
          </p:cNvSpPr>
          <p:nvPr>
            <p:ph type="body" idx="1"/>
          </p:nvPr>
        </p:nvSpPr>
        <p:spPr>
          <a:xfrm>
            <a:off x="304800" y="1447800"/>
            <a:ext cx="8686800" cy="4114800"/>
          </a:xfrm>
        </p:spPr>
        <p:txBody>
          <a:bodyPr rtlCol="0">
            <a:normAutofit fontScale="92500" lnSpcReduction="10000"/>
          </a:bodyPr>
          <a:lstStyle/>
          <a:p>
            <a:pPr eaLnBrk="1" fontAlgn="auto" hangingPunct="1">
              <a:lnSpc>
                <a:spcPct val="90000"/>
              </a:lnSpc>
              <a:spcAft>
                <a:spcPts val="0"/>
              </a:spcAft>
              <a:buFont typeface="Wingdings" pitchFamily="-65" charset="2"/>
              <a:buNone/>
              <a:defRPr/>
            </a:pPr>
            <a:r>
              <a:rPr lang="en-US" altLang="ko-KR" dirty="0" smtClean="0">
                <a:solidFill>
                  <a:srgbClr val="000090"/>
                </a:solidFill>
                <a:ea typeface="굴림" pitchFamily="-65" charset="-127"/>
                <a:cs typeface="굴림" pitchFamily="-65" charset="-127"/>
              </a:rPr>
              <a:t>Project ensures ALMA meets three “level I” science goals:</a:t>
            </a:r>
            <a:endParaRPr lang="en-US" altLang="ko-KR" sz="1400" dirty="0" smtClean="0">
              <a:solidFill>
                <a:srgbClr val="000090"/>
              </a:solidFill>
              <a:ea typeface="굴림" pitchFamily="-65" charset="-127"/>
              <a:cs typeface="굴림" pitchFamily="-65" charset="-127"/>
            </a:endParaRPr>
          </a:p>
          <a:p>
            <a:pPr lvl="2" eaLnBrk="1" fontAlgn="auto" hangingPunct="1">
              <a:lnSpc>
                <a:spcPct val="90000"/>
              </a:lnSpc>
              <a:spcAft>
                <a:spcPts val="0"/>
              </a:spcAft>
              <a:buFont typeface="Arial" pitchFamily="34" charset="0"/>
              <a:buChar char="•"/>
              <a:defRPr/>
            </a:pPr>
            <a:r>
              <a:rPr lang="en-US" altLang="ko-KR" sz="2800" i="1" dirty="0" smtClean="0">
                <a:solidFill>
                  <a:srgbClr val="000090"/>
                </a:solidFill>
                <a:ea typeface="굴림" pitchFamily="-65" charset="-127"/>
                <a:cs typeface="굴림" pitchFamily="-65" charset="-127"/>
              </a:rPr>
              <a:t>Spectral line CO/C+ in </a:t>
            </a:r>
            <a:r>
              <a:rPr lang="en-US" altLang="ko-KR" sz="2800" i="1" dirty="0" err="1" smtClean="0">
                <a:solidFill>
                  <a:srgbClr val="000090"/>
                </a:solidFill>
                <a:ea typeface="굴림" pitchFamily="-65" charset="-127"/>
                <a:cs typeface="굴림" pitchFamily="-65" charset="-127"/>
              </a:rPr>
              <a:t>z</a:t>
            </a:r>
            <a:r>
              <a:rPr lang="en-US" altLang="ko-KR" sz="2800" i="1" dirty="0" smtClean="0">
                <a:solidFill>
                  <a:srgbClr val="000090"/>
                </a:solidFill>
                <a:ea typeface="굴림" pitchFamily="-65" charset="-127"/>
                <a:cs typeface="굴림" pitchFamily="-65" charset="-127"/>
              </a:rPr>
              <a:t>=3 MWG &lt; 24hrs </a:t>
            </a:r>
          </a:p>
          <a:p>
            <a:pPr lvl="2" eaLnBrk="1" fontAlgn="auto" hangingPunct="1">
              <a:lnSpc>
                <a:spcPct val="90000"/>
              </a:lnSpc>
              <a:spcAft>
                <a:spcPts val="0"/>
              </a:spcAft>
              <a:buFont typeface="Arial" pitchFamily="34" charset="0"/>
              <a:buChar char="•"/>
              <a:defRPr/>
            </a:pPr>
            <a:r>
              <a:rPr lang="en-US" altLang="ko-KR" sz="2800" i="1" dirty="0" smtClean="0">
                <a:solidFill>
                  <a:srgbClr val="000090"/>
                </a:solidFill>
                <a:ea typeface="굴림" pitchFamily="-65" charset="-127"/>
                <a:cs typeface="굴림" pitchFamily="-65" charset="-127"/>
              </a:rPr>
              <a:t>resolve </a:t>
            </a:r>
            <a:r>
              <a:rPr lang="en-US" altLang="ko-KR" sz="2800" i="1" dirty="0" err="1" smtClean="0">
                <a:solidFill>
                  <a:srgbClr val="000090"/>
                </a:solidFill>
                <a:ea typeface="굴림" pitchFamily="-65" charset="-127"/>
                <a:cs typeface="굴림" pitchFamily="-65" charset="-127"/>
              </a:rPr>
              <a:t>ProtoPlanetaryDisks</a:t>
            </a:r>
            <a:r>
              <a:rPr lang="en-US" altLang="ko-KR" sz="2800" i="1" dirty="0" smtClean="0">
                <a:solidFill>
                  <a:srgbClr val="000090"/>
                </a:solidFill>
                <a:ea typeface="굴림" pitchFamily="-65" charset="-127"/>
                <a:cs typeface="굴림" pitchFamily="-65" charset="-127"/>
              </a:rPr>
              <a:t> at 150 pc – gas/dust/fields</a:t>
            </a:r>
          </a:p>
          <a:p>
            <a:pPr lvl="2" eaLnBrk="1" fontAlgn="auto" hangingPunct="1">
              <a:lnSpc>
                <a:spcPct val="90000"/>
              </a:lnSpc>
              <a:spcAft>
                <a:spcPts val="0"/>
              </a:spcAft>
              <a:buFont typeface="Arial" pitchFamily="34" charset="0"/>
              <a:buChar char="•"/>
              <a:defRPr/>
            </a:pPr>
            <a:r>
              <a:rPr lang="en-US" altLang="ko-KR" sz="2800" i="1" dirty="0" smtClean="0">
                <a:solidFill>
                  <a:srgbClr val="000090"/>
                </a:solidFill>
                <a:ea typeface="굴림" pitchFamily="-65" charset="-127"/>
                <a:cs typeface="굴림" pitchFamily="-65" charset="-127"/>
              </a:rPr>
              <a:t>Precise 0.1” imaging above 0.1% peak</a:t>
            </a:r>
          </a:p>
          <a:p>
            <a:pPr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These require the instrument to have certain characteristics:</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High Fidelity Imaging. </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Routine sub-</a:t>
            </a:r>
            <a:r>
              <a:rPr lang="en-US" altLang="ko-KR" dirty="0" err="1" smtClean="0">
                <a:solidFill>
                  <a:srgbClr val="000090"/>
                </a:solidFill>
                <a:ea typeface="굴림" pitchFamily="-65" charset="-127"/>
                <a:cs typeface="굴림" pitchFamily="-65" charset="-127"/>
              </a:rPr>
              <a:t>mJy</a:t>
            </a:r>
            <a:r>
              <a:rPr lang="en-US" altLang="ko-KR" dirty="0" smtClean="0">
                <a:solidFill>
                  <a:srgbClr val="000090"/>
                </a:solidFill>
                <a:ea typeface="굴림" pitchFamily="-65" charset="-127"/>
                <a:cs typeface="굴림" pitchFamily="-65" charset="-127"/>
              </a:rPr>
              <a:t> Continuum / </a:t>
            </a:r>
            <a:r>
              <a:rPr lang="en-US" altLang="ko-KR" dirty="0" err="1" smtClean="0">
                <a:solidFill>
                  <a:srgbClr val="000090"/>
                </a:solidFill>
                <a:ea typeface="굴림" pitchFamily="-65" charset="-127"/>
                <a:cs typeface="굴림" pitchFamily="-65" charset="-127"/>
              </a:rPr>
              <a:t>mK</a:t>
            </a:r>
            <a:r>
              <a:rPr lang="en-US" altLang="ko-KR" dirty="0" smtClean="0">
                <a:solidFill>
                  <a:srgbClr val="000090"/>
                </a:solidFill>
                <a:ea typeface="굴림" pitchFamily="-65" charset="-127"/>
                <a:cs typeface="굴림" pitchFamily="-65" charset="-127"/>
              </a:rPr>
              <a:t> Spectral Sensitivity.</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Wideband Frequency Coverage.</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Wide Field Imaging </a:t>
            </a:r>
            <a:r>
              <a:rPr lang="en-US" altLang="ko-KR" dirty="0" err="1" smtClean="0">
                <a:solidFill>
                  <a:srgbClr val="000090"/>
                </a:solidFill>
                <a:ea typeface="굴림" pitchFamily="-65" charset="-127"/>
                <a:cs typeface="굴림" pitchFamily="-65" charset="-127"/>
              </a:rPr>
              <a:t>Mosaicing</a:t>
            </a:r>
            <a:r>
              <a:rPr lang="en-US" altLang="ko-KR" dirty="0" smtClean="0">
                <a:solidFill>
                  <a:srgbClr val="000090"/>
                </a:solidFill>
                <a:ea typeface="굴림" pitchFamily="-65" charset="-127"/>
                <a:cs typeface="굴림" pitchFamily="-65" charset="-127"/>
              </a:rPr>
              <a:t>.</a:t>
            </a:r>
          </a:p>
          <a:p>
            <a:pPr lvl="1" eaLnBrk="1" fontAlgn="auto" hangingPunct="1">
              <a:lnSpc>
                <a:spcPct val="90000"/>
              </a:lnSpc>
              <a:spcAft>
                <a:spcPts val="0"/>
              </a:spcAft>
              <a:buFont typeface="Arial" pitchFamily="34" charset="0"/>
              <a:buChar char="–"/>
              <a:defRPr/>
            </a:pPr>
            <a:r>
              <a:rPr lang="en-US" altLang="ko-KR" dirty="0" err="1" smtClean="0">
                <a:solidFill>
                  <a:srgbClr val="000090"/>
                </a:solidFill>
                <a:ea typeface="굴림" pitchFamily="-65" charset="-127"/>
                <a:cs typeface="굴림" pitchFamily="-65" charset="-127"/>
              </a:rPr>
              <a:t>Submillimeter</a:t>
            </a:r>
            <a:r>
              <a:rPr lang="en-US" altLang="ko-KR" dirty="0" smtClean="0">
                <a:solidFill>
                  <a:srgbClr val="000090"/>
                </a:solidFill>
                <a:ea typeface="굴림" pitchFamily="-65" charset="-127"/>
                <a:cs typeface="굴림" pitchFamily="-65" charset="-127"/>
              </a:rPr>
              <a:t> Receiver System (..&amp; site..).</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Full Polarization Capability.</a:t>
            </a:r>
          </a:p>
          <a:p>
            <a:pPr lvl="1" eaLnBrk="1" fontAlgn="auto" hangingPunct="1">
              <a:lnSpc>
                <a:spcPct val="90000"/>
              </a:lnSpc>
              <a:spcAft>
                <a:spcPts val="0"/>
              </a:spcAft>
              <a:buFont typeface="Arial" pitchFamily="34" charset="0"/>
              <a:buChar char="–"/>
              <a:defRPr/>
            </a:pPr>
            <a:r>
              <a:rPr lang="en-US" altLang="ko-KR" dirty="0" smtClean="0">
                <a:solidFill>
                  <a:srgbClr val="000090"/>
                </a:solidFill>
                <a:ea typeface="굴림" pitchFamily="-65" charset="-127"/>
                <a:cs typeface="굴림" pitchFamily="-65" charset="-127"/>
              </a:rPr>
              <a:t>System Flexibility (hardware/software).</a:t>
            </a:r>
            <a:endParaRPr lang="en-US" dirty="0" smtClean="0">
              <a:solidFill>
                <a:srgbClr val="000090"/>
              </a:solidFill>
              <a:ea typeface="+mn-ea"/>
            </a:endParaRPr>
          </a:p>
        </p:txBody>
      </p:sp>
      <p:sp>
        <p:nvSpPr>
          <p:cNvPr id="67588" name="Footer Placeholder 4"/>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p:txBody>
          <a:bodyPr/>
          <a:lstStyle/>
          <a:p>
            <a:r>
              <a:rPr lang="en-US"/>
              <a:t>Technical Specifications</a:t>
            </a:r>
          </a:p>
        </p:txBody>
      </p:sp>
      <p:sp>
        <p:nvSpPr>
          <p:cNvPr id="706563" name="Rectangle 3"/>
          <p:cNvSpPr>
            <a:spLocks noGrp="1" noChangeArrowheads="1"/>
          </p:cNvSpPr>
          <p:nvPr>
            <p:ph type="body" idx="1"/>
          </p:nvPr>
        </p:nvSpPr>
        <p:spPr bwMode="auto">
          <a:xfrm>
            <a:off x="1447800" y="1219200"/>
            <a:ext cx="7696200" cy="52578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marL="233363" indent="-233363">
              <a:lnSpc>
                <a:spcPct val="90000"/>
              </a:lnSpc>
            </a:pPr>
            <a:r>
              <a:rPr lang="en-AU" sz="2000" dirty="0">
                <a:latin typeface="Arial" charset="0"/>
              </a:rPr>
              <a:t>54 12-m antennas, 12 7-m antennas, at 5000 </a:t>
            </a:r>
            <a:r>
              <a:rPr lang="en-AU" sz="2000" dirty="0" err="1">
                <a:latin typeface="Arial" charset="0"/>
              </a:rPr>
              <a:t>m</a:t>
            </a:r>
            <a:r>
              <a:rPr lang="en-AU" sz="2000" dirty="0">
                <a:latin typeface="Arial" charset="0"/>
              </a:rPr>
              <a:t> altitude site.</a:t>
            </a:r>
          </a:p>
          <a:p>
            <a:pPr marL="233363" indent="-233363">
              <a:lnSpc>
                <a:spcPct val="90000"/>
              </a:lnSpc>
            </a:pPr>
            <a:r>
              <a:rPr lang="en-AU" sz="2000" dirty="0">
                <a:latin typeface="Arial" charset="0"/>
              </a:rPr>
              <a:t>Surface accuracy ±25 </a:t>
            </a:r>
            <a:r>
              <a:rPr lang="en-AU" sz="2000" dirty="0" err="1">
                <a:latin typeface="Arial" charset="0"/>
                <a:sym typeface="Symbol" charset="2"/>
              </a:rPr>
              <a:t></a:t>
            </a:r>
            <a:r>
              <a:rPr lang="en-AU" sz="2000" dirty="0" err="1">
                <a:latin typeface="Arial" charset="0"/>
              </a:rPr>
              <a:t>m</a:t>
            </a:r>
            <a:r>
              <a:rPr lang="en-AU" sz="2000" dirty="0">
                <a:latin typeface="Arial" charset="0"/>
              </a:rPr>
              <a:t>, 0.6” reference pointing in 9m/s wind, 2” absolute pointing all-sky.</a:t>
            </a:r>
          </a:p>
          <a:p>
            <a:pPr marL="233363" indent="-233363">
              <a:lnSpc>
                <a:spcPct val="90000"/>
              </a:lnSpc>
            </a:pPr>
            <a:r>
              <a:rPr lang="en-AU" sz="2000" dirty="0">
                <a:latin typeface="Arial" charset="0"/>
              </a:rPr>
              <a:t>Array configurations between 150m to ~15 -18km.</a:t>
            </a:r>
          </a:p>
          <a:p>
            <a:pPr marL="233363" indent="-233363">
              <a:lnSpc>
                <a:spcPct val="90000"/>
              </a:lnSpc>
            </a:pPr>
            <a:r>
              <a:rPr lang="en-AU" sz="2000" dirty="0">
                <a:latin typeface="Arial" charset="0"/>
              </a:rPr>
              <a:t>10 bands in 31-950 GHz + 183 GHz WVR. Initially:</a:t>
            </a:r>
          </a:p>
          <a:p>
            <a:pPr marL="233363" indent="-233363">
              <a:lnSpc>
                <a:spcPct val="90000"/>
              </a:lnSpc>
            </a:pPr>
            <a:r>
              <a:rPr lang="en-AU" sz="2000" dirty="0">
                <a:latin typeface="Arial" charset="0"/>
              </a:rPr>
              <a:t>86-119 GHz         “3”</a:t>
            </a:r>
          </a:p>
          <a:p>
            <a:pPr marL="233363" indent="-233363">
              <a:lnSpc>
                <a:spcPct val="90000"/>
              </a:lnSpc>
            </a:pPr>
            <a:r>
              <a:rPr lang="en-AU" sz="2000" dirty="0">
                <a:latin typeface="Arial" charset="0"/>
              </a:rPr>
              <a:t>211-275 GHz       “6”</a:t>
            </a:r>
          </a:p>
          <a:p>
            <a:pPr marL="233363" indent="-233363">
              <a:lnSpc>
                <a:spcPct val="90000"/>
              </a:lnSpc>
            </a:pPr>
            <a:r>
              <a:rPr lang="en-AU" sz="2000" dirty="0">
                <a:latin typeface="Arial" charset="0"/>
              </a:rPr>
              <a:t>275-370 GHz       “7”</a:t>
            </a:r>
          </a:p>
          <a:p>
            <a:pPr marL="233363" indent="-233363">
              <a:lnSpc>
                <a:spcPct val="90000"/>
              </a:lnSpc>
            </a:pPr>
            <a:r>
              <a:rPr lang="en-AU" sz="2000" dirty="0">
                <a:latin typeface="Arial" charset="0"/>
              </a:rPr>
              <a:t>602-720 GHz       “9”</a:t>
            </a:r>
          </a:p>
          <a:p>
            <a:pPr marL="233363" indent="-233363">
              <a:lnSpc>
                <a:spcPct val="90000"/>
              </a:lnSpc>
            </a:pPr>
            <a:r>
              <a:rPr lang="en-AU" sz="2000" dirty="0">
                <a:latin typeface="Arial" charset="0"/>
              </a:rPr>
              <a:t>8 GHz BW, dual polarization.</a:t>
            </a:r>
          </a:p>
          <a:p>
            <a:pPr marL="233363" indent="-233363">
              <a:lnSpc>
                <a:spcPct val="90000"/>
              </a:lnSpc>
            </a:pPr>
            <a:r>
              <a:rPr lang="en-AU" sz="2000" dirty="0">
                <a:latin typeface="Arial" charset="0"/>
              </a:rPr>
              <a:t>Flux sensitivity 0.2 </a:t>
            </a:r>
            <a:r>
              <a:rPr lang="en-AU" sz="2000" dirty="0" err="1">
                <a:latin typeface="Arial" charset="0"/>
              </a:rPr>
              <a:t>mJy</a:t>
            </a:r>
            <a:r>
              <a:rPr lang="en-AU" sz="2000" dirty="0">
                <a:latin typeface="Arial" charset="0"/>
              </a:rPr>
              <a:t> in 1 min at 345 GHz (median cond.).</a:t>
            </a:r>
          </a:p>
          <a:p>
            <a:pPr marL="233363" indent="-233363">
              <a:lnSpc>
                <a:spcPct val="90000"/>
              </a:lnSpc>
            </a:pPr>
            <a:r>
              <a:rPr lang="en-AU" sz="2000" dirty="0" err="1">
                <a:latin typeface="Arial" charset="0"/>
              </a:rPr>
              <a:t>Interferometry</a:t>
            </a:r>
            <a:r>
              <a:rPr lang="en-AU" sz="2000" dirty="0">
                <a:latin typeface="Arial" charset="0"/>
              </a:rPr>
              <a:t>, </a:t>
            </a:r>
            <a:r>
              <a:rPr lang="en-AU" sz="2000" dirty="0" err="1">
                <a:latin typeface="Arial" charset="0"/>
              </a:rPr>
              <a:t>mosaicing</a:t>
            </a:r>
            <a:r>
              <a:rPr lang="en-AU" sz="2000" dirty="0">
                <a:latin typeface="Arial" charset="0"/>
              </a:rPr>
              <a:t> &amp; total-power observing.</a:t>
            </a:r>
          </a:p>
          <a:p>
            <a:pPr marL="233363" indent="-233363">
              <a:lnSpc>
                <a:spcPct val="90000"/>
              </a:lnSpc>
            </a:pPr>
            <a:r>
              <a:rPr lang="en-AU" sz="2000" dirty="0" err="1">
                <a:latin typeface="Arial" charset="0"/>
              </a:rPr>
              <a:t>Correlator</a:t>
            </a:r>
            <a:r>
              <a:rPr lang="en-AU" sz="2000" dirty="0">
                <a:latin typeface="Arial" charset="0"/>
              </a:rPr>
              <a:t>: 4096 channels/IF (multi-IF), full Stokes.</a:t>
            </a:r>
          </a:p>
          <a:p>
            <a:pPr marL="233363" indent="-233363">
              <a:lnSpc>
                <a:spcPct val="90000"/>
              </a:lnSpc>
            </a:pPr>
            <a:r>
              <a:rPr lang="en-AU" sz="2000" dirty="0">
                <a:latin typeface="Arial" charset="0"/>
              </a:rPr>
              <a:t>Data rate: 6MB/s average; peak 60-150 MB/</a:t>
            </a:r>
            <a:r>
              <a:rPr lang="en-AU" sz="2000" dirty="0" err="1">
                <a:latin typeface="Arial" charset="0"/>
              </a:rPr>
              <a:t>s</a:t>
            </a:r>
            <a:r>
              <a:rPr lang="en-AU" sz="2000" dirty="0">
                <a:latin typeface="Arial" charset="0"/>
              </a:rPr>
              <a:t>. </a:t>
            </a:r>
          </a:p>
          <a:p>
            <a:pPr marL="233363" indent="-233363">
              <a:lnSpc>
                <a:spcPct val="90000"/>
              </a:lnSpc>
            </a:pPr>
            <a:r>
              <a:rPr lang="en-AU" sz="2000" dirty="0">
                <a:latin typeface="Arial" charset="0"/>
              </a:rPr>
              <a:t>All data archived (raw + images), pipeline processing.</a:t>
            </a:r>
          </a:p>
        </p:txBody>
      </p:sp>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228600" y="7938"/>
            <a:ext cx="5948363" cy="958850"/>
          </a:xfrm>
        </p:spPr>
        <p:txBody>
          <a:bodyPr/>
          <a:lstStyle/>
          <a:p>
            <a:pPr eaLnBrk="1" hangingPunct="1"/>
            <a:r>
              <a:rPr lang="en-US" sz="2400">
                <a:solidFill>
                  <a:srgbClr val="953735"/>
                </a:solidFill>
                <a:ea typeface="ＭＳ Ｐゴシック" charset="-128"/>
                <a:cs typeface="ＭＳ Ｐゴシック" charset="-128"/>
              </a:rPr>
              <a:t>Specifications Demand Transformational Performance</a:t>
            </a:r>
          </a:p>
        </p:txBody>
      </p:sp>
      <p:sp>
        <p:nvSpPr>
          <p:cNvPr id="71683" name="Rectangle 3"/>
          <p:cNvSpPr>
            <a:spLocks noGrp="1" noChangeArrowheads="1"/>
          </p:cNvSpPr>
          <p:nvPr>
            <p:ph type="body" idx="1"/>
          </p:nvPr>
        </p:nvSpPr>
        <p:spPr>
          <a:xfrm>
            <a:off x="685800" y="1533525"/>
            <a:ext cx="7772400" cy="3886200"/>
          </a:xfrm>
        </p:spPr>
        <p:txBody>
          <a:bodyPr/>
          <a:lstStyle/>
          <a:p>
            <a:pPr eaLnBrk="1" hangingPunct="1">
              <a:lnSpc>
                <a:spcPct val="90000"/>
              </a:lnSpc>
              <a:buFont typeface="Times" charset="0"/>
              <a:buChar char="•"/>
            </a:pPr>
            <a:r>
              <a:rPr lang="en-US" sz="1800">
                <a:solidFill>
                  <a:srgbClr val="000090"/>
                </a:solidFill>
                <a:ea typeface="ＭＳ Ｐゴシック" charset="-128"/>
                <a:cs typeface="ＭＳ Ｐゴシック" charset="-128"/>
              </a:rPr>
              <a:t>With these </a:t>
            </a:r>
            <a:r>
              <a:rPr lang="en-US" sz="1800" smtClean="0">
                <a:solidFill>
                  <a:srgbClr val="000090"/>
                </a:solidFill>
                <a:ea typeface="ＭＳ Ｐゴシック" charset="-128"/>
                <a:cs typeface="ＭＳ Ｐゴシック" charset="-128"/>
              </a:rPr>
              <a:t>specifications, </a:t>
            </a:r>
            <a:r>
              <a:rPr lang="en-US" sz="1800">
                <a:solidFill>
                  <a:srgbClr val="000090"/>
                </a:solidFill>
                <a:ea typeface="ＭＳ Ｐゴシック" charset="-128"/>
                <a:cs typeface="ＭＳ Ｐゴシック" charset="-128"/>
              </a:rPr>
              <a:t>ALMA improves </a:t>
            </a:r>
          </a:p>
          <a:p>
            <a:pPr lvl="1" eaLnBrk="1" hangingPunct="1">
              <a:lnSpc>
                <a:spcPct val="90000"/>
              </a:lnSpc>
              <a:buFont typeface="Times" charset="0"/>
              <a:buChar char="•"/>
            </a:pPr>
            <a:r>
              <a:rPr lang="en-US" sz="1600">
                <a:solidFill>
                  <a:srgbClr val="000090"/>
                </a:solidFill>
              </a:rPr>
              <a:t>Existing </a:t>
            </a:r>
            <a:r>
              <a:rPr lang="en-US" sz="1600">
                <a:solidFill>
                  <a:srgbClr val="990033"/>
                </a:solidFill>
              </a:rPr>
              <a:t>sensitivity</a:t>
            </a:r>
            <a:r>
              <a:rPr lang="en-US" sz="1600">
                <a:solidFill>
                  <a:srgbClr val="000090"/>
                </a:solidFill>
              </a:rPr>
              <a:t>, by about </a:t>
            </a:r>
            <a:r>
              <a:rPr lang="en-US" sz="1600" b="1" i="1">
                <a:solidFill>
                  <a:srgbClr val="000090"/>
                </a:solidFill>
              </a:rPr>
              <a:t>two orders of magnitude</a:t>
            </a:r>
          </a:p>
          <a:p>
            <a:pPr lvl="2" eaLnBrk="1" hangingPunct="1">
              <a:lnSpc>
                <a:spcPct val="90000"/>
              </a:lnSpc>
              <a:buFont typeface="Times" charset="0"/>
              <a:buChar char="•"/>
            </a:pPr>
            <a:r>
              <a:rPr lang="en-US" sz="1600" b="1" i="1">
                <a:solidFill>
                  <a:srgbClr val="000090"/>
                </a:solidFill>
                <a:ea typeface="ＭＳ Ｐゴシック" charset="-128"/>
              </a:rPr>
              <a:t>Best accessible site </a:t>
            </a:r>
            <a:r>
              <a:rPr lang="en-US" sz="1600">
                <a:solidFill>
                  <a:srgbClr val="000090"/>
                </a:solidFill>
                <a:ea typeface="ＭＳ Ｐゴシック" charset="-128"/>
              </a:rPr>
              <a:t>on Earth</a:t>
            </a:r>
          </a:p>
          <a:p>
            <a:pPr lvl="2" eaLnBrk="1" hangingPunct="1">
              <a:lnSpc>
                <a:spcPct val="90000"/>
              </a:lnSpc>
              <a:buFont typeface="Times" charset="0"/>
              <a:buChar char="•"/>
            </a:pPr>
            <a:r>
              <a:rPr lang="en-US" sz="1600" b="1" i="1">
                <a:solidFill>
                  <a:srgbClr val="000090"/>
                </a:solidFill>
                <a:ea typeface="ＭＳ Ｐゴシック" charset="-128"/>
              </a:rPr>
              <a:t>Highest performance receivers </a:t>
            </a:r>
            <a:r>
              <a:rPr lang="en-US" sz="1600">
                <a:solidFill>
                  <a:srgbClr val="000090"/>
                </a:solidFill>
                <a:ea typeface="ＭＳ Ｐゴシック" charset="-128"/>
              </a:rPr>
              <a:t>available</a:t>
            </a:r>
          </a:p>
          <a:p>
            <a:pPr lvl="2" eaLnBrk="1" hangingPunct="1">
              <a:lnSpc>
                <a:spcPct val="90000"/>
              </a:lnSpc>
              <a:buFont typeface="Times" charset="0"/>
              <a:buChar char="•"/>
            </a:pPr>
            <a:r>
              <a:rPr lang="en-US" sz="1600" b="1" i="1">
                <a:solidFill>
                  <a:srgbClr val="000090"/>
                </a:solidFill>
                <a:ea typeface="ＭＳ Ｐゴシック" charset="-128"/>
              </a:rPr>
              <a:t>Enormous collecting </a:t>
            </a:r>
            <a:r>
              <a:rPr lang="en-US" sz="1600" b="1" i="1" smtClean="0">
                <a:solidFill>
                  <a:srgbClr val="000090"/>
                </a:solidFill>
                <a:ea typeface="ＭＳ Ｐゴシック" charset="-128"/>
              </a:rPr>
              <a:t>area </a:t>
            </a:r>
            <a:r>
              <a:rPr lang="en-US" sz="1600" smtClean="0">
                <a:solidFill>
                  <a:srgbClr val="000090"/>
                </a:solidFill>
                <a:ea typeface="ＭＳ Ｐゴシック" charset="-128"/>
              </a:rPr>
              <a:t>(1.6 acres, or &gt;6600 m</a:t>
            </a:r>
            <a:r>
              <a:rPr lang="en-US" sz="1600" baseline="30000" smtClean="0">
                <a:solidFill>
                  <a:srgbClr val="000090"/>
                </a:solidFill>
                <a:ea typeface="ＭＳ Ｐゴシック" charset="-128"/>
              </a:rPr>
              <a:t>2</a:t>
            </a:r>
            <a:r>
              <a:rPr lang="en-US" sz="1600" smtClean="0">
                <a:solidFill>
                  <a:srgbClr val="000090"/>
                </a:solidFill>
                <a:ea typeface="ＭＳ Ｐゴシック" charset="-128"/>
              </a:rPr>
              <a:t>)</a:t>
            </a:r>
          </a:p>
          <a:p>
            <a:pPr lvl="1" eaLnBrk="1" hangingPunct="1">
              <a:lnSpc>
                <a:spcPct val="90000"/>
              </a:lnSpc>
              <a:buFont typeface="Times" charset="0"/>
              <a:buChar char="•"/>
            </a:pPr>
            <a:r>
              <a:rPr lang="en-US" sz="1600">
                <a:solidFill>
                  <a:srgbClr val="990033"/>
                </a:solidFill>
              </a:rPr>
              <a:t>Resolution</a:t>
            </a:r>
            <a:r>
              <a:rPr lang="en-US" sz="1600">
                <a:solidFill>
                  <a:srgbClr val="000090"/>
                </a:solidFill>
              </a:rPr>
              <a:t>, by nearly </a:t>
            </a:r>
            <a:r>
              <a:rPr lang="en-US" sz="1600" b="1" i="1">
                <a:solidFill>
                  <a:srgbClr val="000090"/>
                </a:solidFill>
              </a:rPr>
              <a:t>two orders of magnitude</a:t>
            </a:r>
          </a:p>
          <a:p>
            <a:pPr lvl="2" eaLnBrk="1" hangingPunct="1">
              <a:lnSpc>
                <a:spcPct val="90000"/>
              </a:lnSpc>
              <a:buFont typeface="Times" charset="0"/>
              <a:buChar char="•"/>
            </a:pPr>
            <a:r>
              <a:rPr lang="en-US" sz="1600">
                <a:solidFill>
                  <a:srgbClr val="000090"/>
                </a:solidFill>
                <a:ea typeface="ＭＳ Ｐゴシック" charset="-128"/>
              </a:rPr>
              <a:t>Not only is the site high and dry but it is big!  18km baselines or longer may be accommodated.</a:t>
            </a:r>
          </a:p>
          <a:p>
            <a:pPr lvl="1" eaLnBrk="1" hangingPunct="1">
              <a:lnSpc>
                <a:spcPct val="90000"/>
              </a:lnSpc>
              <a:buFont typeface="Times" charset="0"/>
              <a:buChar char="•"/>
            </a:pPr>
            <a:r>
              <a:rPr lang="en-US" sz="1600">
                <a:solidFill>
                  <a:srgbClr val="990033"/>
                </a:solidFill>
              </a:rPr>
              <a:t>Wavelength Coverage</a:t>
            </a:r>
            <a:r>
              <a:rPr lang="en-US" sz="1600">
                <a:solidFill>
                  <a:srgbClr val="000090"/>
                </a:solidFill>
              </a:rPr>
              <a:t>, by a factor of two or more</a:t>
            </a:r>
          </a:p>
          <a:p>
            <a:pPr lvl="2" eaLnBrk="1" hangingPunct="1">
              <a:lnSpc>
                <a:spcPct val="90000"/>
              </a:lnSpc>
              <a:buFont typeface="Times" charset="0"/>
              <a:buChar char="•"/>
            </a:pPr>
            <a:r>
              <a:rPr lang="en-US" sz="1600">
                <a:solidFill>
                  <a:srgbClr val="000090"/>
                </a:solidFill>
                <a:ea typeface="ＭＳ Ｐゴシック" charset="-128"/>
              </a:rPr>
              <a:t>Take advantage of the site by covering all atmospheric windows with &gt;50% transmission above 30 GHz</a:t>
            </a:r>
          </a:p>
          <a:p>
            <a:pPr lvl="1" eaLnBrk="1" hangingPunct="1">
              <a:lnSpc>
                <a:spcPct val="90000"/>
              </a:lnSpc>
              <a:buFont typeface="Times" charset="0"/>
              <a:buChar char="•"/>
            </a:pPr>
            <a:r>
              <a:rPr lang="en-US" sz="1600">
                <a:solidFill>
                  <a:srgbClr val="990033"/>
                </a:solidFill>
              </a:rPr>
              <a:t>Bandwidth</a:t>
            </a:r>
            <a:r>
              <a:rPr lang="en-US" sz="1600">
                <a:solidFill>
                  <a:srgbClr val="000090"/>
                </a:solidFill>
              </a:rPr>
              <a:t>, by a factor of a few</a:t>
            </a:r>
          </a:p>
          <a:p>
            <a:pPr lvl="2" eaLnBrk="1" hangingPunct="1">
              <a:lnSpc>
                <a:spcPct val="90000"/>
              </a:lnSpc>
              <a:buFont typeface="Times" charset="0"/>
              <a:buChar char="•"/>
            </a:pPr>
            <a:r>
              <a:rPr lang="en-US" sz="1600">
                <a:solidFill>
                  <a:srgbClr val="000090"/>
                </a:solidFill>
                <a:ea typeface="ＭＳ Ｐゴシック" charset="-128"/>
              </a:rPr>
              <a:t>Correlator </a:t>
            </a:r>
            <a:r>
              <a:rPr lang="en-US" sz="1600" smtClean="0">
                <a:solidFill>
                  <a:srgbClr val="000090"/>
                </a:solidFill>
                <a:ea typeface="ＭＳ Ｐゴシック" charset="-128"/>
              </a:rPr>
              <a:t>processes </a:t>
            </a:r>
            <a:r>
              <a:rPr lang="en-US" sz="1600">
                <a:solidFill>
                  <a:srgbClr val="000090"/>
                </a:solidFill>
                <a:ea typeface="ＭＳ Ｐゴシック" charset="-128"/>
              </a:rPr>
              <a:t>16 GHz or 8 GHz times two polarizations</a:t>
            </a:r>
            <a:endParaRPr lang="en-US" sz="1600" smtClean="0">
              <a:solidFill>
                <a:srgbClr val="000090"/>
              </a:solidFill>
              <a:ea typeface="ＭＳ Ｐゴシック" charset="-128"/>
            </a:endParaRPr>
          </a:p>
          <a:p>
            <a:pPr eaLnBrk="1" hangingPunct="1">
              <a:lnSpc>
                <a:spcPct val="90000"/>
              </a:lnSpc>
              <a:buFont typeface="Times" charset="0"/>
              <a:buChar char="•"/>
            </a:pPr>
            <a:r>
              <a:rPr lang="en-US" sz="1800" smtClean="0">
                <a:solidFill>
                  <a:srgbClr val="000090"/>
                </a:solidFill>
                <a:ea typeface="ＭＳ Ｐゴシック" charset="-128"/>
                <a:cs typeface="ＭＳ Ｐゴシック" charset="-128"/>
              </a:rPr>
              <a:t>Scientific </a:t>
            </a:r>
            <a:r>
              <a:rPr lang="en-US" sz="1800">
                <a:solidFill>
                  <a:srgbClr val="000090"/>
                </a:solidFill>
                <a:ea typeface="ＭＳ Ｐゴシック" charset="-128"/>
                <a:cs typeface="ＭＳ Ｐゴシック" charset="-128"/>
              </a:rPr>
              <a:t>discovery parameter space is greatly expanded!</a:t>
            </a:r>
          </a:p>
          <a:p>
            <a:pPr eaLnBrk="1" hangingPunct="1">
              <a:lnSpc>
                <a:spcPct val="90000"/>
              </a:lnSpc>
              <a:buFont typeface="Times" charset="0"/>
              <a:buChar char="•"/>
            </a:pPr>
            <a:endParaRPr lang="en-US">
              <a:ea typeface="ＭＳ Ｐゴシック" charset="-128"/>
              <a:cs typeface="ＭＳ Ｐゴシック" charset="-128"/>
            </a:endParaRPr>
          </a:p>
        </p:txBody>
      </p:sp>
      <p:sp>
        <p:nvSpPr>
          <p:cNvPr id="71684" name="Footer Placeholder 4"/>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39713" y="415174"/>
            <a:ext cx="8229600" cy="554038"/>
          </a:xfrm>
        </p:spPr>
        <p:txBody>
          <a:bodyPr/>
          <a:lstStyle/>
          <a:p>
            <a:r>
              <a:rPr lang="en-US" sz="3200" dirty="0" smtClean="0">
                <a:latin typeface="Gill Sans MT" pitchFamily="-65" charset="-18"/>
                <a:ea typeface="ＭＳ Ｐゴシック" pitchFamily="-65" charset="-128"/>
                <a:cs typeface="ＭＳ Ｐゴシック" pitchFamily="-65" charset="-128"/>
              </a:rPr>
              <a:t>Transformational Performance</a:t>
            </a:r>
          </a:p>
        </p:txBody>
      </p:sp>
      <p:sp>
        <p:nvSpPr>
          <p:cNvPr id="44035" name="Rectangle 3"/>
          <p:cNvSpPr>
            <a:spLocks noGrp="1" noChangeArrowheads="1"/>
          </p:cNvSpPr>
          <p:nvPr>
            <p:ph type="body" idx="1"/>
          </p:nvPr>
        </p:nvSpPr>
        <p:spPr>
          <a:xfrm>
            <a:off x="571747" y="869213"/>
            <a:ext cx="8188325" cy="3886200"/>
          </a:xfrm>
        </p:spPr>
        <p:txBody>
          <a:bodyPr/>
          <a:lstStyle/>
          <a:p>
            <a:pPr>
              <a:lnSpc>
                <a:spcPct val="90000"/>
              </a:lnSpc>
              <a:buFont typeface="Times" pitchFamily="-65" charset="0"/>
              <a:buChar char="•"/>
            </a:pPr>
            <a:r>
              <a:rPr lang="en-US" sz="1800" dirty="0" smtClean="0">
                <a:latin typeface="Gill Sans MT" pitchFamily="-65" charset="-18"/>
                <a:ea typeface="ＭＳ Ｐゴシック" pitchFamily="-65" charset="-128"/>
              </a:rPr>
              <a:t> </a:t>
            </a:r>
            <a:r>
              <a:rPr lang="en-US" sz="2800" dirty="0">
                <a:latin typeface="Gill Sans MT" pitchFamily="-65" charset="-18"/>
                <a:ea typeface="ＭＳ Ｐゴシック" pitchFamily="-65" charset="-128"/>
              </a:rPr>
              <a:t>ALMA improves </a:t>
            </a:r>
            <a:endParaRPr lang="en-US" sz="2800" dirty="0" smtClean="0">
              <a:latin typeface="Gill Sans MT" pitchFamily="-65" charset="-18"/>
              <a:ea typeface="ＭＳ Ｐゴシック" pitchFamily="-65" charset="-128"/>
            </a:endParaRPr>
          </a:p>
          <a:p>
            <a:pPr lvl="1">
              <a:lnSpc>
                <a:spcPct val="90000"/>
              </a:lnSpc>
              <a:buFont typeface="Times" pitchFamily="-65" charset="0"/>
              <a:buChar char="•"/>
            </a:pPr>
            <a:r>
              <a:rPr lang="en-US" sz="2400" dirty="0" smtClean="0">
                <a:latin typeface="Gill Sans MT" pitchFamily="-65" charset="-18"/>
                <a:ea typeface="ＭＳ Ｐゴシック" pitchFamily="-65" charset="-128"/>
              </a:rPr>
              <a:t>Sensitivity: 100x</a:t>
            </a:r>
          </a:p>
          <a:p>
            <a:pPr lvl="1">
              <a:lnSpc>
                <a:spcPct val="90000"/>
              </a:lnSpc>
              <a:buFont typeface="Times" pitchFamily="-65" charset="0"/>
              <a:buChar char="•"/>
            </a:pPr>
            <a:r>
              <a:rPr lang="en-US" sz="2400" dirty="0" smtClean="0">
                <a:latin typeface="Gill Sans MT" pitchFamily="-65" charset="-18"/>
                <a:ea typeface="ＭＳ Ｐゴシック" pitchFamily="-65" charset="-128"/>
              </a:rPr>
              <a:t>Spatial Resolution: up to 100x</a:t>
            </a:r>
          </a:p>
          <a:p>
            <a:pPr lvl="1">
              <a:lnSpc>
                <a:spcPct val="90000"/>
              </a:lnSpc>
              <a:buFont typeface="Times" pitchFamily="-65" charset="0"/>
              <a:buChar char="•"/>
            </a:pPr>
            <a:r>
              <a:rPr lang="en-US" sz="2400" dirty="0" smtClean="0">
                <a:latin typeface="Gill Sans MT" pitchFamily="-65" charset="-18"/>
                <a:ea typeface="ＭＳ Ｐゴシック" pitchFamily="-65" charset="-128"/>
              </a:rPr>
              <a:t>Wavelength Coverage: ~2x</a:t>
            </a:r>
          </a:p>
          <a:p>
            <a:pPr lvl="1">
              <a:lnSpc>
                <a:spcPct val="90000"/>
              </a:lnSpc>
              <a:buFont typeface="Times" pitchFamily="-65" charset="0"/>
              <a:buChar char="•"/>
            </a:pPr>
            <a:r>
              <a:rPr lang="en-US" sz="2400" dirty="0" smtClean="0">
                <a:latin typeface="Gill Sans MT" pitchFamily="-65" charset="-18"/>
                <a:ea typeface="ＭＳ Ｐゴシック" pitchFamily="-65" charset="-128"/>
              </a:rPr>
              <a:t>Bandwidth: ~2x</a:t>
            </a:r>
          </a:p>
          <a:p>
            <a:pPr lvl="2">
              <a:lnSpc>
                <a:spcPct val="90000"/>
              </a:lnSpc>
              <a:buFont typeface="Times" pitchFamily="-65" charset="0"/>
              <a:buChar char="•"/>
            </a:pPr>
            <a:r>
              <a:rPr lang="en-US" sz="1800" dirty="0" smtClean="0">
                <a:latin typeface="Gill Sans MT" pitchFamily="-65" charset="-18"/>
                <a:ea typeface="ＭＳ Ｐゴシック" pitchFamily="-65" charset="-128"/>
              </a:rPr>
              <a:t>Scientific </a:t>
            </a:r>
            <a:r>
              <a:rPr lang="en-US" sz="1800" dirty="0">
                <a:latin typeface="Gill Sans MT" pitchFamily="-65" charset="-18"/>
                <a:ea typeface="ＭＳ Ｐゴシック" pitchFamily="-65" charset="-128"/>
              </a:rPr>
              <a:t>discovery parameter space is greatly expanded</a:t>
            </a:r>
            <a:r>
              <a:rPr lang="en-US" sz="1800" dirty="0" smtClean="0">
                <a:latin typeface="Gill Sans MT" pitchFamily="-65" charset="-18"/>
                <a:ea typeface="ＭＳ Ｐゴシック" pitchFamily="-65" charset="-128"/>
              </a:rPr>
              <a:t>!	</a:t>
            </a:r>
          </a:p>
          <a:p>
            <a:pPr>
              <a:lnSpc>
                <a:spcPct val="90000"/>
              </a:lnSpc>
              <a:buFont typeface="Times" pitchFamily="-65" charset="0"/>
              <a:buChar char="•"/>
            </a:pPr>
            <a:r>
              <a:rPr lang="en-US" sz="2800" b="1" i="1" dirty="0" smtClean="0">
                <a:latin typeface="Gill Sans MT" pitchFamily="-65" charset="-18"/>
                <a:ea typeface="ＭＳ Ｐゴシック" pitchFamily="-65" charset="-128"/>
              </a:rPr>
              <a:t>ALMA Early Science </a:t>
            </a:r>
            <a:r>
              <a:rPr lang="en-US" sz="2800" dirty="0" smtClean="0">
                <a:latin typeface="Gill Sans MT" pitchFamily="-65" charset="-18"/>
                <a:ea typeface="ＭＳ Ｐゴシック" pitchFamily="-65" charset="-128"/>
              </a:rPr>
              <a:t>begins the transformation</a:t>
            </a:r>
          </a:p>
          <a:p>
            <a:pPr lvl="1">
              <a:lnSpc>
                <a:spcPct val="90000"/>
              </a:lnSpc>
              <a:buFont typeface="Times" pitchFamily="-65" charset="0"/>
              <a:buChar char="•"/>
            </a:pPr>
            <a:r>
              <a:rPr lang="en-US" sz="2800" dirty="0" smtClean="0">
                <a:latin typeface="Gill Sans MT" pitchFamily="-65" charset="-18"/>
                <a:ea typeface="ＭＳ Ｐゴシック" pitchFamily="-65" charset="-128"/>
              </a:rPr>
              <a:t>Sensitivity: ~10% full ALMA</a:t>
            </a:r>
          </a:p>
          <a:p>
            <a:pPr lvl="1">
              <a:lnSpc>
                <a:spcPct val="90000"/>
              </a:lnSpc>
              <a:buFont typeface="Times" pitchFamily="-65" charset="0"/>
              <a:buChar char="•"/>
            </a:pPr>
            <a:r>
              <a:rPr lang="en-US" sz="2800" dirty="0" smtClean="0">
                <a:latin typeface="Gill Sans MT" pitchFamily="-65" charset="-18"/>
                <a:ea typeface="ＭＳ Ｐゴシック" pitchFamily="-65" charset="-128"/>
              </a:rPr>
              <a:t>Resolution: up to ~0.4” (0.1” goal)	</a:t>
            </a:r>
          </a:p>
          <a:p>
            <a:pPr lvl="1">
              <a:lnSpc>
                <a:spcPct val="90000"/>
              </a:lnSpc>
              <a:buFont typeface="Times" pitchFamily="-65" charset="0"/>
              <a:buChar char="•"/>
            </a:pPr>
            <a:r>
              <a:rPr lang="en-US" sz="2800" dirty="0" smtClean="0">
                <a:latin typeface="Gill Sans MT" pitchFamily="-65" charset="-18"/>
                <a:ea typeface="ＭＳ Ｐゴシック" pitchFamily="-65" charset="-128"/>
              </a:rPr>
              <a:t>Wavelength Coverage: 3-4 of final 8 bands (7 goal)</a:t>
            </a:r>
          </a:p>
          <a:p>
            <a:pPr lvl="1">
              <a:lnSpc>
                <a:spcPct val="90000"/>
              </a:lnSpc>
              <a:buFont typeface="Times" pitchFamily="-65" charset="0"/>
              <a:buChar char="•"/>
            </a:pPr>
            <a:r>
              <a:rPr lang="en-US" sz="2800" dirty="0" smtClean="0">
                <a:latin typeface="Gill Sans MT" pitchFamily="-65" charset="-18"/>
                <a:ea typeface="ＭＳ Ｐゴシック" pitchFamily="-65" charset="-128"/>
              </a:rPr>
              <a:t>Bandwidth:  ~2x improvement</a:t>
            </a:r>
          </a:p>
          <a:p>
            <a:pPr lvl="1">
              <a:lnSpc>
                <a:spcPct val="90000"/>
              </a:lnSpc>
              <a:buFont typeface="Times" pitchFamily="-65" charset="0"/>
              <a:buChar char="•"/>
            </a:pPr>
            <a:r>
              <a:rPr lang="en-US" sz="2800" dirty="0" smtClean="0">
                <a:latin typeface="Gill Sans MT" pitchFamily="-65" charset="-18"/>
                <a:ea typeface="ＭＳ Ｐゴシック" pitchFamily="-65" charset="-128"/>
              </a:rPr>
              <a:t>Beginning the Discovery Space Expansion</a:t>
            </a:r>
          </a:p>
          <a:p>
            <a:pPr>
              <a:lnSpc>
                <a:spcPct val="90000"/>
              </a:lnSpc>
              <a:buFont typeface="Times" pitchFamily="-65" charset="0"/>
              <a:buChar char="•"/>
            </a:pPr>
            <a:endParaRPr lang="en-US" sz="2800" dirty="0" smtClean="0">
              <a:latin typeface="Gill Sans MT" pitchFamily="-65" charset="-18"/>
              <a:ea typeface="ＭＳ Ｐゴシック" pitchFamily="-65" charset="-128"/>
            </a:endParaRPr>
          </a:p>
          <a:p>
            <a:pPr>
              <a:lnSpc>
                <a:spcPct val="90000"/>
              </a:lnSpc>
              <a:buFont typeface="Times" pitchFamily="-65" charset="0"/>
              <a:buChar char="•"/>
            </a:pPr>
            <a:endParaRPr lang="en-US" dirty="0">
              <a:latin typeface="Gill Sans MT" pitchFamily="-65" charset="-18"/>
              <a:ea typeface="ＭＳ Ｐゴシック" pitchFamily="-65" charset="-128"/>
            </a:endParaRPr>
          </a:p>
        </p:txBody>
      </p:sp>
      <p:sp>
        <p:nvSpPr>
          <p:cNvPr id="44036"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M/V Explorer Enrichment Jan 2011</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eaLnBrk="1" hangingPunct="1">
              <a:defRPr/>
            </a:pPr>
            <a:r>
              <a:rPr lang="en-US" sz="3600" dirty="0" smtClean="0"/>
              <a:t>How can I find the ALMA Site?</a:t>
            </a:r>
            <a:endParaRPr lang="en-US" dirty="0"/>
          </a:p>
        </p:txBody>
      </p:sp>
      <p:pic>
        <p:nvPicPr>
          <p:cNvPr id="60419" name="Picture 4" descr="Chile2"/>
          <p:cNvPicPr>
            <a:picLocks noChangeAspect="1" noChangeArrowheads="1"/>
          </p:cNvPicPr>
          <p:nvPr/>
        </p:nvPicPr>
        <p:blipFill>
          <a:blip r:embed="rId2"/>
          <a:srcRect/>
          <a:stretch>
            <a:fillRect/>
          </a:stretch>
        </p:blipFill>
        <p:spPr bwMode="auto">
          <a:xfrm>
            <a:off x="4038600" y="1371600"/>
            <a:ext cx="4876800" cy="4575175"/>
          </a:xfrm>
          <a:prstGeom prst="rect">
            <a:avLst/>
          </a:prstGeom>
          <a:noFill/>
          <a:ln w="9525">
            <a:noFill/>
            <a:miter lim="800000"/>
            <a:headEnd/>
            <a:tailEnd/>
          </a:ln>
        </p:spPr>
      </p:pic>
      <p:pic>
        <p:nvPicPr>
          <p:cNvPr id="60420" name="Picture 3" descr="Chile1"/>
          <p:cNvPicPr>
            <a:picLocks noGrp="1" noChangeAspect="1" noChangeArrowheads="1"/>
          </p:cNvPicPr>
          <p:nvPr>
            <p:ph sz="half" idx="1"/>
          </p:nvPr>
        </p:nvPicPr>
        <p:blipFill>
          <a:blip r:embed="rId3"/>
          <a:srcRect/>
          <a:stretch>
            <a:fillRect/>
          </a:stretch>
        </p:blipFill>
        <p:spPr>
          <a:xfrm>
            <a:off x="457200" y="1371600"/>
            <a:ext cx="2959100" cy="4610100"/>
          </a:xfrm>
        </p:spPr>
      </p:pic>
      <p:sp>
        <p:nvSpPr>
          <p:cNvPr id="60421" name="Text Box 6"/>
          <p:cNvSpPr txBox="1">
            <a:spLocks noChangeArrowheads="1"/>
          </p:cNvSpPr>
          <p:nvPr/>
        </p:nvSpPr>
        <p:spPr bwMode="auto">
          <a:xfrm>
            <a:off x="228600" y="2438400"/>
            <a:ext cx="1066800" cy="346075"/>
          </a:xfrm>
          <a:prstGeom prst="rect">
            <a:avLst/>
          </a:prstGeom>
          <a:solidFill>
            <a:srgbClr val="FF0000"/>
          </a:solidFill>
          <a:ln w="9525">
            <a:solidFill>
              <a:schemeClr val="tx1"/>
            </a:solidFill>
            <a:miter lim="800000"/>
            <a:headEnd/>
            <a:tailEnd/>
          </a:ln>
        </p:spPr>
        <p:txBody>
          <a:bodyPr>
            <a:prstTxWarp prst="textNoShape">
              <a:avLst/>
            </a:prstTxWarp>
            <a:spAutoFit/>
          </a:bodyPr>
          <a:lstStyle/>
          <a:p>
            <a:pPr>
              <a:spcBef>
                <a:spcPct val="50000"/>
              </a:spcBef>
            </a:pPr>
            <a:r>
              <a:rPr lang="en-US" sz="1600" b="1">
                <a:solidFill>
                  <a:schemeClr val="bg1"/>
                </a:solidFill>
              </a:rPr>
              <a:t>Paranal</a:t>
            </a:r>
          </a:p>
        </p:txBody>
      </p:sp>
      <p:sp>
        <p:nvSpPr>
          <p:cNvPr id="60422" name="Text Box 7"/>
          <p:cNvSpPr txBox="1">
            <a:spLocks noChangeArrowheads="1"/>
          </p:cNvSpPr>
          <p:nvPr/>
        </p:nvSpPr>
        <p:spPr bwMode="auto">
          <a:xfrm>
            <a:off x="152400" y="2895600"/>
            <a:ext cx="1295400" cy="336550"/>
          </a:xfrm>
          <a:prstGeom prst="rect">
            <a:avLst/>
          </a:prstGeom>
          <a:solidFill>
            <a:srgbClr val="FF0000"/>
          </a:solidFill>
          <a:ln w="9525">
            <a:noFill/>
            <a:miter lim="800000"/>
            <a:headEnd/>
            <a:tailEnd/>
          </a:ln>
        </p:spPr>
        <p:txBody>
          <a:bodyPr>
            <a:prstTxWarp prst="textNoShape">
              <a:avLst/>
            </a:prstTxWarp>
            <a:spAutoFit/>
          </a:bodyPr>
          <a:lstStyle/>
          <a:p>
            <a:pPr>
              <a:spcBef>
                <a:spcPct val="50000"/>
              </a:spcBef>
            </a:pPr>
            <a:r>
              <a:rPr lang="en-US" sz="1600" b="1">
                <a:solidFill>
                  <a:schemeClr val="bg1"/>
                </a:solidFill>
              </a:rPr>
              <a:t>La Serena</a:t>
            </a:r>
          </a:p>
        </p:txBody>
      </p:sp>
      <p:sp>
        <p:nvSpPr>
          <p:cNvPr id="60423" name="Text Box 5"/>
          <p:cNvSpPr txBox="1">
            <a:spLocks noChangeArrowheads="1"/>
          </p:cNvSpPr>
          <p:nvPr/>
        </p:nvSpPr>
        <p:spPr bwMode="auto">
          <a:xfrm>
            <a:off x="152400" y="3733800"/>
            <a:ext cx="1066800" cy="336550"/>
          </a:xfrm>
          <a:prstGeom prst="rect">
            <a:avLst/>
          </a:prstGeom>
          <a:solidFill>
            <a:srgbClr val="FF0000"/>
          </a:solidFill>
          <a:ln w="9525">
            <a:noFill/>
            <a:miter lim="800000"/>
            <a:headEnd/>
            <a:tailEnd/>
          </a:ln>
        </p:spPr>
        <p:txBody>
          <a:bodyPr>
            <a:prstTxWarp prst="textNoShape">
              <a:avLst/>
            </a:prstTxWarp>
            <a:spAutoFit/>
          </a:bodyPr>
          <a:lstStyle/>
          <a:p>
            <a:pPr>
              <a:spcBef>
                <a:spcPct val="50000"/>
              </a:spcBef>
            </a:pPr>
            <a:r>
              <a:rPr lang="en-US" sz="1600" b="1">
                <a:solidFill>
                  <a:schemeClr val="bg1"/>
                </a:solidFill>
              </a:rPr>
              <a:t>Santiago</a:t>
            </a:r>
          </a:p>
        </p:txBody>
      </p:sp>
      <p:sp>
        <p:nvSpPr>
          <p:cNvPr id="60424" name="AutoShape 10"/>
          <p:cNvSpPr>
            <a:spLocks noChangeArrowheads="1"/>
          </p:cNvSpPr>
          <p:nvPr/>
        </p:nvSpPr>
        <p:spPr bwMode="auto">
          <a:xfrm rot="-1409914">
            <a:off x="1193800" y="3698875"/>
            <a:ext cx="990600" cy="76200"/>
          </a:xfrm>
          <a:prstGeom prst="rightArrow">
            <a:avLst>
              <a:gd name="adj1" fmla="val 50000"/>
              <a:gd name="adj2" fmla="val 325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sz="1800"/>
          </a:p>
        </p:txBody>
      </p:sp>
      <p:sp>
        <p:nvSpPr>
          <p:cNvPr id="60425" name="AutoShape 9"/>
          <p:cNvSpPr>
            <a:spLocks noChangeArrowheads="1"/>
          </p:cNvSpPr>
          <p:nvPr/>
        </p:nvSpPr>
        <p:spPr bwMode="auto">
          <a:xfrm>
            <a:off x="1447800" y="3048000"/>
            <a:ext cx="533400" cy="76200"/>
          </a:xfrm>
          <a:prstGeom prst="rightArrow">
            <a:avLst>
              <a:gd name="adj1" fmla="val 50000"/>
              <a:gd name="adj2" fmla="val 175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sz="1800"/>
          </a:p>
        </p:txBody>
      </p:sp>
      <p:sp>
        <p:nvSpPr>
          <p:cNvPr id="60426" name="AutoShape 8"/>
          <p:cNvSpPr>
            <a:spLocks noChangeArrowheads="1"/>
          </p:cNvSpPr>
          <p:nvPr/>
        </p:nvSpPr>
        <p:spPr bwMode="auto">
          <a:xfrm>
            <a:off x="1295400" y="2667000"/>
            <a:ext cx="838200" cy="76200"/>
          </a:xfrm>
          <a:prstGeom prst="rightArrow">
            <a:avLst>
              <a:gd name="adj1" fmla="val 50000"/>
              <a:gd name="adj2" fmla="val 275000"/>
            </a:avLst>
          </a:prstGeom>
          <a:solidFill>
            <a:srgbClr val="FF0000"/>
          </a:solidFill>
          <a:ln w="9525">
            <a:solidFill>
              <a:schemeClr val="tx1"/>
            </a:solidFill>
            <a:miter lim="800000"/>
            <a:headEnd/>
            <a:tailEnd/>
          </a:ln>
        </p:spPr>
        <p:txBody>
          <a:bodyPr wrap="none" anchor="ctr">
            <a:prstTxWarp prst="textNoShape">
              <a:avLst/>
            </a:prstTxWarp>
          </a:bodyPr>
          <a:lstStyle/>
          <a:p>
            <a:endParaRPr lang="en-US" sz="1800"/>
          </a:p>
        </p:txBody>
      </p:sp>
      <p:pic>
        <p:nvPicPr>
          <p:cNvPr id="15" name="Picture 11" descr="ALMA Road"/>
          <p:cNvPicPr>
            <a:picLocks noChangeAspect="1" noChangeArrowheads="1"/>
          </p:cNvPicPr>
          <p:nvPr/>
        </p:nvPicPr>
        <p:blipFill>
          <a:blip r:embed="rId4"/>
          <a:srcRect/>
          <a:stretch>
            <a:fillRect/>
          </a:stretch>
        </p:blipFill>
        <p:spPr bwMode="auto">
          <a:xfrm>
            <a:off x="1589088" y="1600200"/>
            <a:ext cx="7354887" cy="3076575"/>
          </a:xfrm>
          <a:prstGeom prst="rect">
            <a:avLst/>
          </a:prstGeom>
          <a:noFill/>
          <a:ln w="9525">
            <a:noFill/>
            <a:miter lim="800000"/>
            <a:headEnd/>
            <a:tailEnd/>
          </a:ln>
        </p:spPr>
      </p:pic>
      <p:sp>
        <p:nvSpPr>
          <p:cNvPr id="60428" name="Footer Placeholder 12"/>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Visit to the AOS</a:t>
            </a:r>
            <a:endParaRPr lang="en-US" dirty="0"/>
          </a:p>
        </p:txBody>
      </p:sp>
      <p:sp>
        <p:nvSpPr>
          <p:cNvPr id="5" name="Footer Placeholder 4"/>
          <p:cNvSpPr>
            <a:spLocks noGrp="1"/>
          </p:cNvSpPr>
          <p:nvPr>
            <p:ph type="ftr" sz="quarter" idx="10"/>
          </p:nvPr>
        </p:nvSpPr>
        <p:spPr/>
        <p:txBody>
          <a:bodyPr/>
          <a:lstStyle/>
          <a:p>
            <a:pPr>
              <a:defRPr/>
            </a:pPr>
            <a:r>
              <a:rPr lang="en-US" smtClean="0"/>
              <a:t>M/V Explorer Enrichment Jan 2011</a:t>
            </a:r>
            <a:endParaRPr lang="en-US"/>
          </a:p>
        </p:txBody>
      </p:sp>
      <p:pic>
        <p:nvPicPr>
          <p:cNvPr id="6" name="N122SPdA2OSF.mov">
            <a:hlinkClick r:id="" action="ppaction://media"/>
          </p:cNvPr>
          <p:cNvPicPr/>
          <p:nvPr>
            <a:videoFile r:link="rId1"/>
          </p:nvPr>
        </p:nvPicPr>
        <p:blipFill>
          <a:blip r:embed="rId3"/>
          <a:stretch>
            <a:fillRect/>
          </a:stretch>
        </p:blipFill>
        <p:spPr>
          <a:xfrm>
            <a:off x="508000" y="381000"/>
            <a:ext cx="8128000" cy="609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914400" y="228600"/>
            <a:ext cx="5360988" cy="838200"/>
          </a:xfrm>
        </p:spPr>
        <p:txBody>
          <a:bodyPr/>
          <a:lstStyle/>
          <a:p>
            <a:r>
              <a:rPr lang="en-US">
                <a:latin typeface="Gill Sans MT" charset="-18"/>
                <a:ea typeface="ＭＳ Ｐゴシック" charset="-128"/>
              </a:rPr>
              <a:t>Operations Support Facility: 9500 ft altitude</a:t>
            </a:r>
            <a:br>
              <a:rPr lang="en-US">
                <a:latin typeface="Gill Sans MT" charset="-18"/>
                <a:ea typeface="ＭＳ Ｐゴシック" charset="-128"/>
              </a:rPr>
            </a:br>
            <a:r>
              <a:rPr lang="en-US" sz="2000">
                <a:latin typeface="Gill Sans MT" charset="-18"/>
                <a:ea typeface="ＭＳ Ｐゴシック" charset="-128"/>
              </a:rPr>
              <a:t>15 km from gate on CH23</a:t>
            </a:r>
            <a:endParaRPr lang="en-US">
              <a:latin typeface="Gill Sans MT" charset="-18"/>
              <a:ea typeface="ＭＳ Ｐゴシック" charset="-128"/>
            </a:endParaRPr>
          </a:p>
        </p:txBody>
      </p:sp>
      <p:pic>
        <p:nvPicPr>
          <p:cNvPr id="61443" name="Picture 3" descr="IMG_0545sm"/>
          <p:cNvPicPr>
            <a:picLocks noChangeAspect="1" noChangeArrowheads="1"/>
          </p:cNvPicPr>
          <p:nvPr/>
        </p:nvPicPr>
        <p:blipFill>
          <a:blip r:embed="rId3"/>
          <a:srcRect/>
          <a:stretch>
            <a:fillRect/>
          </a:stretch>
        </p:blipFill>
        <p:spPr bwMode="auto">
          <a:xfrm>
            <a:off x="228600" y="1905000"/>
            <a:ext cx="5181600" cy="3890963"/>
          </a:xfrm>
          <a:prstGeom prst="rect">
            <a:avLst/>
          </a:prstGeom>
          <a:noFill/>
          <a:ln w="9525">
            <a:noFill/>
            <a:miter lim="800000"/>
            <a:headEnd/>
            <a:tailEnd/>
          </a:ln>
        </p:spPr>
      </p:pic>
      <p:sp>
        <p:nvSpPr>
          <p:cNvPr id="61444" name="Text Box 4"/>
          <p:cNvSpPr txBox="1">
            <a:spLocks noChangeArrowheads="1"/>
          </p:cNvSpPr>
          <p:nvPr/>
        </p:nvSpPr>
        <p:spPr bwMode="auto">
          <a:xfrm>
            <a:off x="5481638" y="1219200"/>
            <a:ext cx="3509962" cy="5203825"/>
          </a:xfrm>
          <a:prstGeom prst="rect">
            <a:avLst/>
          </a:prstGeom>
          <a:noFill/>
          <a:ln w="9525">
            <a:noFill/>
            <a:miter lim="800000"/>
            <a:headEnd/>
            <a:tailEnd/>
          </a:ln>
        </p:spPr>
        <p:txBody>
          <a:bodyPr>
            <a:prstTxWarp prst="textNoShape">
              <a:avLst/>
            </a:prstTxWarp>
            <a:spAutoFit/>
          </a:bodyPr>
          <a:lstStyle/>
          <a:p>
            <a:pPr>
              <a:buFont typeface="Times" charset="0"/>
              <a:buChar char="•"/>
            </a:pPr>
            <a:r>
              <a:rPr lang="en-US"/>
              <a:t>Technical Building</a:t>
            </a:r>
          </a:p>
          <a:p>
            <a:pPr lvl="1">
              <a:buFont typeface="Times" charset="0"/>
              <a:buChar char="•"/>
            </a:pPr>
            <a:r>
              <a:rPr lang="en-US"/>
              <a:t>Completed</a:t>
            </a:r>
          </a:p>
          <a:p>
            <a:pPr lvl="1">
              <a:buFont typeface="Times" charset="0"/>
              <a:buChar char="•"/>
            </a:pPr>
            <a:r>
              <a:rPr lang="en-US"/>
              <a:t>Warehouse</a:t>
            </a:r>
          </a:p>
          <a:p>
            <a:pPr lvl="1">
              <a:buFont typeface="Times" charset="0"/>
              <a:buChar char="•"/>
            </a:pPr>
            <a:r>
              <a:rPr lang="en-US"/>
              <a:t>Shops, offices, antenna area</a:t>
            </a:r>
          </a:p>
          <a:p>
            <a:pPr>
              <a:buFont typeface="Times" charset="0"/>
              <a:buChar char="•"/>
            </a:pPr>
            <a:r>
              <a:rPr lang="en-US"/>
              <a:t>Camps:  House, feed and amuse &gt;500 people</a:t>
            </a:r>
          </a:p>
          <a:p>
            <a:pPr lvl="1">
              <a:buFont typeface="Times" charset="0"/>
              <a:buChar char="•"/>
            </a:pPr>
            <a:r>
              <a:rPr lang="en-US"/>
              <a:t>ALMA</a:t>
            </a:r>
          </a:p>
          <a:p>
            <a:pPr lvl="1">
              <a:buFont typeface="Times" charset="0"/>
              <a:buChar char="•"/>
            </a:pPr>
            <a:r>
              <a:rPr lang="en-US"/>
              <a:t>Contractors</a:t>
            </a:r>
          </a:p>
          <a:p>
            <a:pPr>
              <a:buFont typeface="Times" charset="0"/>
              <a:buChar char="•"/>
            </a:pPr>
            <a:r>
              <a:rPr lang="en-US"/>
              <a:t>Antenna erection areas</a:t>
            </a:r>
          </a:p>
          <a:p>
            <a:pPr lvl="1">
              <a:buFont typeface="Times" charset="0"/>
              <a:buChar char="•"/>
            </a:pPr>
            <a:r>
              <a:rPr lang="en-US"/>
              <a:t>VertexRSI (NA)</a:t>
            </a:r>
          </a:p>
          <a:p>
            <a:pPr lvl="1">
              <a:buFont typeface="Times" charset="0"/>
              <a:buChar char="•"/>
            </a:pPr>
            <a:r>
              <a:rPr lang="en-US"/>
              <a:t>Mitsubishi (JP)</a:t>
            </a:r>
          </a:p>
          <a:p>
            <a:pPr lvl="1">
              <a:buFont typeface="Times" charset="0"/>
              <a:buChar char="•"/>
            </a:pPr>
            <a:r>
              <a:rPr lang="en-US"/>
              <a:t>Alcatel (EU)</a:t>
            </a:r>
          </a:p>
          <a:p>
            <a:pPr>
              <a:buFont typeface="Times" charset="0"/>
              <a:buChar char="•"/>
            </a:pPr>
            <a:r>
              <a:rPr lang="en-US"/>
              <a:t>Temporary Offices</a:t>
            </a:r>
          </a:p>
        </p:txBody>
      </p:sp>
      <p:sp>
        <p:nvSpPr>
          <p:cNvPr id="61445" name="Text Box 5"/>
          <p:cNvSpPr txBox="1">
            <a:spLocks noChangeArrowheads="1"/>
          </p:cNvSpPr>
          <p:nvPr/>
        </p:nvSpPr>
        <p:spPr bwMode="auto">
          <a:xfrm>
            <a:off x="1371600" y="5867400"/>
            <a:ext cx="917575" cy="336550"/>
          </a:xfrm>
          <a:prstGeom prst="rect">
            <a:avLst/>
          </a:prstGeom>
          <a:noFill/>
          <a:ln w="9525">
            <a:noFill/>
            <a:miter lim="800000"/>
            <a:headEnd/>
            <a:tailEnd/>
          </a:ln>
        </p:spPr>
        <p:txBody>
          <a:bodyPr wrap="none">
            <a:prstTxWarp prst="textNoShape">
              <a:avLst/>
            </a:prstTxWarp>
            <a:spAutoFit/>
          </a:bodyPr>
          <a:lstStyle/>
          <a:p>
            <a:r>
              <a:rPr lang="en-US" sz="1600"/>
              <a:t>OSF TB</a:t>
            </a:r>
            <a:endParaRPr lang="en-US"/>
          </a:p>
        </p:txBody>
      </p:sp>
      <p:pic>
        <p:nvPicPr>
          <p:cNvPr id="936966" name="Picture 6" descr="OSFTBCommissioningNight"/>
          <p:cNvPicPr>
            <a:picLocks noChangeAspect="1" noChangeArrowheads="1"/>
          </p:cNvPicPr>
          <p:nvPr/>
        </p:nvPicPr>
        <p:blipFill>
          <a:blip r:embed="rId4"/>
          <a:srcRect/>
          <a:stretch>
            <a:fillRect/>
          </a:stretch>
        </p:blipFill>
        <p:spPr bwMode="auto">
          <a:xfrm>
            <a:off x="869950" y="1727200"/>
            <a:ext cx="7404100" cy="340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6966"/>
                                        </p:tgtEl>
                                        <p:attrNameLst>
                                          <p:attrName>style.visibility</p:attrName>
                                        </p:attrNameLst>
                                      </p:cBhvr>
                                      <p:to>
                                        <p:strVal val="visible"/>
                                      </p:to>
                                    </p:set>
                                    <p:animEffect transition="in" filter="fade">
                                      <p:cBhvr>
                                        <p:cTn id="7" dur="500"/>
                                        <p:tgtEl>
                                          <p:spTgt spid="9369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a:xfrm>
            <a:off x="457200" y="1600200"/>
            <a:ext cx="4794067" cy="4525963"/>
          </a:xfrm>
        </p:spPr>
        <p:txBody>
          <a:bodyPr/>
          <a:lstStyle/>
          <a:p>
            <a:r>
              <a:rPr lang="en-US" dirty="0" smtClean="0"/>
              <a:t>History of the ALMA project</a:t>
            </a:r>
          </a:p>
          <a:p>
            <a:r>
              <a:rPr lang="en-US" dirty="0" smtClean="0"/>
              <a:t>What is ALMA?</a:t>
            </a:r>
          </a:p>
          <a:p>
            <a:r>
              <a:rPr lang="en-US" dirty="0" smtClean="0"/>
              <a:t>Where is ALMA?</a:t>
            </a:r>
          </a:p>
          <a:p>
            <a:r>
              <a:rPr lang="en-US" dirty="0" smtClean="0"/>
              <a:t>When is ALMA complete?</a:t>
            </a:r>
          </a:p>
          <a:p>
            <a:r>
              <a:rPr lang="en-US" dirty="0" smtClean="0"/>
              <a:t>How does ALMA work?</a:t>
            </a:r>
          </a:p>
          <a:p>
            <a:r>
              <a:rPr lang="en-US" dirty="0" smtClean="0"/>
              <a:t>What are the scientific questions ALMA will help to answer?</a:t>
            </a:r>
          </a:p>
          <a:p>
            <a:endParaRPr lang="en-US" dirty="0" smtClean="0"/>
          </a:p>
          <a:p>
            <a:endParaRPr lang="en-US" dirty="0" smtClean="0"/>
          </a:p>
          <a:p>
            <a:endParaRPr lang="en-US" dirty="0" smtClean="0"/>
          </a:p>
        </p:txBody>
      </p:sp>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pic>
        <p:nvPicPr>
          <p:cNvPr id="5" name="Picture 4"/>
          <p:cNvPicPr>
            <a:picLocks noChangeAspect="1"/>
          </p:cNvPicPr>
          <p:nvPr/>
        </p:nvPicPr>
        <p:blipFill>
          <a:blip r:embed="rId2"/>
          <a:stretch>
            <a:fillRect/>
          </a:stretch>
        </p:blipFill>
        <p:spPr>
          <a:xfrm>
            <a:off x="5251267" y="1006449"/>
            <a:ext cx="3750139" cy="5349901"/>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Continue on to the AOS</a:t>
            </a:r>
            <a:endParaRPr lang="en-US" dirty="0"/>
          </a:p>
        </p:txBody>
      </p:sp>
      <p:sp>
        <p:nvSpPr>
          <p:cNvPr id="5" name="Footer Placeholder 4"/>
          <p:cNvSpPr>
            <a:spLocks noGrp="1"/>
          </p:cNvSpPr>
          <p:nvPr>
            <p:ph type="ftr" sz="quarter" idx="10"/>
          </p:nvPr>
        </p:nvSpPr>
        <p:spPr/>
        <p:txBody>
          <a:bodyPr/>
          <a:lstStyle/>
          <a:p>
            <a:pPr>
              <a:defRPr/>
            </a:pPr>
            <a:r>
              <a:rPr lang="en-US" smtClean="0"/>
              <a:t>M/V Explorer Enrichment Jan 2011</a:t>
            </a:r>
            <a:endParaRPr lang="en-US"/>
          </a:p>
        </p:txBody>
      </p:sp>
      <p:pic>
        <p:nvPicPr>
          <p:cNvPr id="6" name="NRAO50_AOS_Visit 123_1.avi">
            <a:hlinkClick r:id="" action="ppaction://media"/>
          </p:cNvPr>
          <p:cNvPicPr/>
          <p:nvPr>
            <a:videoFile r:link="rId1"/>
          </p:nvPr>
        </p:nvPicPr>
        <p:blipFill>
          <a:blip r:embed="rId3"/>
          <a:stretch>
            <a:fillRect/>
          </a:stretch>
        </p:blipFill>
        <p:spPr>
          <a:xfrm>
            <a:off x="508000" y="381000"/>
            <a:ext cx="8128000" cy="60960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31775" y="228600"/>
            <a:ext cx="5980113" cy="838200"/>
          </a:xfrm>
        </p:spPr>
        <p:txBody>
          <a:bodyPr/>
          <a:lstStyle/>
          <a:p>
            <a:r>
              <a:rPr lang="en-US">
                <a:latin typeface="Gill Sans MT" charset="-18"/>
                <a:ea typeface="ＭＳ Ｐゴシック" charset="-128"/>
              </a:rPr>
              <a:t>Array Operations Site: 16400 feet</a:t>
            </a:r>
            <a:br>
              <a:rPr lang="en-US">
                <a:latin typeface="Gill Sans MT" charset="-18"/>
                <a:ea typeface="ＭＳ Ｐゴシック" charset="-128"/>
              </a:rPr>
            </a:br>
            <a:r>
              <a:rPr lang="en-US" sz="2000">
                <a:latin typeface="Gill Sans MT" charset="-18"/>
                <a:ea typeface="ＭＳ Ｐゴシック" charset="-128"/>
              </a:rPr>
              <a:t>43 km from gate on CH23 on 51ft wide new road</a:t>
            </a:r>
            <a:endParaRPr lang="en-US">
              <a:latin typeface="Gill Sans MT" charset="-18"/>
              <a:ea typeface="ＭＳ Ｐゴシック" charset="-128"/>
            </a:endParaRPr>
          </a:p>
        </p:txBody>
      </p:sp>
      <p:pic>
        <p:nvPicPr>
          <p:cNvPr id="63491" name="Picture 3" descr="ACA2sm"/>
          <p:cNvPicPr>
            <a:picLocks noChangeAspect="1" noChangeArrowheads="1"/>
          </p:cNvPicPr>
          <p:nvPr/>
        </p:nvPicPr>
        <p:blipFill>
          <a:blip r:embed="rId3"/>
          <a:srcRect/>
          <a:stretch>
            <a:fillRect/>
          </a:stretch>
        </p:blipFill>
        <p:spPr bwMode="auto">
          <a:xfrm>
            <a:off x="4876800" y="1371600"/>
            <a:ext cx="4130675" cy="3097213"/>
          </a:xfrm>
          <a:prstGeom prst="rect">
            <a:avLst/>
          </a:prstGeom>
          <a:noFill/>
          <a:ln w="9525">
            <a:noFill/>
            <a:miter lim="800000"/>
            <a:headEnd/>
            <a:tailEnd/>
          </a:ln>
        </p:spPr>
      </p:pic>
      <p:pic>
        <p:nvPicPr>
          <p:cNvPr id="63492" name="Picture 4" descr="AOS TB -1"/>
          <p:cNvPicPr>
            <a:picLocks noChangeAspect="1" noChangeArrowheads="1"/>
          </p:cNvPicPr>
          <p:nvPr/>
        </p:nvPicPr>
        <p:blipFill>
          <a:blip r:embed="rId4"/>
          <a:srcRect/>
          <a:stretch>
            <a:fillRect/>
          </a:stretch>
        </p:blipFill>
        <p:spPr bwMode="auto">
          <a:xfrm>
            <a:off x="381000" y="3810000"/>
            <a:ext cx="4114800" cy="2493963"/>
          </a:xfrm>
          <a:prstGeom prst="rect">
            <a:avLst/>
          </a:prstGeom>
          <a:noFill/>
          <a:ln w="9525">
            <a:noFill/>
            <a:miter lim="800000"/>
            <a:headEnd/>
            <a:tailEnd/>
          </a:ln>
        </p:spPr>
      </p:pic>
      <p:cxnSp>
        <p:nvCxnSpPr>
          <p:cNvPr id="63493" name="AutoShape 5"/>
          <p:cNvCxnSpPr>
            <a:cxnSpLocks noChangeShapeType="1"/>
          </p:cNvCxnSpPr>
          <p:nvPr/>
        </p:nvCxnSpPr>
        <p:spPr bwMode="auto">
          <a:xfrm flipV="1">
            <a:off x="4495800" y="3962400"/>
            <a:ext cx="1219200" cy="1095375"/>
          </a:xfrm>
          <a:prstGeom prst="straightConnector1">
            <a:avLst/>
          </a:prstGeom>
          <a:noFill/>
          <a:ln w="9525">
            <a:solidFill>
              <a:schemeClr val="tx1"/>
            </a:solidFill>
            <a:round/>
            <a:headEnd/>
            <a:tailEnd type="triangle" w="med" len="med"/>
          </a:ln>
        </p:spPr>
      </p:cxnSp>
      <p:sp>
        <p:nvSpPr>
          <p:cNvPr id="63494" name="Text Box 6"/>
          <p:cNvSpPr txBox="1">
            <a:spLocks noChangeArrowheads="1"/>
          </p:cNvSpPr>
          <p:nvPr/>
        </p:nvSpPr>
        <p:spPr bwMode="auto">
          <a:xfrm>
            <a:off x="1044575" y="6373813"/>
            <a:ext cx="3603625" cy="320675"/>
          </a:xfrm>
          <a:prstGeom prst="rect">
            <a:avLst/>
          </a:prstGeom>
          <a:noFill/>
          <a:ln w="9525">
            <a:noFill/>
            <a:miter lim="800000"/>
            <a:headEnd/>
            <a:tailEnd/>
          </a:ln>
        </p:spPr>
        <p:txBody>
          <a:bodyPr wrap="none">
            <a:prstTxWarp prst="textNoShape">
              <a:avLst/>
            </a:prstTxWarp>
            <a:spAutoFit/>
          </a:bodyPr>
          <a:lstStyle/>
          <a:p>
            <a:r>
              <a:rPr lang="en-US" sz="1500"/>
              <a:t>Array Operations Site Technical Building</a:t>
            </a:r>
            <a:endParaRPr lang="en-US"/>
          </a:p>
        </p:txBody>
      </p:sp>
      <p:pic>
        <p:nvPicPr>
          <p:cNvPr id="63495" name="Picture 7" descr="GoogleArray"/>
          <p:cNvPicPr>
            <a:picLocks noChangeAspect="1" noChangeArrowheads="1"/>
          </p:cNvPicPr>
          <p:nvPr/>
        </p:nvPicPr>
        <p:blipFill>
          <a:blip r:embed="rId5"/>
          <a:srcRect/>
          <a:stretch>
            <a:fillRect/>
          </a:stretch>
        </p:blipFill>
        <p:spPr bwMode="auto">
          <a:xfrm>
            <a:off x="685800" y="1447800"/>
            <a:ext cx="3536950" cy="1963738"/>
          </a:xfrm>
          <a:prstGeom prst="rect">
            <a:avLst/>
          </a:prstGeom>
          <a:noFill/>
          <a:ln w="9525">
            <a:noFill/>
            <a:miter lim="800000"/>
            <a:headEnd/>
            <a:tailEnd/>
          </a:ln>
        </p:spPr>
      </p:pic>
      <p:cxnSp>
        <p:nvCxnSpPr>
          <p:cNvPr id="63496" name="AutoShape 8"/>
          <p:cNvCxnSpPr>
            <a:cxnSpLocks noChangeShapeType="1"/>
          </p:cNvCxnSpPr>
          <p:nvPr/>
        </p:nvCxnSpPr>
        <p:spPr bwMode="auto">
          <a:xfrm flipH="1" flipV="1">
            <a:off x="2362200" y="2209800"/>
            <a:ext cx="2514600" cy="711200"/>
          </a:xfrm>
          <a:prstGeom prst="straightConnector1">
            <a:avLst/>
          </a:prstGeom>
          <a:noFill/>
          <a:ln w="9525">
            <a:solidFill>
              <a:schemeClr val="tx1"/>
            </a:solidFill>
            <a:round/>
            <a:headEnd/>
            <a:tailEnd type="triangle" w="med" len="med"/>
          </a:ln>
        </p:spPr>
      </p:cxnSp>
      <p:sp>
        <p:nvSpPr>
          <p:cNvPr id="63497" name="Text Box 9"/>
          <p:cNvSpPr txBox="1">
            <a:spLocks noChangeArrowheads="1"/>
          </p:cNvSpPr>
          <p:nvPr/>
        </p:nvSpPr>
        <p:spPr bwMode="auto">
          <a:xfrm>
            <a:off x="4648200" y="4468813"/>
            <a:ext cx="4457700" cy="2225675"/>
          </a:xfrm>
          <a:prstGeom prst="rect">
            <a:avLst/>
          </a:prstGeom>
          <a:noFill/>
          <a:ln w="9525">
            <a:noFill/>
            <a:miter lim="800000"/>
            <a:headEnd/>
            <a:tailEnd/>
          </a:ln>
        </p:spPr>
        <p:txBody>
          <a:bodyPr wrap="none">
            <a:prstTxWarp prst="textNoShape">
              <a:avLst/>
            </a:prstTxWarp>
            <a:spAutoFit/>
          </a:bodyPr>
          <a:lstStyle/>
          <a:p>
            <a:pPr>
              <a:buFont typeface="Times" charset="0"/>
              <a:buChar char="•"/>
            </a:pPr>
            <a:r>
              <a:rPr lang="en-US" sz="2000"/>
              <a:t>Array reconfigurable 150m-14km</a:t>
            </a:r>
          </a:p>
          <a:p>
            <a:pPr>
              <a:buFont typeface="Times" charset="0"/>
              <a:buChar char="•"/>
            </a:pPr>
            <a:r>
              <a:rPr lang="en-US" sz="2000"/>
              <a:t>Digitized signals from antenna to TB</a:t>
            </a:r>
          </a:p>
          <a:p>
            <a:pPr lvl="1">
              <a:buFont typeface="Times" charset="0"/>
              <a:buChar char="•"/>
            </a:pPr>
            <a:r>
              <a:rPr lang="en-US" sz="2000"/>
              <a:t>TB houses Correlator</a:t>
            </a:r>
          </a:p>
          <a:p>
            <a:pPr lvl="1">
              <a:buFont typeface="Times" charset="0"/>
              <a:buChar char="•"/>
            </a:pPr>
            <a:r>
              <a:rPr lang="en-US" sz="2000"/>
              <a:t>Local oscillator signals</a:t>
            </a:r>
          </a:p>
          <a:p>
            <a:pPr lvl="1">
              <a:buFont typeface="Times" charset="0"/>
              <a:buChar char="•"/>
            </a:pPr>
            <a:r>
              <a:rPr lang="en-US" sz="2000"/>
              <a:t>Antenna transporter shelter</a:t>
            </a:r>
          </a:p>
          <a:p>
            <a:pPr lvl="1">
              <a:buFont typeface="Times" charset="0"/>
              <a:buChar char="•"/>
            </a:pPr>
            <a:r>
              <a:rPr lang="en-US" sz="2000"/>
              <a:t>Refuge</a:t>
            </a:r>
          </a:p>
          <a:p>
            <a:pPr lvl="1">
              <a:buFont typeface="Times" charset="0"/>
              <a:buChar char="•"/>
            </a:pPr>
            <a:r>
              <a:rPr lang="en-US" sz="2000"/>
              <a:t>No one overnight, few during day</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ALMA Science Targets</a:t>
            </a:r>
          </a:p>
        </p:txBody>
      </p:sp>
      <p:sp>
        <p:nvSpPr>
          <p:cNvPr id="76803" name="Content Placeholder 2"/>
          <p:cNvSpPr>
            <a:spLocks noGrp="1"/>
          </p:cNvSpPr>
          <p:nvPr>
            <p:ph idx="1"/>
          </p:nvPr>
        </p:nvSpPr>
        <p:spPr>
          <a:xfrm>
            <a:off x="1122363" y="1228725"/>
            <a:ext cx="7564437" cy="5029200"/>
          </a:xfrm>
        </p:spPr>
        <p:txBody>
          <a:bodyPr/>
          <a:lstStyle/>
          <a:p>
            <a:pPr eaLnBrk="1" hangingPunct="1">
              <a:lnSpc>
                <a:spcPct val="80000"/>
              </a:lnSpc>
            </a:pPr>
            <a:r>
              <a:rPr lang="en-US" sz="1900" smtClean="0">
                <a:ea typeface="ＭＳ Ｐゴシック" charset="-128"/>
                <a:cs typeface="ＭＳ Ｐゴシック" charset="-128"/>
              </a:rPr>
              <a:t>Design Reference Science Plan contains a suite of potential science experiments</a:t>
            </a:r>
          </a:p>
          <a:p>
            <a:pPr eaLnBrk="1" hangingPunct="1">
              <a:lnSpc>
                <a:spcPct val="80000"/>
              </a:lnSpc>
            </a:pPr>
            <a:r>
              <a:rPr lang="en-US" sz="1900" smtClean="0">
                <a:ea typeface="ＭＳ Ｐゴシック" charset="-128"/>
                <a:cs typeface="ＭＳ Ｐゴシック" charset="-128"/>
              </a:rPr>
              <a:t>Cosmic Dawn</a:t>
            </a:r>
          </a:p>
          <a:p>
            <a:pPr lvl="1" eaLnBrk="1" hangingPunct="1">
              <a:lnSpc>
                <a:spcPct val="80000"/>
              </a:lnSpc>
            </a:pPr>
            <a:r>
              <a:rPr lang="en-US" sz="2600" smtClean="0"/>
              <a:t>First Stars and Galaxies</a:t>
            </a:r>
          </a:p>
          <a:p>
            <a:pPr lvl="1" eaLnBrk="1" hangingPunct="1">
              <a:lnSpc>
                <a:spcPct val="80000"/>
              </a:lnSpc>
            </a:pPr>
            <a:r>
              <a:rPr lang="en-US" sz="2600" smtClean="0"/>
              <a:t>First Star Deaths: Gamma Ray Bursters </a:t>
            </a:r>
          </a:p>
          <a:p>
            <a:pPr eaLnBrk="1" hangingPunct="1">
              <a:lnSpc>
                <a:spcPct val="80000"/>
              </a:lnSpc>
            </a:pPr>
            <a:r>
              <a:rPr lang="en-US" sz="1900" smtClean="0">
                <a:ea typeface="ＭＳ Ｐゴシック" charset="-128"/>
                <a:cs typeface="ＭＳ Ｐゴシック" charset="-128"/>
              </a:rPr>
              <a:t>Nearby Universe</a:t>
            </a:r>
          </a:p>
          <a:p>
            <a:pPr lvl="1" eaLnBrk="1" hangingPunct="1">
              <a:lnSpc>
                <a:spcPct val="80000"/>
              </a:lnSpc>
            </a:pPr>
            <a:r>
              <a:rPr lang="en-US" sz="2600" smtClean="0"/>
              <a:t>Galaxy Clusters </a:t>
            </a:r>
          </a:p>
          <a:p>
            <a:pPr lvl="1" eaLnBrk="1" hangingPunct="1">
              <a:lnSpc>
                <a:spcPct val="80000"/>
              </a:lnSpc>
            </a:pPr>
            <a:r>
              <a:rPr lang="en-US" sz="2600" smtClean="0"/>
              <a:t>Galaxies </a:t>
            </a:r>
          </a:p>
          <a:p>
            <a:pPr eaLnBrk="1" hangingPunct="1">
              <a:lnSpc>
                <a:spcPct val="80000"/>
              </a:lnSpc>
            </a:pPr>
            <a:r>
              <a:rPr lang="en-US" sz="1900" smtClean="0">
                <a:ea typeface="ＭＳ Ｐゴシック" charset="-128"/>
                <a:cs typeface="ＭＳ Ｐゴシック" charset="-128"/>
              </a:rPr>
              <a:t>Star Formation</a:t>
            </a:r>
          </a:p>
          <a:p>
            <a:pPr lvl="1" eaLnBrk="1" hangingPunct="1">
              <a:lnSpc>
                <a:spcPct val="80000"/>
              </a:lnSpc>
            </a:pPr>
            <a:r>
              <a:rPr lang="en-US" sz="2600" smtClean="0"/>
              <a:t>Massive Stars </a:t>
            </a:r>
          </a:p>
          <a:p>
            <a:pPr lvl="1" eaLnBrk="1" hangingPunct="1">
              <a:lnSpc>
                <a:spcPct val="80000"/>
              </a:lnSpc>
            </a:pPr>
            <a:r>
              <a:rPr lang="en-US" sz="2600" smtClean="0"/>
              <a:t>Normal Stars and Planets</a:t>
            </a:r>
          </a:p>
          <a:p>
            <a:pPr eaLnBrk="1" hangingPunct="1">
              <a:lnSpc>
                <a:spcPct val="80000"/>
              </a:lnSpc>
            </a:pPr>
            <a:r>
              <a:rPr lang="en-US" sz="1900" smtClean="0">
                <a:ea typeface="ＭＳ Ｐゴシック" charset="-128"/>
                <a:cs typeface="ＭＳ Ｐゴシック" charset="-128"/>
              </a:rPr>
              <a:t>Stellar Systems</a:t>
            </a:r>
          </a:p>
          <a:p>
            <a:pPr lvl="1" eaLnBrk="1" hangingPunct="1">
              <a:lnSpc>
                <a:spcPct val="80000"/>
              </a:lnSpc>
            </a:pPr>
            <a:r>
              <a:rPr lang="en-US" sz="2600" smtClean="0"/>
              <a:t>Sun </a:t>
            </a:r>
          </a:p>
          <a:p>
            <a:pPr lvl="1" eaLnBrk="1" hangingPunct="1">
              <a:lnSpc>
                <a:spcPct val="80000"/>
              </a:lnSpc>
            </a:pPr>
            <a:r>
              <a:rPr lang="en-US" sz="2600" smtClean="0"/>
              <a:t>Planets and Small Bodies</a:t>
            </a:r>
          </a:p>
        </p:txBody>
      </p:sp>
      <p:pic>
        <p:nvPicPr>
          <p:cNvPr id="5" name="Picture 4" descr="101080_7yrFullSky_WMAP_1024W.png"/>
          <p:cNvPicPr>
            <a:picLocks noChangeAspect="1"/>
          </p:cNvPicPr>
          <p:nvPr/>
        </p:nvPicPr>
        <p:blipFill>
          <a:blip r:embed="rId3"/>
          <a:srcRect/>
          <a:stretch>
            <a:fillRect/>
          </a:stretch>
        </p:blipFill>
        <p:spPr bwMode="auto">
          <a:xfrm>
            <a:off x="0" y="1143000"/>
            <a:ext cx="9144000" cy="4572000"/>
          </a:xfrm>
          <a:prstGeom prst="rect">
            <a:avLst/>
          </a:prstGeom>
          <a:noFill/>
          <a:ln w="9525">
            <a:noFill/>
            <a:miter lim="800000"/>
            <a:headEnd/>
            <a:tailEnd/>
          </a:ln>
        </p:spPr>
      </p:pic>
      <p:sp>
        <p:nvSpPr>
          <p:cNvPr id="76805" name="Footer Placeholder 5"/>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953735"/>
                </a:solidFill>
                <a:ea typeface="ＭＳ Ｐゴシック" charset="-128"/>
                <a:cs typeface="ＭＳ Ｐゴシック" charset="-128"/>
              </a:rPr>
              <a:t>      </a:t>
            </a:r>
            <a:r>
              <a:rPr lang="en-US" sz="2800" smtClean="0">
                <a:solidFill>
                  <a:srgbClr val="953735"/>
                </a:solidFill>
                <a:ea typeface="ＭＳ Ｐゴシック" charset="-128"/>
                <a:cs typeface="ＭＳ Ｐゴシック" charset="-128"/>
              </a:rPr>
              <a:t>Opening Up the Dark Side of Reionization</a:t>
            </a:r>
          </a:p>
        </p:txBody>
      </p:sp>
      <p:pic>
        <p:nvPicPr>
          <p:cNvPr id="78851" name="Picture 4" descr="CosmicEvolutionTimeline.tiff"/>
          <p:cNvPicPr>
            <a:picLocks noChangeAspect="1"/>
          </p:cNvPicPr>
          <p:nvPr/>
        </p:nvPicPr>
        <p:blipFill>
          <a:blip r:embed="rId3"/>
          <a:srcRect/>
          <a:stretch>
            <a:fillRect/>
          </a:stretch>
        </p:blipFill>
        <p:spPr bwMode="auto">
          <a:xfrm>
            <a:off x="2057400" y="1447800"/>
            <a:ext cx="5562600" cy="3163888"/>
          </a:xfrm>
          <a:prstGeom prst="rect">
            <a:avLst/>
          </a:prstGeom>
          <a:noFill/>
          <a:ln w="9525">
            <a:noFill/>
            <a:miter lim="800000"/>
            <a:headEnd/>
            <a:tailEnd/>
          </a:ln>
        </p:spPr>
      </p:pic>
      <p:sp>
        <p:nvSpPr>
          <p:cNvPr id="78852" name="TextBox 3"/>
          <p:cNvSpPr txBox="1">
            <a:spLocks noChangeArrowheads="1"/>
          </p:cNvSpPr>
          <p:nvPr/>
        </p:nvSpPr>
        <p:spPr bwMode="auto">
          <a:xfrm>
            <a:off x="6934200" y="4724400"/>
            <a:ext cx="1335088" cy="276225"/>
          </a:xfrm>
          <a:prstGeom prst="rect">
            <a:avLst/>
          </a:prstGeom>
          <a:noFill/>
          <a:ln w="9525">
            <a:noFill/>
            <a:miter lim="800000"/>
            <a:headEnd/>
            <a:tailEnd/>
          </a:ln>
        </p:spPr>
        <p:txBody>
          <a:bodyPr wrap="none">
            <a:prstTxWarp prst="textNoShape">
              <a:avLst/>
            </a:prstTxWarp>
            <a:spAutoFit/>
          </a:bodyPr>
          <a:lstStyle/>
          <a:p>
            <a:r>
              <a:rPr lang="en-US" sz="1200"/>
              <a:t>After R. Barkana</a:t>
            </a:r>
          </a:p>
        </p:txBody>
      </p:sp>
      <p:sp>
        <p:nvSpPr>
          <p:cNvPr id="78853" name="Footer Placeholder 5"/>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953735"/>
                </a:solidFill>
                <a:ea typeface="ＭＳ Ｐゴシック" charset="-128"/>
                <a:cs typeface="ＭＳ Ｐゴシック" charset="-128"/>
              </a:rPr>
              <a:t>First Light</a:t>
            </a:r>
          </a:p>
        </p:txBody>
      </p:sp>
      <p:sp>
        <p:nvSpPr>
          <p:cNvPr id="3" name="Content Placeholder 2"/>
          <p:cNvSpPr>
            <a:spLocks noGrp="1"/>
          </p:cNvSpPr>
          <p:nvPr>
            <p:ph idx="1"/>
          </p:nvPr>
        </p:nvSpPr>
        <p:spPr/>
        <p:txBody>
          <a:bodyPr>
            <a:normAutofit fontScale="92500" lnSpcReduction="10000"/>
          </a:bodyPr>
          <a:lstStyle/>
          <a:p>
            <a:pPr>
              <a:buFont typeface="Arial" pitchFamily="-65" charset="0"/>
              <a:buChar char="•"/>
              <a:defRPr/>
            </a:pPr>
            <a:r>
              <a:rPr lang="en-US" dirty="0" smtClean="0"/>
              <a:t>Dark Matter structures concentrate matter shortly after </a:t>
            </a:r>
            <a:r>
              <a:rPr lang="en-US" dirty="0" err="1" smtClean="0"/>
              <a:t>t</a:t>
            </a:r>
            <a:r>
              <a:rPr lang="en-US" dirty="0" smtClean="0"/>
              <a:t>=0</a:t>
            </a:r>
          </a:p>
          <a:p>
            <a:pPr>
              <a:buFont typeface="Arial" pitchFamily="-65" charset="0"/>
              <a:buChar char="•"/>
              <a:defRPr/>
            </a:pPr>
            <a:r>
              <a:rPr lang="en-US" dirty="0" smtClean="0"/>
              <a:t>Molecular hydrogen (H</a:t>
            </a:r>
            <a:r>
              <a:rPr lang="en-US" baseline="-25000" dirty="0" smtClean="0"/>
              <a:t>2</a:t>
            </a:r>
            <a:r>
              <a:rPr lang="en-US" dirty="0" smtClean="0"/>
              <a:t>, HD) forms from associative detachment</a:t>
            </a:r>
          </a:p>
          <a:p>
            <a:pPr>
              <a:buFont typeface="Arial" pitchFamily="-65" charset="0"/>
              <a:buChar char="•"/>
              <a:defRPr/>
            </a:pPr>
            <a:r>
              <a:rPr lang="en-US" dirty="0" smtClean="0"/>
              <a:t>Cooling of gas allows first stars, expected to be massive, to form</a:t>
            </a:r>
          </a:p>
          <a:p>
            <a:pPr>
              <a:buFont typeface="Arial" pitchFamily="-65" charset="0"/>
              <a:buChar char="•"/>
              <a:defRPr/>
            </a:pPr>
            <a:r>
              <a:rPr lang="en-US" dirty="0" smtClean="0"/>
              <a:t>This cooling via rotational lines of H</a:t>
            </a:r>
            <a:r>
              <a:rPr lang="en-US" baseline="-25000" dirty="0" smtClean="0"/>
              <a:t>2</a:t>
            </a:r>
            <a:r>
              <a:rPr lang="en-US" dirty="0" smtClean="0"/>
              <a:t> produces emission which shifts into ALMA bands at z~10, potentially observable from the first waves of star formation in massive proto-galaxies.</a:t>
            </a:r>
          </a:p>
          <a:p>
            <a:pPr>
              <a:buFont typeface="Arial" pitchFamily="-65" charset="0"/>
              <a:buChar char="•"/>
              <a:defRPr/>
            </a:pPr>
            <a:r>
              <a:rPr lang="en-US" dirty="0" smtClean="0"/>
              <a:t>Massive stars evolve, producing heavier elements, which are distributed throughout the </a:t>
            </a:r>
            <a:r>
              <a:rPr lang="en-US" dirty="0" err="1" smtClean="0"/>
              <a:t>protogalaxies</a:t>
            </a:r>
            <a:r>
              <a:rPr lang="en-US" dirty="0" smtClean="0"/>
              <a:t> via supernovae, which may appear as Gamma Ray Bursts (</a:t>
            </a:r>
            <a:r>
              <a:rPr lang="en-US" dirty="0" err="1" smtClean="0"/>
              <a:t>GRBs</a:t>
            </a:r>
            <a:r>
              <a:rPr lang="en-US" dirty="0" smtClean="0"/>
              <a:t>)</a:t>
            </a:r>
          </a:p>
          <a:p>
            <a:pPr>
              <a:buFont typeface="Arial" pitchFamily="-65" charset="0"/>
              <a:buChar char="•"/>
              <a:defRPr/>
            </a:pPr>
            <a:r>
              <a:rPr lang="en-US" dirty="0" smtClean="0"/>
              <a:t>Cooling then proceeds via the atomic fine-structure lines, which are </a:t>
            </a:r>
            <a:r>
              <a:rPr lang="en-US" dirty="0" err="1" smtClean="0"/>
              <a:t>redshifted</a:t>
            </a:r>
            <a:r>
              <a:rPr lang="en-US" dirty="0" smtClean="0"/>
              <a:t> into the ALMA bands</a:t>
            </a:r>
          </a:p>
          <a:p>
            <a:pPr>
              <a:buFont typeface="Arial" pitchFamily="-65" charset="0"/>
              <a:buChar char="•"/>
              <a:defRPr/>
            </a:pPr>
            <a:r>
              <a:rPr lang="en-US" dirty="0" smtClean="0"/>
              <a:t>ALMA should be able to observe</a:t>
            </a:r>
          </a:p>
          <a:p>
            <a:pPr lvl="1">
              <a:buFont typeface="Arial" pitchFamily="-65" charset="0"/>
              <a:buChar char="–"/>
              <a:defRPr/>
            </a:pPr>
            <a:r>
              <a:rPr lang="en-US" sz="1600" dirty="0" smtClean="0">
                <a:solidFill>
                  <a:srgbClr val="800000"/>
                </a:solidFill>
              </a:rPr>
              <a:t>Rotational lines of H</a:t>
            </a:r>
            <a:r>
              <a:rPr lang="en-US" sz="1600" baseline="-25000" dirty="0" smtClean="0">
                <a:solidFill>
                  <a:srgbClr val="800000"/>
                </a:solidFill>
              </a:rPr>
              <a:t>2</a:t>
            </a:r>
            <a:r>
              <a:rPr lang="en-US" sz="1600" dirty="0" smtClean="0">
                <a:solidFill>
                  <a:srgbClr val="800000"/>
                </a:solidFill>
              </a:rPr>
              <a:t> from large mass accumulations forming the first stars</a:t>
            </a:r>
            <a:endParaRPr lang="en-US" dirty="0" smtClean="0"/>
          </a:p>
          <a:p>
            <a:pPr lvl="1">
              <a:buFont typeface="Arial" pitchFamily="-65" charset="0"/>
              <a:buChar char="–"/>
              <a:defRPr/>
            </a:pPr>
            <a:r>
              <a:rPr lang="en-US" sz="1600" dirty="0" smtClean="0">
                <a:solidFill>
                  <a:srgbClr val="800000"/>
                </a:solidFill>
              </a:rPr>
              <a:t>Emission from </a:t>
            </a:r>
            <a:r>
              <a:rPr lang="en-US" sz="1600" dirty="0" err="1" smtClean="0">
                <a:solidFill>
                  <a:srgbClr val="800000"/>
                </a:solidFill>
              </a:rPr>
              <a:t>GRBs</a:t>
            </a:r>
            <a:r>
              <a:rPr lang="en-US" sz="1600" dirty="0" smtClean="0">
                <a:solidFill>
                  <a:srgbClr val="800000"/>
                </a:solidFill>
              </a:rPr>
              <a:t>, probing the demise of those first stars</a:t>
            </a:r>
          </a:p>
          <a:p>
            <a:pPr lvl="1">
              <a:buFont typeface="Arial" pitchFamily="-65" charset="0"/>
              <a:buChar char="–"/>
              <a:defRPr/>
            </a:pPr>
            <a:r>
              <a:rPr lang="en-US" sz="1600" dirty="0" smtClean="0">
                <a:solidFill>
                  <a:srgbClr val="800000"/>
                </a:solidFill>
              </a:rPr>
              <a:t>Emission from fine-structure lines as the first galaxies evolve</a:t>
            </a:r>
          </a:p>
        </p:txBody>
      </p:sp>
      <p:pic>
        <p:nvPicPr>
          <p:cNvPr id="80900" name="Picture 4" descr="primordial_galsciv329i5987p45F1.png"/>
          <p:cNvPicPr>
            <a:picLocks noChangeAspect="1"/>
          </p:cNvPicPr>
          <p:nvPr/>
        </p:nvPicPr>
        <p:blipFill>
          <a:blip r:embed="rId3"/>
          <a:srcRect/>
          <a:stretch>
            <a:fillRect/>
          </a:stretch>
        </p:blipFill>
        <p:spPr bwMode="auto">
          <a:xfrm>
            <a:off x="5257800" y="0"/>
            <a:ext cx="1630363" cy="1384300"/>
          </a:xfrm>
          <a:prstGeom prst="rect">
            <a:avLst/>
          </a:prstGeom>
          <a:noFill/>
          <a:ln w="9525">
            <a:noFill/>
            <a:miter lim="800000"/>
            <a:headEnd/>
            <a:tailEnd/>
          </a:ln>
        </p:spPr>
      </p:pic>
      <p:sp>
        <p:nvSpPr>
          <p:cNvPr id="80901" name="Footer Placeholder 5"/>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953735"/>
                </a:solidFill>
                <a:ea typeface="ＭＳ Ｐゴシック" charset="-128"/>
                <a:cs typeface="ＭＳ Ｐゴシック" charset="-128"/>
              </a:rPr>
              <a:t>The Birth of Chemical Complexity</a:t>
            </a:r>
          </a:p>
        </p:txBody>
      </p:sp>
      <p:pic>
        <p:nvPicPr>
          <p:cNvPr id="5" name="Picture 4" descr="CosmoPeriodicTable.jpg"/>
          <p:cNvPicPr>
            <a:picLocks noChangeAspect="1"/>
          </p:cNvPicPr>
          <p:nvPr/>
        </p:nvPicPr>
        <p:blipFill>
          <a:blip r:embed="rId2"/>
          <a:srcRect/>
          <a:stretch>
            <a:fillRect/>
          </a:stretch>
        </p:blipFill>
        <p:spPr bwMode="auto">
          <a:xfrm>
            <a:off x="457200" y="1295400"/>
            <a:ext cx="4187825" cy="4598988"/>
          </a:xfrm>
          <a:prstGeom prst="rect">
            <a:avLst/>
          </a:prstGeom>
          <a:noFill/>
          <a:ln w="9525">
            <a:noFill/>
            <a:miter lim="800000"/>
            <a:headEnd/>
            <a:tailEnd/>
          </a:ln>
        </p:spPr>
      </p:pic>
      <p:pic>
        <p:nvPicPr>
          <p:cNvPr id="7" name="Picture 6" descr="AstPeriodicTable.jpg"/>
          <p:cNvPicPr>
            <a:picLocks noChangeAspect="1"/>
          </p:cNvPicPr>
          <p:nvPr/>
        </p:nvPicPr>
        <p:blipFill>
          <a:blip r:embed="rId3"/>
          <a:srcRect/>
          <a:stretch>
            <a:fillRect/>
          </a:stretch>
        </p:blipFill>
        <p:spPr bwMode="auto">
          <a:xfrm>
            <a:off x="457200" y="1295400"/>
            <a:ext cx="4187825" cy="4598988"/>
          </a:xfrm>
          <a:prstGeom prst="rect">
            <a:avLst/>
          </a:prstGeom>
          <a:noFill/>
          <a:ln w="9525">
            <a:noFill/>
            <a:miter lim="800000"/>
            <a:headEnd/>
            <a:tailEnd/>
          </a:ln>
        </p:spPr>
      </p:pic>
      <p:sp>
        <p:nvSpPr>
          <p:cNvPr id="8" name="TextBox 7"/>
          <p:cNvSpPr txBox="1"/>
          <p:nvPr/>
        </p:nvSpPr>
        <p:spPr>
          <a:xfrm>
            <a:off x="5029200" y="1676400"/>
            <a:ext cx="3886200" cy="2586038"/>
          </a:xfrm>
          <a:prstGeom prst="rect">
            <a:avLst/>
          </a:prstGeom>
          <a:noFill/>
        </p:spPr>
        <p:txBody>
          <a:bodyPr>
            <a:spAutoFit/>
          </a:bodyPr>
          <a:lstStyle/>
          <a:p>
            <a:pPr marL="342900" indent="-342900" eaLnBrk="0" hangingPunct="0">
              <a:spcBef>
                <a:spcPct val="20000"/>
              </a:spcBef>
              <a:defRPr/>
            </a:pPr>
            <a:r>
              <a:rPr lang="en-US" sz="1800" dirty="0">
                <a:solidFill>
                  <a:schemeClr val="accent2"/>
                </a:solidFill>
                <a:latin typeface="Gill Sans MT" pitchFamily="34" charset="0"/>
                <a:ea typeface="ＭＳ Ｐゴシック" pitchFamily="-65" charset="-128"/>
                <a:cs typeface="Gill Sans" pitchFamily="17" charset="0"/>
              </a:rPr>
              <a:t>When chemistry got interesting</a:t>
            </a:r>
          </a:p>
          <a:p>
            <a:pPr marL="342900" indent="-342900" eaLnBrk="0" hangingPunct="0">
              <a:spcBef>
                <a:spcPct val="20000"/>
              </a:spcBef>
              <a:defRPr/>
            </a:pPr>
            <a:r>
              <a:rPr lang="en-US" sz="1800" dirty="0">
                <a:solidFill>
                  <a:schemeClr val="accent2"/>
                </a:solidFill>
                <a:latin typeface="Gill Sans MT" pitchFamily="34" charset="0"/>
                <a:ea typeface="ＭＳ Ｐゴシック" pitchFamily="-65" charset="-128"/>
                <a:cs typeface="Gill Sans" pitchFamily="17" charset="0"/>
              </a:rPr>
              <a:t>(H</a:t>
            </a:r>
            <a:r>
              <a:rPr lang="en-US" sz="1800" baseline="-25000" dirty="0">
                <a:solidFill>
                  <a:schemeClr val="accent2"/>
                </a:solidFill>
                <a:latin typeface="Gill Sans MT" pitchFamily="34" charset="0"/>
                <a:ea typeface="ＭＳ Ｐゴシック" pitchFamily="-65" charset="-128"/>
                <a:cs typeface="Gill Sans" pitchFamily="17" charset="0"/>
              </a:rPr>
              <a:t>3</a:t>
            </a:r>
            <a:r>
              <a:rPr lang="en-US" sz="1800" baseline="30000" dirty="0">
                <a:solidFill>
                  <a:schemeClr val="accent2"/>
                </a:solidFill>
                <a:latin typeface="Gill Sans MT" pitchFamily="34" charset="0"/>
                <a:ea typeface="ＭＳ Ｐゴシック" pitchFamily="-65" charset="-128"/>
                <a:cs typeface="Gill Sans" pitchFamily="17" charset="0"/>
              </a:rPr>
              <a:t>+</a:t>
            </a:r>
            <a:r>
              <a:rPr lang="en-US" sz="1800" dirty="0">
                <a:solidFill>
                  <a:schemeClr val="accent2"/>
                </a:solidFill>
                <a:latin typeface="Gill Sans MT" pitchFamily="34" charset="0"/>
                <a:ea typeface="ＭＳ Ｐゴシック" pitchFamily="-65" charset="-128"/>
                <a:cs typeface="Gill Sans" pitchFamily="17" charset="0"/>
              </a:rPr>
              <a:t>, H</a:t>
            </a:r>
            <a:r>
              <a:rPr lang="en-US" sz="1800" baseline="-25000" dirty="0">
                <a:solidFill>
                  <a:schemeClr val="accent2"/>
                </a:solidFill>
                <a:latin typeface="Gill Sans MT" pitchFamily="34" charset="0"/>
                <a:ea typeface="ＭＳ Ｐゴシック" pitchFamily="-65" charset="-128"/>
                <a:cs typeface="Gill Sans" pitchFamily="17" charset="0"/>
              </a:rPr>
              <a:t>2</a:t>
            </a:r>
            <a:r>
              <a:rPr lang="en-US" sz="1800" dirty="0">
                <a:solidFill>
                  <a:schemeClr val="accent2"/>
                </a:solidFill>
                <a:latin typeface="Gill Sans MT" pitchFamily="34" charset="0"/>
                <a:ea typeface="ＭＳ Ｐゴシック" pitchFamily="-65" charset="-128"/>
                <a:cs typeface="Gill Sans" pitchFamily="17" charset="0"/>
              </a:rPr>
              <a:t>D</a:t>
            </a:r>
            <a:r>
              <a:rPr lang="en-US" sz="1800" baseline="30000" dirty="0">
                <a:solidFill>
                  <a:schemeClr val="accent2"/>
                </a:solidFill>
                <a:latin typeface="Gill Sans MT" pitchFamily="34" charset="0"/>
                <a:ea typeface="ＭＳ Ｐゴシック" pitchFamily="-65" charset="-128"/>
                <a:cs typeface="Gill Sans" pitchFamily="17" charset="0"/>
              </a:rPr>
              <a:t>+</a:t>
            </a:r>
            <a:r>
              <a:rPr lang="en-US" sz="1800" dirty="0">
                <a:solidFill>
                  <a:schemeClr val="accent2"/>
                </a:solidFill>
                <a:latin typeface="Gill Sans MT" pitchFamily="34" charset="0"/>
                <a:ea typeface="ＭＳ Ｐゴシック" pitchFamily="-65" charset="-128"/>
                <a:cs typeface="Gill Sans" pitchFamily="17" charset="0"/>
              </a:rPr>
              <a:t>, H</a:t>
            </a:r>
            <a:r>
              <a:rPr lang="en-US" sz="1800" baseline="-25000" dirty="0">
                <a:solidFill>
                  <a:schemeClr val="accent2"/>
                </a:solidFill>
                <a:latin typeface="Gill Sans MT" pitchFamily="34" charset="0"/>
                <a:ea typeface="ＭＳ Ｐゴシック" pitchFamily="-65" charset="-128"/>
                <a:cs typeface="Gill Sans" pitchFamily="17" charset="0"/>
              </a:rPr>
              <a:t>2</a:t>
            </a:r>
            <a:r>
              <a:rPr lang="en-US" sz="1800" dirty="0">
                <a:solidFill>
                  <a:schemeClr val="accent2"/>
                </a:solidFill>
                <a:latin typeface="Gill Sans MT" pitchFamily="34" charset="0"/>
                <a:ea typeface="ＭＳ Ｐゴシック" pitchFamily="-65" charset="-128"/>
                <a:cs typeface="Gill Sans" pitchFamily="17" charset="0"/>
              </a:rPr>
              <a:t>, HD notwithstanding)</a:t>
            </a:r>
          </a:p>
          <a:p>
            <a:pPr marL="342900" indent="-342900" eaLnBrk="0" hangingPunct="0">
              <a:spcBef>
                <a:spcPct val="20000"/>
              </a:spcBef>
              <a:defRPr/>
            </a:pPr>
            <a:r>
              <a:rPr lang="en-US" sz="1800" dirty="0">
                <a:solidFill>
                  <a:schemeClr val="accent2"/>
                </a:solidFill>
                <a:latin typeface="Gill Sans MT" pitchFamily="34" charset="0"/>
                <a:ea typeface="ＭＳ Ｐゴシック" pitchFamily="-65" charset="-128"/>
                <a:cs typeface="Gill Sans" pitchFamily="17" charset="0"/>
              </a:rPr>
              <a:t>ALMA should be able to monitor the creation of</a:t>
            </a:r>
          </a:p>
          <a:p>
            <a:pPr marL="342900" indent="-342900" eaLnBrk="0" hangingPunct="0">
              <a:spcBef>
                <a:spcPct val="20000"/>
              </a:spcBef>
              <a:buFont typeface="Arial"/>
              <a:buChar char="•"/>
              <a:defRPr/>
            </a:pPr>
            <a:r>
              <a:rPr lang="en-US" sz="1800" dirty="0">
                <a:solidFill>
                  <a:schemeClr val="accent2"/>
                </a:solidFill>
                <a:latin typeface="Gill Sans MT" pitchFamily="34" charset="0"/>
                <a:ea typeface="ＭＳ Ｐゴシック" pitchFamily="-65" charset="-128"/>
                <a:cs typeface="Gill Sans" pitchFamily="17" charset="0"/>
              </a:rPr>
              <a:t>O ([O I], [O III], OH, H</a:t>
            </a:r>
            <a:r>
              <a:rPr lang="en-US" sz="1800" baseline="-25000" dirty="0">
                <a:solidFill>
                  <a:schemeClr val="accent2"/>
                </a:solidFill>
                <a:latin typeface="Gill Sans MT" pitchFamily="34" charset="0"/>
                <a:ea typeface="ＭＳ Ｐゴシック" pitchFamily="-65" charset="-128"/>
                <a:cs typeface="Gill Sans" pitchFamily="17" charset="0"/>
              </a:rPr>
              <a:t>2</a:t>
            </a:r>
            <a:r>
              <a:rPr lang="en-US" sz="1800" dirty="0">
                <a:solidFill>
                  <a:schemeClr val="accent2"/>
                </a:solidFill>
                <a:latin typeface="Gill Sans MT" pitchFamily="34" charset="0"/>
                <a:ea typeface="ＭＳ Ｐゴシック" pitchFamily="-65" charset="-128"/>
                <a:cs typeface="Gill Sans" pitchFamily="17" charset="0"/>
              </a:rPr>
              <a:t>O)</a:t>
            </a:r>
          </a:p>
          <a:p>
            <a:pPr marL="342900" indent="-342900" eaLnBrk="0" hangingPunct="0">
              <a:spcBef>
                <a:spcPct val="20000"/>
              </a:spcBef>
              <a:buFont typeface="Arial"/>
              <a:buChar char="•"/>
              <a:defRPr/>
            </a:pPr>
            <a:r>
              <a:rPr lang="en-US" sz="1800" dirty="0">
                <a:solidFill>
                  <a:schemeClr val="accent2"/>
                </a:solidFill>
                <a:latin typeface="Gill Sans MT" pitchFamily="34" charset="0"/>
                <a:ea typeface="ＭＳ Ｐゴシック" pitchFamily="-65" charset="-128"/>
                <a:cs typeface="Gill Sans" pitchFamily="17" charset="0"/>
              </a:rPr>
              <a:t>C ([C I], [C II], CO, CH, CH</a:t>
            </a:r>
            <a:r>
              <a:rPr lang="en-US" sz="1800" baseline="30000" dirty="0">
                <a:solidFill>
                  <a:schemeClr val="accent2"/>
                </a:solidFill>
                <a:latin typeface="Gill Sans MT" pitchFamily="34" charset="0"/>
                <a:ea typeface="ＭＳ Ｐゴシック" pitchFamily="-65" charset="-128"/>
                <a:cs typeface="Gill Sans" pitchFamily="17" charset="0"/>
              </a:rPr>
              <a:t>+</a:t>
            </a:r>
            <a:r>
              <a:rPr lang="en-US" sz="1800" dirty="0">
                <a:solidFill>
                  <a:schemeClr val="accent2"/>
                </a:solidFill>
                <a:latin typeface="Gill Sans MT" pitchFamily="34" charset="0"/>
                <a:ea typeface="ＭＳ Ｐゴシック" pitchFamily="-65" charset="-128"/>
                <a:cs typeface="Gill Sans" pitchFamily="17" charset="0"/>
              </a:rPr>
              <a:t>,</a:t>
            </a:r>
            <a:r>
              <a:rPr lang="en-US" sz="1800" baseline="30000" dirty="0">
                <a:solidFill>
                  <a:schemeClr val="accent2"/>
                </a:solidFill>
                <a:latin typeface="Gill Sans MT" pitchFamily="34" charset="0"/>
                <a:ea typeface="ＭＳ Ｐゴシック" pitchFamily="-65" charset="-128"/>
                <a:cs typeface="Gill Sans" pitchFamily="17" charset="0"/>
              </a:rPr>
              <a:t>13</a:t>
            </a:r>
            <a:r>
              <a:rPr lang="en-US" sz="1800" dirty="0">
                <a:solidFill>
                  <a:schemeClr val="accent2"/>
                </a:solidFill>
                <a:latin typeface="Gill Sans MT" pitchFamily="34" charset="0"/>
                <a:ea typeface="ＭＳ Ｐゴシック" pitchFamily="-65" charset="-128"/>
                <a:cs typeface="Gill Sans" pitchFamily="17" charset="0"/>
              </a:rPr>
              <a:t>C)</a:t>
            </a:r>
            <a:endParaRPr lang="en-US" sz="1800" baseline="30000" dirty="0">
              <a:solidFill>
                <a:schemeClr val="accent2"/>
              </a:solidFill>
              <a:latin typeface="Gill Sans MT" pitchFamily="34" charset="0"/>
              <a:ea typeface="ＭＳ Ｐゴシック" pitchFamily="-65" charset="-128"/>
              <a:cs typeface="Gill Sans" pitchFamily="17" charset="0"/>
            </a:endParaRPr>
          </a:p>
          <a:p>
            <a:pPr marL="342900" indent="-342900" eaLnBrk="0" hangingPunct="0">
              <a:spcBef>
                <a:spcPct val="20000"/>
              </a:spcBef>
              <a:buFont typeface="Arial"/>
              <a:buChar char="•"/>
              <a:defRPr/>
            </a:pPr>
            <a:r>
              <a:rPr lang="en-US" sz="1800" dirty="0">
                <a:solidFill>
                  <a:schemeClr val="accent2"/>
                </a:solidFill>
                <a:latin typeface="Gill Sans MT" pitchFamily="34" charset="0"/>
                <a:ea typeface="ＭＳ Ｐゴシック" pitchFamily="-65" charset="-128"/>
                <a:cs typeface="Gill Sans" pitchFamily="17" charset="0"/>
              </a:rPr>
              <a:t>N ([N II], NH, N</a:t>
            </a:r>
            <a:r>
              <a:rPr lang="en-US" sz="1800" baseline="-25000" dirty="0">
                <a:solidFill>
                  <a:schemeClr val="accent2"/>
                </a:solidFill>
                <a:latin typeface="Gill Sans MT" pitchFamily="34" charset="0"/>
                <a:ea typeface="ＭＳ Ｐゴシック" pitchFamily="-65" charset="-128"/>
                <a:cs typeface="Gill Sans" pitchFamily="17" charset="0"/>
              </a:rPr>
              <a:t>2</a:t>
            </a:r>
            <a:r>
              <a:rPr lang="en-US" sz="1800" dirty="0">
                <a:solidFill>
                  <a:schemeClr val="accent2"/>
                </a:solidFill>
                <a:latin typeface="Gill Sans MT" pitchFamily="34" charset="0"/>
                <a:ea typeface="ＭＳ Ｐゴシック" pitchFamily="-65" charset="-128"/>
                <a:cs typeface="Gill Sans" pitchFamily="17" charset="0"/>
              </a:rPr>
              <a:t>H</a:t>
            </a:r>
            <a:r>
              <a:rPr lang="en-US" sz="1800" baseline="30000" dirty="0">
                <a:solidFill>
                  <a:schemeClr val="accent2"/>
                </a:solidFill>
                <a:latin typeface="Gill Sans MT" pitchFamily="34" charset="0"/>
                <a:ea typeface="ＭＳ Ｐゴシック" pitchFamily="-65" charset="-128"/>
                <a:cs typeface="Gill Sans" pitchFamily="17" charset="0"/>
              </a:rPr>
              <a:t>+</a:t>
            </a:r>
            <a:r>
              <a:rPr lang="en-US" sz="1800" dirty="0">
                <a:solidFill>
                  <a:schemeClr val="accent2"/>
                </a:solidFill>
                <a:latin typeface="Gill Sans MT" pitchFamily="34" charset="0"/>
                <a:ea typeface="ＭＳ Ｐゴシック" pitchFamily="-65" charset="-128"/>
                <a:cs typeface="Gill Sans" pitchFamily="17" charset="0"/>
              </a:rPr>
              <a:t>)</a:t>
            </a:r>
            <a:endParaRPr lang="en-US" sz="1800" baseline="30000" dirty="0">
              <a:solidFill>
                <a:schemeClr val="accent2"/>
              </a:solidFill>
              <a:latin typeface="Gill Sans MT" pitchFamily="34" charset="0"/>
              <a:ea typeface="ＭＳ Ｐゴシック" pitchFamily="-65" charset="-128"/>
              <a:cs typeface="Gill Sans" pitchFamily="17" charset="0"/>
            </a:endParaRPr>
          </a:p>
          <a:p>
            <a:pPr>
              <a:defRPr/>
            </a:pPr>
            <a:endParaRPr lang="en-US" sz="1800" dirty="0">
              <a:latin typeface="Arial" pitchFamily="-65" charset="0"/>
              <a:ea typeface="ＭＳ Ｐゴシック" pitchFamily="-65" charset="-128"/>
              <a:cs typeface="ＭＳ Ｐゴシック" pitchFamily="-65" charset="-128"/>
            </a:endParaRPr>
          </a:p>
        </p:txBody>
      </p:sp>
      <p:sp>
        <p:nvSpPr>
          <p:cNvPr id="82950" name="Footer Placeholder 8"/>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Gamma Ray Bursts and First Stars</a:t>
            </a:r>
          </a:p>
        </p:txBody>
      </p:sp>
      <p:sp>
        <p:nvSpPr>
          <p:cNvPr id="83971" name="Content Placeholder 2"/>
          <p:cNvSpPr>
            <a:spLocks noGrp="1"/>
          </p:cNvSpPr>
          <p:nvPr>
            <p:ph idx="1"/>
          </p:nvPr>
        </p:nvSpPr>
        <p:spPr/>
        <p:txBody>
          <a:bodyPr/>
          <a:lstStyle/>
          <a:p>
            <a:pPr eaLnBrk="1" hangingPunct="1">
              <a:lnSpc>
                <a:spcPct val="90000"/>
              </a:lnSpc>
            </a:pPr>
            <a:r>
              <a:rPr lang="en-US" sz="1900" smtClean="0">
                <a:ea typeface="ＭＳ Ｐゴシック" charset="-128"/>
                <a:cs typeface="ＭＳ Ｐゴシック" charset="-128"/>
              </a:rPr>
              <a:t>Long duration GRBs are though to be related to the death of massive stars which give rise to bright, long-lived afterglow emission that allow them to be observed to great distances.</a:t>
            </a:r>
          </a:p>
          <a:p>
            <a:pPr lvl="1" eaLnBrk="1" hangingPunct="1">
              <a:lnSpc>
                <a:spcPct val="90000"/>
              </a:lnSpc>
            </a:pPr>
            <a:r>
              <a:rPr lang="en-US" sz="1800" smtClean="0"/>
              <a:t>They probe the epoch from the formation of the first stars (z~30) through to that of reionization (z~11)</a:t>
            </a:r>
          </a:p>
          <a:p>
            <a:pPr lvl="1" eaLnBrk="1" hangingPunct="1">
              <a:lnSpc>
                <a:spcPct val="90000"/>
              </a:lnSpc>
            </a:pPr>
            <a:r>
              <a:rPr lang="en-US" sz="1800" smtClean="0"/>
              <a:t>Form a distant background against which to view nearer stuff</a:t>
            </a:r>
          </a:p>
          <a:p>
            <a:pPr lvl="1" eaLnBrk="1" hangingPunct="1">
              <a:lnSpc>
                <a:spcPct val="90000"/>
              </a:lnSpc>
            </a:pPr>
            <a:r>
              <a:rPr lang="en-US" sz="1800" smtClean="0"/>
              <a:t>GRB 090423 (z~8.3) measured at PdBI at ~0.2mJy at 3mm, detectable with ALMA to 5</a:t>
            </a:r>
            <a:r>
              <a:rPr lang="en-US" sz="1800" smtClean="0">
                <a:latin typeface="Lucida Grande" charset="0"/>
                <a:ea typeface="Lucida Grande" charset="0"/>
                <a:cs typeface="Lucida Grande" charset="0"/>
              </a:rPr>
              <a:t>σ</a:t>
            </a:r>
            <a:r>
              <a:rPr lang="en-US" sz="1800" smtClean="0"/>
              <a:t> in 2 minutes</a:t>
            </a:r>
          </a:p>
          <a:p>
            <a:pPr lvl="1" eaLnBrk="1" hangingPunct="1">
              <a:lnSpc>
                <a:spcPct val="90000"/>
              </a:lnSpc>
            </a:pPr>
            <a:r>
              <a:rPr lang="en-US" sz="1800" smtClean="0"/>
              <a:t>Excellent time resolution (emission thought caused by a reverse shock propagating inward; a short-lived phenomenon and probe of structure)</a:t>
            </a:r>
          </a:p>
          <a:p>
            <a:pPr lvl="1" eaLnBrk="1" hangingPunct="1">
              <a:lnSpc>
                <a:spcPct val="90000"/>
              </a:lnSpc>
            </a:pPr>
            <a:r>
              <a:rPr lang="en-US" sz="1800" smtClean="0"/>
              <a:t>Seeded the embryonic Universe with ‘metals’</a:t>
            </a:r>
          </a:p>
        </p:txBody>
      </p:sp>
      <p:pic>
        <p:nvPicPr>
          <p:cNvPr id="83972" name="Picture 4" descr="PSI25-gamma-ray-burst.jpg"/>
          <p:cNvPicPr>
            <a:picLocks noChangeAspect="1"/>
          </p:cNvPicPr>
          <p:nvPr/>
        </p:nvPicPr>
        <p:blipFill>
          <a:blip r:embed="rId3"/>
          <a:srcRect/>
          <a:stretch>
            <a:fillRect/>
          </a:stretch>
        </p:blipFill>
        <p:spPr bwMode="auto">
          <a:xfrm>
            <a:off x="5928489" y="4349750"/>
            <a:ext cx="2971800" cy="2006600"/>
          </a:xfrm>
          <a:prstGeom prst="rect">
            <a:avLst/>
          </a:prstGeom>
          <a:noFill/>
          <a:ln w="9525">
            <a:noFill/>
            <a:miter lim="800000"/>
            <a:headEnd/>
            <a:tailEnd/>
          </a:ln>
        </p:spPr>
      </p:pic>
      <p:sp>
        <p:nvSpPr>
          <p:cNvPr id="83973" name="Footer Placeholder 5"/>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3600" dirty="0" smtClean="0">
                <a:solidFill>
                  <a:srgbClr val="800000"/>
                </a:solidFill>
                <a:ea typeface="+mj-ea"/>
                <a:cs typeface="Gill Sans MT"/>
              </a:rPr>
              <a:t>Distant Galaxies and the </a:t>
            </a:r>
            <a:br>
              <a:rPr lang="en-US" sz="3600" dirty="0" smtClean="0">
                <a:solidFill>
                  <a:srgbClr val="800000"/>
                </a:solidFill>
                <a:ea typeface="+mj-ea"/>
                <a:cs typeface="Gill Sans MT"/>
              </a:rPr>
            </a:br>
            <a:r>
              <a:rPr lang="en-US" sz="3600" dirty="0" smtClean="0">
                <a:solidFill>
                  <a:srgbClr val="800000"/>
                </a:solidFill>
                <a:ea typeface="+mj-ea"/>
                <a:cs typeface="Gill Sans MT"/>
              </a:rPr>
              <a:t>Inverse K-correction--advantage: </a:t>
            </a:r>
            <a:r>
              <a:rPr lang="en-US" sz="3600" dirty="0" err="1" smtClean="0">
                <a:solidFill>
                  <a:srgbClr val="800000"/>
                </a:solidFill>
                <a:ea typeface="+mj-ea"/>
                <a:cs typeface="Gill Sans MT"/>
              </a:rPr>
              <a:t>submm</a:t>
            </a:r>
            <a:r>
              <a:rPr lang="en-US" sz="3600" dirty="0" smtClean="0">
                <a:solidFill>
                  <a:srgbClr val="800000"/>
                </a:solidFill>
                <a:ea typeface="+mj-ea"/>
                <a:cs typeface="Gill Sans MT"/>
              </a:rPr>
              <a:t> </a:t>
            </a:r>
            <a:br>
              <a:rPr lang="en-US" sz="3600" dirty="0" smtClean="0">
                <a:solidFill>
                  <a:srgbClr val="800000"/>
                </a:solidFill>
                <a:ea typeface="+mj-ea"/>
                <a:cs typeface="Gill Sans MT"/>
              </a:rPr>
            </a:br>
            <a:endParaRPr lang="en-US" dirty="0">
              <a:ea typeface="+mj-ea"/>
              <a:cs typeface="+mj-cs"/>
            </a:endParaRPr>
          </a:p>
        </p:txBody>
      </p:sp>
      <p:sp>
        <p:nvSpPr>
          <p:cNvPr id="86019" name="Rectangle 4"/>
          <p:cNvSpPr>
            <a:spLocks noChangeArrowheads="1"/>
          </p:cNvSpPr>
          <p:nvPr/>
        </p:nvSpPr>
        <p:spPr bwMode="auto">
          <a:xfrm>
            <a:off x="457200" y="1295400"/>
            <a:ext cx="2286000" cy="4640263"/>
          </a:xfrm>
          <a:prstGeom prst="rect">
            <a:avLst/>
          </a:prstGeom>
          <a:noFill/>
          <a:ln w="9525">
            <a:noFill/>
            <a:miter lim="800000"/>
            <a:headEnd/>
            <a:tailEnd/>
          </a:ln>
        </p:spPr>
        <p:txBody>
          <a:bodyPr>
            <a:prstTxWarp prst="textNoShape">
              <a:avLst/>
            </a:prstTxWarp>
            <a:spAutoFit/>
          </a:bodyPr>
          <a:lstStyle/>
          <a:p>
            <a:pPr>
              <a:lnSpc>
                <a:spcPct val="150000"/>
              </a:lnSpc>
              <a:buClr>
                <a:schemeClr val="tx2"/>
              </a:buClr>
              <a:buSzPct val="75000"/>
            </a:pPr>
            <a:r>
              <a:rPr lang="en-US" altLang="ko-KR" sz="1800">
                <a:latin typeface="Gill Sans MT" charset="-18"/>
                <a:ea typeface="Gill Sans MT" charset="-18"/>
                <a:cs typeface="Gill Sans MT" charset="-18"/>
              </a:rPr>
              <a:t>As galaxies get redshifted into the ALMA bands, dimming due to distance is offset by the brighter part of the spectrum being redshifted in.  Hence, galaxies remain at relatively similar brightness out to high distances.</a:t>
            </a:r>
          </a:p>
        </p:txBody>
      </p:sp>
      <p:pic>
        <p:nvPicPr>
          <p:cNvPr id="86020" name="Picture 3" descr="Bande1"/>
          <p:cNvPicPr>
            <a:picLocks noChangeAspect="1" noChangeArrowheads="1"/>
          </p:cNvPicPr>
          <p:nvPr/>
        </p:nvPicPr>
        <p:blipFill>
          <a:blip r:embed="rId3"/>
          <a:srcRect/>
          <a:stretch>
            <a:fillRect/>
          </a:stretch>
        </p:blipFill>
        <p:spPr bwMode="auto">
          <a:xfrm>
            <a:off x="2895600" y="1169988"/>
            <a:ext cx="6248400" cy="4827587"/>
          </a:xfrm>
          <a:prstGeom prst="rect">
            <a:avLst/>
          </a:prstGeom>
          <a:noFill/>
          <a:ln w="9525">
            <a:noFill/>
            <a:miter lim="800000"/>
            <a:headEnd/>
            <a:tailEnd/>
          </a:ln>
        </p:spPr>
      </p:pic>
      <p:sp>
        <p:nvSpPr>
          <p:cNvPr id="86021" name="Rectangle 6"/>
          <p:cNvSpPr>
            <a:spLocks noChangeArrowheads="1"/>
          </p:cNvSpPr>
          <p:nvPr/>
        </p:nvSpPr>
        <p:spPr bwMode="auto">
          <a:xfrm>
            <a:off x="3581400" y="1219200"/>
            <a:ext cx="1400175" cy="369888"/>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800">
                <a:solidFill>
                  <a:srgbClr val="000099"/>
                </a:solidFill>
                <a:latin typeface="Gill Sans MT" charset="-18"/>
                <a:ea typeface="Gill Sans" charset="0"/>
                <a:cs typeface="Gill Sans" charset="0"/>
              </a:rPr>
              <a:t>ALMA Bands</a:t>
            </a:r>
          </a:p>
        </p:txBody>
      </p:sp>
      <p:sp>
        <p:nvSpPr>
          <p:cNvPr id="86022" name="TextBox 6"/>
          <p:cNvSpPr txBox="1">
            <a:spLocks noChangeArrowheads="1"/>
          </p:cNvSpPr>
          <p:nvPr/>
        </p:nvSpPr>
        <p:spPr bwMode="auto">
          <a:xfrm>
            <a:off x="5486400" y="1219200"/>
            <a:ext cx="2705100" cy="338138"/>
          </a:xfrm>
          <a:prstGeom prst="rect">
            <a:avLst/>
          </a:prstGeom>
          <a:noFill/>
          <a:ln w="9525">
            <a:noFill/>
            <a:miter lim="800000"/>
            <a:headEnd/>
            <a:tailEnd/>
          </a:ln>
        </p:spPr>
        <p:txBody>
          <a:bodyPr wrap="none">
            <a:prstTxWarp prst="textNoShape">
              <a:avLst/>
            </a:prstTxWarp>
            <a:spAutoFit/>
          </a:bodyPr>
          <a:lstStyle/>
          <a:p>
            <a:r>
              <a:rPr lang="en-US" sz="1600">
                <a:solidFill>
                  <a:srgbClr val="0000FF"/>
                </a:solidFill>
              </a:rPr>
              <a:t>Atomic Fine Structure Lines</a:t>
            </a:r>
          </a:p>
        </p:txBody>
      </p:sp>
      <p:cxnSp>
        <p:nvCxnSpPr>
          <p:cNvPr id="9" name="Straight Arrow Connector 8"/>
          <p:cNvCxnSpPr/>
          <p:nvPr/>
        </p:nvCxnSpPr>
        <p:spPr>
          <a:xfrm rot="5400000">
            <a:off x="5753100" y="1562100"/>
            <a:ext cx="3048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16200000" flipH="1">
            <a:off x="6019800" y="1524000"/>
            <a:ext cx="3810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6025" name="Footer Placeholder 15"/>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1000"/>
            <a:ext cx="8229600" cy="609600"/>
          </a:xfrm>
        </p:spPr>
        <p:txBody>
          <a:bodyPr rtlCol="0">
            <a:normAutofit fontScale="90000"/>
          </a:bodyPr>
          <a:lstStyle/>
          <a:p>
            <a:pPr eaLnBrk="1" fontAlgn="auto" hangingPunct="1">
              <a:spcAft>
                <a:spcPts val="0"/>
              </a:spcAft>
              <a:defRPr/>
            </a:pPr>
            <a:r>
              <a:rPr lang="en-US" altLang="ko-KR" sz="4800" dirty="0" smtClean="0">
                <a:ea typeface="굴림" pitchFamily="-65" charset="-127"/>
                <a:cs typeface="굴림" pitchFamily="-65" charset="-127"/>
              </a:rPr>
              <a:t>Hubble Deep Field (HDF)</a:t>
            </a:r>
            <a:r>
              <a:rPr lang="en-US" altLang="ko-KR" sz="3600" dirty="0" smtClean="0">
                <a:ea typeface="굴림" pitchFamily="-65" charset="-127"/>
                <a:cs typeface="굴림" pitchFamily="-65" charset="-127"/>
              </a:rPr>
              <a:t/>
            </a:r>
            <a:br>
              <a:rPr lang="en-US" altLang="ko-KR" sz="3600" dirty="0" smtClean="0">
                <a:ea typeface="굴림" pitchFamily="-65" charset="-127"/>
                <a:cs typeface="굴림" pitchFamily="-65" charset="-127"/>
              </a:rPr>
            </a:br>
            <a:r>
              <a:rPr lang="en-US" altLang="ko-KR" sz="3600" dirty="0" smtClean="0">
                <a:ea typeface="굴림" pitchFamily="-65" charset="-127"/>
                <a:cs typeface="굴림" pitchFamily="-65" charset="-127"/>
              </a:rPr>
              <a:t>Rich in Nearby Galaxies, </a:t>
            </a:r>
            <a:br>
              <a:rPr lang="en-US" altLang="ko-KR" sz="3600" dirty="0" smtClean="0">
                <a:ea typeface="굴림" pitchFamily="-65" charset="-127"/>
                <a:cs typeface="굴림" pitchFamily="-65" charset="-127"/>
              </a:rPr>
            </a:br>
            <a:r>
              <a:rPr lang="en-US" altLang="ko-KR" sz="3600" dirty="0" smtClean="0">
                <a:ea typeface="굴림" pitchFamily="-65" charset="-127"/>
                <a:cs typeface="굴림" pitchFamily="-65" charset="-127"/>
              </a:rPr>
              <a:t>Poor in Distant Galaxies</a:t>
            </a:r>
            <a:endParaRPr lang="en-US" dirty="0">
              <a:ea typeface="+mj-ea"/>
              <a:cs typeface="+mj-cs"/>
            </a:endParaRPr>
          </a:p>
        </p:txBody>
      </p:sp>
      <p:pic>
        <p:nvPicPr>
          <p:cNvPr id="88067" name="Picture 3" descr="HDFLOZ"/>
          <p:cNvPicPr>
            <a:picLocks noGrp="1" noChangeAspect="1" noChangeArrowheads="1"/>
          </p:cNvPicPr>
          <p:nvPr>
            <p:ph sz="half" idx="1"/>
          </p:nvPr>
        </p:nvPicPr>
        <p:blipFill>
          <a:blip r:embed="rId3"/>
          <a:srcRect/>
          <a:stretch>
            <a:fillRect/>
          </a:stretch>
        </p:blipFill>
        <p:spPr>
          <a:xfrm>
            <a:off x="481013" y="1770063"/>
            <a:ext cx="4014787" cy="4027487"/>
          </a:xfrm>
        </p:spPr>
      </p:pic>
      <p:pic>
        <p:nvPicPr>
          <p:cNvPr id="88068" name="Picture 4" descr="HDFHIZ"/>
          <p:cNvPicPr>
            <a:picLocks noChangeAspect="1" noChangeArrowheads="1"/>
          </p:cNvPicPr>
          <p:nvPr/>
        </p:nvPicPr>
        <p:blipFill>
          <a:blip r:embed="rId4"/>
          <a:srcRect/>
          <a:stretch>
            <a:fillRect/>
          </a:stretch>
        </p:blipFill>
        <p:spPr bwMode="auto">
          <a:xfrm>
            <a:off x="4648200" y="1758950"/>
            <a:ext cx="4038600" cy="4038600"/>
          </a:xfrm>
          <a:prstGeom prst="rect">
            <a:avLst/>
          </a:prstGeom>
          <a:noFill/>
          <a:ln w="9525">
            <a:noFill/>
            <a:miter lim="800000"/>
            <a:headEnd/>
            <a:tailEnd/>
          </a:ln>
        </p:spPr>
      </p:pic>
      <p:sp>
        <p:nvSpPr>
          <p:cNvPr id="88069" name="Rectangle 6"/>
          <p:cNvSpPr>
            <a:spLocks noChangeArrowheads="1"/>
          </p:cNvSpPr>
          <p:nvPr/>
        </p:nvSpPr>
        <p:spPr bwMode="auto">
          <a:xfrm>
            <a:off x="6629400" y="1447800"/>
            <a:ext cx="2000250" cy="276225"/>
          </a:xfrm>
          <a:prstGeom prst="rect">
            <a:avLst/>
          </a:prstGeom>
          <a:noFill/>
          <a:ln w="9525">
            <a:noFill/>
            <a:miter lim="800000"/>
            <a:headEnd/>
            <a:tailEnd/>
          </a:ln>
        </p:spPr>
        <p:txBody>
          <a:bodyPr wrap="none">
            <a:prstTxWarp prst="textNoShape">
              <a:avLst/>
            </a:prstTxWarp>
            <a:spAutoFit/>
          </a:bodyPr>
          <a:lstStyle/>
          <a:p>
            <a:pPr algn="ctr"/>
            <a:r>
              <a:rPr kumimoji="1" lang="en-US" altLang="ko-KR" sz="1200">
                <a:solidFill>
                  <a:srgbClr val="FF3300"/>
                </a:solidFill>
                <a:latin typeface="Gill Sans MT" charset="-18"/>
                <a:ea typeface="Gill Sans MT" charset="-18"/>
                <a:cs typeface="Gill Sans MT" charset="-18"/>
              </a:rPr>
              <a:t>Source: K. Lanzetta, SUNY-SB</a:t>
            </a:r>
          </a:p>
        </p:txBody>
      </p:sp>
      <p:sp>
        <p:nvSpPr>
          <p:cNvPr id="88070" name="Rectangle 7"/>
          <p:cNvSpPr>
            <a:spLocks noChangeArrowheads="1"/>
          </p:cNvSpPr>
          <p:nvPr/>
        </p:nvSpPr>
        <p:spPr bwMode="auto">
          <a:xfrm>
            <a:off x="1295400" y="5791200"/>
            <a:ext cx="2398713" cy="369888"/>
          </a:xfrm>
          <a:prstGeom prst="rect">
            <a:avLst/>
          </a:prstGeom>
          <a:noFill/>
          <a:ln w="9525">
            <a:noFill/>
            <a:miter lim="800000"/>
            <a:headEnd/>
            <a:tailEnd/>
          </a:ln>
        </p:spPr>
        <p:txBody>
          <a:bodyPr wrap="none">
            <a:prstTxWarp prst="textNoShape">
              <a:avLst/>
            </a:prstTxWarp>
            <a:spAutoFit/>
          </a:bodyPr>
          <a:lstStyle/>
          <a:p>
            <a:pPr algn="ctr"/>
            <a:r>
              <a:rPr kumimoji="1" lang="en-US" altLang="ko-KR" sz="1800">
                <a:latin typeface="Gill Sans MT" charset="-18"/>
                <a:ea typeface="Gill Sans MT" charset="-18"/>
                <a:cs typeface="Gill Sans MT" charset="-18"/>
              </a:rPr>
              <a:t>Nearby galaxies in HDF</a:t>
            </a:r>
          </a:p>
        </p:txBody>
      </p:sp>
      <p:sp>
        <p:nvSpPr>
          <p:cNvPr id="88071" name="Rectangle 8"/>
          <p:cNvSpPr>
            <a:spLocks noChangeArrowheads="1"/>
          </p:cNvSpPr>
          <p:nvPr/>
        </p:nvSpPr>
        <p:spPr bwMode="auto">
          <a:xfrm>
            <a:off x="5562600" y="5791200"/>
            <a:ext cx="2384425" cy="369888"/>
          </a:xfrm>
          <a:prstGeom prst="rect">
            <a:avLst/>
          </a:prstGeom>
          <a:noFill/>
          <a:ln w="9525">
            <a:noFill/>
            <a:miter lim="800000"/>
            <a:headEnd/>
            <a:tailEnd/>
          </a:ln>
        </p:spPr>
        <p:txBody>
          <a:bodyPr wrap="none">
            <a:prstTxWarp prst="textNoShape">
              <a:avLst/>
            </a:prstTxWarp>
            <a:spAutoFit/>
          </a:bodyPr>
          <a:lstStyle/>
          <a:p>
            <a:pPr algn="ctr"/>
            <a:r>
              <a:rPr kumimoji="1" lang="en-US" altLang="ko-KR" sz="1800">
                <a:latin typeface="Gill Sans MT" charset="-18"/>
                <a:ea typeface="Gill Sans MT" charset="-18"/>
                <a:cs typeface="Gill Sans MT" charset="-18"/>
              </a:rPr>
              <a:t>Distant galaxies in HDF</a:t>
            </a:r>
          </a:p>
        </p:txBody>
      </p:sp>
      <p:sp>
        <p:nvSpPr>
          <p:cNvPr id="88072" name="Footer Placeholder 8"/>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5" name="Rectangle 1"/>
          <p:cNvSpPr>
            <a:spLocks noGrp="1" noChangeArrowheads="1"/>
          </p:cNvSpPr>
          <p:nvPr>
            <p:ph type="title"/>
          </p:nvPr>
        </p:nvSpPr>
        <p:spPr>
          <a:xfrm>
            <a:off x="228600" y="0"/>
            <a:ext cx="5060950" cy="1160463"/>
          </a:xfrm>
        </p:spPr>
        <p:txBody>
          <a:bodyPr rtlCol="0"/>
          <a:lstStyle/>
          <a:p>
            <a:pPr eaLnBrk="1" fontAlgn="auto" hangingPunct="1">
              <a:spcAft>
                <a:spcPts val="0"/>
              </a:spcAft>
              <a:defRPr/>
            </a:pPr>
            <a:r>
              <a:rPr lang="en-US" sz="3200" dirty="0" err="1" smtClean="0">
                <a:ea typeface="+mj-ea"/>
                <a:cs typeface="+mj-cs"/>
              </a:rPr>
              <a:t>Submm</a:t>
            </a:r>
            <a:r>
              <a:rPr lang="en-US" sz="3200" dirty="0" smtClean="0">
                <a:ea typeface="+mj-ea"/>
                <a:cs typeface="+mj-cs"/>
              </a:rPr>
              <a:t> Sources</a:t>
            </a:r>
            <a:br>
              <a:rPr lang="en-US" sz="3200" dirty="0" smtClean="0">
                <a:ea typeface="+mj-ea"/>
                <a:cs typeface="+mj-cs"/>
              </a:rPr>
            </a:br>
            <a:r>
              <a:rPr lang="en-US" sz="3200" dirty="0" smtClean="0">
                <a:ea typeface="+mj-ea"/>
                <a:cs typeface="+mj-cs"/>
              </a:rPr>
              <a:t>High and Low </a:t>
            </a:r>
            <a:r>
              <a:rPr lang="en-US" sz="3200" dirty="0" err="1" smtClean="0">
                <a:ea typeface="+mj-ea"/>
                <a:cs typeface="+mj-cs"/>
              </a:rPr>
              <a:t>z</a:t>
            </a:r>
            <a:endParaRPr lang="en-US" sz="3200" dirty="0" smtClean="0">
              <a:ea typeface="+mj-ea"/>
              <a:cs typeface="+mj-cs"/>
            </a:endParaRPr>
          </a:p>
        </p:txBody>
      </p:sp>
      <p:pic>
        <p:nvPicPr>
          <p:cNvPr id="93189" name="Picture 5"/>
          <p:cNvPicPr>
            <a:picLocks noChangeArrowheads="1"/>
          </p:cNvPicPr>
          <p:nvPr/>
        </p:nvPicPr>
        <p:blipFill>
          <a:blip r:embed="rId2"/>
          <a:srcRect/>
          <a:stretch>
            <a:fillRect/>
          </a:stretch>
        </p:blipFill>
        <p:spPr bwMode="auto">
          <a:xfrm>
            <a:off x="1214438" y="1500188"/>
            <a:ext cx="7062787" cy="3463925"/>
          </a:xfrm>
          <a:prstGeom prst="rect">
            <a:avLst/>
          </a:prstGeom>
          <a:noFill/>
          <a:ln w="12700">
            <a:noFill/>
            <a:miter lim="800000"/>
            <a:headEnd/>
            <a:tailEnd/>
          </a:ln>
          <a:effectLst>
            <a:outerShdw blurRad="76200" dist="139699" dir="2700000" algn="ctr" rotWithShape="0">
              <a:srgbClr val="A7A7A7">
                <a:alpha val="39999"/>
              </a:srgbClr>
            </a:outerShdw>
          </a:effectLst>
        </p:spPr>
      </p:pic>
      <p:sp>
        <p:nvSpPr>
          <p:cNvPr id="90116" name="Rectangle 6"/>
          <p:cNvSpPr>
            <a:spLocks/>
          </p:cNvSpPr>
          <p:nvPr/>
        </p:nvSpPr>
        <p:spPr bwMode="auto">
          <a:xfrm>
            <a:off x="1252538" y="5053013"/>
            <a:ext cx="7151687" cy="1196975"/>
          </a:xfrm>
          <a:prstGeom prst="rect">
            <a:avLst/>
          </a:prstGeom>
          <a:noFill/>
          <a:ln w="12700">
            <a:noFill/>
            <a:miter lim="800000"/>
            <a:headEnd/>
            <a:tailEnd/>
          </a:ln>
        </p:spPr>
        <p:txBody>
          <a:bodyPr lIns="0" tIns="0" rIns="0" bIns="0" anchor="ctr">
            <a:prstTxWarp prst="textNoShape">
              <a:avLst/>
            </a:prstTxWarp>
          </a:bodyPr>
          <a:lstStyle/>
          <a:p>
            <a:r>
              <a:rPr lang="en-US" sz="1800">
                <a:solidFill>
                  <a:srgbClr val="000099"/>
                </a:solidFill>
                <a:latin typeface="Gill Sans" charset="0"/>
                <a:ea typeface="Gill Sans" charset="0"/>
                <a:cs typeface="Gill Sans" charset="0"/>
                <a:sym typeface="Gill Sans" charset="0"/>
              </a:rPr>
              <a:t>Simulation based on: </a:t>
            </a:r>
          </a:p>
          <a:p>
            <a:r>
              <a:rPr lang="en-US" sz="1800">
                <a:solidFill>
                  <a:srgbClr val="000099"/>
                </a:solidFill>
                <a:latin typeface="Gill Sans" charset="0"/>
                <a:ea typeface="Gill Sans" charset="0"/>
                <a:cs typeface="Gill Sans" charset="0"/>
                <a:sym typeface="Gill Sans" charset="0"/>
              </a:rPr>
              <a:t>(1) blank-field bright-end number counts (Wang, Cowie, Barger 2004)</a:t>
            </a:r>
          </a:p>
          <a:p>
            <a:r>
              <a:rPr lang="en-US" sz="1800">
                <a:solidFill>
                  <a:srgbClr val="000099"/>
                </a:solidFill>
                <a:latin typeface="Gill Sans" charset="0"/>
                <a:ea typeface="Gill Sans" charset="0"/>
                <a:cs typeface="Gill Sans" charset="0"/>
                <a:sym typeface="Gill Sans" charset="0"/>
              </a:rPr>
              <a:t>(2) lensing cluster faint-end number counts (Cowie, Barger, Kneib 2002)</a:t>
            </a:r>
          </a:p>
          <a:p>
            <a:r>
              <a:rPr lang="en-US" sz="1800">
                <a:solidFill>
                  <a:srgbClr val="000099"/>
                </a:solidFill>
                <a:latin typeface="Gill Sans" charset="0"/>
                <a:ea typeface="Gill Sans" charset="0"/>
                <a:cs typeface="Gill Sans" charset="0"/>
                <a:sym typeface="Gill Sans" charset="0"/>
              </a:rPr>
              <a:t>(3) redshift distribution of the submm EBL (Wang, Cowie, Barger 2004)</a:t>
            </a:r>
          </a:p>
        </p:txBody>
      </p:sp>
      <p:sp>
        <p:nvSpPr>
          <p:cNvPr id="90117" name="Rectangle 7"/>
          <p:cNvSpPr>
            <a:spLocks/>
          </p:cNvSpPr>
          <p:nvPr/>
        </p:nvSpPr>
        <p:spPr bwMode="auto">
          <a:xfrm>
            <a:off x="7048500" y="1185863"/>
            <a:ext cx="2847975" cy="307975"/>
          </a:xfrm>
          <a:prstGeom prst="rect">
            <a:avLst/>
          </a:prstGeom>
          <a:noFill/>
          <a:ln w="12700">
            <a:noFill/>
            <a:miter lim="800000"/>
            <a:headEnd/>
            <a:tailEnd/>
          </a:ln>
        </p:spPr>
        <p:txBody>
          <a:bodyPr lIns="0" tIns="0" rIns="0" bIns="0" anchor="ctr">
            <a:prstTxWarp prst="textNoShape">
              <a:avLst/>
            </a:prstTxWarp>
            <a:spAutoFit/>
          </a:bodyPr>
          <a:lstStyle/>
          <a:p>
            <a:r>
              <a:rPr lang="en-US" sz="2000">
                <a:latin typeface="Gill Sans MT" charset="-18"/>
                <a:ea typeface="Gill Sans" charset="0"/>
                <a:cs typeface="Gill Sans" charset="0"/>
                <a:sym typeface="Gill Sans" charset="0"/>
              </a:rPr>
              <a:t>Wang 2008</a:t>
            </a:r>
          </a:p>
        </p:txBody>
      </p:sp>
      <p:pic>
        <p:nvPicPr>
          <p:cNvPr id="7" name="Picture 6" descr="HerschelHizSky.tiff"/>
          <p:cNvPicPr>
            <a:picLocks noChangeAspect="1"/>
          </p:cNvPicPr>
          <p:nvPr/>
        </p:nvPicPr>
        <p:blipFill>
          <a:blip r:embed="rId3"/>
          <a:srcRect/>
          <a:stretch>
            <a:fillRect/>
          </a:stretch>
        </p:blipFill>
        <p:spPr bwMode="auto">
          <a:xfrm>
            <a:off x="1252538" y="1004888"/>
            <a:ext cx="6596062" cy="4956175"/>
          </a:xfrm>
          <a:prstGeom prst="rect">
            <a:avLst/>
          </a:prstGeom>
          <a:noFill/>
          <a:ln w="9525">
            <a:noFill/>
            <a:miter lim="800000"/>
            <a:headEnd/>
            <a:tailEnd/>
          </a:ln>
        </p:spPr>
      </p:pic>
      <p:sp>
        <p:nvSpPr>
          <p:cNvPr id="8" name="TextBox 7"/>
          <p:cNvSpPr txBox="1"/>
          <p:nvPr/>
        </p:nvSpPr>
        <p:spPr>
          <a:xfrm>
            <a:off x="4406900" y="4964113"/>
            <a:ext cx="3532188" cy="400050"/>
          </a:xfrm>
          <a:prstGeom prst="rect">
            <a:avLst/>
          </a:prstGeom>
          <a:noFill/>
        </p:spPr>
        <p:txBody>
          <a:bodyPr wrap="none">
            <a:spAutoFit/>
          </a:bodyPr>
          <a:lstStyle/>
          <a:p>
            <a:pPr marL="342900" indent="-342900" eaLnBrk="0" fontAlgn="auto" hangingPunct="0">
              <a:spcBef>
                <a:spcPct val="20000"/>
              </a:spcBef>
              <a:spcAft>
                <a:spcPts val="0"/>
              </a:spcAft>
              <a:defRPr/>
            </a:pPr>
            <a:r>
              <a:rPr lang="en-US" sz="2000" dirty="0">
                <a:solidFill>
                  <a:schemeClr val="tx2">
                    <a:lumMod val="20000"/>
                    <a:lumOff val="80000"/>
                  </a:schemeClr>
                </a:solidFill>
                <a:latin typeface="Gill Sans MT" pitchFamily="34" charset="0"/>
                <a:ea typeface="+mn-ea"/>
                <a:cs typeface="Gill Sans" pitchFamily="17" charset="0"/>
              </a:rPr>
              <a:t>ALMA knows no confusion limit</a:t>
            </a:r>
          </a:p>
        </p:txBody>
      </p:sp>
      <p:sp>
        <p:nvSpPr>
          <p:cNvPr id="90120" name="Footer Placeholder 8"/>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entr" presetSubtype="0" fill="hold" nodeType="clickEffect">
                                  <p:stCondLst>
                                    <p:cond delay="0"/>
                                  </p:stCondLst>
                                  <p:childTnLst>
                                    <p:set>
                                      <p:cBhvr>
                                        <p:cTn id="6" dur="1" fill="hold">
                                          <p:stCondLst>
                                            <p:cond delay="499"/>
                                          </p:stCondLst>
                                        </p:cTn>
                                        <p:tgtEl>
                                          <p:spTgt spid="93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Short History</a:t>
            </a:r>
            <a:endParaRPr lang="en-US" dirty="0"/>
          </a:p>
        </p:txBody>
      </p:sp>
      <p:sp>
        <p:nvSpPr>
          <p:cNvPr id="3" name="Content Placeholder 2"/>
          <p:cNvSpPr>
            <a:spLocks noGrp="1"/>
          </p:cNvSpPr>
          <p:nvPr>
            <p:ph idx="1"/>
          </p:nvPr>
        </p:nvSpPr>
        <p:spPr>
          <a:xfrm>
            <a:off x="967126" y="1600200"/>
            <a:ext cx="7719674" cy="4525963"/>
          </a:xfrm>
        </p:spPr>
        <p:txBody>
          <a:bodyPr/>
          <a:lstStyle/>
          <a:p>
            <a:r>
              <a:rPr lang="en-US" dirty="0" smtClean="0"/>
              <a:t>Idea dates to ca 1983</a:t>
            </a:r>
          </a:p>
          <a:p>
            <a:r>
              <a:rPr lang="en-US" dirty="0" smtClean="0"/>
              <a:t>Endorsed by 1991 ‘Decadal Survey of Astronomy’ by US </a:t>
            </a:r>
            <a:r>
              <a:rPr lang="en-US" dirty="0" err="1" smtClean="0"/>
              <a:t>Natl</a:t>
            </a:r>
            <a:r>
              <a:rPr lang="en-US" dirty="0" smtClean="0"/>
              <a:t> Research Council (and by reference, the two succeeding surveys).</a:t>
            </a:r>
          </a:p>
          <a:p>
            <a:pPr lvl="1"/>
            <a:r>
              <a:rPr lang="en-US" dirty="0" smtClean="0"/>
              <a:t>Similar concepts also endorsed by reports from Canada, France, UK, Italy, Netherlands, Japan</a:t>
            </a:r>
          </a:p>
          <a:p>
            <a:r>
              <a:rPr lang="en-US" dirty="0" smtClean="0"/>
              <a:t>Developmental funding began in the late 90’s; site selection in Chile</a:t>
            </a:r>
          </a:p>
          <a:p>
            <a:r>
              <a:rPr lang="en-US" dirty="0" smtClean="0"/>
              <a:t>1998: Agreement to work towards an international partnership</a:t>
            </a:r>
          </a:p>
          <a:p>
            <a:r>
              <a:rPr lang="en-US" dirty="0" smtClean="0"/>
              <a:t>2003: Bilateral Agreement between European Southern Observatory and US National Science Foundation (with NRC of Canada) initiates project; agreements with Chile; construction initiated.</a:t>
            </a:r>
          </a:p>
          <a:p>
            <a:r>
              <a:rPr lang="en-US" dirty="0" smtClean="0"/>
              <a:t>2006: East Asia (Japan, Taiwan) joins.</a:t>
            </a:r>
          </a:p>
          <a:p>
            <a:r>
              <a:rPr lang="en-US" dirty="0" smtClean="0"/>
              <a:t>2011: First science planned toward end of year</a:t>
            </a:r>
          </a:p>
          <a:p>
            <a:r>
              <a:rPr lang="en-US" dirty="0" smtClean="0"/>
              <a:t>2013: End construction</a:t>
            </a:r>
          </a:p>
          <a:p>
            <a:endParaRPr lang="en-US" dirty="0"/>
          </a:p>
        </p:txBody>
      </p:sp>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pic>
        <p:nvPicPr>
          <p:cNvPr id="5" name="Picture 11" descr="nsf.jpg"/>
          <p:cNvPicPr>
            <a:picLocks noChangeAspect="1"/>
          </p:cNvPicPr>
          <p:nvPr/>
        </p:nvPicPr>
        <p:blipFill>
          <a:blip r:embed="rId2"/>
          <a:srcRect/>
          <a:stretch>
            <a:fillRect/>
          </a:stretch>
        </p:blipFill>
        <p:spPr bwMode="auto">
          <a:xfrm>
            <a:off x="5408055" y="220663"/>
            <a:ext cx="533400" cy="533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293688"/>
            <a:ext cx="8229600" cy="960437"/>
          </a:xfrm>
        </p:spPr>
        <p:txBody>
          <a:bodyPr>
            <a:normAutofit fontScale="90000"/>
          </a:bodyPr>
          <a:lstStyle/>
          <a:p>
            <a:pPr eaLnBrk="1" hangingPunct="1">
              <a:defRPr/>
            </a:pPr>
            <a:r>
              <a:rPr lang="en-US" dirty="0" smtClean="0">
                <a:solidFill>
                  <a:srgbClr val="953735"/>
                </a:solidFill>
              </a:rPr>
              <a:t>Galaxy Clusters: </a:t>
            </a:r>
            <a:r>
              <a:rPr lang="en-US" dirty="0" err="1" smtClean="0">
                <a:solidFill>
                  <a:srgbClr val="953735"/>
                </a:solidFill>
              </a:rPr>
              <a:t>Sunyaev-Zel’dovich</a:t>
            </a:r>
            <a:r>
              <a:rPr lang="en-US" dirty="0" smtClean="0">
                <a:solidFill>
                  <a:srgbClr val="953735"/>
                </a:solidFill>
              </a:rPr>
              <a:t> Effect</a:t>
            </a:r>
          </a:p>
        </p:txBody>
      </p:sp>
      <p:sp>
        <p:nvSpPr>
          <p:cNvPr id="91139" name="Content Placeholder 2"/>
          <p:cNvSpPr>
            <a:spLocks noGrp="1"/>
          </p:cNvSpPr>
          <p:nvPr>
            <p:ph idx="1"/>
          </p:nvPr>
        </p:nvSpPr>
        <p:spPr>
          <a:xfrm>
            <a:off x="457200" y="1096963"/>
            <a:ext cx="8229600" cy="4525962"/>
          </a:xfrm>
        </p:spPr>
        <p:txBody>
          <a:bodyPr/>
          <a:lstStyle/>
          <a:p>
            <a:pPr eaLnBrk="1" hangingPunct="1"/>
            <a:r>
              <a:rPr lang="en-US" sz="1600" smtClean="0">
                <a:ea typeface="ＭＳ Ｐゴシック" charset="-128"/>
                <a:cs typeface="ＭＳ Ｐゴシック" charset="-128"/>
              </a:rPr>
              <a:t>‘Hole’ in CMB where background photons scatter off hot plasma in galaxy clusters to higher energy (at ~3-7mm).  </a:t>
            </a:r>
          </a:p>
          <a:p>
            <a:pPr eaLnBrk="1" hangingPunct="1"/>
            <a:r>
              <a:rPr lang="en-US" sz="1600" smtClean="0">
                <a:ea typeface="ＭＳ Ｐゴシック" charset="-128"/>
                <a:cs typeface="ＭＳ Ｐゴシック" charset="-128"/>
              </a:rPr>
              <a:t>7mm capability a development item, future implementation,</a:t>
            </a:r>
          </a:p>
          <a:p>
            <a:pPr eaLnBrk="1" hangingPunct="1"/>
            <a:r>
              <a:rPr lang="en-US" sz="1600" smtClean="0">
                <a:ea typeface="ＭＳ Ｐゴシック" charset="-128"/>
                <a:cs typeface="ＭＳ Ｐゴシック" charset="-128"/>
              </a:rPr>
              <a:t>Combined with a luminosity indicator, such as cluster Xray brightness, a distance may be determined.</a:t>
            </a:r>
          </a:p>
          <a:p>
            <a:pPr eaLnBrk="1" hangingPunct="1"/>
            <a:r>
              <a:rPr lang="en-US" sz="1600" smtClean="0">
                <a:ea typeface="ＭＳ Ｐゴシック" charset="-128"/>
                <a:cs typeface="ＭＳ Ｐゴシック" charset="-128"/>
              </a:rPr>
              <a:t>Substructures at shock fronts, other interaction regions.</a:t>
            </a:r>
          </a:p>
          <a:p>
            <a:pPr eaLnBrk="1" hangingPunct="1"/>
            <a:endParaRPr lang="en-US" sz="1600" smtClean="0">
              <a:ea typeface="ＭＳ Ｐゴシック" charset="-128"/>
              <a:cs typeface="ＭＳ Ｐゴシック" charset="-128"/>
            </a:endParaRPr>
          </a:p>
        </p:txBody>
      </p:sp>
      <p:pic>
        <p:nvPicPr>
          <p:cNvPr id="91140" name="Picture 4" descr="JCarlstromSim.tiff"/>
          <p:cNvPicPr>
            <a:picLocks noChangeAspect="1"/>
          </p:cNvPicPr>
          <p:nvPr/>
        </p:nvPicPr>
        <p:blipFill>
          <a:blip r:embed="rId3"/>
          <a:srcRect/>
          <a:stretch>
            <a:fillRect/>
          </a:stretch>
        </p:blipFill>
        <p:spPr bwMode="auto">
          <a:xfrm>
            <a:off x="0" y="2903538"/>
            <a:ext cx="9144000" cy="3222625"/>
          </a:xfrm>
          <a:prstGeom prst="rect">
            <a:avLst/>
          </a:prstGeom>
          <a:noFill/>
          <a:ln w="9525">
            <a:noFill/>
            <a:miter lim="800000"/>
            <a:headEnd/>
            <a:tailEnd/>
          </a:ln>
        </p:spPr>
      </p:pic>
      <p:sp>
        <p:nvSpPr>
          <p:cNvPr id="91141" name="TextBox 5"/>
          <p:cNvSpPr txBox="1">
            <a:spLocks noChangeArrowheads="1"/>
          </p:cNvSpPr>
          <p:nvPr/>
        </p:nvSpPr>
        <p:spPr bwMode="auto">
          <a:xfrm>
            <a:off x="6103938" y="6048375"/>
            <a:ext cx="2727325" cy="307975"/>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400">
                <a:solidFill>
                  <a:srgbClr val="000099"/>
                </a:solidFill>
                <a:latin typeface="Gill Sans MT" charset="-18"/>
                <a:ea typeface="Gill Sans" charset="0"/>
                <a:cs typeface="Gill Sans" charset="0"/>
              </a:rPr>
              <a:t>Simulation: 34 GHz, by J. Carlstrom</a:t>
            </a:r>
          </a:p>
        </p:txBody>
      </p:sp>
      <p:sp>
        <p:nvSpPr>
          <p:cNvPr id="7" name="TextBox 6"/>
          <p:cNvSpPr txBox="1"/>
          <p:nvPr/>
        </p:nvSpPr>
        <p:spPr>
          <a:xfrm>
            <a:off x="457200" y="3159125"/>
            <a:ext cx="836613" cy="400050"/>
          </a:xfrm>
          <a:prstGeom prst="rect">
            <a:avLst/>
          </a:prstGeom>
          <a:noFill/>
        </p:spPr>
        <p:txBody>
          <a:bodyPr wrap="none">
            <a:spAutoFit/>
          </a:bodyPr>
          <a:lstStyle/>
          <a:p>
            <a:pPr marL="342900" indent="-342900" eaLnBrk="0" fontAlgn="auto" hangingPunct="0">
              <a:spcBef>
                <a:spcPct val="20000"/>
              </a:spcBef>
              <a:spcAft>
                <a:spcPts val="0"/>
              </a:spcAft>
              <a:defRPr/>
            </a:pPr>
            <a:r>
              <a:rPr lang="en-US" sz="2000" dirty="0">
                <a:solidFill>
                  <a:schemeClr val="tx2">
                    <a:lumMod val="20000"/>
                    <a:lumOff val="80000"/>
                  </a:schemeClr>
                </a:solidFill>
                <a:latin typeface="Gill Sans MT" pitchFamily="34" charset="0"/>
                <a:ea typeface="+mn-ea"/>
                <a:cs typeface="Gill Sans" pitchFamily="17" charset="0"/>
              </a:rPr>
              <a:t>Model</a:t>
            </a:r>
          </a:p>
        </p:txBody>
      </p:sp>
      <p:sp>
        <p:nvSpPr>
          <p:cNvPr id="8" name="TextBox 7"/>
          <p:cNvSpPr txBox="1"/>
          <p:nvPr/>
        </p:nvSpPr>
        <p:spPr>
          <a:xfrm>
            <a:off x="3124200" y="3159125"/>
            <a:ext cx="1998663" cy="400050"/>
          </a:xfrm>
          <a:prstGeom prst="rect">
            <a:avLst/>
          </a:prstGeom>
          <a:noFill/>
        </p:spPr>
        <p:txBody>
          <a:bodyPr wrap="none">
            <a:spAutoFit/>
          </a:bodyPr>
          <a:lstStyle/>
          <a:p>
            <a:pPr marL="342900" indent="-342900" eaLnBrk="0" fontAlgn="auto" hangingPunct="0">
              <a:spcBef>
                <a:spcPct val="20000"/>
              </a:spcBef>
              <a:spcAft>
                <a:spcPts val="0"/>
              </a:spcAft>
              <a:defRPr/>
            </a:pPr>
            <a:r>
              <a:rPr lang="en-US" sz="2000" dirty="0">
                <a:solidFill>
                  <a:schemeClr val="tx2">
                    <a:lumMod val="20000"/>
                    <a:lumOff val="80000"/>
                  </a:schemeClr>
                </a:solidFill>
                <a:latin typeface="Gill Sans MT" pitchFamily="34" charset="0"/>
                <a:ea typeface="+mn-ea"/>
                <a:cs typeface="Gill Sans" pitchFamily="17" charset="0"/>
              </a:rPr>
              <a:t>ALMA Simulation</a:t>
            </a:r>
          </a:p>
        </p:txBody>
      </p:sp>
      <p:sp>
        <p:nvSpPr>
          <p:cNvPr id="9" name="TextBox 8"/>
          <p:cNvSpPr txBox="1"/>
          <p:nvPr/>
        </p:nvSpPr>
        <p:spPr>
          <a:xfrm>
            <a:off x="6103938" y="3159125"/>
            <a:ext cx="1014412" cy="400050"/>
          </a:xfrm>
          <a:prstGeom prst="rect">
            <a:avLst/>
          </a:prstGeom>
          <a:noFill/>
        </p:spPr>
        <p:txBody>
          <a:bodyPr wrap="none">
            <a:spAutoFit/>
          </a:bodyPr>
          <a:lstStyle/>
          <a:p>
            <a:pPr marL="342900" indent="-342900" eaLnBrk="0" fontAlgn="auto" hangingPunct="0">
              <a:spcBef>
                <a:spcPct val="20000"/>
              </a:spcBef>
              <a:spcAft>
                <a:spcPts val="0"/>
              </a:spcAft>
              <a:defRPr/>
            </a:pPr>
            <a:r>
              <a:rPr lang="en-US" sz="2000" dirty="0">
                <a:solidFill>
                  <a:schemeClr val="tx2">
                    <a:lumMod val="20000"/>
                    <a:lumOff val="80000"/>
                  </a:schemeClr>
                </a:solidFill>
                <a:latin typeface="Gill Sans MT" pitchFamily="34" charset="0"/>
                <a:ea typeface="+mn-ea"/>
                <a:cs typeface="Gill Sans" pitchFamily="17" charset="0"/>
              </a:rPr>
              <a:t>Tapered</a:t>
            </a:r>
          </a:p>
        </p:txBody>
      </p:sp>
      <p:pic>
        <p:nvPicPr>
          <p:cNvPr id="10" name="Picture 9" descr="SPT-SZClustersapj295321f1_hr.jpg"/>
          <p:cNvPicPr>
            <a:picLocks noChangeAspect="1"/>
          </p:cNvPicPr>
          <p:nvPr/>
        </p:nvPicPr>
        <p:blipFill>
          <a:blip r:embed="rId4"/>
          <a:srcRect/>
          <a:stretch>
            <a:fillRect/>
          </a:stretch>
        </p:blipFill>
        <p:spPr bwMode="auto">
          <a:xfrm>
            <a:off x="2514600" y="838200"/>
            <a:ext cx="4484688" cy="3903663"/>
          </a:xfrm>
          <a:prstGeom prst="rect">
            <a:avLst/>
          </a:prstGeom>
          <a:noFill/>
          <a:ln w="9525">
            <a:noFill/>
            <a:miter lim="800000"/>
            <a:headEnd/>
            <a:tailEnd/>
          </a:ln>
        </p:spPr>
      </p:pic>
      <p:sp>
        <p:nvSpPr>
          <p:cNvPr id="91146" name="Footer Placeholder 10"/>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RXJ1347-1145 (z=0.45)</a:t>
            </a:r>
          </a:p>
        </p:txBody>
      </p:sp>
      <p:sp>
        <p:nvSpPr>
          <p:cNvPr id="93187" name="TextBox 6"/>
          <p:cNvSpPr txBox="1">
            <a:spLocks noChangeArrowheads="1"/>
          </p:cNvSpPr>
          <p:nvPr/>
        </p:nvSpPr>
        <p:spPr bwMode="auto">
          <a:xfrm>
            <a:off x="457200" y="1279525"/>
            <a:ext cx="4013200" cy="3416300"/>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Shock-heated gas revealed in GBT image at 3mm</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Suggests merger of two massive clusters </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Possible illustration of how clusters get their hots</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Fine scale structure an important guide to the interpretation of SZ observations</a:t>
            </a:r>
          </a:p>
          <a:p>
            <a:pPr marL="342900" indent="-342900" eaLnBrk="0" hangingPunct="0">
              <a:spcBef>
                <a:spcPct val="20000"/>
              </a:spcBef>
              <a:buFont typeface="Arial" charset="0"/>
              <a:buChar char="•"/>
            </a:pPr>
            <a:endParaRPr lang="en-US" sz="2000">
              <a:solidFill>
                <a:srgbClr val="000099"/>
              </a:solidFill>
              <a:latin typeface="Gill Sans MT" charset="-18"/>
              <a:ea typeface="Gill Sans" charset="0"/>
              <a:cs typeface="Gill Sans" charset="0"/>
            </a:endParaRPr>
          </a:p>
        </p:txBody>
      </p:sp>
      <p:pic>
        <p:nvPicPr>
          <p:cNvPr id="93188" name="Picture 7" descr="RXJ1347_Composite.jpg"/>
          <p:cNvPicPr>
            <a:picLocks noChangeAspect="1"/>
          </p:cNvPicPr>
          <p:nvPr/>
        </p:nvPicPr>
        <p:blipFill>
          <a:blip r:embed="rId3"/>
          <a:srcRect/>
          <a:stretch>
            <a:fillRect/>
          </a:stretch>
        </p:blipFill>
        <p:spPr bwMode="auto">
          <a:xfrm>
            <a:off x="4470400" y="1279525"/>
            <a:ext cx="4529138" cy="4148138"/>
          </a:xfrm>
          <a:prstGeom prst="rect">
            <a:avLst/>
          </a:prstGeom>
          <a:noFill/>
          <a:ln w="9525">
            <a:noFill/>
            <a:miter lim="800000"/>
            <a:headEnd/>
            <a:tailEnd/>
          </a:ln>
        </p:spPr>
      </p:pic>
      <p:pic>
        <p:nvPicPr>
          <p:cNvPr id="93189" name="Picture 9" descr="RXJ1347_rot.jpg"/>
          <p:cNvPicPr>
            <a:picLocks noChangeAspect="1"/>
          </p:cNvPicPr>
          <p:nvPr/>
        </p:nvPicPr>
        <p:blipFill>
          <a:blip r:embed="rId4"/>
          <a:srcRect/>
          <a:stretch>
            <a:fillRect/>
          </a:stretch>
        </p:blipFill>
        <p:spPr bwMode="auto">
          <a:xfrm>
            <a:off x="1293813" y="4213225"/>
            <a:ext cx="2120900" cy="2079625"/>
          </a:xfrm>
          <a:prstGeom prst="rect">
            <a:avLst/>
          </a:prstGeom>
          <a:noFill/>
          <a:ln w="9525">
            <a:noFill/>
            <a:miter lim="800000"/>
            <a:headEnd/>
            <a:tailEnd/>
          </a:ln>
        </p:spPr>
      </p:pic>
      <p:sp>
        <p:nvSpPr>
          <p:cNvPr id="93190" name="TextBox 10"/>
          <p:cNvSpPr txBox="1">
            <a:spLocks noChangeArrowheads="1"/>
          </p:cNvSpPr>
          <p:nvPr/>
        </p:nvSpPr>
        <p:spPr bwMode="auto">
          <a:xfrm>
            <a:off x="5053013" y="5510213"/>
            <a:ext cx="3416300"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2000">
                <a:solidFill>
                  <a:srgbClr val="000099"/>
                </a:solidFill>
                <a:latin typeface="Gill Sans MT" charset="-18"/>
                <a:ea typeface="Gill Sans" charset="0"/>
                <a:cs typeface="Gill Sans" charset="0"/>
              </a:rPr>
              <a:t>Highest current resolution (8”)</a:t>
            </a:r>
          </a:p>
        </p:txBody>
      </p:sp>
      <p:sp>
        <p:nvSpPr>
          <p:cNvPr id="93191" name="Footer Placeholder 7"/>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953735"/>
                </a:solidFill>
                <a:ea typeface="ＭＳ Ｐゴシック" charset="-128"/>
                <a:cs typeface="ＭＳ Ｐゴシック" charset="-128"/>
              </a:rPr>
              <a:t>Galaxy Assembly Continues</a:t>
            </a:r>
          </a:p>
        </p:txBody>
      </p:sp>
      <p:sp>
        <p:nvSpPr>
          <p:cNvPr id="95235" name="Footer Placeholder 3"/>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pic>
        <p:nvPicPr>
          <p:cNvPr id="95236" name="Picture 4" descr="Colliding-gals-hs-2008-16-a-web_print.jpg"/>
          <p:cNvPicPr>
            <a:picLocks noChangeAspect="1"/>
          </p:cNvPicPr>
          <p:nvPr/>
        </p:nvPicPr>
        <p:blipFill>
          <a:blip r:embed="rId3"/>
          <a:srcRect/>
          <a:stretch>
            <a:fillRect/>
          </a:stretch>
        </p:blipFill>
        <p:spPr bwMode="auto">
          <a:xfrm>
            <a:off x="2743200" y="1143000"/>
            <a:ext cx="6115050" cy="4892675"/>
          </a:xfrm>
          <a:prstGeom prst="rect">
            <a:avLst/>
          </a:prstGeom>
          <a:noFill/>
          <a:ln w="9525">
            <a:noFill/>
            <a:miter lim="800000"/>
            <a:headEnd/>
            <a:tailEnd/>
          </a:ln>
        </p:spPr>
      </p:pic>
      <p:sp>
        <p:nvSpPr>
          <p:cNvPr id="95237" name="TextBox 5"/>
          <p:cNvSpPr txBox="1">
            <a:spLocks noChangeArrowheads="1"/>
          </p:cNvSpPr>
          <p:nvPr/>
        </p:nvSpPr>
        <p:spPr bwMode="auto">
          <a:xfrm>
            <a:off x="152400" y="1295400"/>
            <a:ext cx="2438400" cy="4524375"/>
          </a:xfrm>
          <a:prstGeom prst="rect">
            <a:avLst/>
          </a:prstGeom>
          <a:noFill/>
          <a:ln w="9525">
            <a:noFill/>
            <a:miter lim="800000"/>
            <a:headEnd/>
            <a:tailEnd/>
          </a:ln>
        </p:spPr>
        <p:txBody>
          <a:bodyPr>
            <a:prstTxWarp prst="textNoShape">
              <a:avLst/>
            </a:prstTxWarp>
            <a:spAutoFit/>
          </a:bodyPr>
          <a:lstStyle/>
          <a:p>
            <a:r>
              <a:rPr lang="en-US" sz="1800"/>
              <a:t>Galaxies collide; stars passing through while gas clouds collide and shock, forming new stars from the joint molecular reservoirs.</a:t>
            </a:r>
          </a:p>
          <a:p>
            <a:endParaRPr lang="en-US" sz="1800"/>
          </a:p>
          <a:p>
            <a:r>
              <a:rPr lang="en-US" sz="1800"/>
              <a:t>A relatively nearby example is Arp220, 76 Mpc (250Mlyrs) distant.  Current instruments reveal a chemically complex spectrum but cannot image the spatial components.</a:t>
            </a:r>
          </a:p>
        </p:txBody>
      </p:sp>
      <p:pic>
        <p:nvPicPr>
          <p:cNvPr id="7" name="Picture 6" descr="Arp220-hs-2008-16-aq-large_web.jpg"/>
          <p:cNvPicPr>
            <a:picLocks noChangeAspect="1"/>
          </p:cNvPicPr>
          <p:nvPr/>
        </p:nvPicPr>
        <p:blipFill>
          <a:blip r:embed="rId4"/>
          <a:srcRect/>
          <a:stretch>
            <a:fillRect/>
          </a:stretch>
        </p:blipFill>
        <p:spPr bwMode="auto">
          <a:xfrm>
            <a:off x="2209800" y="533400"/>
            <a:ext cx="5562600" cy="5562600"/>
          </a:xfrm>
          <a:prstGeom prst="rect">
            <a:avLst/>
          </a:prstGeom>
          <a:noFill/>
          <a:ln w="9525">
            <a:noFill/>
            <a:miter lim="800000"/>
            <a:headEnd/>
            <a:tailEnd/>
          </a:ln>
        </p:spPr>
      </p:pic>
      <p:sp>
        <p:nvSpPr>
          <p:cNvPr id="8" name="TextBox 7"/>
          <p:cNvSpPr txBox="1"/>
          <p:nvPr/>
        </p:nvSpPr>
        <p:spPr>
          <a:xfrm>
            <a:off x="3048000" y="1447800"/>
            <a:ext cx="1006475" cy="369888"/>
          </a:xfrm>
          <a:prstGeom prst="rect">
            <a:avLst/>
          </a:prstGeom>
          <a:noFill/>
        </p:spPr>
        <p:txBody>
          <a:bodyPr wrap="none">
            <a:prstTxWarp prst="textNoShape">
              <a:avLst/>
            </a:prstTxWarp>
            <a:spAutoFit/>
          </a:bodyPr>
          <a:lstStyle/>
          <a:p>
            <a:r>
              <a:rPr lang="en-US" sz="1800">
                <a:solidFill>
                  <a:srgbClr val="FAC090"/>
                </a:solidFill>
              </a:rPr>
              <a:t>Arp 220</a:t>
            </a:r>
          </a:p>
        </p:txBody>
      </p:sp>
      <p:pic>
        <p:nvPicPr>
          <p:cNvPr id="10" name="Picture 9" descr="Martin_Arp220.tiff"/>
          <p:cNvPicPr>
            <a:picLocks noChangeAspect="1"/>
          </p:cNvPicPr>
          <p:nvPr/>
        </p:nvPicPr>
        <p:blipFill>
          <a:blip r:embed="rId5"/>
          <a:srcRect/>
          <a:stretch>
            <a:fillRect/>
          </a:stretch>
        </p:blipFill>
        <p:spPr bwMode="auto">
          <a:xfrm>
            <a:off x="1671638" y="0"/>
            <a:ext cx="5800725" cy="6858000"/>
          </a:xfrm>
          <a:prstGeom prst="rect">
            <a:avLst/>
          </a:prstGeom>
          <a:noFill/>
          <a:ln w="9525">
            <a:noFill/>
            <a:miter lim="800000"/>
            <a:headEnd/>
            <a:tailEnd/>
          </a:ln>
        </p:spPr>
      </p:pic>
      <p:sp>
        <p:nvSpPr>
          <p:cNvPr id="95241" name="TextBox 10"/>
          <p:cNvSpPr txBox="1">
            <a:spLocks noChangeArrowheads="1"/>
          </p:cNvSpPr>
          <p:nvPr/>
        </p:nvSpPr>
        <p:spPr bwMode="auto">
          <a:xfrm>
            <a:off x="1981200" y="5715000"/>
            <a:ext cx="1724025" cy="369888"/>
          </a:xfrm>
          <a:prstGeom prst="rect">
            <a:avLst/>
          </a:prstGeom>
          <a:noFill/>
          <a:ln w="9525">
            <a:noFill/>
            <a:miter lim="800000"/>
            <a:headEnd/>
            <a:tailEnd/>
          </a:ln>
        </p:spPr>
        <p:txBody>
          <a:bodyPr wrap="none">
            <a:prstTxWarp prst="textNoShape">
              <a:avLst/>
            </a:prstTxWarp>
            <a:spAutoFit/>
          </a:bodyPr>
          <a:lstStyle/>
          <a:p>
            <a:r>
              <a:rPr lang="en-US" sz="1800"/>
              <a:t>Martin, in prep.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953735"/>
                </a:solidFill>
                <a:ea typeface="ＭＳ Ｐゴシック" charset="-128"/>
                <a:cs typeface="ＭＳ Ｐゴシック" charset="-128"/>
              </a:rPr>
              <a:t>Complexity of Molecule Distributions</a:t>
            </a:r>
          </a:p>
        </p:txBody>
      </p:sp>
      <p:sp>
        <p:nvSpPr>
          <p:cNvPr id="97283" name="Footer Placeholder 3"/>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
        <p:nvSpPr>
          <p:cNvPr id="97284" name="TextBox 5"/>
          <p:cNvSpPr txBox="1">
            <a:spLocks noChangeArrowheads="1"/>
          </p:cNvSpPr>
          <p:nvPr/>
        </p:nvSpPr>
        <p:spPr bwMode="auto">
          <a:xfrm>
            <a:off x="457200" y="1752600"/>
            <a:ext cx="8305800" cy="3694113"/>
          </a:xfrm>
          <a:prstGeom prst="rect">
            <a:avLst/>
          </a:prstGeom>
          <a:noFill/>
          <a:ln w="9525">
            <a:noFill/>
            <a:miter lim="800000"/>
            <a:headEnd/>
            <a:tailEnd/>
          </a:ln>
        </p:spPr>
        <p:txBody>
          <a:bodyPr>
            <a:prstTxWarp prst="textNoShape">
              <a:avLst/>
            </a:prstTxWarp>
            <a:spAutoFit/>
          </a:bodyPr>
          <a:lstStyle/>
          <a:p>
            <a:r>
              <a:rPr lang="en-US" sz="1800"/>
              <a:t>Different molecules trace different environments in nearby galaxies, lending insight into their physics and providing a basis for interpretation of unresolved line emission from more distant galaxies.</a:t>
            </a:r>
          </a:p>
          <a:p>
            <a:pPr>
              <a:buFont typeface="Arial" charset="0"/>
              <a:buChar char="•"/>
            </a:pPr>
            <a:r>
              <a:rPr lang="en-US" sz="1800"/>
              <a:t>Excellent tracers of gas mass: CO, C</a:t>
            </a:r>
            <a:r>
              <a:rPr lang="en-US" sz="1800" baseline="30000"/>
              <a:t>18</a:t>
            </a:r>
            <a:r>
              <a:rPr lang="en-US" sz="1800"/>
              <a:t>O, N</a:t>
            </a:r>
            <a:r>
              <a:rPr lang="en-US" sz="1800" baseline="-25000"/>
              <a:t>2</a:t>
            </a:r>
            <a:r>
              <a:rPr lang="en-US" sz="1800"/>
              <a:t>H</a:t>
            </a:r>
            <a:r>
              <a:rPr lang="en-US" sz="1800" baseline="30000"/>
              <a:t>+</a:t>
            </a:r>
            <a:r>
              <a:rPr lang="en-US" sz="1800"/>
              <a:t>, HNC</a:t>
            </a:r>
          </a:p>
          <a:p>
            <a:pPr>
              <a:buFont typeface="Arial" charset="0"/>
              <a:buChar char="•"/>
            </a:pPr>
            <a:r>
              <a:rPr lang="en-US" sz="1800"/>
              <a:t>Luminosity/nuclear mass tracers: HCN, HNC, continuum</a:t>
            </a:r>
          </a:p>
          <a:p>
            <a:pPr>
              <a:buFont typeface="Arial" charset="0"/>
              <a:buChar char="•"/>
            </a:pPr>
            <a:r>
              <a:rPr lang="en-US" sz="1800"/>
              <a:t>Spiral arm tracers:  CH</a:t>
            </a:r>
            <a:r>
              <a:rPr lang="en-US" sz="1800" baseline="-25000"/>
              <a:t>3</a:t>
            </a:r>
            <a:r>
              <a:rPr lang="en-US" sz="1800"/>
              <a:t>OH, HNCO (shocked gas)</a:t>
            </a:r>
          </a:p>
          <a:p>
            <a:pPr>
              <a:buFont typeface="Arial" charset="0"/>
              <a:buChar char="•"/>
            </a:pPr>
            <a:r>
              <a:rPr lang="en-US" sz="1800"/>
              <a:t>Photodissociation region tracers: C</a:t>
            </a:r>
            <a:r>
              <a:rPr lang="en-US" sz="1800" baseline="-25000"/>
              <a:t>2</a:t>
            </a:r>
            <a:r>
              <a:rPr lang="en-US" sz="1800"/>
              <a:t>H, C</a:t>
            </a:r>
            <a:r>
              <a:rPr lang="en-US" sz="1800" baseline="30000"/>
              <a:t>34</a:t>
            </a:r>
            <a:r>
              <a:rPr lang="en-US" sz="1800"/>
              <a:t>S, CN </a:t>
            </a:r>
          </a:p>
          <a:p>
            <a:r>
              <a:rPr lang="en-US" sz="1800"/>
              <a:t>ALMA will enable</a:t>
            </a:r>
          </a:p>
          <a:p>
            <a:pPr>
              <a:buFont typeface="Arial" charset="0"/>
              <a:buChar char="•"/>
            </a:pPr>
            <a:r>
              <a:rPr lang="en-US" sz="1800"/>
              <a:t>Higher resolution on nearby galaxies</a:t>
            </a:r>
          </a:p>
          <a:p>
            <a:pPr>
              <a:buFont typeface="Arial" charset="0"/>
              <a:buChar char="•"/>
            </a:pPr>
            <a:r>
              <a:rPr lang="en-US" sz="1800"/>
              <a:t>More sensitivity, allowing imaging of additional species</a:t>
            </a:r>
          </a:p>
          <a:p>
            <a:r>
              <a:rPr lang="en-US" sz="1800"/>
              <a:t>Therefore providing a basis for interpretation of spectra of more distant objects, at a time when star formation in the Universe was more rampant and galaxies were obtaining their presently-observed characters.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9330" name="Picture 2" descr="ic342siark"/>
          <p:cNvPicPr>
            <a:picLocks noChangeAspect="1" noChangeArrowheads="1"/>
          </p:cNvPicPr>
          <p:nvPr/>
        </p:nvPicPr>
        <p:blipFill>
          <a:blip r:embed="rId3"/>
          <a:srcRect/>
          <a:stretch>
            <a:fillRect/>
          </a:stretch>
        </p:blipFill>
        <p:spPr bwMode="auto">
          <a:xfrm>
            <a:off x="304800" y="228600"/>
            <a:ext cx="5334000" cy="3611563"/>
          </a:xfrm>
          <a:prstGeom prst="rect">
            <a:avLst/>
          </a:prstGeom>
          <a:noFill/>
          <a:ln w="9525">
            <a:noFill/>
            <a:miter lim="800000"/>
            <a:headEnd/>
            <a:tailEnd/>
          </a:ln>
        </p:spPr>
      </p:pic>
      <p:pic>
        <p:nvPicPr>
          <p:cNvPr id="99331" name="Picture 3"/>
          <p:cNvPicPr>
            <a:picLocks noChangeAspect="1" noChangeArrowheads="1"/>
          </p:cNvPicPr>
          <p:nvPr/>
        </p:nvPicPr>
        <p:blipFill>
          <a:blip r:embed="rId4"/>
          <a:srcRect/>
          <a:stretch>
            <a:fillRect/>
          </a:stretch>
        </p:blipFill>
        <p:spPr bwMode="auto">
          <a:xfrm>
            <a:off x="5638800" y="2590800"/>
            <a:ext cx="3295650" cy="3673475"/>
          </a:xfrm>
          <a:prstGeom prst="rect">
            <a:avLst/>
          </a:prstGeom>
          <a:noFill/>
          <a:ln w="9525">
            <a:noFill/>
            <a:miter lim="800000"/>
            <a:headEnd/>
            <a:tailEnd/>
          </a:ln>
        </p:spPr>
      </p:pic>
      <p:sp>
        <p:nvSpPr>
          <p:cNvPr id="99332" name="Text Box 4"/>
          <p:cNvSpPr txBox="1">
            <a:spLocks noChangeArrowheads="1"/>
          </p:cNvSpPr>
          <p:nvPr/>
        </p:nvSpPr>
        <p:spPr bwMode="auto">
          <a:xfrm>
            <a:off x="457200" y="3581400"/>
            <a:ext cx="1143000" cy="152400"/>
          </a:xfrm>
          <a:prstGeom prst="rect">
            <a:avLst/>
          </a:prstGeom>
          <a:noFill/>
          <a:ln w="9525">
            <a:noFill/>
            <a:miter lim="800000"/>
            <a:headEnd/>
            <a:tailEnd/>
          </a:ln>
        </p:spPr>
        <p:txBody>
          <a:bodyPr lIns="0" tIns="0" rIns="0" bIns="0">
            <a:prstTxWarp prst="textNoShape">
              <a:avLst/>
            </a:prstTxWarp>
            <a:spAutoFit/>
          </a:bodyPr>
          <a:lstStyle/>
          <a:p>
            <a:pPr>
              <a:buClr>
                <a:srgbClr val="000000"/>
              </a:buClr>
              <a:buSzPct val="108000"/>
              <a:buFont typeface="StarBats" charset="0"/>
              <a:buNone/>
              <a:tabLst>
                <a:tab pos="723900" algn="l"/>
                <a:tab pos="1447800" algn="l"/>
                <a:tab pos="2171700" algn="l"/>
              </a:tabLst>
            </a:pPr>
            <a:r>
              <a:rPr lang="en-GB" sz="1000">
                <a:solidFill>
                  <a:srgbClr val="F2FF30"/>
                </a:solidFill>
                <a:latin typeface="Times New Roman" charset="0"/>
              </a:rPr>
              <a:t>NOAO -- Siarkiewicz</a:t>
            </a:r>
          </a:p>
        </p:txBody>
      </p:sp>
      <p:sp>
        <p:nvSpPr>
          <p:cNvPr id="99333" name="Text Box 5"/>
          <p:cNvSpPr txBox="1">
            <a:spLocks noChangeArrowheads="1"/>
          </p:cNvSpPr>
          <p:nvPr/>
        </p:nvSpPr>
        <p:spPr bwMode="auto">
          <a:xfrm>
            <a:off x="6019800" y="5943600"/>
            <a:ext cx="896938" cy="152400"/>
          </a:xfrm>
          <a:prstGeom prst="rect">
            <a:avLst/>
          </a:prstGeom>
          <a:noFill/>
          <a:ln w="9525">
            <a:noFill/>
            <a:miter lim="800000"/>
            <a:headEnd/>
            <a:tailEnd/>
          </a:ln>
        </p:spPr>
        <p:txBody>
          <a:bodyPr wrap="none" lIns="0" tIns="0" rIns="0" bIns="0">
            <a:prstTxWarp prst="textNoShape">
              <a:avLst/>
            </a:prstTxWarp>
            <a:spAutoFit/>
          </a:bodyPr>
          <a:lstStyle/>
          <a:p>
            <a:pPr>
              <a:buClr>
                <a:srgbClr val="000000"/>
              </a:buClr>
              <a:buSzPct val="108000"/>
              <a:buFont typeface="StarBats" charset="0"/>
              <a:buNone/>
              <a:tabLst>
                <a:tab pos="723900" algn="l"/>
              </a:tabLst>
            </a:pPr>
            <a:r>
              <a:rPr lang="en-GB" sz="1000">
                <a:solidFill>
                  <a:srgbClr val="FF3333"/>
                </a:solidFill>
                <a:latin typeface="Times New Roman" charset="0"/>
              </a:rPr>
              <a:t>R. Hurt - 2MASS</a:t>
            </a:r>
          </a:p>
        </p:txBody>
      </p:sp>
      <p:sp>
        <p:nvSpPr>
          <p:cNvPr id="99334" name="Text Box 6"/>
          <p:cNvSpPr txBox="1">
            <a:spLocks noChangeArrowheads="1"/>
          </p:cNvSpPr>
          <p:nvPr/>
        </p:nvSpPr>
        <p:spPr bwMode="auto">
          <a:xfrm>
            <a:off x="1203325" y="3929063"/>
            <a:ext cx="1082675" cy="457200"/>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IC 342</a:t>
            </a:r>
          </a:p>
        </p:txBody>
      </p:sp>
      <p:sp>
        <p:nvSpPr>
          <p:cNvPr id="99335" name="Text Box 7"/>
          <p:cNvSpPr txBox="1">
            <a:spLocks noChangeArrowheads="1"/>
          </p:cNvSpPr>
          <p:nvPr/>
        </p:nvSpPr>
        <p:spPr bwMode="auto">
          <a:xfrm>
            <a:off x="6765925" y="2057400"/>
            <a:ext cx="1555750" cy="457200"/>
          </a:xfrm>
          <a:prstGeom prst="rect">
            <a:avLst/>
          </a:prstGeom>
          <a:noFill/>
          <a:ln w="9525">
            <a:noFill/>
            <a:miter lim="800000"/>
            <a:headEnd/>
            <a:tailEnd/>
          </a:ln>
        </p:spPr>
        <p:txBody>
          <a:bodyPr wrap="none">
            <a:prstTxWarp prst="textNoShape">
              <a:avLst/>
            </a:prstTxWarp>
            <a:spAutoFit/>
          </a:bodyPr>
          <a:lstStyle/>
          <a:p>
            <a:r>
              <a:rPr lang="en-US" sz="1800">
                <a:solidFill>
                  <a:schemeClr val="bg1"/>
                </a:solidFill>
              </a:rPr>
              <a:t>MAFFEI 2</a:t>
            </a:r>
          </a:p>
        </p:txBody>
      </p:sp>
      <p:sp>
        <p:nvSpPr>
          <p:cNvPr id="8" name="Frame 7"/>
          <p:cNvSpPr/>
          <p:nvPr/>
        </p:nvSpPr>
        <p:spPr>
          <a:xfrm>
            <a:off x="2590800" y="1524000"/>
            <a:ext cx="762000" cy="914400"/>
          </a:xfrm>
          <a:prstGeom prst="frame">
            <a:avLst/>
          </a:prstGeom>
          <a:solidFill>
            <a:schemeClr val="bg1"/>
          </a:solidFill>
          <a:ln w="3175" cmpd="sng">
            <a:solidFill>
              <a:schemeClr val="accent1">
                <a:shade val="95000"/>
                <a:satMod val="105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solidFill>
                <a:schemeClr val="tx1"/>
              </a:solidFill>
            </a:endParaRPr>
          </a:p>
        </p:txBody>
      </p:sp>
      <p:pic>
        <p:nvPicPr>
          <p:cNvPr id="10" name="Picture 9" descr="Meier_Turner_IC342.tiff"/>
          <p:cNvPicPr>
            <a:picLocks noChangeAspect="1"/>
          </p:cNvPicPr>
          <p:nvPr/>
        </p:nvPicPr>
        <p:blipFill>
          <a:blip r:embed="rId5"/>
          <a:srcRect/>
          <a:stretch>
            <a:fillRect/>
          </a:stretch>
        </p:blipFill>
        <p:spPr bwMode="auto">
          <a:xfrm>
            <a:off x="4763" y="0"/>
            <a:ext cx="9134475" cy="6858000"/>
          </a:xfrm>
          <a:prstGeom prst="rect">
            <a:avLst/>
          </a:prstGeom>
          <a:noFill/>
          <a:ln w="9525">
            <a:noFill/>
            <a:miter lim="800000"/>
            <a:headEnd/>
            <a:tailEnd/>
          </a:ln>
        </p:spPr>
      </p:pic>
      <p:pic>
        <p:nvPicPr>
          <p:cNvPr id="12" name="Picture 11" descr="Meier_Turner_Maffei2.tiff"/>
          <p:cNvPicPr>
            <a:picLocks noChangeAspect="1"/>
          </p:cNvPicPr>
          <p:nvPr/>
        </p:nvPicPr>
        <p:blipFill>
          <a:blip r:embed="rId6"/>
          <a:srcRect/>
          <a:stretch>
            <a:fillRect/>
          </a:stretch>
        </p:blipFill>
        <p:spPr bwMode="auto">
          <a:xfrm>
            <a:off x="12700" y="6350"/>
            <a:ext cx="9118600" cy="6845300"/>
          </a:xfrm>
          <a:prstGeom prst="rect">
            <a:avLst/>
          </a:prstGeom>
          <a:noFill/>
          <a:ln w="9525">
            <a:noFill/>
            <a:miter lim="800000"/>
            <a:headEnd/>
            <a:tailEnd/>
          </a:ln>
        </p:spPr>
      </p:pic>
      <p:sp>
        <p:nvSpPr>
          <p:cNvPr id="11" name="Footer Placeholder 10"/>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Imaging the Violent Hearts of Galaxies</a:t>
            </a:r>
          </a:p>
        </p:txBody>
      </p:sp>
      <p:sp>
        <p:nvSpPr>
          <p:cNvPr id="101379" name="Rectangle 5"/>
          <p:cNvSpPr>
            <a:spLocks noChangeArrowheads="1"/>
          </p:cNvSpPr>
          <p:nvPr/>
        </p:nvSpPr>
        <p:spPr bwMode="auto">
          <a:xfrm>
            <a:off x="609600" y="1676400"/>
            <a:ext cx="4572000" cy="2924175"/>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Very Long Baseline Interferometry</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Not in the construction plan</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ALMA Development upgrade</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Enable imaging of Sgr A* Black Hole</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Model at right at 345 GHz </a:t>
            </a:r>
          </a:p>
          <a:p>
            <a:pPr marL="1257300" lvl="2"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ALMA as an element of a worldwide array</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M87 BH also usefully imaged</a:t>
            </a:r>
          </a:p>
        </p:txBody>
      </p:sp>
      <p:pic>
        <p:nvPicPr>
          <p:cNvPr id="101380" name="Picture 6" descr="SgrA*ModB_230GHz.tiff"/>
          <p:cNvPicPr>
            <a:picLocks noChangeAspect="1"/>
          </p:cNvPicPr>
          <p:nvPr/>
        </p:nvPicPr>
        <p:blipFill>
          <a:blip r:embed="rId2"/>
          <a:srcRect/>
          <a:stretch>
            <a:fillRect/>
          </a:stretch>
        </p:blipFill>
        <p:spPr bwMode="auto">
          <a:xfrm>
            <a:off x="5334000" y="1676400"/>
            <a:ext cx="1803400" cy="3467100"/>
          </a:xfrm>
          <a:prstGeom prst="rect">
            <a:avLst/>
          </a:prstGeom>
          <a:noFill/>
          <a:ln w="9525">
            <a:noFill/>
            <a:miter lim="800000"/>
            <a:headEnd/>
            <a:tailEnd/>
          </a:ln>
        </p:spPr>
      </p:pic>
      <p:sp>
        <p:nvSpPr>
          <p:cNvPr id="101381" name="TextBox 8"/>
          <p:cNvSpPr txBox="1">
            <a:spLocks noChangeArrowheads="1"/>
          </p:cNvSpPr>
          <p:nvPr/>
        </p:nvSpPr>
        <p:spPr bwMode="auto">
          <a:xfrm>
            <a:off x="6096000" y="1219200"/>
            <a:ext cx="966788" cy="369888"/>
          </a:xfrm>
          <a:prstGeom prst="rect">
            <a:avLst/>
          </a:prstGeom>
          <a:noFill/>
          <a:ln w="9525">
            <a:noFill/>
            <a:miter lim="800000"/>
            <a:headEnd/>
            <a:tailEnd/>
          </a:ln>
        </p:spPr>
        <p:txBody>
          <a:bodyPr wrap="none">
            <a:prstTxWarp prst="textNoShape">
              <a:avLst/>
            </a:prstTxWarp>
            <a:spAutoFit/>
          </a:bodyPr>
          <a:lstStyle/>
          <a:p>
            <a:r>
              <a:rPr lang="en-US" sz="1800">
                <a:latin typeface="Gill Sans MT" charset="-18"/>
              </a:rPr>
              <a:t>230GHz</a:t>
            </a:r>
          </a:p>
        </p:txBody>
      </p:sp>
      <p:pic>
        <p:nvPicPr>
          <p:cNvPr id="101382" name="Picture 9" descr="SgrA*ModB_345GHz.tiff"/>
          <p:cNvPicPr>
            <a:picLocks noChangeAspect="1"/>
          </p:cNvPicPr>
          <p:nvPr/>
        </p:nvPicPr>
        <p:blipFill>
          <a:blip r:embed="rId3"/>
          <a:srcRect/>
          <a:stretch>
            <a:fillRect/>
          </a:stretch>
        </p:blipFill>
        <p:spPr bwMode="auto">
          <a:xfrm>
            <a:off x="7340600" y="1752600"/>
            <a:ext cx="1803400" cy="3454400"/>
          </a:xfrm>
          <a:prstGeom prst="rect">
            <a:avLst/>
          </a:prstGeom>
          <a:noFill/>
          <a:ln w="9525">
            <a:noFill/>
            <a:miter lim="800000"/>
            <a:headEnd/>
            <a:tailEnd/>
          </a:ln>
        </p:spPr>
      </p:pic>
      <p:sp>
        <p:nvSpPr>
          <p:cNvPr id="101383" name="TextBox 10"/>
          <p:cNvSpPr txBox="1">
            <a:spLocks noChangeArrowheads="1"/>
          </p:cNvSpPr>
          <p:nvPr/>
        </p:nvSpPr>
        <p:spPr bwMode="auto">
          <a:xfrm>
            <a:off x="8113713" y="1295400"/>
            <a:ext cx="1030287" cy="369888"/>
          </a:xfrm>
          <a:prstGeom prst="rect">
            <a:avLst/>
          </a:prstGeom>
          <a:noFill/>
          <a:ln w="9525">
            <a:noFill/>
            <a:miter lim="800000"/>
            <a:headEnd/>
            <a:tailEnd/>
          </a:ln>
        </p:spPr>
        <p:txBody>
          <a:bodyPr wrap="none">
            <a:prstTxWarp prst="textNoShape">
              <a:avLst/>
            </a:prstTxWarp>
            <a:spAutoFit/>
          </a:bodyPr>
          <a:lstStyle/>
          <a:p>
            <a:r>
              <a:rPr lang="en-US" sz="1800">
                <a:latin typeface="Gill Sans MT" charset="-18"/>
              </a:rPr>
              <a:t>345 GHz</a:t>
            </a:r>
          </a:p>
        </p:txBody>
      </p:sp>
      <p:sp>
        <p:nvSpPr>
          <p:cNvPr id="101384" name="Footer Placeholder 8"/>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rtlCol="0"/>
          <a:lstStyle/>
          <a:p>
            <a:pPr eaLnBrk="1" fontAlgn="auto" hangingPunct="1">
              <a:spcAft>
                <a:spcPts val="0"/>
              </a:spcAft>
              <a:defRPr/>
            </a:pPr>
            <a:r>
              <a:rPr lang="en-US">
                <a:ea typeface="+mj-ea"/>
                <a:cs typeface="+mj-cs"/>
              </a:rPr>
              <a:t>Birth of Stars and Planets</a:t>
            </a:r>
          </a:p>
        </p:txBody>
      </p:sp>
      <p:sp>
        <p:nvSpPr>
          <p:cNvPr id="102403" name="Text Box 4"/>
          <p:cNvSpPr txBox="1">
            <a:spLocks noChangeArrowheads="1"/>
          </p:cNvSpPr>
          <p:nvPr/>
        </p:nvSpPr>
        <p:spPr bwMode="auto">
          <a:xfrm>
            <a:off x="1508125" y="1108075"/>
            <a:ext cx="184150" cy="457200"/>
          </a:xfrm>
          <a:prstGeom prst="rect">
            <a:avLst/>
          </a:prstGeom>
          <a:noFill/>
          <a:ln w="12700">
            <a:noFill/>
            <a:miter lim="800000"/>
            <a:headEnd/>
            <a:tailEnd/>
          </a:ln>
        </p:spPr>
        <p:txBody>
          <a:bodyPr wrap="none">
            <a:prstTxWarp prst="textNoShape">
              <a:avLst/>
            </a:prstTxWarp>
            <a:spAutoFit/>
          </a:bodyPr>
          <a:lstStyle/>
          <a:p>
            <a:endParaRPr lang="en-US" sz="1800">
              <a:latin typeface="Times New Roman" charset="0"/>
            </a:endParaRPr>
          </a:p>
        </p:txBody>
      </p:sp>
      <p:sp>
        <p:nvSpPr>
          <p:cNvPr id="102404" name="Text Box 5"/>
          <p:cNvSpPr txBox="1">
            <a:spLocks noChangeArrowheads="1"/>
          </p:cNvSpPr>
          <p:nvPr/>
        </p:nvSpPr>
        <p:spPr bwMode="auto">
          <a:xfrm>
            <a:off x="649288" y="1447800"/>
            <a:ext cx="8494712" cy="5091113"/>
          </a:xfrm>
          <a:prstGeom prst="rect">
            <a:avLst/>
          </a:prstGeom>
          <a:noFill/>
          <a:ln w="9525">
            <a:noFill/>
            <a:miter lim="800000"/>
            <a:headEnd/>
            <a:tailEnd/>
          </a:ln>
        </p:spPr>
        <p:txBody>
          <a:bodyPr wrap="none">
            <a:prstTxWarp prst="textNoShape">
              <a:avLst/>
            </a:prstTxWarp>
            <a:spAutoFit/>
          </a:bodyPr>
          <a:lstStyle/>
          <a:p>
            <a:pPr>
              <a:spcBef>
                <a:spcPct val="20000"/>
              </a:spcBef>
              <a:buClr>
                <a:schemeClr val="tx2"/>
              </a:buClr>
              <a:buSzPct val="75000"/>
              <a:buFont typeface="Wingdings" charset="2"/>
              <a:buChar char="§"/>
            </a:pPr>
            <a:r>
              <a:rPr lang="en-US" sz="2000">
                <a:latin typeface="Arial Unicode MS" charset="0"/>
                <a:ea typeface="Arial Unicode MS" charset="0"/>
                <a:cs typeface="Arial Unicode MS" charset="0"/>
              </a:rPr>
              <a:t>The fundamental objects in the Universe</a:t>
            </a:r>
          </a:p>
          <a:p>
            <a:pPr>
              <a:spcBef>
                <a:spcPct val="20000"/>
              </a:spcBef>
              <a:buClr>
                <a:schemeClr val="tx2"/>
              </a:buClr>
              <a:buSzPct val="75000"/>
              <a:buFont typeface="Wingdings" charset="2"/>
              <a:buChar char="§"/>
            </a:pPr>
            <a:r>
              <a:rPr lang="en-US" sz="2000">
                <a:latin typeface="Arial Unicode MS" charset="0"/>
                <a:ea typeface="Arial Unicode MS" charset="0"/>
                <a:cs typeface="Arial Unicode MS" charset="0"/>
              </a:rPr>
              <a:t>The nearest Star Formation regions: ~100 pc from the Sun</a:t>
            </a:r>
          </a:p>
          <a:p>
            <a:pPr lvl="1">
              <a:spcBef>
                <a:spcPct val="20000"/>
              </a:spcBef>
              <a:buClr>
                <a:schemeClr val="tx2"/>
              </a:buClr>
              <a:buSzPct val="75000"/>
              <a:buFont typeface="Wingdings" charset="2"/>
              <a:buChar char="§"/>
            </a:pPr>
            <a:r>
              <a:rPr lang="en-US" sz="1800">
                <a:latin typeface="Arial Unicode MS" charset="0"/>
                <a:ea typeface="Arial Unicode MS" charset="0"/>
                <a:cs typeface="Arial Unicode MS" charset="0"/>
              </a:rPr>
              <a:t>ALMA Beam at 300 GHz (100 pc): 1.5 AU</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L1457 was once reported to lie at ~80 pc but now seems to be beyond 300 pc.</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 B68 lies at 95 pc (Langer et al.)</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 Rho Oph has parts as close as 120 pc out to 160 pc</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 Taurus  has parts as close as 125 pc out to 140 pc</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 Coal Sack and Chameleon and Lupus are about the same. </a:t>
            </a:r>
          </a:p>
          <a:p>
            <a:pPr>
              <a:spcBef>
                <a:spcPct val="20000"/>
              </a:spcBef>
              <a:buClr>
                <a:schemeClr val="tx2"/>
              </a:buClr>
              <a:buSzPct val="75000"/>
              <a:buFont typeface="Wingdings" charset="2"/>
              <a:buChar char="§"/>
            </a:pPr>
            <a:r>
              <a:rPr lang="en-US" sz="2000">
                <a:latin typeface="Arial Unicode MS" charset="0"/>
                <a:ea typeface="Arial Unicode MS" charset="0"/>
                <a:cs typeface="Arial Unicode MS" charset="0"/>
              </a:rPr>
              <a:t>The nearest protoplanetary regions lie at ~20 pc from the Sun</a:t>
            </a:r>
          </a:p>
          <a:p>
            <a:pPr lvl="1">
              <a:spcBef>
                <a:spcPct val="20000"/>
              </a:spcBef>
              <a:buClr>
                <a:schemeClr val="tx2"/>
              </a:buClr>
              <a:buSzPct val="75000"/>
              <a:buFont typeface="Wingdings" charset="2"/>
              <a:buChar char="§"/>
            </a:pPr>
            <a:r>
              <a:rPr lang="en-US" sz="1800">
                <a:latin typeface="Arial Unicode MS" charset="0"/>
                <a:ea typeface="Arial Unicode MS" charset="0"/>
                <a:cs typeface="Arial Unicode MS" charset="0"/>
              </a:rPr>
              <a:t>ALMA Beam at 300 GHz (20 pc): 0.3 AU</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TW Hya at 56 pc, TW Hya assn is 10 Myr old,  not likely to be forming many planets.</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AU Microscopium, about 14 Myr old, lies only 10 pc from the Sun. </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Beta Pictoris, 20 Myr old, lies at 17 pc</a:t>
            </a:r>
          </a:p>
          <a:p>
            <a:pPr>
              <a:spcBef>
                <a:spcPct val="20000"/>
              </a:spcBef>
              <a:buClr>
                <a:schemeClr val="tx2"/>
              </a:buClr>
              <a:buSzPct val="75000"/>
              <a:buFont typeface="Wingdings" charset="2"/>
              <a:buChar char="§"/>
            </a:pPr>
            <a:r>
              <a:rPr lang="en-US" sz="2000">
                <a:latin typeface="Arial Unicode MS" charset="0"/>
                <a:ea typeface="Arial Unicode MS" charset="0"/>
                <a:cs typeface="Arial Unicode MS" charset="0"/>
              </a:rPr>
              <a:t>The nearest debris disks are even closer—around ~10% of nearby stars.</a:t>
            </a:r>
          </a:p>
          <a:p>
            <a:pPr lvl="1">
              <a:spcBef>
                <a:spcPct val="20000"/>
              </a:spcBef>
              <a:buClr>
                <a:schemeClr val="tx2"/>
              </a:buClr>
              <a:buSzPct val="75000"/>
              <a:buFont typeface="Wingdings" charset="2"/>
              <a:buChar char="§"/>
            </a:pPr>
            <a:r>
              <a:rPr lang="en-US" sz="1800">
                <a:latin typeface="Arial Unicode MS" charset="0"/>
                <a:ea typeface="Arial Unicode MS" charset="0"/>
                <a:cs typeface="Arial Unicode MS" charset="0"/>
              </a:rPr>
              <a:t>ALMA Beam at 300 GHz (3 pc): 0.05 AU</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Epsilon Eridani lies a little over 3 pc from the Sun</a:t>
            </a:r>
          </a:p>
          <a:p>
            <a:pPr lvl="1">
              <a:spcBef>
                <a:spcPct val="20000"/>
              </a:spcBef>
              <a:buClr>
                <a:schemeClr val="tx2"/>
              </a:buClr>
              <a:buSzPct val="75000"/>
              <a:buFont typeface="Wingdings" charset="2"/>
              <a:buChar char="§"/>
            </a:pPr>
            <a:r>
              <a:rPr lang="en-US" sz="1200">
                <a:latin typeface="Arial Unicode MS" charset="0"/>
                <a:ea typeface="Arial Unicode MS" charset="0"/>
                <a:cs typeface="Arial Unicode MS" charset="0"/>
              </a:rPr>
              <a:t>Fomalhaut: 7.7 pc</a:t>
            </a:r>
          </a:p>
          <a:p>
            <a:endParaRPr lang="en-US" sz="1800">
              <a:latin typeface="Gill Sans MT" charset="-18"/>
            </a:endParaRPr>
          </a:p>
        </p:txBody>
      </p:sp>
      <p:sp>
        <p:nvSpPr>
          <p:cNvPr id="102405" name="Footer Placeholder 5"/>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Star Formation Stages</a:t>
            </a:r>
          </a:p>
        </p:txBody>
      </p:sp>
      <p:pic>
        <p:nvPicPr>
          <p:cNvPr id="104451" name="Table Placeholder 3" descr="LosMassSf.tiff"/>
          <p:cNvPicPr>
            <a:picLocks noChangeAspect="1"/>
          </p:cNvPicPr>
          <p:nvPr/>
        </p:nvPicPr>
        <p:blipFill>
          <a:blip r:embed="rId2"/>
          <a:srcRect l="-15503" r="-15503"/>
          <a:stretch>
            <a:fillRect/>
          </a:stretch>
        </p:blipFill>
        <p:spPr bwMode="auto">
          <a:xfrm>
            <a:off x="642938" y="1203325"/>
            <a:ext cx="8043862" cy="4525963"/>
          </a:xfrm>
          <a:prstGeom prst="rect">
            <a:avLst/>
          </a:prstGeom>
          <a:noFill/>
          <a:ln w="9525">
            <a:noFill/>
            <a:miter lim="800000"/>
            <a:headEnd/>
            <a:tailEnd/>
          </a:ln>
        </p:spPr>
      </p:pic>
      <p:sp>
        <p:nvSpPr>
          <p:cNvPr id="104452" name="Footer Placeholder 4"/>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
        <p:nvSpPr>
          <p:cNvPr id="6" name="TextBox 5"/>
          <p:cNvSpPr txBox="1"/>
          <p:nvPr/>
        </p:nvSpPr>
        <p:spPr>
          <a:xfrm>
            <a:off x="1144072" y="5749743"/>
            <a:ext cx="7763664" cy="400110"/>
          </a:xfrm>
          <a:prstGeom prst="rect">
            <a:avLst/>
          </a:prstGeom>
          <a:noFill/>
        </p:spPr>
        <p:txBody>
          <a:bodyPr wrap="none" rtlCol="0">
            <a:spAutoFit/>
          </a:bodyPr>
          <a:lstStyle/>
          <a:p>
            <a:pPr marL="342900" indent="-342900" eaLnBrk="0" hangingPunct="0">
              <a:spcBef>
                <a:spcPct val="20000"/>
              </a:spcBef>
              <a:buFont typeface="Arial" charset="0"/>
              <a:buChar char="•"/>
            </a:pPr>
            <a:r>
              <a:rPr lang="en-US" sz="2000" dirty="0" smtClean="0">
                <a:solidFill>
                  <a:srgbClr val="000099"/>
                </a:solidFill>
                <a:latin typeface="Gill Sans MT" pitchFamily="34" charset="0"/>
                <a:cs typeface="Gill Sans" pitchFamily="17" charset="0"/>
              </a:rPr>
              <a:t>Stars are the result of an evolving balance between gravity and energy</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Star Spill in the Gulf</a:t>
            </a:r>
          </a:p>
        </p:txBody>
      </p:sp>
      <p:sp>
        <p:nvSpPr>
          <p:cNvPr id="105475" name="Rectangle 4"/>
          <p:cNvSpPr>
            <a:spLocks noChangeArrowheads="1"/>
          </p:cNvSpPr>
          <p:nvPr/>
        </p:nvSpPr>
        <p:spPr bwMode="auto">
          <a:xfrm>
            <a:off x="304800" y="1905000"/>
            <a:ext cx="2514600" cy="1754188"/>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1800">
                <a:solidFill>
                  <a:srgbClr val="000099"/>
                </a:solidFill>
                <a:latin typeface="Gill Sans MT" charset="-18"/>
                <a:ea typeface="Gill Sans" charset="0"/>
                <a:cs typeface="Gill Sans" charset="0"/>
              </a:rPr>
              <a:t>ALMA: Sensitive high resolution unobscured imaging of confused fields over modestly large areas.</a:t>
            </a:r>
          </a:p>
        </p:txBody>
      </p:sp>
      <p:pic>
        <p:nvPicPr>
          <p:cNvPr id="105476" name="Table Placeholder 3" descr="NANebula_Cole.tiff"/>
          <p:cNvPicPr>
            <a:picLocks noChangeAspect="1"/>
          </p:cNvPicPr>
          <p:nvPr/>
        </p:nvPicPr>
        <p:blipFill>
          <a:blip r:embed="rId2"/>
          <a:srcRect l="-18353" r="-18353"/>
          <a:stretch>
            <a:fillRect/>
          </a:stretch>
        </p:blipFill>
        <p:spPr bwMode="auto">
          <a:xfrm>
            <a:off x="1925638" y="1392238"/>
            <a:ext cx="8229600" cy="4525962"/>
          </a:xfrm>
          <a:prstGeom prst="rect">
            <a:avLst/>
          </a:prstGeom>
          <a:noFill/>
          <a:ln w="9525">
            <a:noFill/>
            <a:miter lim="800000"/>
            <a:headEnd/>
            <a:tailEnd/>
          </a:ln>
        </p:spPr>
      </p:pic>
      <p:pic>
        <p:nvPicPr>
          <p:cNvPr id="7" name="Picture 6" descr="NANebulaSF_Cole.tiff"/>
          <p:cNvPicPr>
            <a:picLocks noChangeAspect="1"/>
          </p:cNvPicPr>
          <p:nvPr/>
        </p:nvPicPr>
        <p:blipFill>
          <a:blip r:embed="rId3"/>
          <a:srcRect/>
          <a:stretch>
            <a:fillRect/>
          </a:stretch>
        </p:blipFill>
        <p:spPr bwMode="auto">
          <a:xfrm>
            <a:off x="2795588" y="1219200"/>
            <a:ext cx="6348412" cy="4733925"/>
          </a:xfrm>
          <a:prstGeom prst="rect">
            <a:avLst/>
          </a:prstGeom>
          <a:noFill/>
          <a:ln w="9525">
            <a:noFill/>
            <a:miter lim="800000"/>
            <a:headEnd/>
            <a:tailEnd/>
          </a:ln>
        </p:spPr>
      </p:pic>
      <p:sp>
        <p:nvSpPr>
          <p:cNvPr id="105478" name="Rectangle 7"/>
          <p:cNvSpPr>
            <a:spLocks noChangeArrowheads="1"/>
          </p:cNvSpPr>
          <p:nvPr/>
        </p:nvSpPr>
        <p:spPr bwMode="auto">
          <a:xfrm>
            <a:off x="8369300" y="838200"/>
            <a:ext cx="774700" cy="369888"/>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800">
                <a:solidFill>
                  <a:srgbClr val="000099"/>
                </a:solidFill>
                <a:latin typeface="Gill Sans MT" charset="-18"/>
                <a:ea typeface="Gill Sans" charset="0"/>
                <a:cs typeface="Gill Sans" charset="0"/>
              </a:rPr>
              <a:t>J. Bally</a:t>
            </a:r>
          </a:p>
        </p:txBody>
      </p:sp>
      <p:sp>
        <p:nvSpPr>
          <p:cNvPr id="105479" name="Footer Placeholder 7"/>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Massive Stars</a:t>
            </a:r>
          </a:p>
        </p:txBody>
      </p:sp>
      <p:sp>
        <p:nvSpPr>
          <p:cNvPr id="106499" name="Rectangle 4"/>
          <p:cNvSpPr>
            <a:spLocks noChangeArrowheads="1"/>
          </p:cNvSpPr>
          <p:nvPr/>
        </p:nvSpPr>
        <p:spPr bwMode="auto">
          <a:xfrm>
            <a:off x="152400" y="1143000"/>
            <a:ext cx="5105400" cy="4954588"/>
          </a:xfrm>
          <a:prstGeom prst="rect">
            <a:avLst/>
          </a:prstGeom>
          <a:noFill/>
          <a:ln w="9525">
            <a:noFill/>
            <a:miter lim="800000"/>
            <a:headEnd/>
            <a:tailEnd/>
          </a:ln>
        </p:spPr>
        <p:txBody>
          <a:bodyPr>
            <a:prstTxWarp prst="textNoShape">
              <a:avLst/>
            </a:prstTxWarp>
            <a:spAutoFit/>
          </a:bodyPr>
          <a:lstStyle/>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Multiplicity high</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Tend to favor massive clusters</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Accretion goes quickly in massive cloud cores</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Favor central regions of giant molecular clouds</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Form via isolated collapse?  Competitive accretion?</a:t>
            </a:r>
          </a:p>
          <a:p>
            <a:pPr marL="342900"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ALMA brings </a:t>
            </a:r>
            <a:r>
              <a:rPr lang="en-US" sz="2000" b="1" i="1">
                <a:solidFill>
                  <a:srgbClr val="000099"/>
                </a:solidFill>
                <a:latin typeface="Gill Sans MT" charset="-18"/>
                <a:ea typeface="Gill Sans" charset="0"/>
                <a:cs typeface="Gill Sans" charset="0"/>
              </a:rPr>
              <a:t>resolution</a:t>
            </a:r>
            <a:r>
              <a:rPr lang="en-US" sz="2000">
                <a:solidFill>
                  <a:srgbClr val="000099"/>
                </a:solidFill>
                <a:latin typeface="Gill Sans MT" charset="-18"/>
                <a:ea typeface="Gill Sans" charset="0"/>
                <a:cs typeface="Gill Sans" charset="0"/>
              </a:rPr>
              <a:t> and </a:t>
            </a:r>
            <a:r>
              <a:rPr lang="en-US" sz="2000" b="1" i="1">
                <a:solidFill>
                  <a:srgbClr val="000099"/>
                </a:solidFill>
                <a:latin typeface="Gill Sans MT" charset="-18"/>
                <a:ea typeface="Gill Sans" charset="0"/>
                <a:cs typeface="Gill Sans" charset="0"/>
              </a:rPr>
              <a:t>sensitivity</a:t>
            </a:r>
            <a:r>
              <a:rPr lang="en-US" sz="2000">
                <a:solidFill>
                  <a:srgbClr val="000099"/>
                </a:solidFill>
                <a:latin typeface="Gill Sans MT" charset="-18"/>
                <a:ea typeface="Gill Sans" charset="0"/>
                <a:cs typeface="Gill Sans" charset="0"/>
              </a:rPr>
              <a:t> </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Disentangle complex morphology</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Probe rarer high mass star forming regions at greater distances</a:t>
            </a:r>
          </a:p>
          <a:p>
            <a:pPr marL="800100" lvl="1" indent="-342900" eaLnBrk="0" hangingPunct="0">
              <a:spcBef>
                <a:spcPct val="20000"/>
              </a:spcBef>
              <a:buFont typeface="Arial" charset="0"/>
              <a:buChar char="•"/>
            </a:pPr>
            <a:r>
              <a:rPr lang="en-US" sz="2000">
                <a:solidFill>
                  <a:srgbClr val="000099"/>
                </a:solidFill>
                <a:latin typeface="Gill Sans MT" charset="-18"/>
                <a:ea typeface="Gill Sans" charset="0"/>
                <a:cs typeface="Gill Sans" charset="0"/>
              </a:rPr>
              <a:t>Southern hemisphere location</a:t>
            </a:r>
          </a:p>
          <a:p>
            <a:pPr marL="800100" lvl="1" indent="-342900" eaLnBrk="0" hangingPunct="0">
              <a:spcBef>
                <a:spcPct val="20000"/>
              </a:spcBef>
            </a:pPr>
            <a:r>
              <a:rPr lang="en-US" sz="2000">
                <a:solidFill>
                  <a:srgbClr val="000099"/>
                </a:solidFill>
                <a:latin typeface="Gill Sans MT" charset="-18"/>
                <a:ea typeface="Gill Sans" charset="0"/>
                <a:cs typeface="Gill Sans" charset="0"/>
              </a:rPr>
              <a:t> </a:t>
            </a:r>
          </a:p>
        </p:txBody>
      </p:sp>
      <p:pic>
        <p:nvPicPr>
          <p:cNvPr id="106500" name="Picture 5" descr="OMC1_fingers.tiff"/>
          <p:cNvPicPr>
            <a:picLocks noChangeAspect="1"/>
          </p:cNvPicPr>
          <p:nvPr/>
        </p:nvPicPr>
        <p:blipFill>
          <a:blip r:embed="rId2"/>
          <a:srcRect/>
          <a:stretch>
            <a:fillRect/>
          </a:stretch>
        </p:blipFill>
        <p:spPr bwMode="auto">
          <a:xfrm>
            <a:off x="6276975" y="947738"/>
            <a:ext cx="2714625" cy="5003800"/>
          </a:xfrm>
          <a:prstGeom prst="rect">
            <a:avLst/>
          </a:prstGeom>
          <a:noFill/>
          <a:ln w="9525">
            <a:noFill/>
            <a:miter lim="800000"/>
            <a:headEnd/>
            <a:tailEnd/>
          </a:ln>
        </p:spPr>
      </p:pic>
      <p:sp>
        <p:nvSpPr>
          <p:cNvPr id="106501" name="Rectangle 6"/>
          <p:cNvSpPr>
            <a:spLocks noChangeArrowheads="1"/>
          </p:cNvSpPr>
          <p:nvPr/>
        </p:nvSpPr>
        <p:spPr bwMode="auto">
          <a:xfrm>
            <a:off x="5878187" y="5867400"/>
            <a:ext cx="3265813" cy="276999"/>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200" dirty="0" smtClean="0">
                <a:solidFill>
                  <a:srgbClr val="000099"/>
                </a:solidFill>
                <a:latin typeface="Gill Sans MT" charset="-18"/>
                <a:ea typeface="Gill Sans" charset="0"/>
                <a:cs typeface="Gill Sans" charset="0"/>
              </a:rPr>
              <a:t>OMC1 in H</a:t>
            </a:r>
            <a:r>
              <a:rPr lang="en-US" sz="1200" baseline="-25000" dirty="0" smtClean="0">
                <a:solidFill>
                  <a:srgbClr val="000099"/>
                </a:solidFill>
                <a:latin typeface="Gill Sans MT" charset="-18"/>
                <a:ea typeface="Gill Sans" charset="0"/>
                <a:cs typeface="Gill Sans" charset="0"/>
              </a:rPr>
              <a:t>2</a:t>
            </a:r>
            <a:r>
              <a:rPr lang="en-US" sz="1200" dirty="0" smtClean="0">
                <a:solidFill>
                  <a:srgbClr val="000099"/>
                </a:solidFill>
                <a:latin typeface="Gill Sans MT" charset="-18"/>
                <a:ea typeface="Gill Sans" charset="0"/>
                <a:cs typeface="Gill Sans" charset="0"/>
              </a:rPr>
              <a:t>: </a:t>
            </a:r>
            <a:r>
              <a:rPr lang="en-US" sz="1200" dirty="0">
                <a:solidFill>
                  <a:srgbClr val="000099"/>
                </a:solidFill>
                <a:latin typeface="Gill Sans MT" charset="-18"/>
                <a:ea typeface="Gill Sans" charset="0"/>
                <a:cs typeface="Gill Sans" charset="0"/>
              </a:rPr>
              <a:t>Smith et al 2005; Cunningham 2008</a:t>
            </a:r>
          </a:p>
        </p:txBody>
      </p:sp>
      <p:sp>
        <p:nvSpPr>
          <p:cNvPr id="106502" name="Rectangle 7"/>
          <p:cNvSpPr>
            <a:spLocks noChangeArrowheads="1"/>
          </p:cNvSpPr>
          <p:nvPr/>
        </p:nvSpPr>
        <p:spPr bwMode="auto">
          <a:xfrm>
            <a:off x="8305800" y="762000"/>
            <a:ext cx="582613" cy="276225"/>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pPr>
            <a:r>
              <a:rPr lang="en-US" sz="1200">
                <a:solidFill>
                  <a:srgbClr val="000099"/>
                </a:solidFill>
                <a:latin typeface="Gill Sans MT" charset="-18"/>
                <a:ea typeface="Gill Sans" charset="0"/>
                <a:cs typeface="Gill Sans" charset="0"/>
              </a:rPr>
              <a:t>J. Bally</a:t>
            </a:r>
          </a:p>
        </p:txBody>
      </p:sp>
      <p:sp>
        <p:nvSpPr>
          <p:cNvPr id="106503" name="Footer Placeholder 7"/>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61938" y="222250"/>
            <a:ext cx="8229600" cy="960438"/>
          </a:xfrm>
        </p:spPr>
        <p:txBody>
          <a:bodyPr/>
          <a:lstStyle/>
          <a:p>
            <a:pPr>
              <a:defRPr/>
            </a:pPr>
            <a:r>
              <a:rPr lang="en-US" sz="3600" kern="0" dirty="0" smtClean="0">
                <a:latin typeface="Arial" charset="0"/>
              </a:rPr>
              <a:t>The mm/</a:t>
            </a:r>
            <a:r>
              <a:rPr lang="en-US" sz="3600" kern="0" dirty="0" err="1" smtClean="0">
                <a:latin typeface="Arial" charset="0"/>
              </a:rPr>
              <a:t>submm</a:t>
            </a:r>
            <a:r>
              <a:rPr lang="en-US" sz="3600" kern="0" dirty="0" smtClean="0">
                <a:latin typeface="Arial" charset="0"/>
              </a:rPr>
              <a:t> Spectrum:</a:t>
            </a:r>
            <a:br>
              <a:rPr lang="en-US" sz="3600" kern="0" dirty="0" smtClean="0">
                <a:latin typeface="Arial" charset="0"/>
              </a:rPr>
            </a:br>
            <a:r>
              <a:rPr lang="en-US" sz="3600" kern="0" dirty="0" smtClean="0">
                <a:latin typeface="Arial" charset="0"/>
              </a:rPr>
              <a:t>Focus of ALMA</a:t>
            </a:r>
            <a:r>
              <a:rPr lang="en-US" sz="4000" kern="0" dirty="0" smtClean="0"/>
              <a:t/>
            </a:r>
            <a:br>
              <a:rPr lang="en-US" sz="4000" kern="0" dirty="0" smtClean="0"/>
            </a:br>
            <a:endParaRPr lang="en-US" dirty="0"/>
          </a:p>
        </p:txBody>
      </p:sp>
      <p:sp>
        <p:nvSpPr>
          <p:cNvPr id="40963" name="Content Placeholder 2"/>
          <p:cNvSpPr>
            <a:spLocks noGrp="1"/>
          </p:cNvSpPr>
          <p:nvPr>
            <p:ph idx="1"/>
          </p:nvPr>
        </p:nvSpPr>
        <p:spPr>
          <a:xfrm>
            <a:off x="457200" y="4276725"/>
            <a:ext cx="8229600" cy="1849438"/>
          </a:xfrm>
        </p:spPr>
        <p:txBody>
          <a:bodyPr/>
          <a:lstStyle/>
          <a:p>
            <a:pPr>
              <a:lnSpc>
                <a:spcPct val="90000"/>
              </a:lnSpc>
              <a:buClr>
                <a:schemeClr val="tx2"/>
              </a:buClr>
              <a:buSzPct val="75000"/>
              <a:buFont typeface="Wingdings" pitchFamily="-65" charset="2"/>
              <a:buChar char="§"/>
            </a:pPr>
            <a:r>
              <a:rPr lang="en-US" dirty="0" smtClean="0">
                <a:solidFill>
                  <a:schemeClr val="accent1"/>
                </a:solidFill>
                <a:latin typeface="Gill Sans MT"/>
                <a:ea typeface="Arial Unicode MS" pitchFamily="-65" charset="0"/>
                <a:cs typeface="Gill Sans MT"/>
              </a:rPr>
              <a:t>Millimeter/submillimeter photons are the most abundant photons in the cosmic background, and in the spectrum of the Milky Way and most spiral galaxies.</a:t>
            </a:r>
          </a:p>
          <a:p>
            <a:pPr>
              <a:lnSpc>
                <a:spcPct val="90000"/>
              </a:lnSpc>
              <a:buClr>
                <a:schemeClr val="tx2"/>
              </a:buClr>
              <a:buSzPct val="75000"/>
              <a:buFont typeface="Wingdings" pitchFamily="-65" charset="2"/>
              <a:buChar char="§"/>
            </a:pPr>
            <a:r>
              <a:rPr lang="en-US" dirty="0" smtClean="0">
                <a:solidFill>
                  <a:schemeClr val="accent1"/>
                </a:solidFill>
                <a:latin typeface="Gill Sans MT"/>
                <a:ea typeface="Arial Unicode MS" pitchFamily="-65" charset="0"/>
                <a:cs typeface="Gill Sans MT"/>
              </a:rPr>
              <a:t>ALMA range--wavelengths from 1cm to ~0.3 mm (frequencies 30-1000GHz), covers both components to the extent the atmosphere of the Earth allows.</a:t>
            </a:r>
          </a:p>
        </p:txBody>
      </p:sp>
      <p:sp>
        <p:nvSpPr>
          <p:cNvPr id="40964" name="Footer Placeholder 3"/>
          <p:cNvSpPr>
            <a:spLocks noGrp="1"/>
          </p:cNvSpPr>
          <p:nvPr>
            <p:ph type="ftr" sz="quarter" idx="10"/>
          </p:nvPr>
        </p:nvSpPr>
        <p:spPr bwMode="auto">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M/V Explorer Enrichment Jan 2011</a:t>
            </a:r>
          </a:p>
        </p:txBody>
      </p:sp>
      <p:pic>
        <p:nvPicPr>
          <p:cNvPr id="40965" name="Picture 8" descr="SEDUniverseDoletal06.jpg"/>
          <p:cNvPicPr>
            <a:picLocks noChangeAspect="1"/>
          </p:cNvPicPr>
          <p:nvPr/>
        </p:nvPicPr>
        <p:blipFill>
          <a:blip r:embed="rId3"/>
          <a:srcRect/>
          <a:stretch>
            <a:fillRect/>
          </a:stretch>
        </p:blipFill>
        <p:spPr bwMode="auto">
          <a:xfrm>
            <a:off x="914400" y="1225550"/>
            <a:ext cx="7848600" cy="2660650"/>
          </a:xfrm>
          <a:prstGeom prst="rect">
            <a:avLst/>
          </a:prstGeom>
          <a:noFill/>
          <a:ln w="9525">
            <a:noFill/>
            <a:miter lim="800000"/>
            <a:headEnd/>
            <a:tailEnd/>
          </a:ln>
        </p:spPr>
      </p:pic>
      <p:sp>
        <p:nvSpPr>
          <p:cNvPr id="6" name="Freeform 10"/>
          <p:cNvSpPr>
            <a:spLocks noChangeArrowheads="1"/>
          </p:cNvSpPr>
          <p:nvPr/>
        </p:nvSpPr>
        <p:spPr bwMode="auto">
          <a:xfrm>
            <a:off x="5334000" y="1524000"/>
            <a:ext cx="1828800" cy="2057400"/>
          </a:xfrm>
          <a:custGeom>
            <a:avLst/>
            <a:gdLst>
              <a:gd name="T0" fmla="*/ 0 w 1828800"/>
              <a:gd name="T1" fmla="*/ 0 h 2057400"/>
              <a:gd name="T2" fmla="*/ 1828800 w 1828800"/>
              <a:gd name="T3" fmla="*/ 0 h 2057400"/>
              <a:gd name="T4" fmla="*/ 1828800 w 1828800"/>
              <a:gd name="T5" fmla="*/ 2057400 h 2057400"/>
              <a:gd name="T6" fmla="*/ 0 w 1828800"/>
              <a:gd name="T7" fmla="*/ 2057400 h 2057400"/>
              <a:gd name="T8" fmla="*/ 0 w 1828800"/>
              <a:gd name="T9" fmla="*/ 0 h 2057400"/>
              <a:gd name="T10" fmla="*/ 228600 w 1828800"/>
              <a:gd name="T11" fmla="*/ 228600 h 2057400"/>
              <a:gd name="T12" fmla="*/ 228600 w 1828800"/>
              <a:gd name="T13" fmla="*/ 1828800 h 2057400"/>
              <a:gd name="T14" fmla="*/ 1600200 w 1828800"/>
              <a:gd name="T15" fmla="*/ 1828800 h 2057400"/>
              <a:gd name="T16" fmla="*/ 1600200 w 1828800"/>
              <a:gd name="T17" fmla="*/ 228600 h 2057400"/>
              <a:gd name="T18" fmla="*/ 228600 w 1828800"/>
              <a:gd name="T19" fmla="*/ 228600 h 20574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8800"/>
              <a:gd name="T31" fmla="*/ 0 h 2057400"/>
              <a:gd name="T32" fmla="*/ 1828800 w 1828800"/>
              <a:gd name="T33" fmla="*/ 2057400 h 20574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8800" h="2057400">
                <a:moveTo>
                  <a:pt x="0" y="0"/>
                </a:moveTo>
                <a:lnTo>
                  <a:pt x="1828800" y="0"/>
                </a:lnTo>
                <a:lnTo>
                  <a:pt x="1828800" y="2057400"/>
                </a:lnTo>
                <a:lnTo>
                  <a:pt x="0" y="2057400"/>
                </a:lnTo>
                <a:lnTo>
                  <a:pt x="0" y="0"/>
                </a:lnTo>
                <a:close/>
                <a:moveTo>
                  <a:pt x="228600" y="228600"/>
                </a:moveTo>
                <a:lnTo>
                  <a:pt x="228600" y="1828800"/>
                </a:lnTo>
                <a:lnTo>
                  <a:pt x="1600200" y="1828800"/>
                </a:lnTo>
                <a:lnTo>
                  <a:pt x="1600200" y="228600"/>
                </a:lnTo>
                <a:lnTo>
                  <a:pt x="228600" y="228600"/>
                </a:lnTo>
                <a:close/>
              </a:path>
            </a:pathLst>
          </a:custGeom>
          <a:solidFill>
            <a:schemeClr val="accent6">
              <a:lumMod val="60000"/>
              <a:lumOff val="40000"/>
              <a:alpha val="31000"/>
            </a:schemeClr>
          </a:solidFill>
          <a:ln w="9525">
            <a:solidFill>
              <a:schemeClr val="tx1"/>
            </a:solidFill>
            <a:round/>
            <a:headEnd/>
            <a:tailEnd/>
          </a:ln>
        </p:spPr>
        <p:txBody>
          <a:bodyPr>
            <a:prstTxWarp prst="textNoShape">
              <a:avLst/>
            </a:prstTxWarp>
          </a:bodyPr>
          <a:lstStyle/>
          <a:p>
            <a:pPr defTabSz="914400" eaLnBrk="0" hangingPunct="0">
              <a:defRPr/>
            </a:pPr>
            <a:endParaRPr lang="en-US">
              <a:latin typeface="Arial" pitchFamily="-112" charset="0"/>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7522" name="Title 1"/>
          <p:cNvSpPr>
            <a:spLocks noGrp="1"/>
          </p:cNvSpPr>
          <p:nvPr>
            <p:ph type="title"/>
          </p:nvPr>
        </p:nvSpPr>
        <p:spPr>
          <a:xfrm>
            <a:off x="457200" y="152400"/>
            <a:ext cx="7772400" cy="685800"/>
          </a:xfrm>
        </p:spPr>
        <p:txBody>
          <a:bodyPr/>
          <a:lstStyle/>
          <a:p>
            <a:r>
              <a:rPr lang="en-US" smtClean="0">
                <a:ea typeface="ＭＳ Ｐゴシック" charset="-128"/>
                <a:cs typeface="ＭＳ Ｐゴシック" charset="-128"/>
              </a:rPr>
              <a:t>Chemical Complexity of Molecular Clouds</a:t>
            </a:r>
          </a:p>
        </p:txBody>
      </p:sp>
      <p:pic>
        <p:nvPicPr>
          <p:cNvPr id="107524" name="Picture 6"/>
          <p:cNvPicPr>
            <a:picLocks noChangeAspect="1"/>
          </p:cNvPicPr>
          <p:nvPr/>
        </p:nvPicPr>
        <p:blipFill>
          <a:blip r:embed="rId3"/>
          <a:srcRect l="7576" t="7843" r="3789" b="8824"/>
          <a:stretch>
            <a:fillRect/>
          </a:stretch>
        </p:blipFill>
        <p:spPr bwMode="auto">
          <a:xfrm>
            <a:off x="4343400" y="3425825"/>
            <a:ext cx="4724400" cy="3432175"/>
          </a:xfrm>
          <a:prstGeom prst="rect">
            <a:avLst/>
          </a:prstGeom>
          <a:noFill/>
          <a:ln w="9525">
            <a:noFill/>
            <a:miter lim="800000"/>
            <a:headEnd/>
            <a:tailEnd/>
          </a:ln>
        </p:spPr>
      </p:pic>
      <p:pic>
        <p:nvPicPr>
          <p:cNvPr id="107525" name="Picture 11"/>
          <p:cNvPicPr>
            <a:picLocks noChangeAspect="1" noChangeArrowheads="1"/>
          </p:cNvPicPr>
          <p:nvPr/>
        </p:nvPicPr>
        <p:blipFill>
          <a:blip r:embed="rId4"/>
          <a:srcRect l="34218" t="16144" r="5084" b="13637"/>
          <a:stretch>
            <a:fillRect/>
          </a:stretch>
        </p:blipFill>
        <p:spPr bwMode="auto">
          <a:xfrm>
            <a:off x="1276350" y="3886200"/>
            <a:ext cx="2381250" cy="2667000"/>
          </a:xfrm>
          <a:prstGeom prst="rect">
            <a:avLst/>
          </a:prstGeom>
          <a:noFill/>
          <a:ln w="38100">
            <a:solidFill>
              <a:schemeClr val="accent1"/>
            </a:solidFill>
            <a:miter lim="800000"/>
            <a:headEnd/>
            <a:tailEnd/>
          </a:ln>
        </p:spPr>
      </p:pic>
      <p:sp>
        <p:nvSpPr>
          <p:cNvPr id="107526" name="TextBox 12"/>
          <p:cNvSpPr txBox="1">
            <a:spLocks noChangeArrowheads="1"/>
          </p:cNvSpPr>
          <p:nvPr/>
        </p:nvSpPr>
        <p:spPr bwMode="auto">
          <a:xfrm flipH="1">
            <a:off x="304800" y="4419600"/>
            <a:ext cx="609600" cy="461963"/>
          </a:xfrm>
          <a:prstGeom prst="rect">
            <a:avLst/>
          </a:prstGeom>
          <a:noFill/>
          <a:ln w="9525">
            <a:noFill/>
            <a:miter lim="800000"/>
            <a:headEnd/>
            <a:tailEnd/>
          </a:ln>
        </p:spPr>
        <p:txBody>
          <a:bodyPr>
            <a:prstTxWarp prst="textNoShape">
              <a:avLst/>
            </a:prstTxWarp>
            <a:spAutoFit/>
          </a:bodyPr>
          <a:lstStyle/>
          <a:p>
            <a:r>
              <a:rPr lang="en-US"/>
              <a:t>I</a:t>
            </a:r>
          </a:p>
        </p:txBody>
      </p:sp>
      <p:sp>
        <p:nvSpPr>
          <p:cNvPr id="107527" name="Oval 18"/>
          <p:cNvSpPr>
            <a:spLocks noChangeArrowheads="1"/>
          </p:cNvSpPr>
          <p:nvPr/>
        </p:nvSpPr>
        <p:spPr bwMode="auto">
          <a:xfrm>
            <a:off x="1981200" y="3962400"/>
            <a:ext cx="914400" cy="838200"/>
          </a:xfrm>
          <a:prstGeom prst="ellipse">
            <a:avLst/>
          </a:prstGeom>
          <a:noFill/>
          <a:ln w="57150">
            <a:solidFill>
              <a:srgbClr val="0000FF"/>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sp>
        <p:nvSpPr>
          <p:cNvPr id="107528" name="Oval 20"/>
          <p:cNvSpPr>
            <a:spLocks noChangeArrowheads="1"/>
          </p:cNvSpPr>
          <p:nvPr/>
        </p:nvSpPr>
        <p:spPr bwMode="auto">
          <a:xfrm>
            <a:off x="2819400" y="4495800"/>
            <a:ext cx="685800" cy="609600"/>
          </a:xfrm>
          <a:prstGeom prst="ellipse">
            <a:avLst/>
          </a:prstGeom>
          <a:noFill/>
          <a:ln w="57150">
            <a:solidFill>
              <a:srgbClr val="FF0000"/>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sp>
        <p:nvSpPr>
          <p:cNvPr id="107529" name="Oval 21"/>
          <p:cNvSpPr>
            <a:spLocks noChangeArrowheads="1"/>
          </p:cNvSpPr>
          <p:nvPr/>
        </p:nvSpPr>
        <p:spPr bwMode="auto">
          <a:xfrm>
            <a:off x="3048000" y="5486400"/>
            <a:ext cx="609600" cy="533400"/>
          </a:xfrm>
          <a:prstGeom prst="ellipse">
            <a:avLst/>
          </a:prstGeom>
          <a:noFill/>
          <a:ln w="57150">
            <a:solidFill>
              <a:srgbClr val="00FF00"/>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grpSp>
        <p:nvGrpSpPr>
          <p:cNvPr id="2" name="Group 31"/>
          <p:cNvGrpSpPr>
            <a:grpSpLocks/>
          </p:cNvGrpSpPr>
          <p:nvPr/>
        </p:nvGrpSpPr>
        <p:grpSpPr bwMode="auto">
          <a:xfrm>
            <a:off x="228600" y="0"/>
            <a:ext cx="8839200" cy="3429000"/>
            <a:chOff x="228600" y="0"/>
            <a:chExt cx="8839200" cy="3429000"/>
          </a:xfrm>
        </p:grpSpPr>
        <p:pic>
          <p:nvPicPr>
            <p:cNvPr id="107533" name="Picture 5"/>
            <p:cNvPicPr>
              <a:picLocks noChangeAspect="1"/>
            </p:cNvPicPr>
            <p:nvPr/>
          </p:nvPicPr>
          <p:blipFill>
            <a:blip r:embed="rId5"/>
            <a:srcRect l="6818" t="7843" r="3789" b="9804"/>
            <a:stretch>
              <a:fillRect/>
            </a:stretch>
          </p:blipFill>
          <p:spPr bwMode="auto">
            <a:xfrm>
              <a:off x="4366479" y="0"/>
              <a:ext cx="4701321" cy="3346704"/>
            </a:xfrm>
            <a:prstGeom prst="rect">
              <a:avLst/>
            </a:prstGeom>
            <a:noFill/>
            <a:ln w="9525">
              <a:noFill/>
              <a:miter lim="800000"/>
              <a:headEnd/>
              <a:tailEnd/>
            </a:ln>
          </p:spPr>
        </p:pic>
        <p:sp>
          <p:nvSpPr>
            <p:cNvPr id="107534" name="TextBox 13"/>
            <p:cNvSpPr txBox="1">
              <a:spLocks noChangeArrowheads="1"/>
            </p:cNvSpPr>
            <p:nvPr/>
          </p:nvSpPr>
          <p:spPr bwMode="auto">
            <a:xfrm>
              <a:off x="228600" y="1219200"/>
              <a:ext cx="838200" cy="461665"/>
            </a:xfrm>
            <a:prstGeom prst="rect">
              <a:avLst/>
            </a:prstGeom>
            <a:noFill/>
            <a:ln w="9525">
              <a:noFill/>
              <a:miter lim="800000"/>
              <a:headEnd/>
              <a:tailEnd/>
            </a:ln>
          </p:spPr>
          <p:txBody>
            <a:bodyPr>
              <a:prstTxWarp prst="textNoShape">
                <a:avLst/>
              </a:prstTxWarp>
              <a:spAutoFit/>
            </a:bodyPr>
            <a:lstStyle/>
            <a:p>
              <a:r>
                <a:rPr lang="en-US"/>
                <a:t>I(N)</a:t>
              </a:r>
            </a:p>
          </p:txBody>
        </p:sp>
        <p:grpSp>
          <p:nvGrpSpPr>
            <p:cNvPr id="3" name="Group 24"/>
            <p:cNvGrpSpPr>
              <a:grpSpLocks/>
            </p:cNvGrpSpPr>
            <p:nvPr/>
          </p:nvGrpSpPr>
          <p:grpSpPr bwMode="auto">
            <a:xfrm>
              <a:off x="1137713" y="152400"/>
              <a:ext cx="2519887" cy="3276600"/>
              <a:chOff x="1137713" y="152400"/>
              <a:chExt cx="2519887" cy="3276600"/>
            </a:xfrm>
          </p:grpSpPr>
          <p:pic>
            <p:nvPicPr>
              <p:cNvPr id="107536" name="Picture 8"/>
              <p:cNvPicPr>
                <a:picLocks noChangeAspect="1"/>
              </p:cNvPicPr>
              <p:nvPr/>
            </p:nvPicPr>
            <p:blipFill>
              <a:blip r:embed="rId6"/>
              <a:srcRect l="22308" t="9187" b="13651"/>
              <a:stretch>
                <a:fillRect/>
              </a:stretch>
            </p:blipFill>
            <p:spPr bwMode="auto">
              <a:xfrm>
                <a:off x="1137713" y="152400"/>
                <a:ext cx="2519887" cy="3276600"/>
              </a:xfrm>
              <a:prstGeom prst="rect">
                <a:avLst/>
              </a:prstGeom>
              <a:noFill/>
              <a:ln w="38100">
                <a:solidFill>
                  <a:schemeClr val="accent1"/>
                </a:solidFill>
                <a:miter lim="800000"/>
                <a:headEnd/>
                <a:tailEnd/>
              </a:ln>
            </p:spPr>
          </p:pic>
          <p:sp>
            <p:nvSpPr>
              <p:cNvPr id="107537" name="Oval 19"/>
              <p:cNvSpPr>
                <a:spLocks noChangeArrowheads="1"/>
              </p:cNvSpPr>
              <p:nvPr/>
            </p:nvSpPr>
            <p:spPr bwMode="auto">
              <a:xfrm>
                <a:off x="2209800" y="1219200"/>
                <a:ext cx="609600" cy="533400"/>
              </a:xfrm>
              <a:prstGeom prst="ellipse">
                <a:avLst/>
              </a:prstGeom>
              <a:noFill/>
              <a:ln w="57150">
                <a:solidFill>
                  <a:srgbClr val="0000FF"/>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sp>
            <p:nvSpPr>
              <p:cNvPr id="107538" name="Oval 22"/>
              <p:cNvSpPr>
                <a:spLocks noChangeArrowheads="1"/>
              </p:cNvSpPr>
              <p:nvPr/>
            </p:nvSpPr>
            <p:spPr bwMode="auto">
              <a:xfrm>
                <a:off x="1676400" y="838200"/>
                <a:ext cx="609600" cy="533400"/>
              </a:xfrm>
              <a:prstGeom prst="ellipse">
                <a:avLst/>
              </a:prstGeom>
              <a:noFill/>
              <a:ln w="57150">
                <a:solidFill>
                  <a:srgbClr val="FF0000"/>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sp>
            <p:nvSpPr>
              <p:cNvPr id="107539" name="Oval 23"/>
              <p:cNvSpPr>
                <a:spLocks noChangeArrowheads="1"/>
              </p:cNvSpPr>
              <p:nvPr/>
            </p:nvSpPr>
            <p:spPr bwMode="auto">
              <a:xfrm>
                <a:off x="2667000" y="1600200"/>
                <a:ext cx="609600" cy="533400"/>
              </a:xfrm>
              <a:prstGeom prst="ellipse">
                <a:avLst/>
              </a:prstGeom>
              <a:noFill/>
              <a:ln w="57150">
                <a:solidFill>
                  <a:srgbClr val="00FF00"/>
                </a:solidFill>
                <a:round/>
                <a:headEnd/>
                <a:tailEnd/>
              </a:ln>
            </p:spPr>
            <p:txBody>
              <a:bodyPr>
                <a:prstTxWarp prst="textNoShape">
                  <a:avLst/>
                </a:prstTxWarp>
              </a:bodyPr>
              <a:lstStyle/>
              <a:p>
                <a:pPr>
                  <a:spcBef>
                    <a:spcPct val="50000"/>
                  </a:spcBef>
                </a:pPr>
                <a:endParaRPr lang="en-US" sz="2000" b="1">
                  <a:solidFill>
                    <a:schemeClr val="bg2"/>
                  </a:solidFill>
                  <a:latin typeface="Comic Sans MS" charset="0"/>
                </a:endParaRPr>
              </a:p>
            </p:txBody>
          </p:sp>
        </p:grpSp>
      </p:grpSp>
      <p:sp>
        <p:nvSpPr>
          <p:cNvPr id="15" name="Text Box 8"/>
          <p:cNvSpPr txBox="1">
            <a:spLocks noChangeArrowheads="1"/>
          </p:cNvSpPr>
          <p:nvPr/>
        </p:nvSpPr>
        <p:spPr bwMode="auto">
          <a:xfrm>
            <a:off x="152400" y="2590800"/>
            <a:ext cx="4114800" cy="2308225"/>
          </a:xfrm>
          <a:prstGeom prst="rect">
            <a:avLst/>
          </a:prstGeom>
          <a:solidFill>
            <a:srgbClr val="0033CC"/>
          </a:solidFill>
          <a:ln w="38100">
            <a:noFill/>
            <a:miter lim="800000"/>
            <a:headEnd/>
            <a:tailEnd/>
          </a:ln>
        </p:spPr>
        <p:txBody>
          <a:bodyPr>
            <a:prstTxWarp prst="textNoShape">
              <a:avLst/>
            </a:prstTxWarp>
            <a:spAutoFit/>
          </a:bodyPr>
          <a:lstStyle/>
          <a:p>
            <a:pPr marL="227013" indent="-227013">
              <a:buFontTx/>
              <a:buChar char="•"/>
            </a:pPr>
            <a:r>
              <a:rPr lang="en-US" sz="1800"/>
              <a:t>A total of 6 line sources in I(N) and 3 in source I</a:t>
            </a:r>
          </a:p>
          <a:p>
            <a:pPr marL="227013" indent="-227013">
              <a:buFontTx/>
              <a:buChar char="•"/>
            </a:pPr>
            <a:r>
              <a:rPr lang="en-US" sz="1800"/>
              <a:t>Remarkable chemical variation between sources as little as 4000 AU apart </a:t>
            </a:r>
          </a:p>
          <a:p>
            <a:pPr marL="227013" indent="-227013">
              <a:buFontTx/>
              <a:buChar char="•"/>
            </a:pPr>
            <a:r>
              <a:rPr lang="en-US" sz="1800"/>
              <a:t>The 1-d radial velocity dispersion is ~2 km s</a:t>
            </a:r>
            <a:r>
              <a:rPr lang="en-US" sz="1800" baseline="30000"/>
              <a:t>-1 </a:t>
            </a:r>
            <a:r>
              <a:rPr lang="en-US" sz="1800"/>
              <a:t>for both protoclusters</a:t>
            </a:r>
          </a:p>
        </p:txBody>
      </p:sp>
      <p:sp>
        <p:nvSpPr>
          <p:cNvPr id="107532" name="TextBox 41"/>
          <p:cNvSpPr txBox="1">
            <a:spLocks noChangeArrowheads="1"/>
          </p:cNvSpPr>
          <p:nvPr/>
        </p:nvSpPr>
        <p:spPr bwMode="auto">
          <a:xfrm>
            <a:off x="152400" y="6019800"/>
            <a:ext cx="928688" cy="369888"/>
          </a:xfrm>
          <a:prstGeom prst="rect">
            <a:avLst/>
          </a:prstGeom>
          <a:noFill/>
          <a:ln w="9525">
            <a:noFill/>
            <a:miter lim="800000"/>
            <a:headEnd/>
            <a:tailEnd/>
          </a:ln>
        </p:spPr>
        <p:txBody>
          <a:bodyPr wrap="none">
            <a:prstTxWarp prst="textNoShape">
              <a:avLst/>
            </a:prstTxWarp>
            <a:spAutoFit/>
          </a:bodyPr>
          <a:lstStyle/>
          <a:p>
            <a:r>
              <a:rPr lang="en-US" sz="1800"/>
              <a:t>Brogan</a:t>
            </a:r>
          </a:p>
        </p:txBody>
      </p:sp>
      <p:sp>
        <p:nvSpPr>
          <p:cNvPr id="20" name="Footer Placeholder 19"/>
          <p:cNvSpPr>
            <a:spLocks noGrp="1"/>
          </p:cNvSpPr>
          <p:nvPr>
            <p:ph type="ftr" sz="quarter" idx="11"/>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Orion Cloud Methyl </a:t>
            </a:r>
            <a:r>
              <a:rPr lang="en-US" dirty="0" err="1" smtClean="0"/>
              <a:t>Formate</a:t>
            </a:r>
            <a:endParaRPr lang="en-US" dirty="0"/>
          </a:p>
        </p:txBody>
      </p:sp>
      <p:sp>
        <p:nvSpPr>
          <p:cNvPr id="4" name="Footer Placeholder 3"/>
          <p:cNvSpPr>
            <a:spLocks noGrp="1"/>
          </p:cNvSpPr>
          <p:nvPr>
            <p:ph type="ftr" sz="quarter" idx="10"/>
          </p:nvPr>
        </p:nvSpPr>
        <p:spPr/>
        <p:txBody>
          <a:bodyPr/>
          <a:lstStyle/>
          <a:p>
            <a:r>
              <a:rPr lang="en-US" smtClean="0"/>
              <a:t>M/V Explorer Enrichment Jan 2011</a:t>
            </a:r>
            <a:endParaRPr lang="en-US"/>
          </a:p>
        </p:txBody>
      </p:sp>
      <p:pic>
        <p:nvPicPr>
          <p:cNvPr id="5" name="Picture 4" descr="MFClumps.tiff"/>
          <p:cNvPicPr>
            <a:picLocks noChangeAspect="1"/>
          </p:cNvPicPr>
          <p:nvPr/>
        </p:nvPicPr>
        <p:blipFill>
          <a:blip r:embed="rId2"/>
          <a:stretch>
            <a:fillRect/>
          </a:stretch>
        </p:blipFill>
        <p:spPr>
          <a:xfrm>
            <a:off x="6096000" y="1073354"/>
            <a:ext cx="3048000" cy="5022645"/>
          </a:xfrm>
          <a:prstGeom prst="rect">
            <a:avLst/>
          </a:prstGeom>
        </p:spPr>
      </p:pic>
      <p:sp>
        <p:nvSpPr>
          <p:cNvPr id="6" name="TextBox 5"/>
          <p:cNvSpPr txBox="1"/>
          <p:nvPr/>
        </p:nvSpPr>
        <p:spPr>
          <a:xfrm>
            <a:off x="228600" y="1371600"/>
            <a:ext cx="5334000" cy="5119350"/>
          </a:xfrm>
          <a:prstGeom prst="rect">
            <a:avLst/>
          </a:prstGeom>
          <a:noFill/>
        </p:spPr>
        <p:txBody>
          <a:bodyPr wrap="square" rtlCol="0">
            <a:spAutoFit/>
          </a:bodyPr>
          <a:lstStyle/>
          <a:p>
            <a:r>
              <a:rPr lang="en-US" sz="2000" dirty="0" smtClean="0"/>
              <a:t>Many clumps were detected in multiple transitions in this much more sensitive study of the nearer Orion Molecular Cloud.  Excellent correlation of the spatial distribution with that of </a:t>
            </a:r>
            <a:r>
              <a:rPr lang="en-US" sz="2000" dirty="0" err="1" smtClean="0"/>
              <a:t>vibrationally</a:t>
            </a:r>
            <a:r>
              <a:rPr lang="en-US" sz="2000" dirty="0" smtClean="0"/>
              <a:t> excited H</a:t>
            </a:r>
            <a:r>
              <a:rPr lang="en-US" sz="2000" baseline="-25000" dirty="0" smtClean="0"/>
              <a:t>2 </a:t>
            </a:r>
            <a:r>
              <a:rPr lang="en-US" sz="2000" dirty="0" smtClean="0"/>
              <a:t>suggests a shock origin for these clumps. This is consistent with a picture in which methyl </a:t>
            </a:r>
            <a:r>
              <a:rPr lang="en-US" sz="2000" dirty="0" err="1" smtClean="0"/>
              <a:t>formate</a:t>
            </a:r>
            <a:r>
              <a:rPr lang="en-US" sz="2000" dirty="0" smtClean="0"/>
              <a:t> is released from the icy mantles of the grains, where presumably it formed.  In that sense, the clumps show some similarities to comets in our own Solar System.  </a:t>
            </a:r>
          </a:p>
          <a:p>
            <a:endParaRPr lang="en-US" sz="2000" dirty="0"/>
          </a:p>
          <a:p>
            <a:r>
              <a:rPr lang="en-US" sz="2000" dirty="0" smtClean="0"/>
              <a:t>ALMA will bring much improved sensitivity and resolution to the study of many more regions.</a:t>
            </a:r>
          </a:p>
          <a:p>
            <a:endParaRPr lang="en-US" sz="2000" baseline="-25000" dirty="0" smtClean="0"/>
          </a:p>
          <a:p>
            <a:endParaRPr lang="en-US" sz="2000" baseline="-25000" dirty="0"/>
          </a:p>
        </p:txBody>
      </p:sp>
      <p:pic>
        <p:nvPicPr>
          <p:cNvPr id="7" name="Picture 6" descr="MF_Dust.tiff"/>
          <p:cNvPicPr>
            <a:picLocks noChangeAspect="1"/>
          </p:cNvPicPr>
          <p:nvPr/>
        </p:nvPicPr>
        <p:blipFill>
          <a:blip r:embed="rId3"/>
          <a:stretch>
            <a:fillRect/>
          </a:stretch>
        </p:blipFill>
        <p:spPr>
          <a:xfrm>
            <a:off x="3352800" y="1828800"/>
            <a:ext cx="3467100" cy="2983319"/>
          </a:xfrm>
          <a:prstGeom prst="rect">
            <a:avLst/>
          </a:prstGeom>
        </p:spPr>
      </p:pic>
      <p:pic>
        <p:nvPicPr>
          <p:cNvPr id="8" name="Picture 7" descr="MFsubaruNamesDark.eps"/>
          <p:cNvPicPr>
            <a:picLocks noChangeAspect="1"/>
          </p:cNvPicPr>
          <p:nvPr/>
        </p:nvPicPr>
        <mc:AlternateContent>
          <mc:Choice xmlns:ma="http://schemas.microsoft.com/office/mac/drawingml/2008/main" Requires="ma">
            <p:blipFill>
              <a:blip r:embed="rId4"/>
              <a:stretch>
                <a:fillRect/>
              </a:stretch>
            </p:blipFill>
          </mc:Choice>
          <mc:Fallback>
            <p:blipFill>
              <a:blip r:embed="rId5"/>
              <a:stretch>
                <a:fillRect/>
              </a:stretch>
            </p:blipFill>
          </mc:Fallback>
        </mc:AlternateContent>
        <p:spPr>
          <a:xfrm>
            <a:off x="2743200" y="1143000"/>
            <a:ext cx="5039448" cy="46153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pPr eaLnBrk="1" hangingPunct="1"/>
            <a:r>
              <a:rPr lang="en-US" smtClean="0">
                <a:solidFill>
                  <a:srgbClr val="953735"/>
                </a:solidFill>
                <a:ea typeface="ＭＳ Ｐゴシック" charset="-128"/>
                <a:cs typeface="ＭＳ Ｐゴシック" charset="-128"/>
              </a:rPr>
              <a:t>Formation of Planetary Systems</a:t>
            </a:r>
          </a:p>
        </p:txBody>
      </p:sp>
      <p:pic>
        <p:nvPicPr>
          <p:cNvPr id="122883" name="Picture 3" descr="orionsys_hst_big"/>
          <p:cNvPicPr>
            <a:picLocks noChangeAspect="1" noChangeArrowheads="1"/>
          </p:cNvPicPr>
          <p:nvPr/>
        </p:nvPicPr>
        <p:blipFill>
          <a:blip r:embed="rId2"/>
          <a:srcRect/>
          <a:stretch>
            <a:fillRect/>
          </a:stretch>
        </p:blipFill>
        <p:spPr bwMode="auto">
          <a:xfrm>
            <a:off x="0" y="1371600"/>
            <a:ext cx="5767388" cy="4483100"/>
          </a:xfrm>
          <a:prstGeom prst="rect">
            <a:avLst/>
          </a:prstGeom>
          <a:noFill/>
          <a:ln w="9525">
            <a:noFill/>
            <a:miter lim="800000"/>
            <a:headEnd/>
            <a:tailEnd/>
          </a:ln>
        </p:spPr>
      </p:pic>
      <p:pic>
        <p:nvPicPr>
          <p:cNvPr id="122884" name="Picture 4" descr="330mu_50pc-a"/>
          <p:cNvPicPr>
            <a:picLocks noChangeAspect="1" noChangeArrowheads="1"/>
          </p:cNvPicPr>
          <p:nvPr/>
        </p:nvPicPr>
        <p:blipFill>
          <a:blip r:embed="rId3"/>
          <a:srcRect/>
          <a:stretch>
            <a:fillRect/>
          </a:stretch>
        </p:blipFill>
        <p:spPr bwMode="auto">
          <a:xfrm>
            <a:off x="6096000" y="1524000"/>
            <a:ext cx="2743200" cy="2743200"/>
          </a:xfrm>
          <a:prstGeom prst="rect">
            <a:avLst/>
          </a:prstGeom>
          <a:noFill/>
          <a:ln w="9525">
            <a:noFill/>
            <a:miter lim="800000"/>
            <a:headEnd/>
            <a:tailEnd/>
          </a:ln>
        </p:spPr>
      </p:pic>
      <p:sp>
        <p:nvSpPr>
          <p:cNvPr id="122885" name="Rectangle 6"/>
          <p:cNvSpPr>
            <a:spLocks noChangeArrowheads="1"/>
          </p:cNvSpPr>
          <p:nvPr/>
        </p:nvSpPr>
        <p:spPr bwMode="auto">
          <a:xfrm>
            <a:off x="7315200" y="1295400"/>
            <a:ext cx="1489075" cy="246063"/>
          </a:xfrm>
          <a:prstGeom prst="rect">
            <a:avLst/>
          </a:prstGeom>
          <a:noFill/>
          <a:ln w="9525">
            <a:noFill/>
            <a:miter lim="800000"/>
            <a:headEnd/>
            <a:tailEnd/>
          </a:ln>
        </p:spPr>
        <p:txBody>
          <a:bodyPr wrap="none">
            <a:prstTxWarp prst="textNoShape">
              <a:avLst/>
            </a:prstTxWarp>
            <a:spAutoFit/>
          </a:bodyPr>
          <a:lstStyle/>
          <a:p>
            <a:r>
              <a:rPr lang="en-US" sz="1000">
                <a:latin typeface="Times New Roman" charset="0"/>
              </a:rPr>
              <a:t>Wolf and D’Angelo 2005</a:t>
            </a:r>
          </a:p>
        </p:txBody>
      </p:sp>
      <p:sp>
        <p:nvSpPr>
          <p:cNvPr id="122886" name="Rectangle 7"/>
          <p:cNvSpPr>
            <a:spLocks noChangeArrowheads="1"/>
          </p:cNvSpPr>
          <p:nvPr/>
        </p:nvSpPr>
        <p:spPr bwMode="auto">
          <a:xfrm>
            <a:off x="5943600" y="4267200"/>
            <a:ext cx="3048000" cy="1754188"/>
          </a:xfrm>
          <a:prstGeom prst="rect">
            <a:avLst/>
          </a:prstGeom>
          <a:noFill/>
          <a:ln w="9525">
            <a:noFill/>
            <a:miter lim="800000"/>
            <a:headEnd/>
            <a:tailEnd/>
          </a:ln>
        </p:spPr>
        <p:txBody>
          <a:bodyPr>
            <a:prstTxWarp prst="textNoShape">
              <a:avLst/>
            </a:prstTxWarp>
            <a:spAutoFit/>
          </a:bodyPr>
          <a:lstStyle/>
          <a:p>
            <a:r>
              <a:rPr lang="en-US" sz="1800">
                <a:latin typeface="Times New Roman" charset="0"/>
              </a:rPr>
              <a:t>HST view (left) sees opaque dust projected upon a bright background (if persent).  In the ALMA view (above, the dust and the protoplanetary region appear bright.</a:t>
            </a:r>
          </a:p>
        </p:txBody>
      </p:sp>
      <p:sp>
        <p:nvSpPr>
          <p:cNvPr id="122887" name="Footer Placeholder 7"/>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rtlCol="0"/>
          <a:lstStyle/>
          <a:p>
            <a:pPr eaLnBrk="1" fontAlgn="auto" hangingPunct="1">
              <a:spcAft>
                <a:spcPts val="0"/>
              </a:spcAft>
              <a:defRPr/>
            </a:pPr>
            <a:r>
              <a:rPr lang="en-US" smtClean="0">
                <a:ea typeface="+mj-ea"/>
                <a:cs typeface="+mj-cs"/>
              </a:rPr>
              <a:t>Birth of Stars and Planets</a:t>
            </a:r>
          </a:p>
        </p:txBody>
      </p:sp>
      <p:sp>
        <p:nvSpPr>
          <p:cNvPr id="109571" name="Text Box 3"/>
          <p:cNvSpPr txBox="1">
            <a:spLocks noChangeArrowheads="1"/>
          </p:cNvSpPr>
          <p:nvPr/>
        </p:nvSpPr>
        <p:spPr bwMode="auto">
          <a:xfrm>
            <a:off x="2514600" y="1066800"/>
            <a:ext cx="5919788" cy="1570038"/>
          </a:xfrm>
          <a:prstGeom prst="rect">
            <a:avLst/>
          </a:prstGeom>
          <a:noFill/>
          <a:ln w="12700">
            <a:noFill/>
            <a:miter lim="800000"/>
            <a:headEnd/>
            <a:tailEnd/>
          </a:ln>
        </p:spPr>
        <p:txBody>
          <a:bodyPr wrap="none">
            <a:prstTxWarp prst="textNoShape">
              <a:avLst/>
            </a:prstTxWarp>
            <a:spAutoFit/>
          </a:bodyPr>
          <a:lstStyle/>
          <a:p>
            <a:r>
              <a:rPr lang="en-US" sz="1800">
                <a:latin typeface="Times New Roman" charset="0"/>
                <a:ea typeface="Arial Unicode MS" charset="0"/>
                <a:cs typeface="Arial Unicode MS" charset="0"/>
              </a:rPr>
              <a:t>Evolutionary Sequence </a:t>
            </a:r>
            <a:r>
              <a:rPr lang="en-US" sz="1800" b="1" i="1">
                <a:solidFill>
                  <a:srgbClr val="FFFF00"/>
                </a:solidFill>
                <a:latin typeface="Times New Roman" charset="0"/>
                <a:ea typeface="Arial Unicode MS" charset="0"/>
                <a:cs typeface="Arial Unicode MS" charset="0"/>
              </a:rPr>
              <a:t>Observations</a:t>
            </a:r>
            <a:r>
              <a:rPr lang="en-US" sz="1800">
                <a:latin typeface="Times New Roman" charset="0"/>
                <a:ea typeface="Arial Unicode MS" charset="0"/>
                <a:cs typeface="Arial Unicode MS" charset="0"/>
              </a:rPr>
              <a:t>—</a:t>
            </a:r>
          </a:p>
          <a:p>
            <a:r>
              <a:rPr lang="en-US" sz="1800">
                <a:latin typeface="Times New Roman" charset="0"/>
                <a:ea typeface="Arial Unicode MS" charset="0"/>
                <a:cs typeface="Arial Unicode MS" charset="0"/>
              </a:rPr>
              <a:t>Molecular Cloud Core to Protostar (10</a:t>
            </a:r>
            <a:r>
              <a:rPr lang="en-US" sz="1800" baseline="30000">
                <a:latin typeface="Times New Roman" charset="0"/>
                <a:ea typeface="Arial Unicode MS" charset="0"/>
                <a:cs typeface="Arial Unicode MS" charset="0"/>
              </a:rPr>
              <a:t>4</a:t>
            </a:r>
            <a:r>
              <a:rPr lang="en-US" sz="1800">
                <a:latin typeface="Times New Roman" charset="0"/>
                <a:ea typeface="Arial Unicode MS" charset="0"/>
                <a:cs typeface="Arial Unicode MS" charset="0"/>
              </a:rPr>
              <a:t> yrs) to </a:t>
            </a:r>
          </a:p>
          <a:p>
            <a:r>
              <a:rPr lang="en-US" sz="1800">
                <a:latin typeface="Times New Roman" charset="0"/>
                <a:ea typeface="Arial Unicode MS" charset="0"/>
                <a:cs typeface="Arial Unicode MS" charset="0"/>
              </a:rPr>
              <a:t>     Protoplanetary Disk (to ~10</a:t>
            </a:r>
            <a:r>
              <a:rPr lang="en-US" sz="1800" baseline="30000">
                <a:latin typeface="Times New Roman" charset="0"/>
                <a:ea typeface="Arial Unicode MS" charset="0"/>
                <a:cs typeface="Arial Unicode MS" charset="0"/>
              </a:rPr>
              <a:t>6</a:t>
            </a:r>
            <a:r>
              <a:rPr lang="en-US" sz="1800">
                <a:latin typeface="Times New Roman" charset="0"/>
                <a:ea typeface="Arial Unicode MS" charset="0"/>
                <a:cs typeface="Arial Unicode MS" charset="0"/>
              </a:rPr>
              <a:t> yrs) to </a:t>
            </a:r>
          </a:p>
          <a:p>
            <a:r>
              <a:rPr lang="en-US" sz="1800">
                <a:latin typeface="Times New Roman" charset="0"/>
                <a:ea typeface="Arial Unicode MS" charset="0"/>
                <a:cs typeface="Arial Unicode MS" charset="0"/>
              </a:rPr>
              <a:t>          Debris Disk (to 10</a:t>
            </a:r>
            <a:r>
              <a:rPr lang="en-US" sz="1800" baseline="30000">
                <a:latin typeface="Times New Roman" charset="0"/>
                <a:ea typeface="Arial Unicode MS" charset="0"/>
                <a:cs typeface="Arial Unicode MS" charset="0"/>
              </a:rPr>
              <a:t>9</a:t>
            </a:r>
            <a:r>
              <a:rPr lang="en-US" sz="1800">
                <a:latin typeface="Times New Roman" charset="0"/>
                <a:ea typeface="Arial Unicode MS" charset="0"/>
                <a:cs typeface="Arial Unicode MS" charset="0"/>
              </a:rPr>
              <a:t> yrs)</a:t>
            </a:r>
          </a:p>
        </p:txBody>
      </p:sp>
      <p:sp>
        <p:nvSpPr>
          <p:cNvPr id="109572" name="Text Box 5"/>
          <p:cNvSpPr txBox="1">
            <a:spLocks noChangeArrowheads="1"/>
          </p:cNvSpPr>
          <p:nvPr/>
        </p:nvSpPr>
        <p:spPr bwMode="auto">
          <a:xfrm>
            <a:off x="1676400" y="2667000"/>
            <a:ext cx="1073150" cy="215900"/>
          </a:xfrm>
          <a:prstGeom prst="rect">
            <a:avLst/>
          </a:prstGeom>
          <a:noFill/>
          <a:ln w="12700">
            <a:noFill/>
            <a:miter lim="800000"/>
            <a:headEnd/>
            <a:tailEnd/>
          </a:ln>
        </p:spPr>
        <p:txBody>
          <a:bodyPr wrap="none">
            <a:prstTxWarp prst="textNoShape">
              <a:avLst/>
            </a:prstTxWarp>
            <a:spAutoFit/>
          </a:bodyPr>
          <a:lstStyle/>
          <a:p>
            <a:r>
              <a:rPr lang="en-US" sz="800">
                <a:latin typeface="Times New Roman" charset="0"/>
                <a:ea typeface="Arial Unicode MS" charset="0"/>
                <a:cs typeface="Arial Unicode MS" charset="0"/>
              </a:rPr>
              <a:t>Guilloteau et al  2008</a:t>
            </a:r>
          </a:p>
        </p:txBody>
      </p:sp>
      <p:sp>
        <p:nvSpPr>
          <p:cNvPr id="109573" name="Text Box 7"/>
          <p:cNvSpPr txBox="1">
            <a:spLocks noChangeArrowheads="1"/>
          </p:cNvSpPr>
          <p:nvPr/>
        </p:nvSpPr>
        <p:spPr bwMode="auto">
          <a:xfrm>
            <a:off x="4495800" y="2667000"/>
            <a:ext cx="1298575" cy="214313"/>
          </a:xfrm>
          <a:prstGeom prst="rect">
            <a:avLst/>
          </a:prstGeom>
          <a:noFill/>
          <a:ln w="12700">
            <a:noFill/>
            <a:miter lim="800000"/>
            <a:headEnd/>
            <a:tailEnd/>
          </a:ln>
        </p:spPr>
        <p:txBody>
          <a:bodyPr>
            <a:prstTxWarp prst="textNoShape">
              <a:avLst/>
            </a:prstTxWarp>
            <a:spAutoFit/>
          </a:bodyPr>
          <a:lstStyle/>
          <a:p>
            <a:r>
              <a:rPr lang="en-US" sz="800">
                <a:latin typeface="Times New Roman" charset="0"/>
                <a:ea typeface="Arial Unicode MS" charset="0"/>
                <a:cs typeface="Arial Unicode MS" charset="0"/>
              </a:rPr>
              <a:t>Eisner et al 2008 </a:t>
            </a:r>
          </a:p>
        </p:txBody>
      </p:sp>
      <p:sp>
        <p:nvSpPr>
          <p:cNvPr id="109574" name="Line 8"/>
          <p:cNvSpPr>
            <a:spLocks noChangeShapeType="1"/>
          </p:cNvSpPr>
          <p:nvPr/>
        </p:nvSpPr>
        <p:spPr bwMode="auto">
          <a:xfrm flipH="1">
            <a:off x="2209800" y="1600200"/>
            <a:ext cx="533400" cy="22098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09575" name="Line 9"/>
          <p:cNvSpPr>
            <a:spLocks noChangeShapeType="1"/>
          </p:cNvSpPr>
          <p:nvPr/>
        </p:nvSpPr>
        <p:spPr bwMode="auto">
          <a:xfrm flipH="1" flipV="1">
            <a:off x="4191000" y="1981200"/>
            <a:ext cx="609600" cy="19050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09576" name="Line 11"/>
          <p:cNvSpPr>
            <a:spLocks noChangeShapeType="1"/>
          </p:cNvSpPr>
          <p:nvPr/>
        </p:nvSpPr>
        <p:spPr bwMode="auto">
          <a:xfrm flipH="1" flipV="1">
            <a:off x="4876800" y="2286000"/>
            <a:ext cx="1752600" cy="11430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09577" name="Text Box 12"/>
          <p:cNvSpPr txBox="1">
            <a:spLocks noChangeArrowheads="1"/>
          </p:cNvSpPr>
          <p:nvPr/>
        </p:nvSpPr>
        <p:spPr bwMode="auto">
          <a:xfrm>
            <a:off x="7467600" y="2667000"/>
            <a:ext cx="895350" cy="215900"/>
          </a:xfrm>
          <a:prstGeom prst="rect">
            <a:avLst/>
          </a:prstGeom>
          <a:noFill/>
          <a:ln w="12700">
            <a:noFill/>
            <a:miter lim="800000"/>
            <a:headEnd/>
            <a:tailEnd/>
          </a:ln>
        </p:spPr>
        <p:txBody>
          <a:bodyPr wrap="none">
            <a:prstTxWarp prst="textNoShape">
              <a:avLst/>
            </a:prstTxWarp>
            <a:spAutoFit/>
          </a:bodyPr>
          <a:lstStyle/>
          <a:p>
            <a:r>
              <a:rPr lang="en-US" sz="800">
                <a:latin typeface="Times New Roman" charset="0"/>
                <a:ea typeface="Arial Unicode MS" charset="0"/>
                <a:cs typeface="Arial Unicode MS" charset="0"/>
              </a:rPr>
              <a:t>Wilner et al 2002</a:t>
            </a:r>
          </a:p>
        </p:txBody>
      </p:sp>
      <p:sp>
        <p:nvSpPr>
          <p:cNvPr id="109578" name="TextBox 19"/>
          <p:cNvSpPr txBox="1">
            <a:spLocks noChangeArrowheads="1"/>
          </p:cNvSpPr>
          <p:nvPr/>
        </p:nvSpPr>
        <p:spPr bwMode="auto">
          <a:xfrm>
            <a:off x="6324600" y="6172200"/>
            <a:ext cx="1774825" cy="369888"/>
          </a:xfrm>
          <a:prstGeom prst="rect">
            <a:avLst/>
          </a:prstGeom>
          <a:noFill/>
          <a:ln w="9525">
            <a:noFill/>
            <a:miter lim="800000"/>
            <a:headEnd/>
            <a:tailEnd/>
          </a:ln>
        </p:spPr>
        <p:txBody>
          <a:bodyPr wrap="none">
            <a:prstTxWarp prst="textNoShape">
              <a:avLst/>
            </a:prstTxWarp>
            <a:spAutoFit/>
          </a:bodyPr>
          <a:lstStyle/>
          <a:p>
            <a:r>
              <a:rPr lang="en-US" sz="1800">
                <a:latin typeface="Arial Unicode MS" charset="0"/>
                <a:ea typeface="Arial Unicode MS" charset="0"/>
                <a:cs typeface="Arial Unicode MS" charset="0"/>
              </a:rPr>
              <a:t>Vega Dust Disk</a:t>
            </a:r>
          </a:p>
        </p:txBody>
      </p:sp>
      <p:pic>
        <p:nvPicPr>
          <p:cNvPr id="109579" name="Picture 19" descr="HH30disk.gif"/>
          <p:cNvPicPr>
            <a:picLocks noChangeAspect="1"/>
          </p:cNvPicPr>
          <p:nvPr/>
        </p:nvPicPr>
        <p:blipFill>
          <a:blip r:embed="rId3"/>
          <a:srcRect/>
          <a:stretch>
            <a:fillRect/>
          </a:stretch>
        </p:blipFill>
        <p:spPr bwMode="auto">
          <a:xfrm>
            <a:off x="685800" y="3124200"/>
            <a:ext cx="2133600" cy="2559050"/>
          </a:xfrm>
          <a:prstGeom prst="rect">
            <a:avLst/>
          </a:prstGeom>
          <a:noFill/>
          <a:ln w="9525">
            <a:noFill/>
            <a:miter lim="800000"/>
            <a:headEnd/>
            <a:tailEnd/>
          </a:ln>
        </p:spPr>
      </p:pic>
      <p:pic>
        <p:nvPicPr>
          <p:cNvPr id="109580" name="Picture 20" descr="CARMAproplyd.jpg"/>
          <p:cNvPicPr>
            <a:picLocks noChangeAspect="1"/>
          </p:cNvPicPr>
          <p:nvPr/>
        </p:nvPicPr>
        <p:blipFill>
          <a:blip r:embed="rId4"/>
          <a:srcRect/>
          <a:stretch>
            <a:fillRect/>
          </a:stretch>
        </p:blipFill>
        <p:spPr bwMode="auto">
          <a:xfrm>
            <a:off x="3733800" y="3124200"/>
            <a:ext cx="2667000" cy="2613025"/>
          </a:xfrm>
          <a:prstGeom prst="rect">
            <a:avLst/>
          </a:prstGeom>
          <a:noFill/>
          <a:ln w="9525">
            <a:noFill/>
            <a:miter lim="800000"/>
            <a:headEnd/>
            <a:tailEnd/>
          </a:ln>
        </p:spPr>
      </p:pic>
      <p:pic>
        <p:nvPicPr>
          <p:cNvPr id="109581" name="Picture 21" descr="VEGADEBRISDISK_IRAM.tiff"/>
          <p:cNvPicPr>
            <a:picLocks noChangeAspect="1"/>
          </p:cNvPicPr>
          <p:nvPr/>
        </p:nvPicPr>
        <p:blipFill>
          <a:blip r:embed="rId5"/>
          <a:srcRect/>
          <a:stretch>
            <a:fillRect/>
          </a:stretch>
        </p:blipFill>
        <p:spPr bwMode="auto">
          <a:xfrm>
            <a:off x="6629400" y="2971800"/>
            <a:ext cx="2514600" cy="2565400"/>
          </a:xfrm>
          <a:prstGeom prst="rect">
            <a:avLst/>
          </a:prstGeom>
          <a:noFill/>
          <a:ln w="9525">
            <a:noFill/>
            <a:miter lim="800000"/>
            <a:headEnd/>
            <a:tailEnd/>
          </a:ln>
        </p:spPr>
      </p:pic>
      <p:sp>
        <p:nvSpPr>
          <p:cNvPr id="109582" name="Footer Placeholder 14"/>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rtlCol="0"/>
          <a:lstStyle/>
          <a:p>
            <a:pPr eaLnBrk="1" fontAlgn="auto" hangingPunct="1">
              <a:spcAft>
                <a:spcPts val="0"/>
              </a:spcAft>
              <a:defRPr/>
            </a:pPr>
            <a:r>
              <a:rPr lang="en-US">
                <a:ea typeface="+mj-ea"/>
                <a:cs typeface="+mj-cs"/>
              </a:rPr>
              <a:t>Birth of Stars and Planets</a:t>
            </a:r>
          </a:p>
        </p:txBody>
      </p:sp>
      <p:sp>
        <p:nvSpPr>
          <p:cNvPr id="111619" name="Text Box 3"/>
          <p:cNvSpPr txBox="1">
            <a:spLocks noChangeArrowheads="1"/>
          </p:cNvSpPr>
          <p:nvPr/>
        </p:nvSpPr>
        <p:spPr bwMode="auto">
          <a:xfrm>
            <a:off x="2514600" y="1066800"/>
            <a:ext cx="5940425" cy="1552575"/>
          </a:xfrm>
          <a:prstGeom prst="rect">
            <a:avLst/>
          </a:prstGeom>
          <a:noFill/>
          <a:ln w="12700">
            <a:noFill/>
            <a:miter lim="800000"/>
            <a:headEnd/>
            <a:tailEnd/>
          </a:ln>
        </p:spPr>
        <p:txBody>
          <a:bodyPr wrap="none">
            <a:prstTxWarp prst="textNoShape">
              <a:avLst/>
            </a:prstTxWarp>
            <a:spAutoFit/>
          </a:bodyPr>
          <a:lstStyle/>
          <a:p>
            <a:r>
              <a:rPr lang="en-US" sz="1800">
                <a:latin typeface="Times New Roman" charset="0"/>
                <a:ea typeface="Arial Unicode MS" charset="0"/>
                <a:cs typeface="Arial Unicode MS" charset="0"/>
              </a:rPr>
              <a:t>Evolutionary Sequence—</a:t>
            </a:r>
          </a:p>
          <a:p>
            <a:r>
              <a:rPr lang="en-US" sz="1800">
                <a:latin typeface="Times New Roman" charset="0"/>
                <a:ea typeface="Arial Unicode MS" charset="0"/>
                <a:cs typeface="Arial Unicode MS" charset="0"/>
              </a:rPr>
              <a:t>Molecular Cloud Core to Protostar (10</a:t>
            </a:r>
            <a:r>
              <a:rPr lang="en-US" sz="1800" baseline="30000">
                <a:latin typeface="Times New Roman" charset="0"/>
                <a:ea typeface="Arial Unicode MS" charset="0"/>
                <a:cs typeface="Arial Unicode MS" charset="0"/>
              </a:rPr>
              <a:t>4</a:t>
            </a:r>
            <a:r>
              <a:rPr lang="en-US" sz="1800">
                <a:latin typeface="Times New Roman" charset="0"/>
                <a:ea typeface="Arial Unicode MS" charset="0"/>
                <a:cs typeface="Arial Unicode MS" charset="0"/>
              </a:rPr>
              <a:t> yrs) to </a:t>
            </a:r>
          </a:p>
          <a:p>
            <a:r>
              <a:rPr lang="en-US" sz="1800">
                <a:latin typeface="Times New Roman" charset="0"/>
                <a:ea typeface="Arial Unicode MS" charset="0"/>
                <a:cs typeface="Arial Unicode MS" charset="0"/>
              </a:rPr>
              <a:t>     Protoplanetary Disk (to ~10</a:t>
            </a:r>
            <a:r>
              <a:rPr lang="en-US" sz="1800" baseline="30000">
                <a:latin typeface="Times New Roman" charset="0"/>
                <a:ea typeface="Arial Unicode MS" charset="0"/>
                <a:cs typeface="Arial Unicode MS" charset="0"/>
              </a:rPr>
              <a:t>6</a:t>
            </a:r>
            <a:r>
              <a:rPr lang="en-US" sz="1800">
                <a:latin typeface="Times New Roman" charset="0"/>
                <a:ea typeface="Arial Unicode MS" charset="0"/>
                <a:cs typeface="Arial Unicode MS" charset="0"/>
              </a:rPr>
              <a:t> yrs) to </a:t>
            </a:r>
          </a:p>
          <a:p>
            <a:r>
              <a:rPr lang="en-US" sz="1800">
                <a:latin typeface="Times New Roman" charset="0"/>
                <a:ea typeface="Arial Unicode MS" charset="0"/>
                <a:cs typeface="Arial Unicode MS" charset="0"/>
              </a:rPr>
              <a:t>          Debris Disk (to 10</a:t>
            </a:r>
            <a:r>
              <a:rPr lang="en-US" sz="1800" baseline="30000">
                <a:latin typeface="Times New Roman" charset="0"/>
                <a:ea typeface="Arial Unicode MS" charset="0"/>
                <a:cs typeface="Arial Unicode MS" charset="0"/>
              </a:rPr>
              <a:t>9</a:t>
            </a:r>
            <a:r>
              <a:rPr lang="en-US" sz="1800">
                <a:latin typeface="Times New Roman" charset="0"/>
                <a:ea typeface="Arial Unicode MS" charset="0"/>
                <a:cs typeface="Arial Unicode MS" charset="0"/>
              </a:rPr>
              <a:t> yrs)</a:t>
            </a:r>
          </a:p>
        </p:txBody>
      </p:sp>
      <p:pic>
        <p:nvPicPr>
          <p:cNvPr id="111620" name="Picture 4" descr="DISKSN4"/>
          <p:cNvPicPr>
            <a:picLocks noChangeAspect="1" noChangeArrowheads="1"/>
          </p:cNvPicPr>
          <p:nvPr/>
        </p:nvPicPr>
        <p:blipFill>
          <a:blip r:embed="rId3"/>
          <a:srcRect/>
          <a:stretch>
            <a:fillRect/>
          </a:stretch>
        </p:blipFill>
        <p:spPr bwMode="auto">
          <a:xfrm>
            <a:off x="152400" y="4038600"/>
            <a:ext cx="2508250" cy="2503488"/>
          </a:xfrm>
          <a:prstGeom prst="rect">
            <a:avLst/>
          </a:prstGeom>
          <a:noFill/>
          <a:ln w="9525">
            <a:noFill/>
            <a:miter lim="800000"/>
            <a:headEnd/>
            <a:tailEnd/>
          </a:ln>
        </p:spPr>
      </p:pic>
      <p:sp>
        <p:nvSpPr>
          <p:cNvPr id="111621" name="Text Box 5"/>
          <p:cNvSpPr txBox="1">
            <a:spLocks noChangeArrowheads="1"/>
          </p:cNvSpPr>
          <p:nvPr/>
        </p:nvSpPr>
        <p:spPr bwMode="auto">
          <a:xfrm>
            <a:off x="1524000" y="3810000"/>
            <a:ext cx="1084263" cy="214313"/>
          </a:xfrm>
          <a:prstGeom prst="rect">
            <a:avLst/>
          </a:prstGeom>
          <a:noFill/>
          <a:ln w="12700">
            <a:noFill/>
            <a:miter lim="800000"/>
            <a:headEnd/>
            <a:tailEnd/>
          </a:ln>
        </p:spPr>
        <p:txBody>
          <a:bodyPr wrap="none">
            <a:prstTxWarp prst="textNoShape">
              <a:avLst/>
            </a:prstTxWarp>
            <a:spAutoFit/>
          </a:bodyPr>
          <a:lstStyle/>
          <a:p>
            <a:r>
              <a:rPr lang="en-US" sz="800">
                <a:latin typeface="Times New Roman" charset="0"/>
                <a:ea typeface="Arial Unicode MS" charset="0"/>
                <a:cs typeface="Arial Unicode MS" charset="0"/>
              </a:rPr>
              <a:t>Lodato and Rice 2005</a:t>
            </a:r>
          </a:p>
        </p:txBody>
      </p:sp>
      <p:pic>
        <p:nvPicPr>
          <p:cNvPr id="111622" name="Picture 6" descr="Wolf1"/>
          <p:cNvPicPr>
            <a:picLocks noChangeAspect="1" noChangeArrowheads="1"/>
          </p:cNvPicPr>
          <p:nvPr/>
        </p:nvPicPr>
        <p:blipFill>
          <a:blip r:embed="rId4"/>
          <a:srcRect/>
          <a:stretch>
            <a:fillRect/>
          </a:stretch>
        </p:blipFill>
        <p:spPr bwMode="auto">
          <a:xfrm>
            <a:off x="2819400" y="3954463"/>
            <a:ext cx="2954338" cy="2903537"/>
          </a:xfrm>
          <a:prstGeom prst="rect">
            <a:avLst/>
          </a:prstGeom>
          <a:noFill/>
          <a:ln w="9525">
            <a:noFill/>
            <a:miter lim="800000"/>
            <a:headEnd/>
            <a:tailEnd/>
          </a:ln>
        </p:spPr>
      </p:pic>
      <p:sp>
        <p:nvSpPr>
          <p:cNvPr id="111623" name="Text Box 7"/>
          <p:cNvSpPr txBox="1">
            <a:spLocks noChangeArrowheads="1"/>
          </p:cNvSpPr>
          <p:nvPr/>
        </p:nvSpPr>
        <p:spPr bwMode="auto">
          <a:xfrm>
            <a:off x="4572000" y="3733800"/>
            <a:ext cx="1298575" cy="214313"/>
          </a:xfrm>
          <a:prstGeom prst="rect">
            <a:avLst/>
          </a:prstGeom>
          <a:noFill/>
          <a:ln w="12700">
            <a:noFill/>
            <a:miter lim="800000"/>
            <a:headEnd/>
            <a:tailEnd/>
          </a:ln>
        </p:spPr>
        <p:txBody>
          <a:bodyPr>
            <a:prstTxWarp prst="textNoShape">
              <a:avLst/>
            </a:prstTxWarp>
            <a:spAutoFit/>
          </a:bodyPr>
          <a:lstStyle/>
          <a:p>
            <a:r>
              <a:rPr lang="en-US" sz="800">
                <a:latin typeface="Times New Roman" charset="0"/>
                <a:ea typeface="Arial Unicode MS" charset="0"/>
                <a:cs typeface="Arial Unicode MS" charset="0"/>
              </a:rPr>
              <a:t>Wolf and D’Angelo 2005 </a:t>
            </a:r>
          </a:p>
        </p:txBody>
      </p:sp>
      <p:sp>
        <p:nvSpPr>
          <p:cNvPr id="111624" name="Line 8"/>
          <p:cNvSpPr>
            <a:spLocks noChangeShapeType="1"/>
          </p:cNvSpPr>
          <p:nvPr/>
        </p:nvSpPr>
        <p:spPr bwMode="auto">
          <a:xfrm flipH="1">
            <a:off x="1219200" y="1600200"/>
            <a:ext cx="1447800" cy="23622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11625" name="Line 9"/>
          <p:cNvSpPr>
            <a:spLocks noChangeShapeType="1"/>
          </p:cNvSpPr>
          <p:nvPr/>
        </p:nvSpPr>
        <p:spPr bwMode="auto">
          <a:xfrm flipH="1" flipV="1">
            <a:off x="2971800" y="1981200"/>
            <a:ext cx="609600" cy="19050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11626" name="Line 11"/>
          <p:cNvSpPr>
            <a:spLocks noChangeShapeType="1"/>
          </p:cNvSpPr>
          <p:nvPr/>
        </p:nvSpPr>
        <p:spPr bwMode="auto">
          <a:xfrm flipH="1" flipV="1">
            <a:off x="4572000" y="2514600"/>
            <a:ext cx="1752600" cy="1143000"/>
          </a:xfrm>
          <a:prstGeom prst="line">
            <a:avLst/>
          </a:prstGeom>
          <a:noFill/>
          <a:ln w="12700">
            <a:solidFill>
              <a:schemeClr val="accent2"/>
            </a:solidFill>
            <a:round/>
            <a:headEnd/>
            <a:tailEnd type="triangle" w="med" len="med"/>
          </a:ln>
        </p:spPr>
        <p:txBody>
          <a:bodyPr anchor="ctr">
            <a:prstTxWarp prst="textNoShape">
              <a:avLst/>
            </a:prstTxWarp>
          </a:bodyPr>
          <a:lstStyle/>
          <a:p>
            <a:endParaRPr lang="en-US"/>
          </a:p>
        </p:txBody>
      </p:sp>
      <p:sp>
        <p:nvSpPr>
          <p:cNvPr id="111627" name="Text Box 12"/>
          <p:cNvSpPr txBox="1">
            <a:spLocks noChangeArrowheads="1"/>
          </p:cNvSpPr>
          <p:nvPr/>
        </p:nvSpPr>
        <p:spPr bwMode="auto">
          <a:xfrm>
            <a:off x="7516813" y="3732213"/>
            <a:ext cx="938212" cy="215900"/>
          </a:xfrm>
          <a:prstGeom prst="rect">
            <a:avLst/>
          </a:prstGeom>
          <a:noFill/>
          <a:ln w="12700">
            <a:noFill/>
            <a:miter lim="800000"/>
            <a:headEnd/>
            <a:tailEnd/>
          </a:ln>
        </p:spPr>
        <p:txBody>
          <a:bodyPr wrap="none">
            <a:prstTxWarp prst="textNoShape">
              <a:avLst/>
            </a:prstTxWarp>
            <a:spAutoFit/>
          </a:bodyPr>
          <a:lstStyle/>
          <a:p>
            <a:r>
              <a:rPr lang="en-US" sz="800">
                <a:latin typeface="Times New Roman" charset="0"/>
                <a:ea typeface="Arial Unicode MS" charset="0"/>
                <a:cs typeface="Arial Unicode MS" charset="0"/>
              </a:rPr>
              <a:t>M. Wyatt; R. Reid</a:t>
            </a:r>
          </a:p>
        </p:txBody>
      </p:sp>
      <p:sp>
        <p:nvSpPr>
          <p:cNvPr id="111628" name="Line 13"/>
          <p:cNvSpPr>
            <a:spLocks noChangeShapeType="1"/>
          </p:cNvSpPr>
          <p:nvPr/>
        </p:nvSpPr>
        <p:spPr bwMode="auto">
          <a:xfrm>
            <a:off x="152400" y="4343400"/>
            <a:ext cx="1295400" cy="0"/>
          </a:xfrm>
          <a:prstGeom prst="line">
            <a:avLst/>
          </a:prstGeom>
          <a:noFill/>
          <a:ln w="12700">
            <a:solidFill>
              <a:schemeClr val="accent2"/>
            </a:solidFill>
            <a:round/>
            <a:headEnd/>
            <a:tailEnd/>
          </a:ln>
        </p:spPr>
        <p:txBody>
          <a:bodyPr anchor="ctr">
            <a:prstTxWarp prst="textNoShape">
              <a:avLst/>
            </a:prstTxWarp>
          </a:bodyPr>
          <a:lstStyle/>
          <a:p>
            <a:endParaRPr lang="en-US"/>
          </a:p>
        </p:txBody>
      </p:sp>
      <p:sp>
        <p:nvSpPr>
          <p:cNvPr id="111629" name="Text Box 14"/>
          <p:cNvSpPr txBox="1">
            <a:spLocks noChangeArrowheads="1"/>
          </p:cNvSpPr>
          <p:nvPr/>
        </p:nvSpPr>
        <p:spPr bwMode="auto">
          <a:xfrm>
            <a:off x="288925" y="4098925"/>
            <a:ext cx="495300" cy="244475"/>
          </a:xfrm>
          <a:prstGeom prst="rect">
            <a:avLst/>
          </a:prstGeom>
          <a:noFill/>
          <a:ln w="12700">
            <a:noFill/>
            <a:miter lim="800000"/>
            <a:headEnd/>
            <a:tailEnd/>
          </a:ln>
        </p:spPr>
        <p:txBody>
          <a:bodyPr wrap="none">
            <a:prstTxWarp prst="textNoShape">
              <a:avLst/>
            </a:prstTxWarp>
            <a:spAutoFit/>
          </a:bodyPr>
          <a:lstStyle/>
          <a:p>
            <a:r>
              <a:rPr lang="en-US" sz="1000">
                <a:latin typeface="Times New Roman" charset="0"/>
                <a:ea typeface="Arial Unicode MS" charset="0"/>
                <a:cs typeface="Arial Unicode MS" charset="0"/>
              </a:rPr>
              <a:t>25AU</a:t>
            </a:r>
          </a:p>
        </p:txBody>
      </p:sp>
      <p:sp>
        <p:nvSpPr>
          <p:cNvPr id="111630" name="Line 15"/>
          <p:cNvSpPr>
            <a:spLocks noChangeShapeType="1"/>
          </p:cNvSpPr>
          <p:nvPr/>
        </p:nvSpPr>
        <p:spPr bwMode="auto">
          <a:xfrm>
            <a:off x="3352800" y="4572000"/>
            <a:ext cx="0" cy="685800"/>
          </a:xfrm>
          <a:prstGeom prst="line">
            <a:avLst/>
          </a:prstGeom>
          <a:noFill/>
          <a:ln w="12700">
            <a:solidFill>
              <a:schemeClr val="accent2"/>
            </a:solidFill>
            <a:round/>
            <a:headEnd/>
            <a:tailEnd/>
          </a:ln>
        </p:spPr>
        <p:txBody>
          <a:bodyPr anchor="ctr">
            <a:prstTxWarp prst="textNoShape">
              <a:avLst/>
            </a:prstTxWarp>
          </a:bodyPr>
          <a:lstStyle/>
          <a:p>
            <a:endParaRPr lang="en-US"/>
          </a:p>
        </p:txBody>
      </p:sp>
      <p:sp>
        <p:nvSpPr>
          <p:cNvPr id="111631" name="Text Box 16"/>
          <p:cNvSpPr txBox="1">
            <a:spLocks noChangeArrowheads="1"/>
          </p:cNvSpPr>
          <p:nvPr/>
        </p:nvSpPr>
        <p:spPr bwMode="auto">
          <a:xfrm>
            <a:off x="3382963" y="4754563"/>
            <a:ext cx="336550" cy="339725"/>
          </a:xfrm>
          <a:prstGeom prst="rect">
            <a:avLst/>
          </a:prstGeom>
          <a:noFill/>
          <a:ln w="12700">
            <a:noFill/>
            <a:miter lim="800000"/>
            <a:headEnd/>
            <a:tailEnd/>
          </a:ln>
        </p:spPr>
        <p:txBody>
          <a:bodyPr vert="eaVert" wrap="none">
            <a:prstTxWarp prst="textNoShape">
              <a:avLst/>
            </a:prstTxWarp>
            <a:spAutoFit/>
          </a:bodyPr>
          <a:lstStyle/>
          <a:p>
            <a:r>
              <a:rPr lang="en-US" sz="1000">
                <a:latin typeface="Times New Roman" charset="0"/>
                <a:ea typeface="Arial Unicode MS" charset="0"/>
                <a:cs typeface="Arial Unicode MS" charset="0"/>
              </a:rPr>
              <a:t>5AU</a:t>
            </a:r>
          </a:p>
        </p:txBody>
      </p:sp>
      <p:sp>
        <p:nvSpPr>
          <p:cNvPr id="111632" name="Line 17"/>
          <p:cNvSpPr>
            <a:spLocks noChangeShapeType="1"/>
          </p:cNvSpPr>
          <p:nvPr/>
        </p:nvSpPr>
        <p:spPr bwMode="auto">
          <a:xfrm>
            <a:off x="8839200" y="4572000"/>
            <a:ext cx="0" cy="1143000"/>
          </a:xfrm>
          <a:prstGeom prst="line">
            <a:avLst/>
          </a:prstGeom>
          <a:noFill/>
          <a:ln w="12700">
            <a:solidFill>
              <a:schemeClr val="accent2"/>
            </a:solidFill>
            <a:round/>
            <a:headEnd/>
            <a:tailEnd/>
          </a:ln>
        </p:spPr>
        <p:txBody>
          <a:bodyPr anchor="ctr">
            <a:prstTxWarp prst="textNoShape">
              <a:avLst/>
            </a:prstTxWarp>
          </a:bodyPr>
          <a:lstStyle/>
          <a:p>
            <a:endParaRPr lang="en-US"/>
          </a:p>
        </p:txBody>
      </p:sp>
      <p:sp>
        <p:nvSpPr>
          <p:cNvPr id="111633" name="Text Box 18"/>
          <p:cNvSpPr txBox="1">
            <a:spLocks noChangeArrowheads="1"/>
          </p:cNvSpPr>
          <p:nvPr/>
        </p:nvSpPr>
        <p:spPr bwMode="auto">
          <a:xfrm>
            <a:off x="8502650" y="4876800"/>
            <a:ext cx="336550" cy="498475"/>
          </a:xfrm>
          <a:prstGeom prst="rect">
            <a:avLst/>
          </a:prstGeom>
          <a:noFill/>
          <a:ln w="12700">
            <a:noFill/>
            <a:miter lim="800000"/>
            <a:headEnd/>
            <a:tailEnd/>
          </a:ln>
        </p:spPr>
        <p:txBody>
          <a:bodyPr vert="eaVert" wrap="none">
            <a:prstTxWarp prst="textNoShape">
              <a:avLst/>
            </a:prstTxWarp>
            <a:spAutoFit/>
          </a:bodyPr>
          <a:lstStyle/>
          <a:p>
            <a:r>
              <a:rPr lang="en-US" sz="1000">
                <a:latin typeface="Times New Roman" charset="0"/>
                <a:ea typeface="Arial Unicode MS" charset="0"/>
                <a:cs typeface="Arial Unicode MS" charset="0"/>
              </a:rPr>
              <a:t>160 AU</a:t>
            </a:r>
          </a:p>
        </p:txBody>
      </p:sp>
      <p:pic>
        <p:nvPicPr>
          <p:cNvPr id="111634" name="Picture 18" descr="vega_pr2_rms12_0.36deg_concat_tap.png"/>
          <p:cNvPicPr>
            <a:picLocks noChangeAspect="1"/>
          </p:cNvPicPr>
          <p:nvPr/>
        </p:nvPicPr>
        <p:blipFill>
          <a:blip r:embed="rId5"/>
          <a:srcRect/>
          <a:stretch>
            <a:fillRect/>
          </a:stretch>
        </p:blipFill>
        <p:spPr bwMode="auto">
          <a:xfrm>
            <a:off x="5870575" y="4038600"/>
            <a:ext cx="2608263" cy="2047875"/>
          </a:xfrm>
          <a:prstGeom prst="rect">
            <a:avLst/>
          </a:prstGeom>
          <a:noFill/>
          <a:ln w="9525">
            <a:noFill/>
            <a:miter lim="800000"/>
            <a:headEnd/>
            <a:tailEnd/>
          </a:ln>
        </p:spPr>
      </p:pic>
      <p:sp>
        <p:nvSpPr>
          <p:cNvPr id="111635" name="TextBox 19"/>
          <p:cNvSpPr txBox="1">
            <a:spLocks noChangeArrowheads="1"/>
          </p:cNvSpPr>
          <p:nvPr/>
        </p:nvSpPr>
        <p:spPr bwMode="auto">
          <a:xfrm>
            <a:off x="6324600" y="5986463"/>
            <a:ext cx="1774825" cy="371475"/>
          </a:xfrm>
          <a:prstGeom prst="rect">
            <a:avLst/>
          </a:prstGeom>
          <a:noFill/>
          <a:ln w="9525">
            <a:noFill/>
            <a:miter lim="800000"/>
            <a:headEnd/>
            <a:tailEnd/>
          </a:ln>
        </p:spPr>
        <p:txBody>
          <a:bodyPr wrap="none">
            <a:prstTxWarp prst="textNoShape">
              <a:avLst/>
            </a:prstTxWarp>
            <a:spAutoFit/>
          </a:bodyPr>
          <a:lstStyle/>
          <a:p>
            <a:r>
              <a:rPr lang="en-US" sz="1800">
                <a:latin typeface="Arial Unicode MS" charset="0"/>
                <a:ea typeface="Arial Unicode MS" charset="0"/>
                <a:cs typeface="Arial Unicode MS" charset="0"/>
              </a:rPr>
              <a:t>Vega Dust Disk</a:t>
            </a:r>
          </a:p>
        </p:txBody>
      </p:sp>
      <p:pic>
        <p:nvPicPr>
          <p:cNvPr id="21" name="Picture 20" descr="ThreeVegas.tiff"/>
          <p:cNvPicPr>
            <a:picLocks noChangeAspect="1"/>
          </p:cNvPicPr>
          <p:nvPr/>
        </p:nvPicPr>
        <p:blipFill>
          <a:blip r:embed="rId6"/>
          <a:srcRect/>
          <a:stretch>
            <a:fillRect/>
          </a:stretch>
        </p:blipFill>
        <p:spPr bwMode="auto">
          <a:xfrm>
            <a:off x="0" y="2797175"/>
            <a:ext cx="9144000" cy="2917825"/>
          </a:xfrm>
          <a:prstGeom prst="rect">
            <a:avLst/>
          </a:prstGeom>
          <a:noFill/>
          <a:ln w="9525">
            <a:noFill/>
            <a:miter lim="800000"/>
            <a:headEnd/>
            <a:tailEnd/>
          </a:ln>
        </p:spPr>
      </p:pic>
      <p:pic>
        <p:nvPicPr>
          <p:cNvPr id="22" name="Picture 21" descr="Wolf_Comparison.tiff"/>
          <p:cNvPicPr>
            <a:picLocks noChangeAspect="1"/>
          </p:cNvPicPr>
          <p:nvPr/>
        </p:nvPicPr>
        <p:blipFill>
          <a:blip r:embed="rId7"/>
          <a:srcRect/>
          <a:stretch>
            <a:fillRect/>
          </a:stretch>
        </p:blipFill>
        <p:spPr bwMode="auto">
          <a:xfrm>
            <a:off x="-650875" y="381000"/>
            <a:ext cx="9105900" cy="3505200"/>
          </a:xfrm>
          <a:prstGeom prst="rect">
            <a:avLst/>
          </a:prstGeom>
          <a:noFill/>
          <a:ln w="9525">
            <a:noFill/>
            <a:miter lim="800000"/>
            <a:headEnd/>
            <a:tailEnd/>
          </a:ln>
        </p:spPr>
      </p:pic>
      <p:sp>
        <p:nvSpPr>
          <p:cNvPr id="111638" name="Footer Placeholder 22"/>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3970" name="Picture 6" descr="PA210195"/>
          <p:cNvPicPr>
            <a:picLocks noChangeAspect="1" noChangeArrowheads="1"/>
          </p:cNvPicPr>
          <p:nvPr/>
        </p:nvPicPr>
        <p:blipFill>
          <a:blip r:embed="rId2"/>
          <a:srcRect l="1372" t="29059" r="28458" b="725"/>
          <a:stretch>
            <a:fillRect/>
          </a:stretch>
        </p:blipFill>
        <p:spPr bwMode="auto">
          <a:xfrm>
            <a:off x="0" y="0"/>
            <a:ext cx="9180513" cy="6889750"/>
          </a:xfrm>
          <a:prstGeom prst="rect">
            <a:avLst/>
          </a:prstGeom>
          <a:noFill/>
          <a:ln w="9525">
            <a:noFill/>
            <a:miter lim="800000"/>
            <a:headEnd/>
            <a:tailEnd/>
          </a:ln>
        </p:spPr>
      </p:pic>
      <p:sp>
        <p:nvSpPr>
          <p:cNvPr id="83971" name="Rectangle 3"/>
          <p:cNvSpPr>
            <a:spLocks noChangeArrowheads="1"/>
          </p:cNvSpPr>
          <p:nvPr/>
        </p:nvSpPr>
        <p:spPr bwMode="auto">
          <a:xfrm>
            <a:off x="539750" y="908050"/>
            <a:ext cx="8064500" cy="5257800"/>
          </a:xfrm>
          <a:prstGeom prst="rect">
            <a:avLst/>
          </a:prstGeom>
          <a:noFill/>
          <a:ln w="9525">
            <a:noFill/>
            <a:miter lim="800000"/>
            <a:headEnd/>
            <a:tailEnd/>
          </a:ln>
        </p:spPr>
        <p:txBody>
          <a:bodyPr>
            <a:prstTxWarp prst="textNoShape">
              <a:avLst/>
            </a:prstTxWarp>
          </a:bodyPr>
          <a:lstStyle/>
          <a:p>
            <a:pPr>
              <a:lnSpc>
                <a:spcPct val="80000"/>
              </a:lnSpc>
              <a:spcBef>
                <a:spcPct val="20000"/>
              </a:spcBef>
              <a:buClr>
                <a:srgbClr val="FFFF99"/>
              </a:buClr>
            </a:pPr>
            <a:endParaRPr lang="en-US" sz="1600" dirty="0">
              <a:solidFill>
                <a:schemeClr val="bg1"/>
              </a:solidFill>
              <a:latin typeface="Times New Roman" charset="0"/>
            </a:endParaRPr>
          </a:p>
          <a:p>
            <a:pPr>
              <a:lnSpc>
                <a:spcPct val="80000"/>
              </a:lnSpc>
              <a:spcBef>
                <a:spcPct val="20000"/>
              </a:spcBef>
              <a:buClr>
                <a:srgbClr val="FFFF99"/>
              </a:buClr>
            </a:pPr>
            <a:endParaRPr lang="en-US" sz="1600" dirty="0">
              <a:solidFill>
                <a:schemeClr val="bg1"/>
              </a:solidFill>
              <a:latin typeface="Times New Roman" charset="0"/>
            </a:endParaRPr>
          </a:p>
          <a:p>
            <a:pPr>
              <a:lnSpc>
                <a:spcPct val="80000"/>
              </a:lnSpc>
              <a:spcBef>
                <a:spcPct val="20000"/>
              </a:spcBef>
              <a:buClr>
                <a:srgbClr val="FFFF99"/>
              </a:buClr>
            </a:pPr>
            <a:endParaRPr lang="en-US" sz="1600" dirty="0">
              <a:solidFill>
                <a:schemeClr val="bg1"/>
              </a:solidFill>
              <a:latin typeface="Times New Roman" charset="0"/>
            </a:endParaRPr>
          </a:p>
          <a:p>
            <a:pPr>
              <a:lnSpc>
                <a:spcPct val="80000"/>
              </a:lnSpc>
              <a:spcBef>
                <a:spcPct val="20000"/>
              </a:spcBef>
              <a:buClr>
                <a:srgbClr val="FFFF99"/>
              </a:buClr>
            </a:pPr>
            <a:endParaRPr lang="en-US" sz="1600" dirty="0">
              <a:solidFill>
                <a:schemeClr val="bg1"/>
              </a:solidFill>
              <a:latin typeface="Times New Roman" charset="0"/>
            </a:endParaRPr>
          </a:p>
          <a:p>
            <a:pPr>
              <a:lnSpc>
                <a:spcPct val="80000"/>
              </a:lnSpc>
              <a:spcBef>
                <a:spcPct val="20000"/>
              </a:spcBef>
              <a:buClr>
                <a:srgbClr val="FFFF99"/>
              </a:buClr>
            </a:pPr>
            <a:endParaRPr lang="en-US" sz="1600" dirty="0">
              <a:solidFill>
                <a:schemeClr val="bg1"/>
              </a:solidFill>
              <a:latin typeface="Times New Roman" charset="0"/>
            </a:endParaRPr>
          </a:p>
          <a:p>
            <a:pPr>
              <a:lnSpc>
                <a:spcPct val="80000"/>
              </a:lnSpc>
              <a:spcBef>
                <a:spcPct val="20000"/>
              </a:spcBef>
              <a:buClr>
                <a:srgbClr val="FFFF99"/>
              </a:buClr>
            </a:pPr>
            <a:r>
              <a:rPr lang="en-US" sz="4400" dirty="0">
                <a:solidFill>
                  <a:schemeClr val="bg1"/>
                </a:solidFill>
                <a:latin typeface="Times New Roman" charset="0"/>
              </a:rPr>
              <a:t>  </a:t>
            </a:r>
          </a:p>
          <a:p>
            <a:pPr>
              <a:lnSpc>
                <a:spcPct val="80000"/>
              </a:lnSpc>
              <a:spcBef>
                <a:spcPct val="20000"/>
              </a:spcBef>
              <a:buClr>
                <a:srgbClr val="FFFF99"/>
              </a:buClr>
            </a:pPr>
            <a:endParaRPr lang="en-US" sz="4400" dirty="0" smtClean="0">
              <a:solidFill>
                <a:schemeClr val="bg1"/>
              </a:solidFill>
              <a:latin typeface="Times New Roman" charset="0"/>
            </a:endParaRPr>
          </a:p>
          <a:p>
            <a:pPr>
              <a:lnSpc>
                <a:spcPct val="80000"/>
              </a:lnSpc>
              <a:spcBef>
                <a:spcPct val="20000"/>
              </a:spcBef>
              <a:buClr>
                <a:srgbClr val="FFFF99"/>
              </a:buClr>
            </a:pPr>
            <a:r>
              <a:rPr lang="en-US" sz="3600" dirty="0" err="1" smtClean="0">
                <a:solidFill>
                  <a:schemeClr val="bg1"/>
                </a:solidFill>
                <a:latin typeface="Times New Roman" charset="0"/>
              </a:rPr>
              <a:t>www</a:t>
            </a:r>
            <a:r>
              <a:rPr lang="en-US" sz="3600" dirty="0" err="1">
                <a:solidFill>
                  <a:schemeClr val="bg1"/>
                </a:solidFill>
                <a:latin typeface="Times New Roman" charset="0"/>
              </a:rPr>
              <a:t>.</a:t>
            </a:r>
            <a:r>
              <a:rPr lang="en-US" sz="3600" dirty="0" err="1" smtClean="0">
                <a:solidFill>
                  <a:schemeClr val="bg1"/>
                </a:solidFill>
                <a:latin typeface="Times New Roman" charset="0"/>
              </a:rPr>
              <a:t>almaobservatory.org</a:t>
            </a:r>
            <a:r>
              <a:rPr lang="en-US" sz="3600" dirty="0" smtClean="0">
                <a:solidFill>
                  <a:schemeClr val="bg1"/>
                </a:solidFill>
                <a:latin typeface="Times New Roman" charset="0"/>
              </a:rPr>
              <a:t>    </a:t>
            </a:r>
            <a:endParaRPr lang="en-US" sz="3600" dirty="0">
              <a:solidFill>
                <a:schemeClr val="bg1"/>
              </a:solidFill>
              <a:latin typeface="Times New Roman" charset="0"/>
            </a:endParaRPr>
          </a:p>
          <a:p>
            <a:pPr algn="ctr">
              <a:lnSpc>
                <a:spcPct val="90000"/>
              </a:lnSpc>
              <a:spcBef>
                <a:spcPct val="20000"/>
              </a:spcBef>
              <a:buClr>
                <a:srgbClr val="FFFF99"/>
              </a:buClr>
            </a:pPr>
            <a:endParaRPr lang="en-US" sz="1600" dirty="0">
              <a:solidFill>
                <a:schemeClr val="bg1"/>
              </a:solidFill>
              <a:latin typeface="Times New Roman" charset="0"/>
            </a:endParaRPr>
          </a:p>
          <a:p>
            <a:pPr algn="just">
              <a:lnSpc>
                <a:spcPct val="80000"/>
              </a:lnSpc>
              <a:buClr>
                <a:srgbClr val="FFFF99"/>
              </a:buClr>
            </a:pPr>
            <a:r>
              <a:rPr lang="en-US" sz="1600" i="1" dirty="0">
                <a:solidFill>
                  <a:schemeClr val="bg1"/>
                </a:solidFill>
                <a:latin typeface="Times New Roman" charset="0"/>
              </a:rPr>
              <a:t>The Atacama Large Millimeter/</a:t>
            </a:r>
            <a:r>
              <a:rPr lang="en-US" sz="1600" i="1" dirty="0" err="1">
                <a:solidFill>
                  <a:schemeClr val="bg1"/>
                </a:solidFill>
                <a:latin typeface="Times New Roman" charset="0"/>
              </a:rPr>
              <a:t>submillimeter</a:t>
            </a:r>
            <a:r>
              <a:rPr lang="en-US" sz="1600" i="1" dirty="0">
                <a:solidFill>
                  <a:schemeClr val="bg1"/>
                </a:solidFill>
                <a:latin typeface="Times New Roman" charset="0"/>
              </a:rPr>
              <a:t> Array (ALMA), an international astronomy facility, is a partnership among Europe, Japan and North America, in cooperation with the Republic of Chile. ALMA is funded in Europe by the European Organization for Astronomical Research in the Southern Hemisphere (ESO), in Japan by the National Institutes of Natural Sciences (NINS) in cooperation with the Academia </a:t>
            </a:r>
            <a:r>
              <a:rPr lang="en-US" sz="1600" i="1" dirty="0" err="1">
                <a:solidFill>
                  <a:schemeClr val="bg1"/>
                </a:solidFill>
                <a:latin typeface="Times New Roman" charset="0"/>
              </a:rPr>
              <a:t>Sinica</a:t>
            </a:r>
            <a:r>
              <a:rPr lang="en-US" sz="1600" i="1" dirty="0">
                <a:solidFill>
                  <a:schemeClr val="bg1"/>
                </a:solidFill>
                <a:latin typeface="Times New Roman" charset="0"/>
              </a:rPr>
              <a:t> in Taiwan and in North America by the U.S. National Science Foundation (NSF) in cooperation with the National Research Council of Canada (NRC). ALMA construction and operations are led on behalf of Europe by ESO, on behalf of Japan by the National Astronomical Observatory of Japan (NAOJ) and on behalf of North America by the National Radio Astronomy Observatory (NRAO), which is managed by Associated Universities, Inc. (AUI). </a:t>
            </a:r>
            <a:r>
              <a:rPr lang="en-US" sz="1600" dirty="0">
                <a:solidFill>
                  <a:schemeClr val="bg1"/>
                </a:solidFill>
                <a:latin typeface="Times New Roman" charset="0"/>
              </a:rPr>
              <a:t> </a:t>
            </a:r>
          </a:p>
          <a:p>
            <a:pPr algn="just">
              <a:lnSpc>
                <a:spcPct val="80000"/>
              </a:lnSpc>
              <a:spcBef>
                <a:spcPct val="20000"/>
              </a:spcBef>
              <a:buClr>
                <a:srgbClr val="FFFF99"/>
              </a:buClr>
            </a:pPr>
            <a:endParaRPr lang="en-US" sz="1600" dirty="0">
              <a:solidFill>
                <a:schemeClr val="bg1"/>
              </a:solidFill>
              <a:latin typeface="Times New Roman" charset="0"/>
            </a:endParaRPr>
          </a:p>
          <a:p>
            <a:pPr>
              <a:lnSpc>
                <a:spcPct val="80000"/>
              </a:lnSpc>
              <a:spcBef>
                <a:spcPct val="20000"/>
              </a:spcBef>
              <a:buClr>
                <a:srgbClr val="FFFF99"/>
              </a:buClr>
            </a:pPr>
            <a:endParaRPr lang="en-US" sz="1400" dirty="0">
              <a:solidFill>
                <a:schemeClr val="bg1"/>
              </a:solidFill>
              <a:latin typeface="Times New Roman" charset="0"/>
            </a:endParaRPr>
          </a:p>
        </p:txBody>
      </p:sp>
      <p:pic>
        <p:nvPicPr>
          <p:cNvPr id="83972" name="Picture 4" descr="alma_logo"/>
          <p:cNvPicPr>
            <a:picLocks noChangeAspect="1" noChangeArrowheads="1"/>
          </p:cNvPicPr>
          <p:nvPr/>
        </p:nvPicPr>
        <p:blipFill>
          <a:blip r:embed="rId3"/>
          <a:srcRect/>
          <a:stretch>
            <a:fillRect/>
          </a:stretch>
        </p:blipFill>
        <p:spPr bwMode="auto">
          <a:xfrm>
            <a:off x="1258888" y="476250"/>
            <a:ext cx="2052637" cy="3095625"/>
          </a:xfrm>
          <a:prstGeom prst="rect">
            <a:avLst/>
          </a:prstGeom>
          <a:noFill/>
          <a:ln w="9525">
            <a:noFill/>
            <a:miter lim="800000"/>
            <a:headEnd/>
            <a:tailEnd/>
          </a:ln>
        </p:spPr>
      </p:pic>
      <p:sp>
        <p:nvSpPr>
          <p:cNvPr id="83973" name="Date Placeholder 4"/>
          <p:cNvSpPr>
            <a:spLocks noGrp="1"/>
          </p:cNvSpPr>
          <p:nvPr>
            <p:ph type="dt" sz="quarter" idx="10"/>
          </p:nvPr>
        </p:nvSpPr>
        <p:spPr>
          <a:noFill/>
        </p:spPr>
        <p:txBody>
          <a:bodyPr/>
          <a:lstStyle/>
          <a:p>
            <a:fld id="{34716C5A-3688-9141-9AB3-C2FF9A3B06A0}" type="datetime1">
              <a:rPr lang="en-US">
                <a:latin typeface="Arial" charset="0"/>
                <a:ea typeface="Arial" charset="0"/>
                <a:cs typeface="Arial" charset="0"/>
              </a:rPr>
              <a:pPr/>
              <a:t>1/6/11</a:t>
            </a:fld>
            <a:endParaRPr lang="en-US">
              <a:latin typeface="Arial" charset="0"/>
              <a:ea typeface="Arial" charset="0"/>
              <a:cs typeface="Arial" charset="0"/>
            </a:endParaRPr>
          </a:p>
        </p:txBody>
      </p:sp>
      <p:sp>
        <p:nvSpPr>
          <p:cNvPr id="83974" name="Footer Placeholder 5"/>
          <p:cNvSpPr>
            <a:spLocks noGrp="1"/>
          </p:cNvSpPr>
          <p:nvPr>
            <p:ph type="ftr" sz="quarter" idx="11"/>
          </p:nvPr>
        </p:nvSpPr>
        <p:spPr>
          <a:noFill/>
        </p:spPr>
        <p:txBody>
          <a:bodyPr/>
          <a:lstStyle/>
          <a:p>
            <a:r>
              <a:rPr lang="en-US">
                <a:latin typeface="Arial" charset="0"/>
                <a:ea typeface="Arial" charset="0"/>
                <a:cs typeface="Arial" charset="0"/>
              </a:rPr>
              <a:t>ALMA status 14 July 2010</a:t>
            </a:r>
          </a:p>
        </p:txBody>
      </p:sp>
      <p:sp>
        <p:nvSpPr>
          <p:cNvPr id="83975" name="Slide Number Placeholder 6"/>
          <p:cNvSpPr>
            <a:spLocks noGrp="1"/>
          </p:cNvSpPr>
          <p:nvPr>
            <p:ph type="sldNum" sz="quarter" idx="4294967295"/>
          </p:nvPr>
        </p:nvSpPr>
        <p:spPr>
          <a:xfrm>
            <a:off x="6553200" y="6553200"/>
            <a:ext cx="2133600" cy="168275"/>
          </a:xfrm>
          <a:prstGeom prst="rect">
            <a:avLst/>
          </a:prstGeom>
          <a:noFill/>
        </p:spPr>
        <p:txBody>
          <a:bodyPr/>
          <a:lstStyle/>
          <a:p>
            <a:fld id="{4EE4EBF2-42EE-0E4F-94F5-5FB450B55274}" type="slidenum">
              <a:rPr lang="en-US">
                <a:latin typeface="Arial" charset="0"/>
                <a:ea typeface="Arial" charset="0"/>
                <a:cs typeface="Arial" charset="0"/>
              </a:rPr>
              <a:pPr/>
              <a:t>45</a:t>
            </a:fld>
            <a:endParaRPr lang="en-US">
              <a:latin typeface="Arial" charset="0"/>
              <a:ea typeface="Arial" charset="0"/>
              <a:cs typeface="Arial"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Pedro de Atacama, Chile</a:t>
            </a:r>
            <a:endParaRPr lang="en-US" dirty="0"/>
          </a:p>
        </p:txBody>
      </p:sp>
      <p:sp>
        <p:nvSpPr>
          <p:cNvPr id="3" name="Content Placeholder 2"/>
          <p:cNvSpPr>
            <a:spLocks noGrp="1"/>
          </p:cNvSpPr>
          <p:nvPr>
            <p:ph idx="1"/>
          </p:nvPr>
        </p:nvSpPr>
        <p:spPr/>
        <p:txBody>
          <a:bodyPr/>
          <a:lstStyle/>
          <a:p>
            <a:r>
              <a:rPr lang="en-US" dirty="0" smtClean="0"/>
              <a:t>Inhabited for thousands of years—one can visit houses from 2000 years ago which were buried under sand then recently uncovered!</a:t>
            </a:r>
          </a:p>
          <a:p>
            <a:r>
              <a:rPr lang="en-US" dirty="0" err="1" smtClean="0"/>
              <a:t>Atacameno</a:t>
            </a:r>
            <a:r>
              <a:rPr lang="en-US" dirty="0" smtClean="0"/>
              <a:t> peoples, related to </a:t>
            </a:r>
            <a:r>
              <a:rPr lang="en-US" dirty="0" err="1" smtClean="0"/>
              <a:t>Aymara</a:t>
            </a:r>
            <a:endParaRPr lang="en-US" dirty="0" smtClean="0"/>
          </a:p>
          <a:p>
            <a:r>
              <a:rPr lang="en-US" dirty="0" err="1" smtClean="0"/>
              <a:t>Tiahuanacan</a:t>
            </a:r>
            <a:r>
              <a:rPr lang="en-US" dirty="0" smtClean="0"/>
              <a:t> culture penetrated the area ca 1000 AD; fortress at </a:t>
            </a:r>
            <a:r>
              <a:rPr lang="en-US" dirty="0" err="1" smtClean="0"/>
              <a:t>Quitor</a:t>
            </a:r>
            <a:r>
              <a:rPr lang="en-US" dirty="0" smtClean="0"/>
              <a:t> dates from this period</a:t>
            </a:r>
          </a:p>
          <a:p>
            <a:r>
              <a:rPr lang="en-US" dirty="0" smtClean="0"/>
              <a:t>After the fall of </a:t>
            </a:r>
            <a:r>
              <a:rPr lang="en-US" dirty="0" err="1" smtClean="0"/>
              <a:t>Tiahuanacans</a:t>
            </a:r>
            <a:r>
              <a:rPr lang="en-US" dirty="0" smtClean="0"/>
              <a:t> to the Incas, a period of </a:t>
            </a:r>
            <a:r>
              <a:rPr lang="en-US" dirty="0" err="1" smtClean="0"/>
              <a:t>Atacameno</a:t>
            </a:r>
            <a:r>
              <a:rPr lang="en-US" dirty="0" smtClean="0"/>
              <a:t> </a:t>
            </a:r>
            <a:r>
              <a:rPr lang="en-US" dirty="0" err="1" smtClean="0"/>
              <a:t>renassaince</a:t>
            </a:r>
            <a:endParaRPr lang="en-US" dirty="0" smtClean="0"/>
          </a:p>
          <a:p>
            <a:r>
              <a:rPr lang="en-US" dirty="0" smtClean="0"/>
              <a:t>Inca expansion into the area around 1460; tax collection post at </a:t>
            </a:r>
            <a:r>
              <a:rPr lang="en-US" dirty="0" err="1" smtClean="0"/>
              <a:t>Catarque</a:t>
            </a:r>
            <a:endParaRPr lang="en-US" dirty="0" smtClean="0"/>
          </a:p>
          <a:p>
            <a:r>
              <a:rPr lang="en-US" dirty="0" smtClean="0"/>
              <a:t>Pedro de </a:t>
            </a:r>
            <a:r>
              <a:rPr lang="en-US" dirty="0" err="1" smtClean="0"/>
              <a:t>Validivia</a:t>
            </a:r>
            <a:r>
              <a:rPr lang="en-US" dirty="0" smtClean="0"/>
              <a:t> arrives 1540—house he stayed in still stands on plaza</a:t>
            </a:r>
          </a:p>
          <a:p>
            <a:r>
              <a:rPr lang="en-US" dirty="0" smtClean="0"/>
              <a:t>Church ca 1550</a:t>
            </a:r>
          </a:p>
          <a:p>
            <a:r>
              <a:rPr lang="en-US" dirty="0" smtClean="0"/>
              <a:t>Population stable at ~1100-1500 but tourist development began late 90s</a:t>
            </a:r>
          </a:p>
          <a:p>
            <a:r>
              <a:rPr lang="en-US" dirty="0" smtClean="0"/>
              <a:t>Tourists now outnumber </a:t>
            </a:r>
            <a:r>
              <a:rPr lang="en-US" dirty="0" err="1" smtClean="0"/>
              <a:t>townfolk</a:t>
            </a:r>
            <a:endParaRPr lang="en-US" dirty="0" smtClean="0"/>
          </a:p>
          <a:p>
            <a:pPr lvl="1"/>
            <a:r>
              <a:rPr lang="en-US" dirty="0" smtClean="0"/>
              <a:t>Geysers, </a:t>
            </a:r>
            <a:r>
              <a:rPr lang="en-US" dirty="0" err="1" smtClean="0"/>
              <a:t>lagunas</a:t>
            </a:r>
            <a:r>
              <a:rPr lang="en-US" dirty="0" smtClean="0"/>
              <a:t>, flamingoes, </a:t>
            </a:r>
            <a:r>
              <a:rPr lang="en-US" dirty="0" err="1" smtClean="0"/>
              <a:t>Vally</a:t>
            </a:r>
            <a:r>
              <a:rPr lang="en-US" dirty="0" smtClean="0"/>
              <a:t> of the Moon, Volcanoes, wildlife</a:t>
            </a:r>
            <a:endParaRPr lang="en-US" dirty="0"/>
          </a:p>
        </p:txBody>
      </p:sp>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 </a:t>
            </a:r>
            <a:r>
              <a:rPr lang="en-US" dirty="0" err="1" smtClean="0"/>
              <a:t>Tatio</a:t>
            </a:r>
            <a:r>
              <a:rPr lang="en-US" dirty="0" smtClean="0"/>
              <a:t> Geysers (altitude ca 14000 ft)</a:t>
            </a:r>
            <a:endParaRPr lang="en-US" dirty="0"/>
          </a:p>
        </p:txBody>
      </p:sp>
      <p:pic>
        <p:nvPicPr>
          <p:cNvPr id="5" name="Content Placeholder 4" descr="IMG_0667.JPG"/>
          <p:cNvPicPr>
            <a:picLocks noGrp="1" noChangeAspect="1"/>
          </p:cNvPicPr>
          <p:nvPr>
            <p:ph idx="1"/>
          </p:nvPr>
        </p:nvPicPr>
        <p:blipFill>
          <a:blip r:embed="rId2"/>
          <a:srcRect l="-10610" r="-10610"/>
          <a:stretch>
            <a:fillRect/>
          </a:stretch>
        </p:blipFill>
        <p:spPr/>
      </p:pic>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Quitor</a:t>
            </a:r>
            <a:r>
              <a:rPr lang="en-US" dirty="0" smtClean="0"/>
              <a:t> fortress</a:t>
            </a:r>
            <a:endParaRPr lang="en-US" dirty="0"/>
          </a:p>
        </p:txBody>
      </p:sp>
      <p:pic>
        <p:nvPicPr>
          <p:cNvPr id="5" name="Content Placeholder 4" descr="IMG_0589.JPG"/>
          <p:cNvPicPr>
            <a:picLocks noGrp="1" noChangeAspect="1"/>
          </p:cNvPicPr>
          <p:nvPr>
            <p:ph idx="1"/>
          </p:nvPr>
        </p:nvPicPr>
        <p:blipFill>
          <a:blip r:embed="rId2"/>
          <a:srcRect l="-10610" r="-10610"/>
          <a:stretch>
            <a:fillRect/>
          </a:stretch>
        </p:blipFill>
        <p:spPr/>
      </p:pic>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Pedro Town</a:t>
            </a:r>
            <a:endParaRPr lang="en-US" dirty="0"/>
          </a:p>
        </p:txBody>
      </p:sp>
      <p:pic>
        <p:nvPicPr>
          <p:cNvPr id="5" name="Content Placeholder 4" descr="IMG_0577.JPG"/>
          <p:cNvPicPr>
            <a:picLocks noGrp="1" noChangeAspect="1"/>
          </p:cNvPicPr>
          <p:nvPr>
            <p:ph idx="1"/>
          </p:nvPr>
        </p:nvPicPr>
        <p:blipFill>
          <a:blip r:embed="rId2"/>
          <a:srcRect l="-10610" r="-10610"/>
          <a:stretch>
            <a:fillRect/>
          </a:stretch>
        </p:blipFill>
        <p:spPr/>
      </p:pic>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latin typeface="Gill Sans MT" pitchFamily="-65" charset="-18"/>
                <a:ea typeface="ＭＳ Ｐゴシック" pitchFamily="-65" charset="-128"/>
              </a:rPr>
              <a:t>ALMA Bands and Transparency</a:t>
            </a:r>
          </a:p>
        </p:txBody>
      </p:sp>
      <p:pic>
        <p:nvPicPr>
          <p:cNvPr id="43011" name="Picture 14" descr="ALMABands.jpg"/>
          <p:cNvPicPr>
            <a:picLocks noChangeAspect="1"/>
          </p:cNvPicPr>
          <p:nvPr/>
        </p:nvPicPr>
        <p:blipFill>
          <a:blip r:embed="rId3"/>
          <a:srcRect/>
          <a:stretch>
            <a:fillRect/>
          </a:stretch>
        </p:blipFill>
        <p:spPr bwMode="auto">
          <a:xfrm>
            <a:off x="381000" y="1447800"/>
            <a:ext cx="8382000" cy="4800600"/>
          </a:xfrm>
          <a:prstGeom prst="rect">
            <a:avLst/>
          </a:prstGeom>
          <a:noFill/>
          <a:ln w="9525">
            <a:noFill/>
            <a:miter lim="800000"/>
            <a:headEnd/>
            <a:tailEnd/>
          </a:ln>
        </p:spPr>
      </p:pic>
      <p:sp>
        <p:nvSpPr>
          <p:cNvPr id="43012" name="TextBox 15"/>
          <p:cNvSpPr txBox="1">
            <a:spLocks noChangeArrowheads="1"/>
          </p:cNvSpPr>
          <p:nvPr/>
        </p:nvSpPr>
        <p:spPr bwMode="auto">
          <a:xfrm>
            <a:off x="7162800" y="5418138"/>
            <a:ext cx="671513" cy="369887"/>
          </a:xfrm>
          <a:prstGeom prst="rect">
            <a:avLst/>
          </a:prstGeom>
          <a:noFill/>
          <a:ln w="9525">
            <a:noFill/>
            <a:miter lim="800000"/>
            <a:headEnd/>
            <a:tailEnd/>
          </a:ln>
        </p:spPr>
        <p:txBody>
          <a:bodyPr wrap="none">
            <a:prstTxWarp prst="textNoShape">
              <a:avLst/>
            </a:prstTxWarp>
            <a:spAutoFit/>
          </a:bodyPr>
          <a:lstStyle/>
          <a:p>
            <a:r>
              <a:rPr lang="en-US">
                <a:solidFill>
                  <a:srgbClr val="FF0000"/>
                </a:solidFill>
              </a:rPr>
              <a:t>‘B11’</a:t>
            </a:r>
            <a:endParaRPr lang="en-US"/>
          </a:p>
        </p:txBody>
      </p:sp>
      <p:sp>
        <p:nvSpPr>
          <p:cNvPr id="43013" name="TextBox 16"/>
          <p:cNvSpPr txBox="1">
            <a:spLocks noChangeArrowheads="1"/>
          </p:cNvSpPr>
          <p:nvPr/>
        </p:nvSpPr>
        <p:spPr bwMode="auto">
          <a:xfrm>
            <a:off x="4645025" y="3328988"/>
            <a:ext cx="731838" cy="461962"/>
          </a:xfrm>
          <a:prstGeom prst="rect">
            <a:avLst/>
          </a:prstGeom>
          <a:noFill/>
          <a:ln w="9525">
            <a:noFill/>
            <a:miter lim="800000"/>
            <a:headEnd/>
            <a:tailEnd/>
          </a:ln>
        </p:spPr>
        <p:txBody>
          <a:bodyPr wrap="none">
            <a:prstTxWarp prst="textNoShape">
              <a:avLst/>
            </a:prstTxWarp>
            <a:spAutoFit/>
          </a:bodyPr>
          <a:lstStyle/>
          <a:p>
            <a:r>
              <a:rPr lang="en-US">
                <a:solidFill>
                  <a:srgbClr val="FF66FF"/>
                </a:solidFill>
              </a:rPr>
              <a:t>B10</a:t>
            </a:r>
          </a:p>
        </p:txBody>
      </p:sp>
      <p:sp>
        <p:nvSpPr>
          <p:cNvPr id="43014" name="TextBox 17"/>
          <p:cNvSpPr txBox="1">
            <a:spLocks noChangeArrowheads="1"/>
          </p:cNvSpPr>
          <p:nvPr/>
        </p:nvSpPr>
        <p:spPr bwMode="auto">
          <a:xfrm>
            <a:off x="3962400" y="2406650"/>
            <a:ext cx="466725" cy="368300"/>
          </a:xfrm>
          <a:prstGeom prst="rect">
            <a:avLst/>
          </a:prstGeom>
          <a:noFill/>
          <a:ln w="9525">
            <a:noFill/>
            <a:miter lim="800000"/>
            <a:headEnd/>
            <a:tailEnd/>
          </a:ln>
        </p:spPr>
        <p:txBody>
          <a:bodyPr wrap="none">
            <a:prstTxWarp prst="textNoShape">
              <a:avLst/>
            </a:prstTxWarp>
            <a:spAutoFit/>
          </a:bodyPr>
          <a:lstStyle/>
          <a:p>
            <a:r>
              <a:rPr lang="en-US">
                <a:solidFill>
                  <a:srgbClr val="0000FF"/>
                </a:solidFill>
              </a:rPr>
              <a:t>B9</a:t>
            </a:r>
          </a:p>
        </p:txBody>
      </p:sp>
      <p:sp>
        <p:nvSpPr>
          <p:cNvPr id="43015" name="TextBox 18"/>
          <p:cNvSpPr txBox="1">
            <a:spLocks noChangeArrowheads="1"/>
          </p:cNvSpPr>
          <p:nvPr/>
        </p:nvSpPr>
        <p:spPr bwMode="auto">
          <a:xfrm>
            <a:off x="2908300" y="2867025"/>
            <a:ext cx="561975" cy="461963"/>
          </a:xfrm>
          <a:prstGeom prst="rect">
            <a:avLst/>
          </a:prstGeom>
          <a:noFill/>
          <a:ln w="9525">
            <a:noFill/>
            <a:miter lim="800000"/>
            <a:headEnd/>
            <a:tailEnd/>
          </a:ln>
        </p:spPr>
        <p:txBody>
          <a:bodyPr wrap="none">
            <a:prstTxWarp prst="textNoShape">
              <a:avLst/>
            </a:prstTxWarp>
            <a:spAutoFit/>
          </a:bodyPr>
          <a:lstStyle/>
          <a:p>
            <a:r>
              <a:rPr lang="en-US">
                <a:solidFill>
                  <a:srgbClr val="990033"/>
                </a:solidFill>
              </a:rPr>
              <a:t>B8</a:t>
            </a:r>
          </a:p>
        </p:txBody>
      </p:sp>
      <p:sp>
        <p:nvSpPr>
          <p:cNvPr id="43016" name="TextBox 19"/>
          <p:cNvSpPr txBox="1">
            <a:spLocks noChangeArrowheads="1"/>
          </p:cNvSpPr>
          <p:nvPr/>
        </p:nvSpPr>
        <p:spPr bwMode="auto">
          <a:xfrm>
            <a:off x="2581275" y="2406650"/>
            <a:ext cx="560388" cy="460375"/>
          </a:xfrm>
          <a:prstGeom prst="rect">
            <a:avLst/>
          </a:prstGeom>
          <a:noFill/>
          <a:ln w="9525">
            <a:noFill/>
            <a:miter lim="800000"/>
            <a:headEnd/>
            <a:tailEnd/>
          </a:ln>
        </p:spPr>
        <p:txBody>
          <a:bodyPr wrap="none">
            <a:prstTxWarp prst="textNoShape">
              <a:avLst/>
            </a:prstTxWarp>
            <a:spAutoFit/>
          </a:bodyPr>
          <a:lstStyle/>
          <a:p>
            <a:r>
              <a:rPr lang="en-US">
                <a:solidFill>
                  <a:srgbClr val="000099"/>
                </a:solidFill>
              </a:rPr>
              <a:t>B7</a:t>
            </a:r>
          </a:p>
        </p:txBody>
      </p:sp>
      <p:sp>
        <p:nvSpPr>
          <p:cNvPr id="43017" name="TextBox 20"/>
          <p:cNvSpPr txBox="1">
            <a:spLocks noChangeArrowheads="1"/>
          </p:cNvSpPr>
          <p:nvPr/>
        </p:nvSpPr>
        <p:spPr bwMode="auto">
          <a:xfrm>
            <a:off x="2209800" y="2406650"/>
            <a:ext cx="560388" cy="460375"/>
          </a:xfrm>
          <a:prstGeom prst="rect">
            <a:avLst/>
          </a:prstGeom>
          <a:noFill/>
          <a:ln w="9525">
            <a:noFill/>
            <a:miter lim="800000"/>
            <a:headEnd/>
            <a:tailEnd/>
          </a:ln>
        </p:spPr>
        <p:txBody>
          <a:bodyPr wrap="none">
            <a:prstTxWarp prst="textNoShape">
              <a:avLst/>
            </a:prstTxWarp>
            <a:spAutoFit/>
          </a:bodyPr>
          <a:lstStyle/>
          <a:p>
            <a:r>
              <a:rPr lang="en-US">
                <a:solidFill>
                  <a:srgbClr val="000099"/>
                </a:solidFill>
              </a:rPr>
              <a:t>B6</a:t>
            </a:r>
          </a:p>
        </p:txBody>
      </p:sp>
      <p:sp>
        <p:nvSpPr>
          <p:cNvPr id="43018" name="TextBox 21"/>
          <p:cNvSpPr txBox="1">
            <a:spLocks noChangeArrowheads="1"/>
          </p:cNvSpPr>
          <p:nvPr/>
        </p:nvSpPr>
        <p:spPr bwMode="auto">
          <a:xfrm>
            <a:off x="2070100" y="3328988"/>
            <a:ext cx="466725" cy="369887"/>
          </a:xfrm>
          <a:prstGeom prst="rect">
            <a:avLst/>
          </a:prstGeom>
          <a:noFill/>
          <a:ln w="9525">
            <a:noFill/>
            <a:miter lim="800000"/>
            <a:headEnd/>
            <a:tailEnd/>
          </a:ln>
        </p:spPr>
        <p:txBody>
          <a:bodyPr wrap="none">
            <a:prstTxWarp prst="textNoShape">
              <a:avLst/>
            </a:prstTxWarp>
            <a:spAutoFit/>
          </a:bodyPr>
          <a:lstStyle/>
          <a:p>
            <a:r>
              <a:rPr lang="en-US">
                <a:solidFill>
                  <a:srgbClr val="FF00FF"/>
                </a:solidFill>
              </a:rPr>
              <a:t>B5</a:t>
            </a:r>
          </a:p>
        </p:txBody>
      </p:sp>
      <p:sp>
        <p:nvSpPr>
          <p:cNvPr id="43019" name="TextBox 22"/>
          <p:cNvSpPr txBox="1">
            <a:spLocks noChangeArrowheads="1"/>
          </p:cNvSpPr>
          <p:nvPr/>
        </p:nvSpPr>
        <p:spPr bwMode="auto">
          <a:xfrm>
            <a:off x="1838325" y="2867025"/>
            <a:ext cx="561975" cy="461963"/>
          </a:xfrm>
          <a:prstGeom prst="rect">
            <a:avLst/>
          </a:prstGeom>
          <a:noFill/>
          <a:ln w="9525">
            <a:noFill/>
            <a:miter lim="800000"/>
            <a:headEnd/>
            <a:tailEnd/>
          </a:ln>
        </p:spPr>
        <p:txBody>
          <a:bodyPr wrap="none">
            <a:prstTxWarp prst="textNoShape">
              <a:avLst/>
            </a:prstTxWarp>
            <a:spAutoFit/>
          </a:bodyPr>
          <a:lstStyle/>
          <a:p>
            <a:r>
              <a:rPr lang="en-US">
                <a:solidFill>
                  <a:srgbClr val="990033"/>
                </a:solidFill>
              </a:rPr>
              <a:t>B4</a:t>
            </a:r>
          </a:p>
        </p:txBody>
      </p:sp>
      <p:sp>
        <p:nvSpPr>
          <p:cNvPr id="43020" name="TextBox 23"/>
          <p:cNvSpPr txBox="1">
            <a:spLocks noChangeArrowheads="1"/>
          </p:cNvSpPr>
          <p:nvPr/>
        </p:nvSpPr>
        <p:spPr bwMode="auto">
          <a:xfrm>
            <a:off x="1509713" y="2406650"/>
            <a:ext cx="560387" cy="460375"/>
          </a:xfrm>
          <a:prstGeom prst="rect">
            <a:avLst/>
          </a:prstGeom>
          <a:noFill/>
          <a:ln w="9525">
            <a:noFill/>
            <a:miter lim="800000"/>
            <a:headEnd/>
            <a:tailEnd/>
          </a:ln>
        </p:spPr>
        <p:txBody>
          <a:bodyPr wrap="none">
            <a:prstTxWarp prst="textNoShape">
              <a:avLst/>
            </a:prstTxWarp>
            <a:spAutoFit/>
          </a:bodyPr>
          <a:lstStyle/>
          <a:p>
            <a:r>
              <a:rPr lang="en-US">
                <a:solidFill>
                  <a:srgbClr val="000099"/>
                </a:solidFill>
              </a:rPr>
              <a:t>B3</a:t>
            </a:r>
          </a:p>
        </p:txBody>
      </p:sp>
      <p:sp>
        <p:nvSpPr>
          <p:cNvPr id="43021" name="TextBox 24"/>
          <p:cNvSpPr txBox="1">
            <a:spLocks noChangeArrowheads="1"/>
          </p:cNvSpPr>
          <p:nvPr/>
        </p:nvSpPr>
        <p:spPr bwMode="auto">
          <a:xfrm>
            <a:off x="1371600" y="5049838"/>
            <a:ext cx="466725" cy="368300"/>
          </a:xfrm>
          <a:prstGeom prst="rect">
            <a:avLst/>
          </a:prstGeom>
          <a:noFill/>
          <a:ln w="9525">
            <a:noFill/>
            <a:miter lim="800000"/>
            <a:headEnd/>
            <a:tailEnd/>
          </a:ln>
        </p:spPr>
        <p:txBody>
          <a:bodyPr wrap="none">
            <a:prstTxWarp prst="textNoShape">
              <a:avLst/>
            </a:prstTxWarp>
            <a:spAutoFit/>
          </a:bodyPr>
          <a:lstStyle/>
          <a:p>
            <a:r>
              <a:rPr lang="en-US">
                <a:solidFill>
                  <a:srgbClr val="953735"/>
                </a:solidFill>
              </a:rPr>
              <a:t>B2</a:t>
            </a:r>
          </a:p>
        </p:txBody>
      </p:sp>
      <p:sp>
        <p:nvSpPr>
          <p:cNvPr id="43022" name="TextBox 25"/>
          <p:cNvSpPr txBox="1">
            <a:spLocks noChangeArrowheads="1"/>
          </p:cNvSpPr>
          <p:nvPr/>
        </p:nvSpPr>
        <p:spPr bwMode="auto">
          <a:xfrm>
            <a:off x="1138238" y="4679950"/>
            <a:ext cx="466725" cy="369888"/>
          </a:xfrm>
          <a:prstGeom prst="rect">
            <a:avLst/>
          </a:prstGeom>
          <a:noFill/>
          <a:ln w="9525">
            <a:noFill/>
            <a:miter lim="800000"/>
            <a:headEnd/>
            <a:tailEnd/>
          </a:ln>
        </p:spPr>
        <p:txBody>
          <a:bodyPr wrap="none">
            <a:prstTxWarp prst="textNoShape">
              <a:avLst/>
            </a:prstTxWarp>
            <a:spAutoFit/>
          </a:bodyPr>
          <a:lstStyle/>
          <a:p>
            <a:r>
              <a:rPr lang="en-US">
                <a:solidFill>
                  <a:schemeClr val="accent2"/>
                </a:solidFill>
              </a:rPr>
              <a:t>B1</a:t>
            </a:r>
          </a:p>
        </p:txBody>
      </p:sp>
      <p:sp>
        <p:nvSpPr>
          <p:cNvPr id="43023" name="Footer Placeholder 27"/>
          <p:cNvSpPr>
            <a:spLocks noGrp="1"/>
          </p:cNvSpPr>
          <p:nvPr>
            <p:ph type="ftr" sz="quarter" idx="10"/>
          </p:nvPr>
        </p:nvSpPr>
        <p:spPr bwMode="auto">
          <a:xfrm>
            <a:off x="1138238" y="6492875"/>
            <a:ext cx="7232650" cy="365125"/>
          </a:xfrm>
          <a:noFill/>
          <a:ln>
            <a:miter lim="800000"/>
            <a:headEnd/>
            <a:tailEnd/>
          </a:ln>
        </p:spPr>
        <p:txBody>
          <a:bodyPr/>
          <a:lstStyle/>
          <a:p>
            <a:r>
              <a:rPr lang="en-US" smtClean="0">
                <a:latin typeface="Gill Sans MT" pitchFamily="-65" charset="-18"/>
                <a:ea typeface="ＭＳ Ｐゴシック" pitchFamily="-65" charset="-128"/>
                <a:cs typeface="ＭＳ Ｐゴシック" pitchFamily="-65" charset="-128"/>
              </a:rPr>
              <a:t>M/V Explorer Enrichment Jan 2011</a:t>
            </a:r>
          </a:p>
        </p:txBody>
      </p:sp>
      <p:sp>
        <p:nvSpPr>
          <p:cNvPr id="43024" name="TextBox 28"/>
          <p:cNvSpPr txBox="1">
            <a:spLocks noChangeArrowheads="1"/>
          </p:cNvSpPr>
          <p:nvPr/>
        </p:nvSpPr>
        <p:spPr bwMode="auto">
          <a:xfrm>
            <a:off x="5995988" y="2444750"/>
            <a:ext cx="1878012"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65" charset="0"/>
              <a:buChar char="•"/>
            </a:pPr>
            <a:r>
              <a:rPr lang="en-US" sz="2000">
                <a:solidFill>
                  <a:srgbClr val="000099"/>
                </a:solidFill>
                <a:latin typeface="Gill Sans MT" pitchFamily="-65" charset="-18"/>
                <a:ea typeface="Gill Sans" pitchFamily="-65" charset="0"/>
                <a:cs typeface="Gill Sans" pitchFamily="-65" charset="0"/>
              </a:rPr>
              <a:t>Early Science</a:t>
            </a:r>
          </a:p>
        </p:txBody>
      </p:sp>
      <p:sp>
        <p:nvSpPr>
          <p:cNvPr id="43025" name="TextBox 29"/>
          <p:cNvSpPr txBox="1">
            <a:spLocks noChangeArrowheads="1"/>
          </p:cNvSpPr>
          <p:nvPr/>
        </p:nvSpPr>
        <p:spPr bwMode="auto">
          <a:xfrm>
            <a:off x="5995988" y="2928938"/>
            <a:ext cx="1004887"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65" charset="0"/>
              <a:buChar char="•"/>
            </a:pPr>
            <a:r>
              <a:rPr lang="en-US" sz="2000">
                <a:solidFill>
                  <a:srgbClr val="000099"/>
                </a:solidFill>
                <a:latin typeface="Gill Sans MT" pitchFamily="-65" charset="-18"/>
                <a:ea typeface="Gill Sans" pitchFamily="-65" charset="0"/>
                <a:cs typeface="Gill Sans" pitchFamily="-65" charset="0"/>
              </a:rPr>
              <a:t>Goal</a:t>
            </a:r>
          </a:p>
        </p:txBody>
      </p:sp>
      <p:sp>
        <p:nvSpPr>
          <p:cNvPr id="43026" name="TextBox 30"/>
          <p:cNvSpPr txBox="1">
            <a:spLocks noChangeArrowheads="1"/>
          </p:cNvSpPr>
          <p:nvPr/>
        </p:nvSpPr>
        <p:spPr bwMode="auto">
          <a:xfrm>
            <a:off x="5995988" y="3390900"/>
            <a:ext cx="1903412"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65" charset="0"/>
              <a:buChar char="•"/>
            </a:pPr>
            <a:r>
              <a:rPr lang="en-US" sz="2000">
                <a:solidFill>
                  <a:srgbClr val="000099"/>
                </a:solidFill>
                <a:latin typeface="Gill Sans MT" pitchFamily="-65" charset="-18"/>
                <a:ea typeface="Gill Sans" pitchFamily="-65" charset="0"/>
                <a:cs typeface="Gill Sans" pitchFamily="-65" charset="0"/>
              </a:rPr>
              <a:t>Construction</a:t>
            </a:r>
          </a:p>
        </p:txBody>
      </p:sp>
      <p:sp>
        <p:nvSpPr>
          <p:cNvPr id="43027" name="TextBox 31"/>
          <p:cNvSpPr txBox="1">
            <a:spLocks noChangeArrowheads="1"/>
          </p:cNvSpPr>
          <p:nvPr/>
        </p:nvSpPr>
        <p:spPr bwMode="auto">
          <a:xfrm>
            <a:off x="5995988" y="4503738"/>
            <a:ext cx="1211262"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65" charset="0"/>
              <a:buChar char="•"/>
            </a:pPr>
            <a:r>
              <a:rPr lang="en-US" sz="2000">
                <a:solidFill>
                  <a:srgbClr val="000099"/>
                </a:solidFill>
                <a:latin typeface="Gill Sans MT" pitchFamily="-65" charset="-18"/>
                <a:ea typeface="Gill Sans" pitchFamily="-65" charset="0"/>
                <a:cs typeface="Gill Sans" pitchFamily="-65" charset="0"/>
              </a:rPr>
              <a:t>Future</a:t>
            </a:r>
          </a:p>
        </p:txBody>
      </p:sp>
      <p:sp>
        <p:nvSpPr>
          <p:cNvPr id="43028" name="TextBox 32"/>
          <p:cNvSpPr txBox="1">
            <a:spLocks noChangeArrowheads="1"/>
          </p:cNvSpPr>
          <p:nvPr/>
        </p:nvSpPr>
        <p:spPr bwMode="auto">
          <a:xfrm>
            <a:off x="5995988" y="5387975"/>
            <a:ext cx="774700" cy="400050"/>
          </a:xfrm>
          <a:prstGeom prst="rect">
            <a:avLst/>
          </a:prstGeom>
          <a:noFill/>
          <a:ln w="9525">
            <a:noFill/>
            <a:miter lim="800000"/>
            <a:headEnd/>
            <a:tailEnd/>
          </a:ln>
        </p:spPr>
        <p:txBody>
          <a:bodyPr wrap="none">
            <a:prstTxWarp prst="textNoShape">
              <a:avLst/>
            </a:prstTxWarp>
            <a:spAutoFit/>
          </a:bodyPr>
          <a:lstStyle/>
          <a:p>
            <a:pPr marL="342900" indent="-342900" eaLnBrk="0" hangingPunct="0">
              <a:spcBef>
                <a:spcPct val="20000"/>
              </a:spcBef>
              <a:buFont typeface="Arial" pitchFamily="-65" charset="0"/>
              <a:buChar char="•"/>
            </a:pPr>
            <a:r>
              <a:rPr lang="en-US" sz="2000">
                <a:solidFill>
                  <a:srgbClr val="000099"/>
                </a:solidFill>
                <a:latin typeface="Gill Sans MT" pitchFamily="-65" charset="-18"/>
                <a:ea typeface="Gill Sans" pitchFamily="-65" charset="0"/>
                <a:cs typeface="Gill Sans" pitchFamily="-65" charset="0"/>
              </a:rPr>
              <a:t>???</a:t>
            </a:r>
          </a:p>
        </p:txBody>
      </p:sp>
      <p:sp>
        <p:nvSpPr>
          <p:cNvPr id="21" name="TextBox 20"/>
          <p:cNvSpPr txBox="1"/>
          <p:nvPr/>
        </p:nvSpPr>
        <p:spPr>
          <a:xfrm>
            <a:off x="3755631" y="2006540"/>
            <a:ext cx="4480714" cy="400110"/>
          </a:xfrm>
          <a:prstGeom prst="rect">
            <a:avLst/>
          </a:prstGeom>
          <a:noFill/>
        </p:spPr>
        <p:txBody>
          <a:bodyPr wrap="none" rtlCol="0">
            <a:spAutoFit/>
          </a:bodyPr>
          <a:lstStyle/>
          <a:p>
            <a:pPr marL="342900" indent="-342900" eaLnBrk="0" hangingPunct="0">
              <a:spcBef>
                <a:spcPct val="20000"/>
              </a:spcBef>
              <a:buFont typeface="Arial" charset="0"/>
              <a:buChar char="•"/>
            </a:pPr>
            <a:r>
              <a:rPr lang="en-US" sz="2000" dirty="0" smtClean="0">
                <a:solidFill>
                  <a:srgbClr val="000099"/>
                </a:solidFill>
                <a:latin typeface="Gill Sans MT" pitchFamily="34" charset="0"/>
                <a:cs typeface="Gill Sans" pitchFamily="17" charset="0"/>
              </a:rPr>
              <a:t>Note axis reversal from previous slide!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Town</a:t>
            </a:r>
            <a:endParaRPr lang="en-US" dirty="0"/>
          </a:p>
        </p:txBody>
      </p:sp>
      <p:pic>
        <p:nvPicPr>
          <p:cNvPr id="5" name="Content Placeholder 4" descr="IMG_0598.JPG"/>
          <p:cNvPicPr>
            <a:picLocks noGrp="1" noChangeAspect="1"/>
          </p:cNvPicPr>
          <p:nvPr>
            <p:ph idx="1"/>
          </p:nvPr>
        </p:nvPicPr>
        <p:blipFill>
          <a:blip r:embed="rId2"/>
          <a:srcRect l="-10610" r="-10610"/>
          <a:stretch>
            <a:fillRect/>
          </a:stretch>
        </p:blipFill>
        <p:spPr/>
      </p:pic>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Church</a:t>
            </a:r>
            <a:endParaRPr lang="en-US" dirty="0"/>
          </a:p>
        </p:txBody>
      </p:sp>
      <p:pic>
        <p:nvPicPr>
          <p:cNvPr id="5" name="Content Placeholder 4" descr="2Church.jpg"/>
          <p:cNvPicPr>
            <a:picLocks noGrp="1" noChangeAspect="1"/>
          </p:cNvPicPr>
          <p:nvPr>
            <p:ph idx="1"/>
          </p:nvPr>
        </p:nvPicPr>
        <p:blipFill>
          <a:blip r:embed="rId2"/>
          <a:srcRect l="-12700" r="-12700"/>
          <a:stretch>
            <a:fillRect/>
          </a:stretch>
        </p:blipFill>
        <p:spPr/>
      </p:pic>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Licancabur</a:t>
            </a:r>
            <a:r>
              <a:rPr lang="en-US" dirty="0" smtClean="0"/>
              <a:t> from Town</a:t>
            </a:r>
            <a:endParaRPr lang="en-US" dirty="0"/>
          </a:p>
        </p:txBody>
      </p:sp>
      <p:pic>
        <p:nvPicPr>
          <p:cNvPr id="5" name="Content Placeholder 4" descr="IMG_0573.JPG"/>
          <p:cNvPicPr>
            <a:picLocks noGrp="1" noChangeAspect="1"/>
          </p:cNvPicPr>
          <p:nvPr>
            <p:ph idx="1"/>
          </p:nvPr>
        </p:nvPicPr>
        <p:blipFill>
          <a:blip r:embed="rId2"/>
          <a:srcRect l="-10610" r="-10610"/>
          <a:stretch>
            <a:fillRect/>
          </a:stretch>
        </p:blipFill>
        <p:spPr/>
      </p:pic>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Lagunas</a:t>
            </a:r>
            <a:r>
              <a:rPr lang="en-US" dirty="0" smtClean="0"/>
              <a:t> and Flamingoes</a:t>
            </a:r>
            <a:endParaRPr lang="en-US" dirty="0"/>
          </a:p>
        </p:txBody>
      </p:sp>
      <p:pic>
        <p:nvPicPr>
          <p:cNvPr id="5" name="Content Placeholder 4" descr="IMG_2615.JPG"/>
          <p:cNvPicPr>
            <a:picLocks noGrp="1" noChangeAspect="1"/>
          </p:cNvPicPr>
          <p:nvPr>
            <p:ph idx="1"/>
          </p:nvPr>
        </p:nvPicPr>
        <p:blipFill>
          <a:blip r:embed="rId2"/>
          <a:srcRect l="-10610" r="-10610"/>
          <a:stretch>
            <a:fillRect/>
          </a:stretch>
        </p:blipFill>
        <p:spPr/>
      </p:pic>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Lascar Volcano</a:t>
            </a:r>
            <a:endParaRPr lang="en-US" dirty="0"/>
          </a:p>
        </p:txBody>
      </p:sp>
      <p:pic>
        <p:nvPicPr>
          <p:cNvPr id="5" name="Content Placeholder 4" descr="apr18-LascarALMACamp.JPG"/>
          <p:cNvPicPr>
            <a:picLocks noGrp="1" noChangeAspect="1"/>
          </p:cNvPicPr>
          <p:nvPr>
            <p:ph idx="1"/>
          </p:nvPr>
        </p:nvPicPr>
        <p:blipFill>
          <a:blip r:embed="rId3"/>
          <a:srcRect l="-18187" r="-18187"/>
          <a:stretch>
            <a:fillRect/>
          </a:stretch>
        </p:blipFill>
        <p:spPr/>
      </p:pic>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9026" name="Picture 4" descr="alma_logo"/>
          <p:cNvPicPr>
            <a:picLocks noChangeAspect="1" noChangeArrowheads="1"/>
          </p:cNvPicPr>
          <p:nvPr/>
        </p:nvPicPr>
        <p:blipFill>
          <a:blip r:embed="rId2"/>
          <a:srcRect/>
          <a:stretch>
            <a:fillRect/>
          </a:stretch>
        </p:blipFill>
        <p:spPr bwMode="auto">
          <a:xfrm>
            <a:off x="3721918" y="693738"/>
            <a:ext cx="2052638" cy="3095625"/>
          </a:xfrm>
          <a:prstGeom prst="rect">
            <a:avLst/>
          </a:prstGeom>
          <a:noFill/>
          <a:ln w="9525">
            <a:noFill/>
            <a:miter lim="800000"/>
            <a:headEnd/>
            <a:tailEnd/>
          </a:ln>
        </p:spPr>
      </p:pic>
      <p:sp>
        <p:nvSpPr>
          <p:cNvPr id="6" name="Rectangle 5"/>
          <p:cNvSpPr/>
          <p:nvPr/>
        </p:nvSpPr>
        <p:spPr>
          <a:xfrm>
            <a:off x="1066800" y="612775"/>
            <a:ext cx="8077200" cy="5743575"/>
          </a:xfrm>
          <a:prstGeom prst="rect">
            <a:avLst/>
          </a:prstGeom>
        </p:spPr>
        <p:txBody>
          <a:bodyPr>
            <a:spAutoFit/>
          </a:bodyPr>
          <a:lstStyle/>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endParaRPr lang="en-US" sz="3600" b="1" i="1" dirty="0">
              <a:latin typeface="+mn-lt"/>
              <a:ea typeface="ＭＳ Ｐゴシック" pitchFamily="-65" charset="-128"/>
              <a:cs typeface="Gill Sans MT"/>
              <a:hlinkClick r:id="rId3"/>
            </a:endParaRPr>
          </a:p>
          <a:p>
            <a:pPr algn="ctr" fontAlgn="auto">
              <a:lnSpc>
                <a:spcPct val="80000"/>
              </a:lnSpc>
              <a:spcBef>
                <a:spcPts val="0"/>
              </a:spcBef>
              <a:spcAft>
                <a:spcPts val="0"/>
              </a:spcAft>
              <a:defRPr/>
            </a:pPr>
            <a:r>
              <a:rPr lang="en-US" sz="3600" b="1" i="1" dirty="0">
                <a:latin typeface="+mn-lt"/>
                <a:ea typeface="ＭＳ Ｐゴシック" pitchFamily="-65" charset="-128"/>
                <a:cs typeface="Gill Sans MT"/>
                <a:hlinkClick r:id="rId3"/>
              </a:rPr>
              <a:t>www.almaobservatory.org</a:t>
            </a:r>
            <a:endParaRPr lang="en-US" sz="3600" b="1" i="1" dirty="0">
              <a:latin typeface="+mn-lt"/>
              <a:ea typeface="ＭＳ Ｐゴシック" pitchFamily="-65" charset="-128"/>
              <a:cs typeface="Gill Sans MT"/>
            </a:endParaRPr>
          </a:p>
          <a:p>
            <a:pPr algn="just" fontAlgn="auto">
              <a:lnSpc>
                <a:spcPct val="80000"/>
              </a:lnSpc>
              <a:spcAft>
                <a:spcPts val="0"/>
              </a:spcAft>
              <a:defRPr/>
            </a:pPr>
            <a:r>
              <a:rPr lang="en-US" sz="1600" i="1" dirty="0">
                <a:latin typeface="+mn-lt"/>
                <a:ea typeface="ＭＳ Ｐゴシック" pitchFamily="-65" charset="-128"/>
                <a:cs typeface="Gill Sans MT"/>
              </a:rPr>
              <a:t>The Atacama Large Millimeter/</a:t>
            </a:r>
            <a:r>
              <a:rPr lang="en-US" sz="1600" i="1" dirty="0" err="1">
                <a:latin typeface="+mn-lt"/>
                <a:ea typeface="ＭＳ Ｐゴシック" pitchFamily="-65" charset="-128"/>
                <a:cs typeface="Gill Sans MT"/>
              </a:rPr>
              <a:t>submillimeter</a:t>
            </a:r>
            <a:r>
              <a:rPr lang="en-US" sz="1600" i="1" dirty="0">
                <a:latin typeface="+mn-lt"/>
                <a:ea typeface="ＭＳ Ｐゴシック" pitchFamily="-65" charset="-128"/>
                <a:cs typeface="Gill Sans MT"/>
              </a:rPr>
              <a:t> Array (ALMA), an international astronomy facility, is a partnership among Europe, Japan and North America, in cooperation with the Republic of Chile. ALMA is funded in Europe by the European Organization for Astronomical Research in the Southern Hemisphere, in Japan by the National Institutes of Natural Sciences (NINS) in cooperation with the Academia </a:t>
            </a:r>
            <a:r>
              <a:rPr lang="en-US" sz="1600" i="1" dirty="0" err="1">
                <a:latin typeface="+mn-lt"/>
                <a:ea typeface="ＭＳ Ｐゴシック" pitchFamily="-65" charset="-128"/>
                <a:cs typeface="Gill Sans MT"/>
              </a:rPr>
              <a:t>Sinica</a:t>
            </a:r>
            <a:r>
              <a:rPr lang="en-US" sz="1600" i="1" dirty="0">
                <a:latin typeface="+mn-lt"/>
                <a:ea typeface="ＭＳ Ｐゴシック" pitchFamily="-65" charset="-128"/>
                <a:cs typeface="Gill Sans MT"/>
              </a:rPr>
              <a:t> in Taiwan and in North America by the U.S. National Science Foundation (NSF) in cooperation with the National Research Council of Canada (NRC). ALMA construction and operations are led on behalf of Europe by ESO, on behalf of Japan by the National Astronomical Observatory of Japan (NAOJ) and on behalf of North America by the National Radio Astronomy Observatory (NRAO), which is managed by Associated Universities, Inc. (AUI). </a:t>
            </a:r>
            <a:endParaRPr lang="en-US" sz="1600" dirty="0">
              <a:latin typeface="+mn-lt"/>
              <a:ea typeface="ＭＳ Ｐゴシック" pitchFamily="-65" charset="-128"/>
              <a:cs typeface="Gill Sans MT"/>
            </a:endParaRPr>
          </a:p>
          <a:p>
            <a:pPr algn="just" fontAlgn="auto">
              <a:lnSpc>
                <a:spcPct val="80000"/>
              </a:lnSpc>
              <a:spcAft>
                <a:spcPts val="0"/>
              </a:spcAft>
              <a:defRPr/>
            </a:pPr>
            <a:r>
              <a:rPr lang="en-US" sz="1600" i="1" dirty="0">
                <a:latin typeface="+mn-lt"/>
                <a:ea typeface="ＭＳ Ｐゴシック" pitchFamily="-65" charset="-128"/>
                <a:cs typeface="Gill Sans MT"/>
              </a:rPr>
              <a:t> </a:t>
            </a:r>
            <a:endParaRPr lang="en-US" sz="1600" dirty="0">
              <a:latin typeface="+mn-lt"/>
              <a:ea typeface="ＭＳ Ｐゴシック" pitchFamily="-65" charset="-128"/>
              <a:cs typeface="Gill Sans MT"/>
            </a:endParaRPr>
          </a:p>
          <a:p>
            <a:pPr algn="just" fontAlgn="auto">
              <a:lnSpc>
                <a:spcPct val="80000"/>
              </a:lnSpc>
              <a:spcBef>
                <a:spcPts val="0"/>
              </a:spcBef>
              <a:spcAft>
                <a:spcPts val="0"/>
              </a:spcAft>
              <a:defRPr/>
            </a:pPr>
            <a:endParaRPr lang="en-US" sz="1050" dirty="0">
              <a:latin typeface="Gill Sans MT" pitchFamily="-65" charset="-18"/>
              <a:ea typeface="ＭＳ Ｐゴシック" pitchFamily="-65" charset="-128"/>
              <a:cs typeface="+mn-cs"/>
            </a:endParaRPr>
          </a:p>
        </p:txBody>
      </p:sp>
      <p:sp>
        <p:nvSpPr>
          <p:cNvPr id="129028" name="Footer Placeholder 4"/>
          <p:cNvSpPr>
            <a:spLocks noGrp="1"/>
          </p:cNvSpPr>
          <p:nvPr>
            <p:ph type="ftr" sz="quarter" idx="10"/>
          </p:nvPr>
        </p:nvSpPr>
        <p:spPr bwMode="auto">
          <a:noFill/>
          <a:ln>
            <a:miter lim="800000"/>
            <a:headEnd/>
            <a:tailEnd/>
          </a:ln>
        </p:spPr>
        <p:txBody>
          <a:bodyPr/>
          <a:lstStyle/>
          <a:p>
            <a:r>
              <a:rPr lang="en-US"/>
              <a:t>ACS 240: Physical Chemistry of Spectrochemical Analysis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6562" name="Rectangle 2"/>
          <p:cNvSpPr>
            <a:spLocks noGrp="1" noChangeArrowheads="1"/>
          </p:cNvSpPr>
          <p:nvPr>
            <p:ph type="title"/>
          </p:nvPr>
        </p:nvSpPr>
        <p:spPr/>
        <p:txBody>
          <a:bodyPr/>
          <a:lstStyle/>
          <a:p>
            <a:r>
              <a:rPr lang="en-US"/>
              <a:t>Technical Specifications</a:t>
            </a:r>
          </a:p>
        </p:txBody>
      </p:sp>
      <p:sp>
        <p:nvSpPr>
          <p:cNvPr id="706563" name="Rectangle 3"/>
          <p:cNvSpPr>
            <a:spLocks noGrp="1" noChangeArrowheads="1"/>
          </p:cNvSpPr>
          <p:nvPr>
            <p:ph type="body" idx="1"/>
          </p:nvPr>
        </p:nvSpPr>
        <p:spPr bwMode="auto">
          <a:xfrm>
            <a:off x="1447800" y="1219200"/>
            <a:ext cx="7696200" cy="5257800"/>
          </a:xfrm>
          <a:solidFill>
            <a:srgbClr val="FFFFFF"/>
          </a:solidFill>
          <a:ln>
            <a:solidFill>
              <a:srgbClr val="000000"/>
            </a:solidFill>
            <a:miter lim="800000"/>
            <a:headEnd/>
            <a:tailEnd/>
          </a:ln>
        </p:spPr>
        <p:txBody>
          <a:bodyPr wrap="square" lIns="91440" tIns="45720" rIns="91440" bIns="45720" numCol="1" anchor="t" anchorCtr="0" compatLnSpc="1">
            <a:prstTxWarp prst="textNoShape">
              <a:avLst/>
            </a:prstTxWarp>
          </a:bodyPr>
          <a:lstStyle/>
          <a:p>
            <a:pPr marL="233363" indent="-233363">
              <a:lnSpc>
                <a:spcPct val="90000"/>
              </a:lnSpc>
            </a:pPr>
            <a:r>
              <a:rPr lang="en-AU" sz="2000">
                <a:solidFill>
                  <a:schemeClr val="bg1"/>
                </a:solidFill>
                <a:latin typeface="Arial" charset="0"/>
              </a:rPr>
              <a:t>54 12-m antennas, 12 7-m antennas, at 5000 m altitude site.</a:t>
            </a:r>
          </a:p>
          <a:p>
            <a:pPr marL="233363" indent="-233363">
              <a:lnSpc>
                <a:spcPct val="90000"/>
              </a:lnSpc>
            </a:pPr>
            <a:r>
              <a:rPr lang="en-AU" sz="2000">
                <a:solidFill>
                  <a:schemeClr val="bg1"/>
                </a:solidFill>
                <a:latin typeface="Arial" charset="0"/>
              </a:rPr>
              <a:t>Surface accuracy ±25 </a:t>
            </a:r>
            <a:r>
              <a:rPr lang="en-AU" sz="2000">
                <a:solidFill>
                  <a:schemeClr val="bg1"/>
                </a:solidFill>
                <a:latin typeface="Arial" charset="0"/>
                <a:sym typeface="Symbol" charset="2"/>
              </a:rPr>
              <a:t></a:t>
            </a:r>
            <a:r>
              <a:rPr lang="en-AU" sz="2000">
                <a:solidFill>
                  <a:schemeClr val="bg1"/>
                </a:solidFill>
                <a:latin typeface="Arial" charset="0"/>
              </a:rPr>
              <a:t>m, 0.6” reference pointing in 9m/s wind, 2” absolute pointing all-sky.</a:t>
            </a:r>
          </a:p>
          <a:p>
            <a:pPr marL="233363" indent="-233363">
              <a:lnSpc>
                <a:spcPct val="90000"/>
              </a:lnSpc>
            </a:pPr>
            <a:r>
              <a:rPr lang="en-AU" sz="2000">
                <a:solidFill>
                  <a:schemeClr val="bg1"/>
                </a:solidFill>
                <a:latin typeface="Arial" charset="0"/>
              </a:rPr>
              <a:t>Array configurations between 150m to ~15 -18km.</a:t>
            </a:r>
          </a:p>
          <a:p>
            <a:pPr marL="233363" indent="-233363">
              <a:lnSpc>
                <a:spcPct val="90000"/>
              </a:lnSpc>
            </a:pPr>
            <a:r>
              <a:rPr lang="en-AU" sz="2000">
                <a:solidFill>
                  <a:schemeClr val="bg1"/>
                </a:solidFill>
                <a:latin typeface="Arial" charset="0"/>
              </a:rPr>
              <a:t>10 bands in 31-950 GHz + 183 GHz WVR. Initially:</a:t>
            </a:r>
          </a:p>
          <a:p>
            <a:pPr marL="233363" indent="-233363">
              <a:lnSpc>
                <a:spcPct val="90000"/>
              </a:lnSpc>
            </a:pPr>
            <a:r>
              <a:rPr lang="en-AU" sz="2000">
                <a:solidFill>
                  <a:schemeClr val="bg1"/>
                </a:solidFill>
                <a:latin typeface="Arial" charset="0"/>
              </a:rPr>
              <a:t>86-119 GHz         “3”</a:t>
            </a:r>
          </a:p>
          <a:p>
            <a:pPr marL="233363" indent="-233363">
              <a:lnSpc>
                <a:spcPct val="90000"/>
              </a:lnSpc>
            </a:pPr>
            <a:r>
              <a:rPr lang="en-AU" sz="2000">
                <a:solidFill>
                  <a:schemeClr val="bg1"/>
                </a:solidFill>
                <a:latin typeface="Arial" charset="0"/>
              </a:rPr>
              <a:t>211-275 GHz       “6”</a:t>
            </a:r>
          </a:p>
          <a:p>
            <a:pPr marL="233363" indent="-233363">
              <a:lnSpc>
                <a:spcPct val="90000"/>
              </a:lnSpc>
            </a:pPr>
            <a:r>
              <a:rPr lang="en-AU" sz="2000">
                <a:solidFill>
                  <a:schemeClr val="bg1"/>
                </a:solidFill>
                <a:latin typeface="Arial" charset="0"/>
              </a:rPr>
              <a:t>275-370 GHz       “7”</a:t>
            </a:r>
          </a:p>
          <a:p>
            <a:pPr marL="233363" indent="-233363">
              <a:lnSpc>
                <a:spcPct val="90000"/>
              </a:lnSpc>
            </a:pPr>
            <a:r>
              <a:rPr lang="en-AU" sz="2000">
                <a:solidFill>
                  <a:schemeClr val="bg1"/>
                </a:solidFill>
                <a:latin typeface="Arial" charset="0"/>
              </a:rPr>
              <a:t>602-720 GHz       “9”</a:t>
            </a:r>
          </a:p>
          <a:p>
            <a:pPr marL="233363" indent="-233363">
              <a:lnSpc>
                <a:spcPct val="90000"/>
              </a:lnSpc>
            </a:pPr>
            <a:r>
              <a:rPr lang="en-AU" sz="2000">
                <a:solidFill>
                  <a:schemeClr val="bg1"/>
                </a:solidFill>
                <a:latin typeface="Arial" charset="0"/>
              </a:rPr>
              <a:t>8 GHz BW, dual polarization.</a:t>
            </a:r>
          </a:p>
          <a:p>
            <a:pPr marL="233363" indent="-233363">
              <a:lnSpc>
                <a:spcPct val="90000"/>
              </a:lnSpc>
            </a:pPr>
            <a:r>
              <a:rPr lang="en-AU" sz="2000">
                <a:solidFill>
                  <a:schemeClr val="bg1"/>
                </a:solidFill>
                <a:latin typeface="Arial" charset="0"/>
              </a:rPr>
              <a:t>Flux sensitivity 0.2 mJy in 1 min at 345 GHz (median cond.).</a:t>
            </a:r>
          </a:p>
          <a:p>
            <a:pPr marL="233363" indent="-233363">
              <a:lnSpc>
                <a:spcPct val="90000"/>
              </a:lnSpc>
            </a:pPr>
            <a:r>
              <a:rPr lang="en-AU" sz="2000">
                <a:solidFill>
                  <a:schemeClr val="bg1"/>
                </a:solidFill>
                <a:latin typeface="Arial" charset="0"/>
              </a:rPr>
              <a:t>Interferometry, mosaicing &amp; total-power observing.</a:t>
            </a:r>
          </a:p>
          <a:p>
            <a:pPr marL="233363" indent="-233363">
              <a:lnSpc>
                <a:spcPct val="90000"/>
              </a:lnSpc>
            </a:pPr>
            <a:r>
              <a:rPr lang="en-AU" sz="2000">
                <a:solidFill>
                  <a:schemeClr val="bg1"/>
                </a:solidFill>
                <a:latin typeface="Arial" charset="0"/>
              </a:rPr>
              <a:t>Correlator: 4096 channels/IF (multi-IF), full Stokes.</a:t>
            </a:r>
          </a:p>
          <a:p>
            <a:pPr marL="233363" indent="-233363">
              <a:lnSpc>
                <a:spcPct val="90000"/>
              </a:lnSpc>
            </a:pPr>
            <a:r>
              <a:rPr lang="en-AU" sz="2000">
                <a:solidFill>
                  <a:schemeClr val="bg1"/>
                </a:solidFill>
                <a:latin typeface="Arial" charset="0"/>
              </a:rPr>
              <a:t>Data rate: 6MB/s average; peak 60-150 MB/s. </a:t>
            </a:r>
          </a:p>
          <a:p>
            <a:pPr marL="233363" indent="-233363">
              <a:lnSpc>
                <a:spcPct val="90000"/>
              </a:lnSpc>
            </a:pPr>
            <a:r>
              <a:rPr lang="en-AU" sz="2000">
                <a:solidFill>
                  <a:schemeClr val="bg1"/>
                </a:solidFill>
                <a:latin typeface="Arial" charset="0"/>
              </a:rPr>
              <a:t>All data archived (raw + images), pipeline processing.</a:t>
            </a:r>
          </a:p>
        </p:txBody>
      </p:sp>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5618" name="Rectangle 2"/>
          <p:cNvSpPr>
            <a:spLocks noGrp="1" noChangeArrowheads="1"/>
          </p:cNvSpPr>
          <p:nvPr>
            <p:ph type="title"/>
          </p:nvPr>
        </p:nvSpPr>
        <p:spPr/>
        <p:txBody>
          <a:bodyPr/>
          <a:lstStyle/>
          <a:p>
            <a:r>
              <a:rPr lang="en-US"/>
              <a:t>The Far-Infrared</a:t>
            </a:r>
          </a:p>
        </p:txBody>
      </p:sp>
      <p:sp>
        <p:nvSpPr>
          <p:cNvPr id="495619" name="Rectangle 3"/>
          <p:cNvSpPr>
            <a:spLocks noGrp="1" noChangeArrowheads="1"/>
          </p:cNvSpPr>
          <p:nvPr>
            <p:ph type="body" idx="1"/>
          </p:nvPr>
        </p:nvSpPr>
        <p:spPr bwMode="auto">
          <a:xfrm>
            <a:off x="457200" y="1371600"/>
            <a:ext cx="5181600" cy="4114800"/>
          </a:xfrm>
          <a:noFill/>
          <a:ln w="12700">
            <a:miter lim="800000"/>
            <a:headEnd/>
            <a:tailEnd/>
          </a:ln>
        </p:spPr>
        <p:txBody>
          <a:bodyPr wrap="square" lIns="91440" tIns="45720" rIns="91440" bIns="45720" numCol="1" anchor="ctr" anchorCtr="0" compatLnSpc="1">
            <a:prstTxWarp prst="textNoShape">
              <a:avLst/>
            </a:prstTxWarp>
          </a:bodyPr>
          <a:lstStyle/>
          <a:p>
            <a:r>
              <a:rPr lang="en-US" sz="2400"/>
              <a:t>Far-IR: Liquid nitrogen to Antarctic temperatures</a:t>
            </a:r>
          </a:p>
          <a:p>
            <a:pPr lvl="1"/>
            <a:r>
              <a:rPr lang="en-US" sz="2000"/>
              <a:t>IR:</a:t>
            </a:r>
          </a:p>
          <a:p>
            <a:pPr lvl="2"/>
            <a:r>
              <a:rPr lang="en-US" sz="2000"/>
              <a:t>Kuiper Airborne Observatory, IRAS, ISO and Spitzer discover an unknown Universe</a:t>
            </a:r>
          </a:p>
          <a:p>
            <a:pPr lvl="1"/>
            <a:r>
              <a:rPr lang="en-US" sz="2000"/>
              <a:t>Short Radio wavelengths:  	</a:t>
            </a:r>
          </a:p>
          <a:p>
            <a:pPr lvl="2"/>
            <a:r>
              <a:rPr lang="en-US" sz="2000"/>
              <a:t>NRAO 12m, JCMT, CSO, IRAM 30m</a:t>
            </a:r>
          </a:p>
          <a:p>
            <a:endParaRPr lang="en-US" sz="2400"/>
          </a:p>
        </p:txBody>
      </p:sp>
      <p:pic>
        <p:nvPicPr>
          <p:cNvPr id="495620" name="Picture 4" descr="250px-Iras"/>
          <p:cNvPicPr>
            <a:picLocks noChangeAspect="1" noChangeArrowheads="1"/>
          </p:cNvPicPr>
          <p:nvPr/>
        </p:nvPicPr>
        <p:blipFill>
          <a:blip r:embed="rId3"/>
          <a:srcRect/>
          <a:stretch>
            <a:fillRect/>
          </a:stretch>
        </p:blipFill>
        <p:spPr bwMode="auto">
          <a:xfrm>
            <a:off x="0" y="2531826"/>
            <a:ext cx="914400" cy="1371600"/>
          </a:xfrm>
          <a:prstGeom prst="rect">
            <a:avLst/>
          </a:prstGeom>
          <a:noFill/>
        </p:spPr>
      </p:pic>
      <p:sp>
        <p:nvSpPr>
          <p:cNvPr id="495621" name="Text Box 5"/>
          <p:cNvSpPr txBox="1">
            <a:spLocks noChangeArrowheads="1"/>
          </p:cNvSpPr>
          <p:nvPr/>
        </p:nvSpPr>
        <p:spPr bwMode="auto">
          <a:xfrm>
            <a:off x="98425" y="3903426"/>
            <a:ext cx="717550" cy="366712"/>
          </a:xfrm>
          <a:prstGeom prst="rect">
            <a:avLst/>
          </a:prstGeom>
          <a:noFill/>
          <a:ln w="12700">
            <a:noFill/>
            <a:miter lim="800000"/>
            <a:headEnd/>
            <a:tailEnd/>
          </a:ln>
          <a:effectLst/>
        </p:spPr>
        <p:txBody>
          <a:bodyPr wrap="none" anchor="ctr">
            <a:prstTxWarp prst="textNoShape">
              <a:avLst/>
            </a:prstTxWarp>
            <a:spAutoFit/>
          </a:bodyPr>
          <a:lstStyle/>
          <a:p>
            <a:pPr algn="ctr"/>
            <a:r>
              <a:rPr lang="en-US" dirty="0"/>
              <a:t>IRAS</a:t>
            </a:r>
          </a:p>
        </p:txBody>
      </p:sp>
      <p:pic>
        <p:nvPicPr>
          <p:cNvPr id="495622" name="Picture 6" descr="ISO_satellite,1"/>
          <p:cNvPicPr>
            <a:picLocks noChangeAspect="1" noChangeArrowheads="1"/>
          </p:cNvPicPr>
          <p:nvPr/>
        </p:nvPicPr>
        <p:blipFill>
          <a:blip r:embed="rId4"/>
          <a:srcRect/>
          <a:stretch>
            <a:fillRect/>
          </a:stretch>
        </p:blipFill>
        <p:spPr bwMode="auto">
          <a:xfrm>
            <a:off x="0" y="4886325"/>
            <a:ext cx="2465388" cy="1971675"/>
          </a:xfrm>
          <a:prstGeom prst="rect">
            <a:avLst/>
          </a:prstGeom>
          <a:noFill/>
        </p:spPr>
      </p:pic>
      <p:sp>
        <p:nvSpPr>
          <p:cNvPr id="495623" name="Text Box 7"/>
          <p:cNvSpPr txBox="1">
            <a:spLocks noChangeArrowheads="1"/>
          </p:cNvSpPr>
          <p:nvPr/>
        </p:nvSpPr>
        <p:spPr bwMode="auto">
          <a:xfrm>
            <a:off x="0" y="4419600"/>
            <a:ext cx="577850" cy="366713"/>
          </a:xfrm>
          <a:prstGeom prst="rect">
            <a:avLst/>
          </a:prstGeom>
          <a:noFill/>
          <a:ln w="12700">
            <a:noFill/>
            <a:miter lim="800000"/>
            <a:headEnd/>
            <a:tailEnd/>
          </a:ln>
          <a:effectLst/>
        </p:spPr>
        <p:txBody>
          <a:bodyPr wrap="none" anchor="ctr">
            <a:prstTxWarp prst="textNoShape">
              <a:avLst/>
            </a:prstTxWarp>
            <a:spAutoFit/>
          </a:bodyPr>
          <a:lstStyle/>
          <a:p>
            <a:pPr algn="ctr"/>
            <a:r>
              <a:rPr lang="en-US"/>
              <a:t>ISO</a:t>
            </a:r>
          </a:p>
        </p:txBody>
      </p:sp>
      <p:pic>
        <p:nvPicPr>
          <p:cNvPr id="495624" name="Picture 8" descr="SIRTF_ir_rhooph3a"/>
          <p:cNvPicPr>
            <a:picLocks noChangeAspect="1" noChangeArrowheads="1"/>
          </p:cNvPicPr>
          <p:nvPr/>
        </p:nvPicPr>
        <p:blipFill>
          <a:blip r:embed="rId5"/>
          <a:srcRect/>
          <a:stretch>
            <a:fillRect/>
          </a:stretch>
        </p:blipFill>
        <p:spPr bwMode="auto">
          <a:xfrm>
            <a:off x="2613025" y="4794250"/>
            <a:ext cx="2590800" cy="1943100"/>
          </a:xfrm>
          <a:prstGeom prst="rect">
            <a:avLst/>
          </a:prstGeom>
          <a:noFill/>
        </p:spPr>
      </p:pic>
      <p:sp>
        <p:nvSpPr>
          <p:cNvPr id="495625" name="Text Box 9"/>
          <p:cNvSpPr txBox="1">
            <a:spLocks noChangeArrowheads="1"/>
          </p:cNvSpPr>
          <p:nvPr/>
        </p:nvSpPr>
        <p:spPr bwMode="auto">
          <a:xfrm>
            <a:off x="3908425" y="6604000"/>
            <a:ext cx="1273175" cy="366713"/>
          </a:xfrm>
          <a:prstGeom prst="rect">
            <a:avLst/>
          </a:prstGeom>
          <a:noFill/>
          <a:ln w="12700">
            <a:noFill/>
            <a:miter lim="800000"/>
            <a:headEnd/>
            <a:tailEnd/>
          </a:ln>
          <a:effectLst/>
        </p:spPr>
        <p:txBody>
          <a:bodyPr anchor="ctr">
            <a:prstTxWarp prst="textNoShape">
              <a:avLst/>
            </a:prstTxWarp>
            <a:spAutoFit/>
          </a:bodyPr>
          <a:lstStyle/>
          <a:p>
            <a:pPr algn="ctr">
              <a:spcBef>
                <a:spcPct val="50000"/>
              </a:spcBef>
            </a:pPr>
            <a:r>
              <a:rPr lang="en-US"/>
              <a:t>Spitzer</a:t>
            </a:r>
          </a:p>
        </p:txBody>
      </p:sp>
      <p:pic>
        <p:nvPicPr>
          <p:cNvPr id="11" name="Picture 3" descr="herschel_ESAposterRGBsmall_May04"/>
          <p:cNvPicPr>
            <a:picLocks noChangeAspect="1" noChangeArrowheads="1"/>
          </p:cNvPicPr>
          <p:nvPr/>
        </p:nvPicPr>
        <p:blipFill>
          <a:blip r:embed="rId6"/>
          <a:srcRect/>
          <a:stretch>
            <a:fillRect/>
          </a:stretch>
        </p:blipFill>
        <p:spPr bwMode="auto">
          <a:xfrm>
            <a:off x="5638800" y="1371600"/>
            <a:ext cx="3306762" cy="4648200"/>
          </a:xfrm>
          <a:prstGeom prst="rect">
            <a:avLst/>
          </a:prstGeom>
          <a:noFill/>
        </p:spPr>
      </p:pic>
      <p:sp>
        <p:nvSpPr>
          <p:cNvPr id="12" name="Footer Placeholder 11"/>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6225"/>
            <a:ext cx="8229600" cy="960437"/>
          </a:xfrm>
        </p:spPr>
        <p:txBody>
          <a:bodyPr/>
          <a:lstStyle/>
          <a:p>
            <a:r>
              <a:rPr lang="en-US" dirty="0" smtClean="0"/>
              <a:t>What Astronomy Can be Addressed?</a:t>
            </a:r>
            <a:endParaRPr lang="en-US" dirty="0"/>
          </a:p>
        </p:txBody>
      </p:sp>
      <p:sp>
        <p:nvSpPr>
          <p:cNvPr id="3" name="Content Placeholder 2"/>
          <p:cNvSpPr>
            <a:spLocks noGrp="1"/>
          </p:cNvSpPr>
          <p:nvPr>
            <p:ph idx="1"/>
          </p:nvPr>
        </p:nvSpPr>
        <p:spPr>
          <a:xfrm>
            <a:off x="457200" y="967023"/>
            <a:ext cx="8229600" cy="4525963"/>
          </a:xfrm>
        </p:spPr>
        <p:txBody>
          <a:bodyPr/>
          <a:lstStyle/>
          <a:p>
            <a:r>
              <a:rPr lang="en-US" sz="1400" dirty="0" smtClean="0"/>
              <a:t>Discovery areas:</a:t>
            </a:r>
          </a:p>
          <a:p>
            <a:pPr lvl="1"/>
            <a:r>
              <a:rPr lang="en-US" sz="1100" dirty="0" smtClean="0">
                <a:solidFill>
                  <a:srgbClr val="800000"/>
                </a:solidFill>
              </a:rPr>
              <a:t> Identification and characterization of nearby habitable </a:t>
            </a:r>
            <a:r>
              <a:rPr lang="en-US" sz="1100" dirty="0" err="1" smtClean="0">
                <a:solidFill>
                  <a:srgbClr val="800000"/>
                </a:solidFill>
              </a:rPr>
              <a:t>exoplanets</a:t>
            </a:r>
            <a:endParaRPr lang="en-US" sz="1100" dirty="0" smtClean="0">
              <a:solidFill>
                <a:srgbClr val="800000"/>
              </a:solidFill>
            </a:endParaRPr>
          </a:p>
          <a:p>
            <a:pPr lvl="1"/>
            <a:r>
              <a:rPr lang="en-US" sz="1100" dirty="0" smtClean="0"/>
              <a:t> Gravitational wave astronomy</a:t>
            </a:r>
          </a:p>
          <a:p>
            <a:pPr lvl="1"/>
            <a:r>
              <a:rPr lang="en-US" sz="1100" dirty="0" smtClean="0">
                <a:solidFill>
                  <a:srgbClr val="800000"/>
                </a:solidFill>
              </a:rPr>
              <a:t>Time-domain astronomy</a:t>
            </a:r>
          </a:p>
          <a:p>
            <a:pPr lvl="1"/>
            <a:r>
              <a:rPr lang="en-US" sz="1100" dirty="0" smtClean="0">
                <a:solidFill>
                  <a:srgbClr val="800000"/>
                </a:solidFill>
              </a:rPr>
              <a:t>Astrometry</a:t>
            </a:r>
          </a:p>
          <a:p>
            <a:pPr lvl="1"/>
            <a:r>
              <a:rPr lang="en-US" sz="1100" dirty="0" smtClean="0">
                <a:solidFill>
                  <a:srgbClr val="800000"/>
                </a:solidFill>
              </a:rPr>
              <a:t>The epoch of </a:t>
            </a:r>
            <a:r>
              <a:rPr lang="en-US" sz="1100" dirty="0" err="1" smtClean="0">
                <a:solidFill>
                  <a:srgbClr val="800000"/>
                </a:solidFill>
              </a:rPr>
              <a:t>reionization</a:t>
            </a:r>
            <a:endParaRPr lang="en-US" sz="1100" dirty="0" smtClean="0">
              <a:solidFill>
                <a:srgbClr val="800000"/>
              </a:solidFill>
            </a:endParaRPr>
          </a:p>
          <a:p>
            <a:r>
              <a:rPr lang="en-US" sz="1400" dirty="0" smtClean="0"/>
              <a:t>Questions:</a:t>
            </a:r>
          </a:p>
          <a:p>
            <a:pPr lvl="1"/>
            <a:r>
              <a:rPr lang="en-US" sz="1100" dirty="0" smtClean="0">
                <a:solidFill>
                  <a:srgbClr val="800000"/>
                </a:solidFill>
              </a:rPr>
              <a:t>How did the universe begin?</a:t>
            </a:r>
          </a:p>
          <a:p>
            <a:pPr lvl="1"/>
            <a:r>
              <a:rPr lang="en-US" sz="1100" dirty="0" smtClean="0">
                <a:solidFill>
                  <a:srgbClr val="800000"/>
                </a:solidFill>
              </a:rPr>
              <a:t>What were the first objects to light up the universe and when did they do it?</a:t>
            </a:r>
          </a:p>
          <a:p>
            <a:pPr lvl="1"/>
            <a:r>
              <a:rPr lang="en-US" sz="1100" dirty="0" smtClean="0">
                <a:solidFill>
                  <a:srgbClr val="800000"/>
                </a:solidFill>
              </a:rPr>
              <a:t>How do cosmic structures form and evolve?</a:t>
            </a:r>
          </a:p>
          <a:p>
            <a:pPr lvl="1"/>
            <a:r>
              <a:rPr lang="en-US" sz="1100" dirty="0" smtClean="0">
                <a:solidFill>
                  <a:srgbClr val="800000"/>
                </a:solidFill>
              </a:rPr>
              <a:t>What are the connections between dark and luminous matter?</a:t>
            </a:r>
          </a:p>
          <a:p>
            <a:pPr lvl="1"/>
            <a:r>
              <a:rPr lang="en-US" sz="1100" dirty="0" smtClean="0">
                <a:solidFill>
                  <a:srgbClr val="800000"/>
                </a:solidFill>
              </a:rPr>
              <a:t>What is the fossil record of galaxy assembly and evolution from the first stars to the present?</a:t>
            </a:r>
          </a:p>
          <a:p>
            <a:pPr lvl="1"/>
            <a:r>
              <a:rPr lang="en-US" sz="1100" dirty="0" smtClean="0">
                <a:solidFill>
                  <a:srgbClr val="800000"/>
                </a:solidFill>
              </a:rPr>
              <a:t>How do stars and black holes form?</a:t>
            </a:r>
          </a:p>
          <a:p>
            <a:pPr lvl="1"/>
            <a:r>
              <a:rPr lang="en-US" sz="1100" dirty="0" smtClean="0">
                <a:solidFill>
                  <a:srgbClr val="800000"/>
                </a:solidFill>
              </a:rPr>
              <a:t> How do </a:t>
            </a:r>
            <a:r>
              <a:rPr lang="en-US" sz="1100" dirty="0" err="1" smtClean="0">
                <a:solidFill>
                  <a:srgbClr val="800000"/>
                </a:solidFill>
              </a:rPr>
              <a:t>circumstellar</a:t>
            </a:r>
            <a:r>
              <a:rPr lang="en-US" sz="1100" dirty="0" smtClean="0">
                <a:solidFill>
                  <a:srgbClr val="800000"/>
                </a:solidFill>
              </a:rPr>
              <a:t> disks evolve and form planetary systems?</a:t>
            </a:r>
          </a:p>
          <a:p>
            <a:pPr lvl="1"/>
            <a:r>
              <a:rPr lang="en-US" sz="1100" dirty="0" smtClean="0">
                <a:solidFill>
                  <a:srgbClr val="800000"/>
                </a:solidFill>
              </a:rPr>
              <a:t> How do baryons cycle in and out of galaxies and what do they do while they are there?</a:t>
            </a:r>
          </a:p>
          <a:p>
            <a:pPr lvl="1"/>
            <a:r>
              <a:rPr lang="en-US" sz="1100" dirty="0" smtClean="0">
                <a:solidFill>
                  <a:srgbClr val="800000"/>
                </a:solidFill>
              </a:rPr>
              <a:t>What are the flows of matter and energy in the </a:t>
            </a:r>
            <a:r>
              <a:rPr lang="en-US" sz="1100" dirty="0" err="1" smtClean="0">
                <a:solidFill>
                  <a:srgbClr val="800000"/>
                </a:solidFill>
              </a:rPr>
              <a:t>circumgalactic</a:t>
            </a:r>
            <a:r>
              <a:rPr lang="en-US" sz="1100" dirty="0" smtClean="0">
                <a:solidFill>
                  <a:srgbClr val="800000"/>
                </a:solidFill>
              </a:rPr>
              <a:t> medium?</a:t>
            </a:r>
          </a:p>
          <a:p>
            <a:pPr lvl="1"/>
            <a:r>
              <a:rPr lang="en-US" sz="1100" dirty="0" smtClean="0">
                <a:solidFill>
                  <a:srgbClr val="800000"/>
                </a:solidFill>
              </a:rPr>
              <a:t> What controls the mass-energy-chemical cycles within galaxies?</a:t>
            </a:r>
          </a:p>
          <a:p>
            <a:pPr lvl="1"/>
            <a:r>
              <a:rPr lang="en-US" sz="1100" dirty="0" smtClean="0">
                <a:solidFill>
                  <a:srgbClr val="800000"/>
                </a:solidFill>
              </a:rPr>
              <a:t>How do black holes work and influence their surroundings?</a:t>
            </a:r>
          </a:p>
          <a:p>
            <a:pPr lvl="1"/>
            <a:r>
              <a:rPr lang="en-US" sz="1100" dirty="0" smtClean="0">
                <a:solidFill>
                  <a:srgbClr val="800000"/>
                </a:solidFill>
              </a:rPr>
              <a:t>How do rotation and magnetic fields affect stars?</a:t>
            </a:r>
          </a:p>
          <a:p>
            <a:pPr lvl="1"/>
            <a:r>
              <a:rPr lang="en-US" sz="1100" dirty="0" smtClean="0">
                <a:solidFill>
                  <a:srgbClr val="800000"/>
                </a:solidFill>
              </a:rPr>
              <a:t>How do massive stars end their lives?</a:t>
            </a:r>
          </a:p>
          <a:p>
            <a:pPr lvl="1"/>
            <a:r>
              <a:rPr lang="en-US" sz="1100" dirty="0" smtClean="0"/>
              <a:t>What are the progenitors of Type </a:t>
            </a:r>
            <a:r>
              <a:rPr lang="en-US" sz="1100" dirty="0" err="1" smtClean="0"/>
              <a:t>Ia</a:t>
            </a:r>
            <a:r>
              <a:rPr lang="en-US" sz="1100" dirty="0" smtClean="0"/>
              <a:t> supernovae and how do they explode?</a:t>
            </a:r>
          </a:p>
          <a:p>
            <a:pPr lvl="1"/>
            <a:r>
              <a:rPr lang="en-US" sz="1100" dirty="0" smtClean="0">
                <a:solidFill>
                  <a:srgbClr val="800000"/>
                </a:solidFill>
              </a:rPr>
              <a:t>How diverse are planetary systems and can we identify the telltale signs of life on an </a:t>
            </a:r>
            <a:r>
              <a:rPr lang="en-US" sz="1100" dirty="0" err="1" smtClean="0">
                <a:solidFill>
                  <a:srgbClr val="800000"/>
                </a:solidFill>
              </a:rPr>
              <a:t>exoplanet</a:t>
            </a:r>
            <a:r>
              <a:rPr lang="en-US" sz="1100" dirty="0" smtClean="0">
                <a:solidFill>
                  <a:srgbClr val="800000"/>
                </a:solidFill>
              </a:rPr>
              <a:t>?</a:t>
            </a:r>
          </a:p>
          <a:p>
            <a:pPr lvl="1"/>
            <a:r>
              <a:rPr lang="en-US" sz="1100" dirty="0" smtClean="0">
                <a:solidFill>
                  <a:srgbClr val="800000"/>
                </a:solidFill>
              </a:rPr>
              <a:t> Why is the universe accelerating?</a:t>
            </a:r>
          </a:p>
          <a:p>
            <a:pPr lvl="1"/>
            <a:r>
              <a:rPr lang="en-US" sz="1100" dirty="0" smtClean="0">
                <a:solidFill>
                  <a:srgbClr val="800000"/>
                </a:solidFill>
              </a:rPr>
              <a:t>What is dark matter?</a:t>
            </a:r>
          </a:p>
          <a:p>
            <a:pPr lvl="1"/>
            <a:r>
              <a:rPr lang="en-US" sz="1100" dirty="0" smtClean="0"/>
              <a:t> What are the properties of the neutrinos?</a:t>
            </a:r>
          </a:p>
          <a:p>
            <a:pPr lvl="1"/>
            <a:r>
              <a:rPr lang="en-US" sz="1100" dirty="0" smtClean="0"/>
              <a:t>What controls the masses, spins and radii of compact stellar remnants?</a:t>
            </a:r>
            <a:endParaRPr lang="en-US" sz="1100" dirty="0"/>
          </a:p>
        </p:txBody>
      </p:sp>
      <p:sp>
        <p:nvSpPr>
          <p:cNvPr id="4" name="Footer Placeholder 3"/>
          <p:cNvSpPr>
            <a:spLocks noGrp="1"/>
          </p:cNvSpPr>
          <p:nvPr>
            <p:ph type="ftr" sz="quarter" idx="10"/>
          </p:nvPr>
        </p:nvSpPr>
        <p:spPr/>
        <p:txBody>
          <a:bodyPr/>
          <a:lstStyle/>
          <a:p>
            <a:pPr>
              <a:defRPr/>
            </a:pPr>
            <a:r>
              <a:rPr lang="en-US" smtClean="0"/>
              <a:t>M/V Explorer Enrichment Jan 2011</a:t>
            </a:r>
            <a:endParaRPr lang="en-US"/>
          </a:p>
        </p:txBody>
      </p:sp>
      <p:pic>
        <p:nvPicPr>
          <p:cNvPr id="5" name="Picture 4"/>
          <p:cNvPicPr>
            <a:picLocks noChangeAspect="1"/>
          </p:cNvPicPr>
          <p:nvPr/>
        </p:nvPicPr>
        <p:blipFill>
          <a:blip r:embed="rId3"/>
          <a:stretch>
            <a:fillRect/>
          </a:stretch>
        </p:blipFill>
        <p:spPr>
          <a:xfrm>
            <a:off x="6975038" y="1286662"/>
            <a:ext cx="1889079" cy="269493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en-US"/>
              <a:t>Historical Context: Infrared Emission</a:t>
            </a:r>
          </a:p>
        </p:txBody>
      </p:sp>
      <p:sp>
        <p:nvSpPr>
          <p:cNvPr id="408579" name="Rectangle 3"/>
          <p:cNvSpPr>
            <a:spLocks noGrp="1" noChangeArrowheads="1"/>
          </p:cNvSpPr>
          <p:nvPr>
            <p:ph type="body" idx="1"/>
          </p:nvPr>
        </p:nvSpPr>
        <p:spPr bwMode="auto">
          <a:noFill/>
          <a:ln>
            <a:miter lim="800000"/>
            <a:headEnd/>
            <a:tailEnd/>
          </a:ln>
        </p:spPr>
        <p:txBody>
          <a:bodyPr wrap="square" lIns="91440" tIns="45720" rIns="91440" bIns="45720" numCol="1" anchor="t" anchorCtr="0" compatLnSpc="1">
            <a:prstTxWarp prst="textNoShape">
              <a:avLst/>
            </a:prstTxWarp>
          </a:bodyPr>
          <a:lstStyle/>
          <a:p>
            <a:r>
              <a:rPr lang="en-US" dirty="0"/>
              <a:t>Near-Infrared:  room to solar temperature</a:t>
            </a:r>
          </a:p>
          <a:p>
            <a:pPr lvl="1"/>
            <a:r>
              <a:rPr lang="en-US" dirty="0"/>
              <a:t>William Herschel discovered near-infrared radiation</a:t>
            </a:r>
          </a:p>
          <a:p>
            <a:pPr lvl="1"/>
            <a:r>
              <a:rPr lang="en-US" dirty="0"/>
              <a:t>Near-IR Surveys: IRC catalog to </a:t>
            </a:r>
            <a:r>
              <a:rPr lang="en-US" dirty="0" smtClean="0"/>
              <a:t>2MASS</a:t>
            </a:r>
          </a:p>
          <a:p>
            <a:r>
              <a:rPr lang="en-US" dirty="0" smtClean="0"/>
              <a:t>Far Infrared: cool, forming stars, planets</a:t>
            </a:r>
            <a:endParaRPr lang="en-US" dirty="0"/>
          </a:p>
        </p:txBody>
      </p:sp>
      <p:pic>
        <p:nvPicPr>
          <p:cNvPr id="408580" name="Picture 4" descr="2mass"/>
          <p:cNvPicPr>
            <a:picLocks noChangeAspect="1" noChangeArrowheads="1"/>
          </p:cNvPicPr>
          <p:nvPr/>
        </p:nvPicPr>
        <p:blipFill>
          <a:blip r:embed="rId3"/>
          <a:srcRect/>
          <a:stretch>
            <a:fillRect/>
          </a:stretch>
        </p:blipFill>
        <p:spPr bwMode="auto">
          <a:xfrm>
            <a:off x="5029200" y="3733800"/>
            <a:ext cx="3222625" cy="2489200"/>
          </a:xfrm>
          <a:prstGeom prst="rect">
            <a:avLst/>
          </a:prstGeom>
          <a:noFill/>
        </p:spPr>
      </p:pic>
      <p:pic>
        <p:nvPicPr>
          <p:cNvPr id="408581" name="Picture 5" descr="WilliamHerschel"/>
          <p:cNvPicPr>
            <a:picLocks noChangeAspect="1" noChangeArrowheads="1"/>
          </p:cNvPicPr>
          <p:nvPr/>
        </p:nvPicPr>
        <p:blipFill>
          <a:blip r:embed="rId4"/>
          <a:srcRect/>
          <a:stretch>
            <a:fillRect/>
          </a:stretch>
        </p:blipFill>
        <p:spPr bwMode="auto">
          <a:xfrm>
            <a:off x="2260950" y="3213100"/>
            <a:ext cx="2374900" cy="3009900"/>
          </a:xfrm>
          <a:prstGeom prst="rect">
            <a:avLst/>
          </a:prstGeom>
          <a:noFill/>
        </p:spPr>
      </p:pic>
      <p:sp>
        <p:nvSpPr>
          <p:cNvPr id="7" name="Footer Placeholder 6"/>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06882" name="Rectangle 2"/>
          <p:cNvSpPr>
            <a:spLocks noGrp="1" noChangeArrowheads="1"/>
          </p:cNvSpPr>
          <p:nvPr>
            <p:ph type="title"/>
          </p:nvPr>
        </p:nvSpPr>
        <p:spPr/>
        <p:txBody>
          <a:bodyPr/>
          <a:lstStyle/>
          <a:p>
            <a:r>
              <a:rPr lang="en-US"/>
              <a:t>Infrared Emission:  An Example</a:t>
            </a:r>
          </a:p>
        </p:txBody>
      </p:sp>
      <p:pic>
        <p:nvPicPr>
          <p:cNvPr id="506884" name="Picture 4" descr="IRspectrum"/>
          <p:cNvPicPr>
            <a:picLocks noChangeAspect="1" noChangeArrowheads="1"/>
          </p:cNvPicPr>
          <p:nvPr/>
        </p:nvPicPr>
        <p:blipFill>
          <a:blip r:embed="rId3"/>
          <a:srcRect/>
          <a:stretch>
            <a:fillRect/>
          </a:stretch>
        </p:blipFill>
        <p:spPr bwMode="auto">
          <a:xfrm>
            <a:off x="2514600" y="1447800"/>
            <a:ext cx="5727700" cy="5137150"/>
          </a:xfrm>
          <a:prstGeom prst="rect">
            <a:avLst/>
          </a:prstGeom>
          <a:noFill/>
        </p:spPr>
      </p:pic>
      <p:sp>
        <p:nvSpPr>
          <p:cNvPr id="506885" name="Text Box 5"/>
          <p:cNvSpPr txBox="1">
            <a:spLocks noChangeArrowheads="1"/>
          </p:cNvSpPr>
          <p:nvPr/>
        </p:nvSpPr>
        <p:spPr bwMode="auto">
          <a:xfrm>
            <a:off x="0" y="2209800"/>
            <a:ext cx="2286000" cy="1465263"/>
          </a:xfrm>
          <a:prstGeom prst="rect">
            <a:avLst/>
          </a:prstGeom>
          <a:noFill/>
          <a:ln w="12700">
            <a:noFill/>
            <a:miter lim="800000"/>
            <a:headEnd/>
            <a:tailEnd/>
          </a:ln>
          <a:effectLst/>
        </p:spPr>
        <p:txBody>
          <a:bodyPr anchor="ctr">
            <a:prstTxWarp prst="textNoShape">
              <a:avLst/>
            </a:prstTxWarp>
            <a:spAutoFit/>
          </a:bodyPr>
          <a:lstStyle/>
          <a:p>
            <a:r>
              <a:rPr lang="en-US"/>
              <a:t>Cool dusty objects</a:t>
            </a:r>
          </a:p>
          <a:p>
            <a:pPr>
              <a:buFont typeface="Times" charset="0"/>
              <a:buChar char="•"/>
            </a:pPr>
            <a:r>
              <a:rPr lang="en-US"/>
              <a:t>Emit directly in IR</a:t>
            </a:r>
          </a:p>
          <a:p>
            <a:pPr>
              <a:buFont typeface="Times" charset="0"/>
              <a:buChar char="•"/>
            </a:pPr>
            <a:r>
              <a:rPr lang="en-US"/>
              <a:t>Can reprocess shorter wavelength radiation</a:t>
            </a:r>
          </a:p>
        </p:txBody>
      </p:sp>
      <p:sp>
        <p:nvSpPr>
          <p:cNvPr id="6" name="Footer Placeholder 5"/>
          <p:cNvSpPr>
            <a:spLocks noGrp="1"/>
          </p:cNvSpPr>
          <p:nvPr>
            <p:ph type="ftr" sz="quarter" idx="10"/>
          </p:nvPr>
        </p:nvSpPr>
        <p:spPr/>
        <p:txBody>
          <a:bodyPr/>
          <a:lstStyle/>
          <a:p>
            <a:pPr>
              <a:defRPr/>
            </a:pPr>
            <a:r>
              <a:rPr lang="en-US" smtClean="0"/>
              <a:t>M/V Explorer Enrichment Jan 2011</a:t>
            </a: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6706" name="Rectangle 2"/>
          <p:cNvSpPr>
            <a:spLocks noGrp="1" noChangeArrowheads="1"/>
          </p:cNvSpPr>
          <p:nvPr>
            <p:ph type="title"/>
          </p:nvPr>
        </p:nvSpPr>
        <p:spPr>
          <a:xfrm>
            <a:off x="368300" y="0"/>
            <a:ext cx="5924550" cy="1143000"/>
          </a:xfrm>
        </p:spPr>
        <p:txBody>
          <a:bodyPr rtlCol="0"/>
          <a:lstStyle/>
          <a:p>
            <a:pPr eaLnBrk="1" fontAlgn="auto" hangingPunct="1">
              <a:spcAft>
                <a:spcPts val="0"/>
              </a:spcAft>
              <a:defRPr/>
            </a:pPr>
            <a:r>
              <a:rPr lang="en-US" dirty="0">
                <a:ea typeface="+mj-ea"/>
                <a:cs typeface="+mj-cs"/>
              </a:rPr>
              <a:t>Contributors to the Millimeter Spectrum</a:t>
            </a:r>
          </a:p>
        </p:txBody>
      </p:sp>
      <p:sp>
        <p:nvSpPr>
          <p:cNvPr id="58371" name="Rectangle 3"/>
          <p:cNvSpPr>
            <a:spLocks noGrp="1" noChangeArrowheads="1"/>
          </p:cNvSpPr>
          <p:nvPr>
            <p:ph type="body" idx="1"/>
          </p:nvPr>
        </p:nvSpPr>
        <p:spPr>
          <a:xfrm>
            <a:off x="3810000" y="3429000"/>
            <a:ext cx="5334000" cy="3429000"/>
          </a:xfrm>
        </p:spPr>
        <p:txBody>
          <a:bodyPr/>
          <a:lstStyle/>
          <a:p>
            <a:pPr eaLnBrk="1" hangingPunct="1">
              <a:lnSpc>
                <a:spcPct val="90000"/>
              </a:lnSpc>
            </a:pPr>
            <a:r>
              <a:rPr lang="en-US" sz="1300" dirty="0" smtClean="0">
                <a:latin typeface="Arial" charset="0"/>
                <a:ea typeface="ＭＳ Ｐゴシック" charset="-128"/>
                <a:cs typeface="ＭＳ Ｐゴシック" charset="-128"/>
              </a:rPr>
              <a:t>Spectral lines contribute significant flux to the overall spectrum.</a:t>
            </a:r>
          </a:p>
          <a:p>
            <a:pPr eaLnBrk="1" hangingPunct="1">
              <a:lnSpc>
                <a:spcPct val="90000"/>
              </a:lnSpc>
            </a:pPr>
            <a:r>
              <a:rPr lang="en-US" sz="1300" dirty="0" smtClean="0">
                <a:latin typeface="Arial" charset="0"/>
                <a:ea typeface="ＭＳ Ｐゴシック" charset="-128"/>
                <a:cs typeface="ＭＳ Ｐゴシック" charset="-128"/>
              </a:rPr>
              <a:t>In dense regions, lines may contribute a large fraction of the total emission</a:t>
            </a:r>
          </a:p>
          <a:p>
            <a:pPr lvl="1" eaLnBrk="1" hangingPunct="1">
              <a:lnSpc>
                <a:spcPct val="90000"/>
              </a:lnSpc>
            </a:pPr>
            <a:r>
              <a:rPr lang="en-US" sz="1300" dirty="0" smtClean="0">
                <a:latin typeface="Arial" charset="0"/>
              </a:rPr>
              <a:t>Here thousands of lines are seen in a portion of the Orion core spectrum at 2mm.</a:t>
            </a:r>
          </a:p>
          <a:p>
            <a:pPr lvl="1" eaLnBrk="1" hangingPunct="1">
              <a:lnSpc>
                <a:spcPct val="90000"/>
              </a:lnSpc>
            </a:pPr>
            <a:r>
              <a:rPr lang="en-US" sz="1300" dirty="0" smtClean="0">
                <a:latin typeface="Arial" charset="0"/>
              </a:rPr>
              <a:t>Earth’s atmospheric lines block access to some spectral regions except at Earth’s highest </a:t>
            </a:r>
            <a:r>
              <a:rPr lang="en-US" sz="1300" dirty="0" err="1" smtClean="0">
                <a:latin typeface="Arial" charset="0"/>
              </a:rPr>
              <a:t>dryest</a:t>
            </a:r>
            <a:r>
              <a:rPr lang="en-US" sz="1300" dirty="0" smtClean="0">
                <a:latin typeface="Arial" charset="0"/>
              </a:rPr>
              <a:t> site.</a:t>
            </a:r>
          </a:p>
          <a:p>
            <a:pPr eaLnBrk="1" hangingPunct="1">
              <a:lnSpc>
                <a:spcPct val="90000"/>
              </a:lnSpc>
            </a:pPr>
            <a:r>
              <a:rPr lang="en-US" sz="1300" dirty="0" err="1" smtClean="0">
                <a:latin typeface="Arial" charset="0"/>
                <a:ea typeface="ＭＳ Ｐゴシック" charset="-128"/>
                <a:cs typeface="ＭＳ Ｐゴシック" charset="-128"/>
              </a:rPr>
              <a:t>ALMA’s</a:t>
            </a:r>
            <a:r>
              <a:rPr lang="en-US" sz="1300" dirty="0" smtClean="0">
                <a:latin typeface="Arial" charset="0"/>
                <a:ea typeface="ＭＳ Ｐゴシック" charset="-128"/>
                <a:cs typeface="ＭＳ Ｐゴシック" charset="-128"/>
              </a:rPr>
              <a:t> 16500’ altitude site affords excellent spectral access.</a:t>
            </a:r>
          </a:p>
          <a:p>
            <a:pPr eaLnBrk="1" hangingPunct="1">
              <a:lnSpc>
                <a:spcPct val="90000"/>
              </a:lnSpc>
            </a:pPr>
            <a:r>
              <a:rPr lang="en-US" sz="1300" dirty="0" err="1" smtClean="0">
                <a:latin typeface="Arial" charset="0"/>
                <a:ea typeface="ＭＳ Ｐゴシック" charset="-128"/>
                <a:cs typeface="ＭＳ Ｐゴシック" charset="-128"/>
              </a:rPr>
              <a:t>ALMA’s</a:t>
            </a:r>
            <a:r>
              <a:rPr lang="en-US" sz="1300" dirty="0" smtClean="0">
                <a:latin typeface="Arial" charset="0"/>
                <a:ea typeface="ＭＳ Ｐゴシック" charset="-128"/>
                <a:cs typeface="ＭＳ Ｐゴシック" charset="-128"/>
              </a:rPr>
              <a:t> spectral reach enables study of the Universe in all mm/</a:t>
            </a:r>
            <a:r>
              <a:rPr lang="en-US" sz="1300" dirty="0" err="1" smtClean="0">
                <a:latin typeface="Arial" charset="0"/>
                <a:ea typeface="ＭＳ Ｐゴシック" charset="-128"/>
                <a:cs typeface="ＭＳ Ｐゴシック" charset="-128"/>
              </a:rPr>
              <a:t>submm</a:t>
            </a:r>
            <a:r>
              <a:rPr lang="en-US" sz="1300" dirty="0" smtClean="0">
                <a:latin typeface="Arial" charset="0"/>
                <a:ea typeface="ＭＳ Ｐゴシック" charset="-128"/>
                <a:cs typeface="ＭＳ Ｐゴシック" charset="-128"/>
              </a:rPr>
              <a:t> windows for which transmission is better than 50%.</a:t>
            </a:r>
          </a:p>
        </p:txBody>
      </p:sp>
      <p:pic>
        <p:nvPicPr>
          <p:cNvPr id="58372" name="Picture 4" descr="2mmsurveyori"/>
          <p:cNvPicPr>
            <a:picLocks noChangeAspect="1" noChangeArrowheads="1"/>
          </p:cNvPicPr>
          <p:nvPr/>
        </p:nvPicPr>
        <p:blipFill>
          <a:blip r:embed="rId3"/>
          <a:srcRect/>
          <a:stretch>
            <a:fillRect/>
          </a:stretch>
        </p:blipFill>
        <p:spPr bwMode="auto">
          <a:xfrm>
            <a:off x="3810000" y="1273175"/>
            <a:ext cx="5334000" cy="2155825"/>
          </a:xfrm>
          <a:prstGeom prst="rect">
            <a:avLst/>
          </a:prstGeom>
          <a:noFill/>
          <a:ln w="9525">
            <a:noFill/>
            <a:miter lim="800000"/>
            <a:headEnd/>
            <a:tailEnd/>
          </a:ln>
        </p:spPr>
      </p:pic>
      <p:pic>
        <p:nvPicPr>
          <p:cNvPr id="58373" name="Picture 5" descr="Orion_300"/>
          <p:cNvPicPr>
            <a:picLocks noChangeAspect="1" noChangeArrowheads="1"/>
          </p:cNvPicPr>
          <p:nvPr/>
        </p:nvPicPr>
        <p:blipFill>
          <a:blip r:embed="rId4"/>
          <a:srcRect/>
          <a:stretch>
            <a:fillRect/>
          </a:stretch>
        </p:blipFill>
        <p:spPr bwMode="auto">
          <a:xfrm>
            <a:off x="0" y="1295400"/>
            <a:ext cx="3611563" cy="4716463"/>
          </a:xfrm>
          <a:prstGeom prst="rect">
            <a:avLst/>
          </a:prstGeom>
          <a:noFill/>
          <a:ln w="9525">
            <a:noFill/>
            <a:miter lim="800000"/>
            <a:headEnd/>
            <a:tailEnd/>
          </a:ln>
        </p:spPr>
      </p:pic>
      <p:sp>
        <p:nvSpPr>
          <p:cNvPr id="58374" name="Rectangle 7"/>
          <p:cNvSpPr>
            <a:spLocks noChangeArrowheads="1"/>
          </p:cNvSpPr>
          <p:nvPr/>
        </p:nvSpPr>
        <p:spPr bwMode="auto">
          <a:xfrm>
            <a:off x="7378700" y="1066800"/>
            <a:ext cx="1770063" cy="214313"/>
          </a:xfrm>
          <a:prstGeom prst="rect">
            <a:avLst/>
          </a:prstGeom>
          <a:noFill/>
          <a:ln w="9525">
            <a:noFill/>
            <a:miter lim="800000"/>
            <a:headEnd/>
            <a:tailEnd/>
          </a:ln>
        </p:spPr>
        <p:txBody>
          <a:bodyPr wrap="none">
            <a:prstTxWarp prst="textNoShape">
              <a:avLst/>
            </a:prstTxWarp>
            <a:spAutoFit/>
          </a:bodyPr>
          <a:lstStyle/>
          <a:p>
            <a:r>
              <a:rPr lang="en-US" sz="800">
                <a:latin typeface="Gill Sans MT" charset="-18"/>
              </a:rPr>
              <a:t>Spectrum courtesy B. Turner  (NRAO)</a:t>
            </a:r>
          </a:p>
        </p:txBody>
      </p:sp>
      <p:sp>
        <p:nvSpPr>
          <p:cNvPr id="58375" name="Footer Placeholder 7"/>
          <p:cNvSpPr>
            <a:spLocks noGrp="1"/>
          </p:cNvSpPr>
          <p:nvPr>
            <p:ph type="ftr" sz="quarter" idx="10"/>
          </p:nvPr>
        </p:nvSpPr>
        <p:spPr bwMode="auto">
          <a:noFill/>
          <a:ln>
            <a:miter lim="800000"/>
            <a:headEnd/>
            <a:tailEnd/>
          </a:ln>
        </p:spPr>
        <p:txBody>
          <a:bodyPr/>
          <a:lstStyle/>
          <a:p>
            <a:r>
              <a:rPr lang="en-US" smtClean="0"/>
              <a:t>M/V Explorer Enrichment Jan 2011</a:t>
            </a:r>
            <a:endParaRPr lang="en-US"/>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NRAO Title Pa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2.xml><?xml version="1.0" encoding="utf-8"?>
<a:theme xmlns:a="http://schemas.openxmlformats.org/drawingml/2006/main" name="1_GBT backgrnd">
  <a:themeElements>
    <a:clrScheme name="1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extraClrScheme>
      <a:clrScheme name="1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GBT backgrnd">
  <a:themeElements>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GBT backgrnd">
      <a:majorFont>
        <a:latin typeface="Gill Sans MT"/>
        <a:ea typeface="ＭＳ Ｐゴシック"/>
        <a:cs typeface=""/>
      </a:majorFont>
      <a:minorFont>
        <a:latin typeface="Gill Sans M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extraClrScheme>
      <a:clrScheme name="2_GBT backgrnd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ALMA backgr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5.xml><?xml version="1.0" encoding="utf-8"?>
<a:theme xmlns:a="http://schemas.openxmlformats.org/drawingml/2006/main" name="2_ALMA backgr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marL="342900" indent="-342900" eaLnBrk="0" hangingPunct="0">
          <a:spcBef>
            <a:spcPct val="20000"/>
          </a:spcBef>
          <a:buFont typeface="Arial" charset="0"/>
          <a:buChar char="•"/>
          <a:defRPr sz="2000" dirty="0" smtClean="0">
            <a:solidFill>
              <a:srgbClr val="000099"/>
            </a:solidFill>
            <a:latin typeface="Gill Sans MT" pitchFamily="34" charset="0"/>
            <a:cs typeface="Gill Sans" pitchFamily="17" charset="0"/>
          </a:defRPr>
        </a:defPPr>
      </a:lst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Presentation_Advanced</Template>
  <TotalTime>6239</TotalTime>
  <Words>5777</Words>
  <Application>Microsoft Macintosh PowerPoint</Application>
  <PresentationFormat>On-screen Show (4:3)</PresentationFormat>
  <Paragraphs>608</Paragraphs>
  <Slides>57</Slides>
  <Notes>32</Notes>
  <HiddenSlides>0</HiddenSlides>
  <MMClips>3</MMClips>
  <ScaleCrop>false</ScaleCrop>
  <HeadingPairs>
    <vt:vector size="4" baseType="variant">
      <vt:variant>
        <vt:lpstr>Design Template</vt:lpstr>
      </vt:variant>
      <vt:variant>
        <vt:i4>5</vt:i4>
      </vt:variant>
      <vt:variant>
        <vt:lpstr>Slide Titles</vt:lpstr>
      </vt:variant>
      <vt:variant>
        <vt:i4>57</vt:i4>
      </vt:variant>
    </vt:vector>
  </HeadingPairs>
  <TitlesOfParts>
    <vt:vector size="62" baseType="lpstr">
      <vt:lpstr>NRAO Title Page</vt:lpstr>
      <vt:lpstr>1_GBT backgrnd</vt:lpstr>
      <vt:lpstr>2_GBT backgrnd</vt:lpstr>
      <vt:lpstr>1_ALMA backgrnd</vt:lpstr>
      <vt:lpstr>2_ALMA backgrnd</vt:lpstr>
      <vt:lpstr>The Atacama Large Millimeter/Submm Array:  A Telescope for the Next Decade and Beyond</vt:lpstr>
      <vt:lpstr>Outline</vt:lpstr>
      <vt:lpstr>Short History</vt:lpstr>
      <vt:lpstr>The mm/submm Spectrum: Focus of ALMA </vt:lpstr>
      <vt:lpstr>ALMA Bands and Transparency</vt:lpstr>
      <vt:lpstr>What Astronomy Can be Addressed?</vt:lpstr>
      <vt:lpstr>Historical Context: Infrared Emission</vt:lpstr>
      <vt:lpstr>Infrared Emission:  An Example</vt:lpstr>
      <vt:lpstr>Contributors to the Millimeter Spectrum</vt:lpstr>
      <vt:lpstr>Infrared Emission: Second Example</vt:lpstr>
      <vt:lpstr>The Final Frontier</vt:lpstr>
      <vt:lpstr>Millimeter/Submillimeter Spectrum</vt:lpstr>
      <vt:lpstr>ALMA Science Requirements</vt:lpstr>
      <vt:lpstr>Technical Specifications</vt:lpstr>
      <vt:lpstr>Specifications Demand Transformational Performance</vt:lpstr>
      <vt:lpstr>Transformational Performance</vt:lpstr>
      <vt:lpstr>How can I find the ALMA Site?</vt:lpstr>
      <vt:lpstr>Visit to the AOS</vt:lpstr>
      <vt:lpstr>Operations Support Facility: 9500 ft altitude 15 km from gate on CH23</vt:lpstr>
      <vt:lpstr>Continue on to the AOS</vt:lpstr>
      <vt:lpstr>Array Operations Site: 16400 feet 43 km from gate on CH23 on 51ft wide new road</vt:lpstr>
      <vt:lpstr>ALMA Science Targets</vt:lpstr>
      <vt:lpstr>      Opening Up the Dark Side of Reionization</vt:lpstr>
      <vt:lpstr>First Light</vt:lpstr>
      <vt:lpstr>The Birth of Chemical Complexity</vt:lpstr>
      <vt:lpstr>Gamma Ray Bursts and First Stars</vt:lpstr>
      <vt:lpstr>Distant Galaxies and the  Inverse K-correction--advantage: submm  </vt:lpstr>
      <vt:lpstr>Hubble Deep Field (HDF) Rich in Nearby Galaxies,  Poor in Distant Galaxies</vt:lpstr>
      <vt:lpstr>Submm Sources High and Low z</vt:lpstr>
      <vt:lpstr>Galaxy Clusters: Sunyaev-Zel’dovich Effect</vt:lpstr>
      <vt:lpstr>RXJ1347-1145 (z=0.45)</vt:lpstr>
      <vt:lpstr>Galaxy Assembly Continues</vt:lpstr>
      <vt:lpstr>Complexity of Molecule Distributions</vt:lpstr>
      <vt:lpstr>Slide 34</vt:lpstr>
      <vt:lpstr>Imaging the Violent Hearts of Galaxies</vt:lpstr>
      <vt:lpstr>Birth of Stars and Planets</vt:lpstr>
      <vt:lpstr>Star Formation Stages</vt:lpstr>
      <vt:lpstr>Star Spill in the Gulf</vt:lpstr>
      <vt:lpstr>Massive Stars</vt:lpstr>
      <vt:lpstr>Chemical Complexity of Molecular Clouds</vt:lpstr>
      <vt:lpstr>Orion Cloud Methyl Formate</vt:lpstr>
      <vt:lpstr>Formation of Planetary Systems</vt:lpstr>
      <vt:lpstr>Birth of Stars and Planets</vt:lpstr>
      <vt:lpstr>Birth of Stars and Planets</vt:lpstr>
      <vt:lpstr>Slide 45</vt:lpstr>
      <vt:lpstr>San Pedro de Atacama, Chile</vt:lpstr>
      <vt:lpstr>El Tatio Geysers (altitude ca 14000 ft)</vt:lpstr>
      <vt:lpstr>Quitor fortress</vt:lpstr>
      <vt:lpstr>San Pedro Town</vt:lpstr>
      <vt:lpstr>Town</vt:lpstr>
      <vt:lpstr>Church</vt:lpstr>
      <vt:lpstr>Licancabur from Town</vt:lpstr>
      <vt:lpstr>Lagunas and Flamingoes</vt:lpstr>
      <vt:lpstr>Lascar Volcano</vt:lpstr>
      <vt:lpstr>Slide 55</vt:lpstr>
      <vt:lpstr>Technical Specifications</vt:lpstr>
      <vt:lpstr>The Far-Infrared</vt:lpstr>
    </vt:vector>
  </TitlesOfParts>
  <Company>NRAO</Company>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Taylor Johnson</dc:creator>
  <cp:lastModifiedBy>Power Mac</cp:lastModifiedBy>
  <cp:revision>69</cp:revision>
  <dcterms:created xsi:type="dcterms:W3CDTF">2011-01-06T17:55:54Z</dcterms:created>
  <dcterms:modified xsi:type="dcterms:W3CDTF">2011-01-06T18:06:41Z</dcterms:modified>
</cp:coreProperties>
</file>