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handoutMasterIdLst>
    <p:handoutMasterId r:id="rId51"/>
  </p:handoutMasterIdLst>
  <p:sldIdLst>
    <p:sldId id="286" r:id="rId2"/>
    <p:sldId id="258" r:id="rId3"/>
    <p:sldId id="302" r:id="rId4"/>
    <p:sldId id="396" r:id="rId5"/>
    <p:sldId id="316" r:id="rId6"/>
    <p:sldId id="313" r:id="rId7"/>
    <p:sldId id="265" r:id="rId8"/>
    <p:sldId id="266" r:id="rId9"/>
    <p:sldId id="276" r:id="rId10"/>
    <p:sldId id="309" r:id="rId11"/>
    <p:sldId id="283" r:id="rId12"/>
    <p:sldId id="305" r:id="rId13"/>
    <p:sldId id="323" r:id="rId14"/>
    <p:sldId id="282" r:id="rId15"/>
    <p:sldId id="311" r:id="rId16"/>
    <p:sldId id="334" r:id="rId17"/>
    <p:sldId id="333" r:id="rId18"/>
    <p:sldId id="304" r:id="rId19"/>
    <p:sldId id="335" r:id="rId20"/>
    <p:sldId id="345" r:id="rId21"/>
    <p:sldId id="346" r:id="rId22"/>
    <p:sldId id="347" r:id="rId23"/>
    <p:sldId id="348" r:id="rId24"/>
    <p:sldId id="349" r:id="rId25"/>
    <p:sldId id="388" r:id="rId26"/>
    <p:sldId id="352" r:id="rId27"/>
    <p:sldId id="384" r:id="rId28"/>
    <p:sldId id="385" r:id="rId29"/>
    <p:sldId id="389" r:id="rId30"/>
    <p:sldId id="390" r:id="rId31"/>
    <p:sldId id="393" r:id="rId32"/>
    <p:sldId id="357" r:id="rId33"/>
    <p:sldId id="360" r:id="rId34"/>
    <p:sldId id="395" r:id="rId35"/>
    <p:sldId id="377" r:id="rId36"/>
    <p:sldId id="365" r:id="rId37"/>
    <p:sldId id="366" r:id="rId38"/>
    <p:sldId id="367" r:id="rId39"/>
    <p:sldId id="368" r:id="rId40"/>
    <p:sldId id="382" r:id="rId41"/>
    <p:sldId id="371" r:id="rId42"/>
    <p:sldId id="373" r:id="rId43"/>
    <p:sldId id="392" r:id="rId44"/>
    <p:sldId id="379" r:id="rId45"/>
    <p:sldId id="380" r:id="rId46"/>
    <p:sldId id="272" r:id="rId47"/>
    <p:sldId id="329" r:id="rId48"/>
    <p:sldId id="383" r:id="rId4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436"/>
    <a:srgbClr val="132436"/>
    <a:srgbClr val="102637"/>
    <a:srgbClr val="0F2637"/>
    <a:srgbClr val="000099"/>
    <a:srgbClr val="8CC7EA"/>
    <a:srgbClr val="EAEAEA"/>
    <a:srgbClr val="66CCFF"/>
    <a:srgbClr val="99CCFF"/>
    <a:srgbClr val="33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398" autoAdjust="0"/>
  </p:normalViewPr>
  <p:slideViewPr>
    <p:cSldViewPr snapToGrid="0" snapToObjects="1">
      <p:cViewPr>
        <p:scale>
          <a:sx n="100" d="100"/>
          <a:sy n="100" d="100"/>
        </p:scale>
        <p:origin x="-416" y="-368"/>
      </p:cViewPr>
      <p:guideLst>
        <p:guide orient="horz" pos="2160"/>
        <p:guide pos="2880"/>
      </p:guideLst>
    </p:cSldViewPr>
  </p:slideViewPr>
  <p:notesTextViewPr>
    <p:cViewPr>
      <p:scale>
        <a:sx n="100" d="100"/>
        <a:sy n="100" d="100"/>
      </p:scale>
      <p:origin x="0" y="0"/>
    </p:cViewPr>
  </p:notesTextViewPr>
  <p:sorterViewPr>
    <p:cViewPr>
      <p:scale>
        <a:sx n="63" d="100"/>
        <a:sy n="6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pitchFamily="17" charset="-128"/>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ECCE7FD-67D2-3B40-B534-FBBC535C4BF3}" type="datetime1">
              <a:rPr lang="en-US"/>
              <a:pPr>
                <a:defRPr/>
              </a:pPr>
              <a:t>8/17/15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pitchFamily="17" charset="-128"/>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FF60FD93-8D34-D844-B362-29B100FC5BC6}" type="slidenum">
              <a:rPr lang="en-US"/>
              <a:pPr>
                <a:defRPr/>
              </a:pPr>
              <a:t>‹#›</a:t>
            </a:fld>
            <a:endParaRPr lang="en-US"/>
          </a:p>
        </p:txBody>
      </p:sp>
    </p:spTree>
    <p:extLst>
      <p:ext uri="{BB962C8B-B14F-4D97-AF65-F5344CB8AC3E}">
        <p14:creationId xmlns:p14="http://schemas.microsoft.com/office/powerpoint/2010/main" val="40176460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ea typeface="ＭＳ Ｐゴシック" pitchFamily="17" charset="-128"/>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EF776361-935C-E546-83A8-D46858BD8090}" type="datetime1">
              <a:rPr lang="en-US"/>
              <a:pPr>
                <a:defRPr/>
              </a:pPr>
              <a:t>8/17/15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ea typeface="ＭＳ Ｐゴシック" pitchFamily="17" charset="-128"/>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28E9AB3-2F19-2741-843D-7F599F28F666}" type="slidenum">
              <a:rPr lang="en-US"/>
              <a:pPr>
                <a:defRPr/>
              </a:pPr>
              <a:t>‹#›</a:t>
            </a:fld>
            <a:endParaRPr lang="en-US"/>
          </a:p>
        </p:txBody>
      </p:sp>
    </p:spTree>
    <p:extLst>
      <p:ext uri="{BB962C8B-B14F-4D97-AF65-F5344CB8AC3E}">
        <p14:creationId xmlns:p14="http://schemas.microsoft.com/office/powerpoint/2010/main" val="411410869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pitchFamily="9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astro.troja.mff.cuni.cz/projects/asteroids3D/web.php"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organizers@</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a:t>
            </a:fld>
            <a:endParaRPr lang="en-US"/>
          </a:p>
        </p:txBody>
      </p:sp>
    </p:spTree>
    <p:extLst>
      <p:ext uri="{BB962C8B-B14F-4D97-AF65-F5344CB8AC3E}">
        <p14:creationId xmlns:p14="http://schemas.microsoft.com/office/powerpoint/2010/main" val="96673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(8/2/15 17:27) -----</a:t>
            </a:r>
          </a:p>
          <a:p>
            <a:r>
              <a:rPr lang="en-US" dirty="0"/>
              <a:t>May be divided into independent </a:t>
            </a:r>
            <a:r>
              <a:rPr lang="en-US" dirty="0" err="1"/>
              <a:t>subarrays</a:t>
            </a:r>
            <a:r>
              <a:rPr lang="en-US" dirty="0"/>
              <a:t> for special purposes, such as measuring baselines to newly moved antennas</a:t>
            </a:r>
            <a:r>
              <a:rPr lang="en-US" dirty="0" smtClean="0"/>
              <a:t>.</a:t>
            </a:r>
          </a:p>
          <a:p>
            <a:r>
              <a:rPr lang="en-US" dirty="0" smtClean="0"/>
              <a:t>the new record of the number of antennas. I'd like to share the 1770-baseline cross power spectra. The upper triangular plots show amplitudes of cross power spectra, while lower triangular plots do phases. The diagonal plots stand for autocorrelations. The quasar 3C 454.3 was observed at Band 3. </a:t>
            </a:r>
            <a:r>
              <a:rPr lang="nb-NO" dirty="0" smtClean="0"/>
              <a:t>3C 454.3 at 403.5 GHz, 1.54-sec </a:t>
            </a:r>
            <a:r>
              <a:rPr lang="nb-NO" dirty="0" err="1" smtClean="0"/>
              <a:t>integ</a:t>
            </a:r>
            <a:r>
              <a:rPr lang="nb-NO" dirty="0" smtClean="0"/>
              <a:t>.</a:t>
            </a:r>
          </a:p>
          <a:p>
            <a:r>
              <a:rPr lang="nb-NO" dirty="0" smtClean="0"/>
              <a:t>----- Meeting Notes (8/17/15 10:12) -----</a:t>
            </a:r>
          </a:p>
          <a:p>
            <a:r>
              <a:rPr lang="nb-NO" dirty="0" err="1" smtClean="0"/>
              <a:t>Kameno</a:t>
            </a:r>
            <a:r>
              <a:rPr lang="nb-NO" dirty="0" smtClean="0"/>
              <a:t>,</a:t>
            </a:r>
            <a:r>
              <a:rPr lang="nb-NO" baseline="0" dirty="0" smtClean="0"/>
              <a:t> Phillips, </a:t>
            </a:r>
            <a:r>
              <a:rPr lang="nb-NO" baseline="0" dirty="0" err="1" smtClean="0"/>
              <a:t>Hirota</a:t>
            </a:r>
            <a:r>
              <a:rPr lang="nb-NO" baseline="0" dirty="0" smtClean="0"/>
              <a:t>, </a:t>
            </a:r>
            <a:r>
              <a:rPr lang="nb-NO" baseline="0" dirty="0" err="1" smtClean="0"/>
              <a:t>Gaillardo</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14</a:t>
            </a:fld>
            <a:endParaRPr lang="en-US"/>
          </a:p>
        </p:txBody>
      </p:sp>
    </p:spTree>
    <p:extLst>
      <p:ext uri="{BB962C8B-B14F-4D97-AF65-F5344CB8AC3E}">
        <p14:creationId xmlns:p14="http://schemas.microsoft.com/office/powerpoint/2010/main" val="25273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(8/2/15 19:14) -----</a:t>
            </a:r>
          </a:p>
          <a:p>
            <a:r>
              <a:rPr lang="en-US"/>
              <a:t>Visite at OSF</a:t>
            </a:r>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15</a:t>
            </a:fld>
            <a:endParaRPr lang="en-US"/>
          </a:p>
        </p:txBody>
      </p:sp>
    </p:spTree>
    <p:extLst>
      <p:ext uri="{BB962C8B-B14F-4D97-AF65-F5344CB8AC3E}">
        <p14:creationId xmlns:p14="http://schemas.microsoft.com/office/powerpoint/2010/main" val="728027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(8/2/15 19:14) -----</a:t>
            </a:r>
          </a:p>
          <a:p>
            <a:r>
              <a:rPr lang="en-US"/>
              <a:t>Mention new data highway through ALMA Development Program</a:t>
            </a:r>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16</a:t>
            </a:fld>
            <a:endParaRPr lang="en-US"/>
          </a:p>
        </p:txBody>
      </p:sp>
    </p:spTree>
    <p:extLst>
      <p:ext uri="{BB962C8B-B14F-4D97-AF65-F5344CB8AC3E}">
        <p14:creationId xmlns:p14="http://schemas.microsoft.com/office/powerpoint/2010/main" val="2721456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Cycle </a:t>
            </a:r>
            <a:r>
              <a:rPr lang="en-US" dirty="0" smtClean="0"/>
              <a:t>0 919 proposals, 113 projects in highest priority.  All delivered.</a:t>
            </a:r>
          </a:p>
          <a:p>
            <a:r>
              <a:rPr lang="en-US" dirty="0" smtClean="0"/>
              <a:t>Cycle</a:t>
            </a:r>
            <a:r>
              <a:rPr lang="en-US" baseline="0" dirty="0" smtClean="0"/>
              <a:t> 1 1173 proposals, 198 in highest priority, </a:t>
            </a:r>
            <a:endParaRPr lang="en-US" baseline="0" dirty="0" smtClean="0"/>
          </a:p>
          <a:p>
            <a:r>
              <a:rPr lang="en-US" baseline="0" dirty="0" smtClean="0"/>
              <a:t>Cycle </a:t>
            </a:r>
            <a:r>
              <a:rPr lang="en-US" baseline="0" dirty="0" smtClean="0"/>
              <a:t>2 1381 proposals, 354 in highest priority, </a:t>
            </a:r>
            <a:endParaRPr lang="en-US" baseline="0" dirty="0" smtClean="0"/>
          </a:p>
          <a:p>
            <a:r>
              <a:rPr lang="en-US" baseline="0" dirty="0" smtClean="0"/>
              <a:t>Cycle 3 1578 proposals, 501 in highest priority.</a:t>
            </a:r>
            <a:endParaRPr lang="en-US" baseline="0" dirty="0" smtClean="0"/>
          </a:p>
          <a:p>
            <a:endParaRPr lang="en-US" dirty="0" smtClean="0"/>
          </a:p>
          <a:p>
            <a:endParaRPr lang="en-US" dirty="0"/>
          </a:p>
          <a:p>
            <a:r>
              <a:rPr lang="en-US" dirty="0"/>
              <a:t>----- Meeting Notes (8/17/15 10:12) -----</a:t>
            </a:r>
          </a:p>
          <a:p>
            <a:r>
              <a:rPr lang="en-US" dirty="0"/>
              <a:t>Cyc 3 stats</a:t>
            </a:r>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18</a:t>
            </a:fld>
            <a:endParaRPr lang="en-US"/>
          </a:p>
        </p:txBody>
      </p:sp>
    </p:spTree>
    <p:extLst>
      <p:ext uri="{BB962C8B-B14F-4D97-AF65-F5344CB8AC3E}">
        <p14:creationId xmlns:p14="http://schemas.microsoft.com/office/powerpoint/2010/main" val="2383277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(8/2/15 19:14) -----</a:t>
            </a:r>
          </a:p>
          <a:p>
            <a:r>
              <a:rPr lang="en-US"/>
              <a:t>Cycle 2 data still mostly in proprietary period.</a:t>
            </a:r>
          </a:p>
          <a:p>
            <a:r>
              <a:rPr lang="en-US"/>
              <a:t>----- Meeting Notes (8/9/15 22:01) -----</a:t>
            </a:r>
          </a:p>
          <a:p>
            <a:r>
              <a:rPr lang="en-US"/>
              <a:t>401</a:t>
            </a:r>
          </a:p>
          <a:p>
            <a:endParaRPr lang="en-US"/>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19</a:t>
            </a:fld>
            <a:endParaRPr lang="en-US"/>
          </a:p>
        </p:txBody>
      </p:sp>
    </p:spTree>
    <p:extLst>
      <p:ext uri="{BB962C8B-B14F-4D97-AF65-F5344CB8AC3E}">
        <p14:creationId xmlns:p14="http://schemas.microsoft.com/office/powerpoint/2010/main" val="3537262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charset="-128"/>
                <a:cs typeface="ＭＳ Ｐゴシック" charset="-128"/>
              </a:rPr>
              <a:t>Few minute sensitivities</a:t>
            </a:r>
          </a:p>
          <a:p>
            <a:pPr marL="0" marR="0" indent="0" algn="l" defTabSz="914400" rtl="0" eaLnBrk="1" fontAlgn="auto" latinLnBrk="0" hangingPunct="1">
              <a:lnSpc>
                <a:spcPct val="100000"/>
              </a:lnSpc>
              <a:spcBef>
                <a:spcPct val="0"/>
              </a:spcBef>
              <a:spcAft>
                <a:spcPts val="0"/>
              </a:spcAft>
              <a:buClrTx/>
              <a:buSzTx/>
              <a:buFontTx/>
              <a:buNone/>
              <a:tabLst/>
              <a:defRPr/>
            </a:pPr>
            <a:r>
              <a:rPr lang="en-US" dirty="0" smtClean="0"/>
              <a:t>favors the mm/</a:t>
            </a:r>
            <a:r>
              <a:rPr lang="en-US" dirty="0" err="1" smtClean="0"/>
              <a:t>submm</a:t>
            </a:r>
            <a:r>
              <a:rPr lang="en-US" dirty="0" smtClean="0"/>
              <a:t> windows for detection of distant objects with cool galaxy SEDs</a:t>
            </a:r>
          </a:p>
          <a:p>
            <a:pPr eaLnBrk="1" hangingPunct="1">
              <a:spcBef>
                <a:spcPct val="0"/>
              </a:spcBef>
            </a:pPr>
            <a:endParaRPr lang="en-US" dirty="0" smtClean="0">
              <a:ea typeface="ＭＳ Ｐゴシック" charset="-128"/>
              <a:cs typeface="ＭＳ Ｐゴシック" charset="-128"/>
            </a:endParaRPr>
          </a:p>
        </p:txBody>
      </p:sp>
      <p:sp>
        <p:nvSpPr>
          <p:cNvPr id="87044" name="Header Placeholder 3"/>
          <p:cNvSpPr>
            <a:spLocks noGrp="1"/>
          </p:cNvSpPr>
          <p:nvPr>
            <p:ph type="hdr" sz="quarter"/>
          </p:nvPr>
        </p:nvSpPr>
        <p:spPr bwMode="auto">
          <a:noFill/>
          <a:ln>
            <a:miter lim="800000"/>
            <a:headEnd/>
            <a:tailEnd/>
          </a:ln>
        </p:spPr>
        <p:txBody>
          <a:bodyPr/>
          <a:lstStyle/>
          <a:p>
            <a:r>
              <a:rPr lang="en-US"/>
              <a:t>ALMA</a:t>
            </a:r>
          </a:p>
        </p:txBody>
      </p:sp>
      <p:sp>
        <p:nvSpPr>
          <p:cNvPr id="52229" name="Slide Number Placeholder 4"/>
          <p:cNvSpPr>
            <a:spLocks noGrp="1"/>
          </p:cNvSpPr>
          <p:nvPr>
            <p:ph type="sldNum" sz="quarter" idx="5"/>
          </p:nvPr>
        </p:nvSpPr>
        <p:spPr bwMode="auto">
          <a:ln>
            <a:miter lim="800000"/>
            <a:headEnd/>
            <a:tailEnd/>
          </a:ln>
        </p:spPr>
        <p:txBody>
          <a:bodyPr/>
          <a:lstStyle/>
          <a:p>
            <a:fld id="{83F8349A-4BFF-9A45-B052-47F0F2B5533B}" type="slidenum">
              <a:rPr lang="en-US" smtClean="0"/>
              <a:pPr/>
              <a:t>20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at deep sensitivities the mm sky is crowded, demanding a fine beam to separate</a:t>
            </a:r>
            <a:r>
              <a:rPr lang="en-US" baseline="0" dirty="0" smtClean="0"/>
              <a:t> emitters and penetrate the confusion limit/</a:t>
            </a:r>
            <a:endParaRPr lang="en-US" dirty="0" smtClean="0"/>
          </a:p>
          <a:p>
            <a:r>
              <a:rPr lang="en-US" dirty="0" smtClean="0"/>
              <a:t>~3</a:t>
            </a:r>
            <a:r>
              <a:rPr lang="en-US" b="1" dirty="0" smtClean="0"/>
              <a:t>×</a:t>
            </a:r>
            <a:r>
              <a:rPr lang="en-US" dirty="0" smtClean="0"/>
              <a:t> deeper and with a beam area ~200</a:t>
            </a:r>
            <a:r>
              <a:rPr lang="en-US" b="1" dirty="0" smtClean="0"/>
              <a:t>×</a:t>
            </a:r>
            <a:r>
              <a:rPr lang="en-US" dirty="0" smtClean="0"/>
              <a:t> smaller than the original LESS observations, doubling the current number of </a:t>
            </a:r>
            <a:r>
              <a:rPr lang="en-US" dirty="0" err="1" smtClean="0"/>
              <a:t>interferometrically</a:t>
            </a:r>
            <a:r>
              <a:rPr lang="en-US" dirty="0" smtClean="0"/>
              <a:t>-observed </a:t>
            </a:r>
            <a:r>
              <a:rPr lang="en-US" dirty="0" err="1" smtClean="0"/>
              <a:t>submillimeter</a:t>
            </a:r>
            <a:r>
              <a:rPr lang="en-US" dirty="0" smtClean="0"/>
              <a:t> sources. The high resolution of these maps allows us to resolve sources that were previously blended and accurately identify the origin of the </a:t>
            </a:r>
            <a:r>
              <a:rPr lang="en-US" dirty="0" err="1" smtClean="0"/>
              <a:t>submillimeter</a:t>
            </a:r>
            <a:r>
              <a:rPr lang="en-US" dirty="0" smtClean="0"/>
              <a:t> emission. We discuss the creation of the ALESS </a:t>
            </a:r>
            <a:r>
              <a:rPr lang="en-US" dirty="0" err="1" smtClean="0"/>
              <a:t>submillimeter</a:t>
            </a:r>
            <a:r>
              <a:rPr lang="en-US" dirty="0" smtClean="0"/>
              <a:t> galaxy (SMG) catalog, including the main sample of 99 SMGs and a supplementary sample of 32 SMGs. We find that at least 35% (possibly up to 50%) of the detected LABOCA sources have been resolved into multiple SMGs, and that the average number of SMGs per LESS source increases with LESS flux density.</a:t>
            </a:r>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21</a:t>
            </a:fld>
            <a:endParaRPr lang="en-US"/>
          </a:p>
        </p:txBody>
      </p:sp>
    </p:spTree>
    <p:extLst>
      <p:ext uri="{BB962C8B-B14F-4D97-AF65-F5344CB8AC3E}">
        <p14:creationId xmlns:p14="http://schemas.microsoft.com/office/powerpoint/2010/main" val="3264370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discussion of the N/C ratio at </a:t>
            </a:r>
            <a:r>
              <a:rPr lang="en-US" dirty="0" err="1" smtClean="0"/>
              <a:t>z</a:t>
            </a:r>
            <a:r>
              <a:rPr lang="en-US" dirty="0" smtClean="0"/>
              <a:t>=4.76 in arXiv:1205.4834 from ALMA [N II] observations.  N is a secondary </a:t>
            </a:r>
            <a:r>
              <a:rPr lang="en-US" dirty="0" err="1" smtClean="0"/>
              <a:t>nucleosynthetic</a:t>
            </a:r>
            <a:r>
              <a:rPr lang="en-US" dirty="0" smtClean="0"/>
              <a:t> product but appears as abundant as locally even at an age since the big one of 1.27 </a:t>
            </a:r>
            <a:r>
              <a:rPr lang="en-US" dirty="0" err="1" smtClean="0"/>
              <a:t>Gyr</a:t>
            </a:r>
            <a:r>
              <a:rPr lang="en-US" dirty="0" smtClean="0"/>
              <a:t>.  Since the [N II] line is only 5% of [C II] this is pretty much an ALMA-only sort of project. </a:t>
            </a:r>
          </a:p>
          <a:p>
            <a:r>
              <a:rPr lang="en-US" dirty="0" smtClean="0"/>
              <a:t>----- Meeting Notes (1/7/15 14:27) -----</a:t>
            </a:r>
          </a:p>
          <a:p>
            <a:r>
              <a:rPr lang="en-US" dirty="0" smtClean="0"/>
              <a:t>black</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The optical to far-infrared SED of </a:t>
            </a:r>
            <a:r>
              <a:rPr lang="en-US" sz="1200" kern="1200" dirty="0" err="1" smtClean="0">
                <a:solidFill>
                  <a:schemeClr val="tx1"/>
                </a:solidFill>
                <a:effectLst/>
                <a:latin typeface="+mn-lt"/>
                <a:ea typeface="+mn-ea"/>
                <a:cs typeface="+mn-cs"/>
              </a:rPr>
              <a:t>Himiko</a:t>
            </a:r>
            <a:r>
              <a:rPr lang="en-US" sz="1200" kern="1200" dirty="0" smtClean="0">
                <a:solidFill>
                  <a:schemeClr val="tx1"/>
                </a:solidFill>
                <a:effectLst/>
                <a:latin typeface="+mn-lt"/>
                <a:ea typeface="+mn-ea"/>
                <a:cs typeface="+mn-cs"/>
              </a:rPr>
              <a:t> in the observed frame. The filled square shows the upper limit from our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deep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ALMA Band 6 observations and filled circles represent photometry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from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HST/WFC3J125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H160</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photometry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Spitzer</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SEDS 3.6</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4.5μm. Filled pentagons indicate the UKIDSS-UDS DR8</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photometry. Cross and plus symbols denote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HST/WFC3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F098M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Suprime</a:t>
            </a:r>
            <a:r>
              <a:rPr lang="en-US" sz="1200" kern="1200" dirty="0" smtClean="0">
                <a:solidFill>
                  <a:schemeClr val="tx1"/>
                </a:solidFill>
                <a:effectLst/>
                <a:latin typeface="+mn-lt"/>
                <a:ea typeface="+mn-ea"/>
                <a:cs typeface="+mn-cs"/>
              </a:rPr>
              <a:t>-Cam NB921 photometry that includes Lyα</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emission and Gunn-Peterson trough in their </a:t>
            </a:r>
            <a:r>
              <a:rPr lang="en-US" sz="1200" kern="1200" dirty="0" err="1" smtClean="0">
                <a:solidFill>
                  <a:schemeClr val="tx1"/>
                </a:solidFill>
                <a:effectLst/>
                <a:latin typeface="+mn-lt"/>
                <a:ea typeface="+mn-ea"/>
                <a:cs typeface="+mn-cs"/>
              </a:rPr>
              <a:t>bandpasses</a:t>
            </a:r>
            <a:r>
              <a:rPr lang="en-US" sz="1200" kern="1200" dirty="0" smtClean="0">
                <a:solidFill>
                  <a:schemeClr val="tx1"/>
                </a:solidFill>
                <a:effectLst/>
                <a:latin typeface="+mn-lt"/>
                <a:ea typeface="+mn-ea"/>
                <a:cs typeface="+mn-cs"/>
              </a:rPr>
              <a:t>. Open circles and arrows are data points and the upper limits taken from</a:t>
            </a:r>
          </a:p>
          <a:p>
            <a:pPr rtl="0"/>
            <a:r>
              <a:rPr lang="en-US" sz="1200" kern="1200" dirty="0" err="1" smtClean="0">
                <a:solidFill>
                  <a:schemeClr val="tx1"/>
                </a:solidFill>
                <a:effectLst/>
                <a:latin typeface="+mn-lt"/>
                <a:ea typeface="+mn-ea"/>
                <a:cs typeface="+mn-cs"/>
              </a:rPr>
              <a:t>Ouchi</a:t>
            </a:r>
            <a:r>
              <a:rPr lang="en-US" sz="1200" kern="1200" dirty="0" smtClean="0">
                <a:solidFill>
                  <a:schemeClr val="tx1"/>
                </a:solidFill>
                <a:effectLst/>
                <a:latin typeface="+mn-lt"/>
                <a:ea typeface="+mn-ea"/>
                <a:cs typeface="+mn-cs"/>
              </a:rPr>
              <a:t> et al. (2009). The open diamond with an arrow shows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upper limit from the IRAM observations (Walter et al. 2012).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magenta, green, and blue lines represent the SEDs of local galaxies,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Arp220, M82, M51, and NGC6946 (Silva et al. 1998), respectively,</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redshifted</a:t>
            </a:r>
            <a:r>
              <a:rPr lang="en-US" sz="1200" kern="1200" dirty="0" smtClean="0">
                <a:solidFill>
                  <a:schemeClr val="tx1"/>
                </a:solidFill>
                <a:effectLst/>
                <a:latin typeface="+mn-lt"/>
                <a:ea typeface="+mn-ea"/>
                <a:cs typeface="+mn-cs"/>
              </a:rPr>
              <a:t> to z= 6.595. SEDs of local dwarf irregular galaxies similarly </a:t>
            </a:r>
            <a:r>
              <a:rPr lang="en-US" sz="1200" kern="1200" dirty="0" err="1" smtClean="0">
                <a:solidFill>
                  <a:schemeClr val="tx1"/>
                </a:solidFill>
                <a:effectLst/>
                <a:latin typeface="+mn-lt"/>
                <a:ea typeface="+mn-ea"/>
                <a:cs typeface="+mn-cs"/>
              </a:rPr>
              <a:t>redshifted</a:t>
            </a:r>
            <a:r>
              <a:rPr lang="en-US" sz="1200" kern="1200" dirty="0" smtClean="0">
                <a:solidFill>
                  <a:schemeClr val="tx1"/>
                </a:solidFill>
                <a:effectLst/>
                <a:latin typeface="+mn-lt"/>
                <a:ea typeface="+mn-ea"/>
                <a:cs typeface="+mn-cs"/>
              </a:rPr>
              <a:t> are presented with cyan lines (Dale et 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2007).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All local galaxy SEDs are normalized in the rest-frame UV, where</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Himiko’s</a:t>
            </a:r>
            <a:r>
              <a:rPr lang="en-US" sz="1200" kern="1200" dirty="0" smtClean="0">
                <a:solidFill>
                  <a:schemeClr val="tx1"/>
                </a:solidFill>
                <a:effectLst/>
                <a:latin typeface="+mn-lt"/>
                <a:ea typeface="+mn-ea"/>
                <a:cs typeface="+mn-cs"/>
              </a:rPr>
              <a:t> SED is determined reliably</a:t>
            </a:r>
          </a:p>
          <a:p>
            <a:pPr rtl="0"/>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Note</a:t>
            </a:r>
          </a:p>
          <a:p>
            <a:pPr lvl="1"/>
            <a:r>
              <a:rPr lang="en-US" dirty="0" smtClean="0"/>
              <a:t>Requires continuum sources—does dust exist at z~7?</a:t>
            </a:r>
          </a:p>
          <a:p>
            <a:pPr lvl="2"/>
            <a:r>
              <a:rPr lang="en-US" dirty="0" smtClean="0"/>
              <a:t>UV slope is redder for metal poor hi z galaxies Dunlop 2013.  </a:t>
            </a:r>
          </a:p>
          <a:p>
            <a:pPr lvl="2"/>
            <a:r>
              <a:rPr lang="en-US" dirty="0" smtClean="0"/>
              <a:t>bright end of luminosity function appears to steepen from z~7 to z~5.  Suggests dust.</a:t>
            </a:r>
          </a:p>
          <a:p>
            <a:pPr rtl="0"/>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23</a:t>
            </a:fld>
            <a:endParaRPr lang="en-US"/>
          </a:p>
        </p:txBody>
      </p:sp>
    </p:spTree>
    <p:extLst>
      <p:ext uri="{BB962C8B-B14F-4D97-AF65-F5344CB8AC3E}">
        <p14:creationId xmlns:p14="http://schemas.microsoft.com/office/powerpoint/2010/main" val="1968521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ノート プレースホルダー 2"/>
          <p:cNvSpPr>
            <a:spLocks noGrp="1"/>
          </p:cNvSpPr>
          <p:nvPr>
            <p:ph type="body" idx="1"/>
          </p:nvPr>
        </p:nvSpPr>
        <p:spPr>
          <a:noFill/>
          <a:extLst>
            <a:ext uri="{FAA26D3D-D897-4be2-8F04-BA451C77F1D7}">
              <ma14:placeholderFlag xmlns:ma14="http://schemas.microsoft.com/office/mac/drawingml/2011/main" val="1"/>
            </a:ext>
          </a:extLst>
        </p:spPr>
        <p:txBody>
          <a:bodyPr/>
          <a:lstStyle/>
          <a:p>
            <a:pPr lvl="1"/>
            <a:r>
              <a:rPr lang="en-US" altLang="ja-JP" sz="2600" dirty="0" smtClean="0">
                <a:latin typeface="Arial" charset="0"/>
                <a:ea typeface="メイリオ" charset="0"/>
                <a:cs typeface="Arial" charset="0"/>
              </a:rPr>
              <a:t>“</a:t>
            </a:r>
            <a:r>
              <a:rPr lang="en-US" altLang="ja-JP" sz="2600" dirty="0" err="1" smtClean="0">
                <a:latin typeface="Arial" charset="0"/>
                <a:ea typeface="メイリオ" charset="0"/>
                <a:cs typeface="Arial" charset="0"/>
              </a:rPr>
              <a:t>Himiko</a:t>
            </a:r>
            <a:r>
              <a:rPr lang="en-US" altLang="ja-JP" sz="2600" dirty="0" smtClean="0">
                <a:latin typeface="Arial" charset="0"/>
                <a:ea typeface="メイリオ" charset="0"/>
                <a:cs typeface="Arial" charset="0"/>
              </a:rPr>
              <a:t>” at z = 6.6:</a:t>
            </a:r>
            <a:r>
              <a:rPr lang="en-US" sz="2600" dirty="0" smtClean="0"/>
              <a:t>1.5–3 </a:t>
            </a:r>
            <a:r>
              <a:rPr lang="en-US" sz="2600" b="1" dirty="0" smtClean="0"/>
              <a:t>×</a:t>
            </a:r>
            <a:r>
              <a:rPr lang="en-US" sz="2600" dirty="0" smtClean="0"/>
              <a:t> 10</a:t>
            </a:r>
            <a:r>
              <a:rPr lang="en-US" sz="2600" baseline="30000" dirty="0" smtClean="0"/>
              <a:t>10</a:t>
            </a:r>
            <a:r>
              <a:rPr lang="en-US" sz="2600" dirty="0" smtClean="0"/>
              <a:t> </a:t>
            </a:r>
            <a:r>
              <a:rPr lang="en-US" sz="2600" i="1" dirty="0" smtClean="0"/>
              <a:t>M</a:t>
            </a:r>
            <a:r>
              <a:rPr lang="en-US" sz="2600" baseline="-25000" dirty="0" smtClean="0"/>
              <a:t>☉</a:t>
            </a:r>
            <a:r>
              <a:rPr lang="en-US" sz="2600" dirty="0" smtClean="0"/>
              <a:t> </a:t>
            </a:r>
            <a:r>
              <a:rPr lang="en-US" altLang="ja-JP" sz="2600" dirty="0" smtClean="0">
                <a:latin typeface="Arial" charset="0"/>
                <a:ea typeface="メイリオ" charset="0"/>
                <a:cs typeface="Arial" charset="0"/>
              </a:rPr>
              <a:t>star forming (100 </a:t>
            </a:r>
            <a:r>
              <a:rPr lang="en-US" altLang="ja-JP" sz="2600" dirty="0" err="1" smtClean="0">
                <a:latin typeface="Arial" charset="0"/>
                <a:ea typeface="メイリオ" charset="0"/>
                <a:cs typeface="Arial" charset="0"/>
              </a:rPr>
              <a:t>Msun</a:t>
            </a:r>
            <a:r>
              <a:rPr lang="en-US" altLang="ja-JP" sz="2600" dirty="0" smtClean="0">
                <a:latin typeface="Arial" charset="0"/>
                <a:ea typeface="メイリオ" charset="0"/>
                <a:cs typeface="Arial" charset="0"/>
              </a:rPr>
              <a:t>/</a:t>
            </a:r>
            <a:r>
              <a:rPr lang="en-US" altLang="ja-JP" sz="2600" dirty="0" err="1" smtClean="0">
                <a:latin typeface="Arial" charset="0"/>
                <a:ea typeface="メイリオ" charset="0"/>
                <a:cs typeface="Arial" charset="0"/>
              </a:rPr>
              <a:t>yr</a:t>
            </a:r>
            <a:r>
              <a:rPr lang="en-US" altLang="ja-JP" sz="2600" dirty="0" smtClean="0">
                <a:latin typeface="Arial" charset="0"/>
                <a:ea typeface="メイリオ" charset="0"/>
                <a:cs typeface="Arial" charset="0"/>
              </a:rPr>
              <a:t>) galaxy with spatially extended Ly alpha emission</a:t>
            </a:r>
          </a:p>
          <a:p>
            <a:pPr lvl="1"/>
            <a:r>
              <a:rPr lang="en-US" altLang="ja-JP" sz="2600" dirty="0" smtClean="0">
                <a:latin typeface="Arial" charset="0"/>
                <a:ea typeface="メイリオ" charset="0"/>
                <a:cs typeface="Arial" charset="0"/>
              </a:rPr>
              <a:t>“IOK-1” at z=6.96  </a:t>
            </a:r>
            <a:r>
              <a:rPr lang="ro-RO" sz="2600" dirty="0" smtClean="0"/>
              <a:t> FIR luminosity </a:t>
            </a:r>
            <a:r>
              <a:rPr lang="ro-RO" sz="2600" b="1" dirty="0" smtClean="0"/>
              <a:t>L</a:t>
            </a:r>
            <a:r>
              <a:rPr lang="ro-RO" sz="2600" baseline="-25000" dirty="0" smtClean="0"/>
              <a:t>FIR</a:t>
            </a:r>
            <a:r>
              <a:rPr lang="ro-RO" sz="2600" b="1" dirty="0" smtClean="0"/>
              <a:t>&lt;</a:t>
            </a:r>
            <a:r>
              <a:rPr lang="ro-RO" sz="2600" dirty="0" smtClean="0"/>
              <a:t>3</a:t>
            </a:r>
            <a:r>
              <a:rPr lang="ro-RO" sz="2600" b="1" dirty="0" smtClean="0"/>
              <a:t>.</a:t>
            </a:r>
            <a:r>
              <a:rPr lang="ro-RO" sz="2600" dirty="0" smtClean="0"/>
              <a:t>7x10</a:t>
            </a:r>
            <a:r>
              <a:rPr lang="ro-RO" sz="2600" baseline="30000" dirty="0" smtClean="0"/>
              <a:t>10</a:t>
            </a:r>
            <a:r>
              <a:rPr lang="ro-RO" sz="2600" b="1" dirty="0" smtClean="0"/>
              <a:t>L</a:t>
            </a:r>
            <a:r>
              <a:rPr lang="ro-RO" sz="2600" baseline="-25000" dirty="0" smtClean="0"/>
              <a:t>⊙</a:t>
            </a:r>
            <a:r>
              <a:rPr lang="ro-RO" sz="2600" dirty="0" smtClean="0"/>
              <a:t>  (42.5–122.5 </a:t>
            </a:r>
            <a:r>
              <a:rPr lang="ro-RO" sz="2600" b="1" dirty="0" smtClean="0"/>
              <a:t>μ</a:t>
            </a:r>
            <a:r>
              <a:rPr lang="ro-RO" sz="2600" dirty="0" smtClean="0"/>
              <a:t> m), total IR luminosity </a:t>
            </a:r>
            <a:r>
              <a:rPr lang="en-US" sz="2600" b="1" dirty="0" smtClean="0"/>
              <a:t>L</a:t>
            </a:r>
            <a:r>
              <a:rPr lang="en-US" sz="2600" baseline="-25000" dirty="0" smtClean="0"/>
              <a:t>IR</a:t>
            </a:r>
            <a:r>
              <a:rPr lang="en-US" sz="2600" dirty="0" smtClean="0"/>
              <a:t> </a:t>
            </a:r>
            <a:r>
              <a:rPr lang="en-US" sz="2600" b="1" dirty="0" smtClean="0"/>
              <a:t>&lt; </a:t>
            </a:r>
            <a:r>
              <a:rPr lang="en-US" sz="2600" dirty="0" smtClean="0"/>
              <a:t> 5</a:t>
            </a:r>
            <a:r>
              <a:rPr lang="en-US" sz="2600" b="1" dirty="0" smtClean="0"/>
              <a:t>.</a:t>
            </a:r>
            <a:r>
              <a:rPr lang="en-US" sz="2600" dirty="0" smtClean="0"/>
              <a:t> 7 x10</a:t>
            </a:r>
            <a:r>
              <a:rPr lang="en-US" sz="2600" baseline="30000" dirty="0" smtClean="0"/>
              <a:t>10</a:t>
            </a:r>
            <a:r>
              <a:rPr lang="en-US" sz="2600" b="1" dirty="0" smtClean="0"/>
              <a:t>L</a:t>
            </a:r>
            <a:r>
              <a:rPr lang="en-US" sz="2600" baseline="-25000" dirty="0" smtClean="0"/>
              <a:t>⊙</a:t>
            </a:r>
            <a:r>
              <a:rPr lang="en-US" sz="2600" dirty="0" smtClean="0"/>
              <a:t>  (8–1000 </a:t>
            </a:r>
            <a:r>
              <a:rPr lang="en-US" sz="2600" b="1" dirty="0" smtClean="0"/>
              <a:t>μ</a:t>
            </a:r>
            <a:r>
              <a:rPr lang="en-US" sz="2600" dirty="0" smtClean="0"/>
              <a:t> m) and dust-obscured star formation rate (SFR) </a:t>
            </a:r>
            <a:r>
              <a:rPr lang="en-US" sz="2600" b="1" dirty="0" smtClean="0"/>
              <a:t>&lt; </a:t>
            </a:r>
            <a:r>
              <a:rPr lang="en-US" sz="2600" dirty="0" smtClean="0"/>
              <a:t> 10 </a:t>
            </a:r>
            <a:r>
              <a:rPr lang="en-US" sz="2600" b="1" dirty="0" smtClean="0"/>
              <a:t>M</a:t>
            </a:r>
            <a:r>
              <a:rPr lang="en-US" sz="2600" baseline="-25000" dirty="0" smtClean="0"/>
              <a:t>⊙</a:t>
            </a:r>
            <a:r>
              <a:rPr lang="en-US" sz="2600" dirty="0" smtClean="0"/>
              <a:t>  yr</a:t>
            </a:r>
            <a:r>
              <a:rPr lang="en-US" sz="2600" baseline="30000" dirty="0" smtClean="0"/>
              <a:t>−1</a:t>
            </a:r>
            <a:r>
              <a:rPr lang="en-US" sz="2600" dirty="0" smtClean="0"/>
              <a:t>.</a:t>
            </a:r>
            <a:endParaRPr lang="en-US" altLang="ja-JP" sz="2000" dirty="0" smtClean="0">
              <a:latin typeface="Arial" charset="0"/>
              <a:ea typeface="メイリオ" charset="0"/>
              <a:cs typeface="Arial" charset="0"/>
            </a:endParaRPr>
          </a:p>
          <a:p>
            <a:r>
              <a:rPr lang="en-US" dirty="0" smtClean="0"/>
              <a:t>Suggests gas may be dispersed</a:t>
            </a:r>
            <a:r>
              <a:rPr lang="en-US" baseline="0" dirty="0" smtClean="0"/>
              <a:t> or destroyed by star formation at </a:t>
            </a:r>
            <a:r>
              <a:rPr lang="en-US" baseline="0" dirty="0" err="1" smtClean="0"/>
              <a:t>LyA</a:t>
            </a:r>
            <a:r>
              <a:rPr lang="en-US" baseline="0" dirty="0" smtClean="0"/>
              <a:t> core. </a:t>
            </a:r>
            <a:endParaRPr lang="en-US" dirty="0" smtClean="0"/>
          </a:p>
          <a:p>
            <a:endParaRPr lang="en-US" dirty="0" smtClean="0"/>
          </a:p>
          <a:p>
            <a:r>
              <a:rPr lang="en-US" dirty="0" smtClean="0"/>
              <a:t>We summarize our conclusions as follows. </a:t>
            </a:r>
          </a:p>
          <a:p>
            <a:r>
              <a:rPr lang="en-US" dirty="0" smtClean="0"/>
              <a:t>1.  The 1.2 mm dust continuum flux from this star-forming galaxy is very weak, &lt;52 </a:t>
            </a:r>
            <a:r>
              <a:rPr lang="en-US" dirty="0" err="1" smtClean="0"/>
              <a:t>μJy</a:t>
            </a:r>
            <a:r>
              <a:rPr lang="en-US" dirty="0" smtClean="0"/>
              <a:t>, and comparable with or weaker than that observed for local dwarf irregulars with much lower SFRs.2.  We find a surprisingly stringent upper limit to the flux of the [C ii] 158 </a:t>
            </a:r>
            <a:r>
              <a:rPr lang="en-US" dirty="0" err="1" smtClean="0"/>
              <a:t>μm</a:t>
            </a:r>
            <a:r>
              <a:rPr lang="en-US" dirty="0" smtClean="0"/>
              <a:t> line, , placing it a factor 30 below expectations based on the scaling relation established between and SFR for lower redshift galaxies. This indicates a very metal poor system and may imply that the [C ii] line will be a poor diagnostic of early </a:t>
            </a:r>
            <a:r>
              <a:rPr lang="en-US" i="1" dirty="0" smtClean="0"/>
              <a:t>z</a:t>
            </a:r>
            <a:r>
              <a:rPr lang="en-US" dirty="0" smtClean="0"/>
              <a:t> &gt;7 galaxies.3.  Our deeper </a:t>
            </a:r>
            <a:r>
              <a:rPr lang="en-US" i="1" dirty="0" err="1" smtClean="0"/>
              <a:t>HST</a:t>
            </a:r>
            <a:r>
              <a:rPr lang="en-US" dirty="0" err="1" smtClean="0"/>
              <a:t>+</a:t>
            </a:r>
            <a:r>
              <a:rPr lang="en-US" i="1" dirty="0" err="1" smtClean="0"/>
              <a:t>Spitzer</a:t>
            </a:r>
            <a:r>
              <a:rPr lang="en-US" dirty="0" smtClean="0"/>
              <a:t> photometry allows us to considerably refine the stellar population properties of </a:t>
            </a:r>
            <a:r>
              <a:rPr lang="en-US" dirty="0" err="1" smtClean="0"/>
              <a:t>Himiko</a:t>
            </a:r>
            <a:r>
              <a:rPr lang="en-US" dirty="0" smtClean="0"/>
              <a:t>. Using models with and without nebular lines, we infer a stellar mass of 1.5–3 </a:t>
            </a:r>
            <a:r>
              <a:rPr lang="en-US" b="1" dirty="0" smtClean="0"/>
              <a:t>×</a:t>
            </a:r>
            <a:r>
              <a:rPr lang="en-US" dirty="0" smtClean="0"/>
              <a:t> 10</a:t>
            </a:r>
            <a:r>
              <a:rPr lang="en-US" baseline="30000" dirty="0" smtClean="0"/>
              <a:t>10</a:t>
            </a:r>
            <a:r>
              <a:rPr lang="en-US" dirty="0" smtClean="0"/>
              <a:t> </a:t>
            </a:r>
            <a:r>
              <a:rPr lang="en-US" i="1" dirty="0" smtClean="0"/>
              <a:t>M</a:t>
            </a:r>
            <a:r>
              <a:rPr lang="en-US" baseline="-25000" dirty="0" smtClean="0"/>
              <a:t>☉</a:t>
            </a:r>
            <a:r>
              <a:rPr lang="en-US" dirty="0" smtClean="0"/>
              <a:t> and a SFR of 100 ± 2 </a:t>
            </a:r>
            <a:r>
              <a:rPr lang="en-US" i="1" dirty="0" smtClean="0"/>
              <a:t>M</a:t>
            </a:r>
            <a:r>
              <a:rPr lang="en-US" baseline="-25000" dirty="0" smtClean="0"/>
              <a:t>☉</a:t>
            </a:r>
            <a:r>
              <a:rPr lang="en-US" dirty="0" smtClean="0"/>
              <a:t> yr</a:t>
            </a:r>
            <a:r>
              <a:rPr lang="en-US" baseline="30000" dirty="0" smtClean="0"/>
              <a:t>−1</a:t>
            </a:r>
            <a:r>
              <a:rPr lang="en-US" dirty="0" smtClean="0"/>
              <a:t>, comparable with the properties of luminous LBGs at </a:t>
            </a:r>
            <a:r>
              <a:rPr lang="en-US" i="1" dirty="0" smtClean="0"/>
              <a:t>z</a:t>
            </a:r>
            <a:r>
              <a:rPr lang="en-US" dirty="0" smtClean="0"/>
              <a:t> ~ 3.4.  Our </a:t>
            </a:r>
            <a:r>
              <a:rPr lang="en-US" i="1" dirty="0" smtClean="0"/>
              <a:t>HST</a:t>
            </a:r>
            <a:r>
              <a:rPr lang="en-US" dirty="0" smtClean="0"/>
              <a:t> image has revealed three </a:t>
            </a:r>
            <a:r>
              <a:rPr lang="en-US" i="1" dirty="0" smtClean="0"/>
              <a:t>L</a:t>
            </a:r>
            <a:r>
              <a:rPr lang="en-US" dirty="0" smtClean="0"/>
              <a:t>* galaxy clumps which, together with our earlier kinematic constraints, suggest a rare triple merger. One clump reveals intense Lyα emission and an extremely blue color continuum of β = −2.84 ± 0.32, which is suggestive of metal-poor star-formation and an age of less than 200 Myr.5.  From these properties, we conclude that we are witnessing intense star formation induced by this triple merger and that the associated </a:t>
            </a:r>
            <a:r>
              <a:rPr lang="en-US" dirty="0" err="1" smtClean="0"/>
              <a:t>photoionizing</a:t>
            </a:r>
            <a:r>
              <a:rPr lang="en-US" dirty="0" smtClean="0"/>
              <a:t> radiation is sufficient to power the extensive Lyα nebula.</a:t>
            </a:r>
          </a:p>
          <a:p>
            <a:endParaRPr lang="en-US" altLang="ja-JP" dirty="0" smtClean="0">
              <a:latin typeface="Calibri" charset="0"/>
              <a:ea typeface="ＭＳ Ｐゴシック" charset="0"/>
            </a:endParaRPr>
          </a:p>
          <a:p>
            <a:r>
              <a:rPr lang="en-US" altLang="ja-JP" dirty="0" smtClean="0">
                <a:latin typeface="Calibri" charset="0"/>
                <a:ea typeface="ＭＳ Ｐゴシック" charset="0"/>
              </a:rPr>
              <a:t>Ota et al 2014 </a:t>
            </a:r>
            <a:r>
              <a:rPr lang="en-US" sz="1200" b="0" i="0" u="none" strike="noStrike" kern="1200" baseline="0" dirty="0" smtClean="0">
                <a:solidFill>
                  <a:schemeClr val="tx1"/>
                </a:solidFill>
                <a:latin typeface="+mn-lt"/>
                <a:ea typeface="+mn-ea"/>
                <a:cs typeface="+mn-cs"/>
              </a:rPr>
              <a:t> present ALMA observations of the [CII] line and far-infrared (FIR) continuum of a </a:t>
            </a:r>
            <a:r>
              <a:rPr lang="en-US" sz="1200" b="0" i="0" u="none" strike="noStrike" kern="1200" baseline="0" dirty="0" err="1" smtClean="0">
                <a:solidFill>
                  <a:schemeClr val="tx1"/>
                </a:solidFill>
                <a:latin typeface="+mn-lt"/>
                <a:ea typeface="+mn-ea"/>
                <a:cs typeface="+mn-cs"/>
              </a:rPr>
              <a:t>normallyvstar</a:t>
            </a:r>
            <a:r>
              <a:rPr lang="en-US" sz="1200" b="0" i="0" u="none" strike="noStrike" kern="1200" baseline="0" dirty="0" smtClean="0">
                <a:solidFill>
                  <a:schemeClr val="tx1"/>
                </a:solidFill>
                <a:latin typeface="+mn-lt"/>
                <a:ea typeface="+mn-ea"/>
                <a:cs typeface="+mn-cs"/>
              </a:rPr>
              <a:t>-forming galaxy in the </a:t>
            </a:r>
            <a:r>
              <a:rPr lang="en-US" sz="1200" b="0" i="0" u="none" strike="noStrike" kern="1200" baseline="0" dirty="0" err="1" smtClean="0">
                <a:solidFill>
                  <a:schemeClr val="tx1"/>
                </a:solidFill>
                <a:latin typeface="+mn-lt"/>
                <a:ea typeface="+mn-ea"/>
                <a:cs typeface="+mn-cs"/>
              </a:rPr>
              <a:t>reionization</a:t>
            </a:r>
            <a:r>
              <a:rPr lang="en-US" sz="1200" b="0" i="0" u="none" strike="noStrike" kern="1200" baseline="0" dirty="0" smtClean="0">
                <a:solidFill>
                  <a:schemeClr val="tx1"/>
                </a:solidFill>
                <a:latin typeface="+mn-lt"/>
                <a:ea typeface="+mn-ea"/>
                <a:cs typeface="+mn-cs"/>
              </a:rPr>
              <a:t> epoch, the z  = 6. 96 Ly  emitter (LAE) IOK-1. Probing to sensitivities of line  = 240 μ </a:t>
            </a:r>
            <a:r>
              <a:rPr lang="en-US" sz="1200" b="0" i="0" u="none" strike="noStrike" kern="1200" baseline="0" dirty="0" err="1" smtClean="0">
                <a:solidFill>
                  <a:schemeClr val="tx1"/>
                </a:solidFill>
                <a:latin typeface="+mn-lt"/>
                <a:ea typeface="+mn-ea"/>
                <a:cs typeface="+mn-cs"/>
              </a:rPr>
              <a:t>Jy</a:t>
            </a:r>
            <a:r>
              <a:rPr lang="en-US" sz="1200" b="0" i="0" u="none" strike="noStrike" kern="1200" baseline="0" dirty="0" smtClean="0">
                <a:solidFill>
                  <a:schemeClr val="tx1"/>
                </a:solidFill>
                <a:latin typeface="+mn-lt"/>
                <a:ea typeface="+mn-ea"/>
                <a:cs typeface="+mn-cs"/>
              </a:rPr>
              <a:t> beam</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1  (40 km s</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1  channel) and </a:t>
            </a:r>
            <a:r>
              <a:rPr lang="en-US" sz="1200" b="0" i="0" u="none" strike="noStrike" kern="1200" baseline="0" dirty="0" err="1" smtClean="0">
                <a:solidFill>
                  <a:schemeClr val="tx1"/>
                </a:solidFill>
                <a:latin typeface="+mn-lt"/>
                <a:ea typeface="+mn-ea"/>
                <a:cs typeface="+mn-cs"/>
              </a:rPr>
              <a:t>cont</a:t>
            </a:r>
            <a:r>
              <a:rPr lang="en-US" sz="1200" b="0" i="0" u="none" strike="noStrike" kern="1200" baseline="0" dirty="0" smtClean="0">
                <a:solidFill>
                  <a:schemeClr val="tx1"/>
                </a:solidFill>
                <a:latin typeface="+mn-lt"/>
                <a:ea typeface="+mn-ea"/>
                <a:cs typeface="+mn-cs"/>
              </a:rPr>
              <a:t>  = 21 μ </a:t>
            </a:r>
            <a:r>
              <a:rPr lang="en-US" sz="1200" b="0" i="0" u="none" strike="noStrike" kern="1200" baseline="0" dirty="0" err="1" smtClean="0">
                <a:solidFill>
                  <a:schemeClr val="tx1"/>
                </a:solidFill>
                <a:latin typeface="+mn-lt"/>
                <a:ea typeface="+mn-ea"/>
                <a:cs typeface="+mn-cs"/>
              </a:rPr>
              <a:t>Jy</a:t>
            </a:r>
            <a:r>
              <a:rPr lang="en-US" sz="1200" b="0" i="0" u="none" strike="noStrike" kern="1200" baseline="0" dirty="0" smtClean="0">
                <a:solidFill>
                  <a:schemeClr val="tx1"/>
                </a:solidFill>
                <a:latin typeface="+mn-lt"/>
                <a:ea typeface="+mn-ea"/>
                <a:cs typeface="+mn-cs"/>
              </a:rPr>
              <a:t> beam</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1 , we found the galaxy undetected in both [CII] and continuum. Comparison of UV–FIR spectral energy distribution (SED) of IOK-1, including our ALMA limit, with those of several types of local galaxies</a:t>
            </a:r>
          </a:p>
          <a:p>
            <a:r>
              <a:rPr lang="en-US" sz="1200" b="0" i="0" u="none" strike="noStrike" kern="1200" baseline="0" dirty="0" smtClean="0">
                <a:solidFill>
                  <a:schemeClr val="tx1"/>
                </a:solidFill>
                <a:latin typeface="+mn-lt"/>
                <a:ea typeface="+mn-ea"/>
                <a:cs typeface="+mn-cs"/>
              </a:rPr>
              <a:t>(including the effects of the cosmic microwave background, CMB, on the FIR continuum) suggests</a:t>
            </a:r>
          </a:p>
          <a:p>
            <a:r>
              <a:rPr lang="en-US" sz="1200" b="0" i="0" u="none" strike="noStrike" kern="1200" baseline="0" dirty="0" smtClean="0">
                <a:solidFill>
                  <a:schemeClr val="tx1"/>
                </a:solidFill>
                <a:latin typeface="+mn-lt"/>
                <a:ea typeface="+mn-ea"/>
                <a:cs typeface="+mn-cs"/>
              </a:rPr>
              <a:t>that IOK-1 is similar to local dwarf/irregular galaxies in SED shape rather than highly dusty/obscured</a:t>
            </a:r>
          </a:p>
          <a:p>
            <a:r>
              <a:rPr lang="en-US" sz="1200" b="0" i="0" u="none" strike="noStrike" kern="1200" baseline="0" dirty="0" smtClean="0">
                <a:solidFill>
                  <a:schemeClr val="tx1"/>
                </a:solidFill>
                <a:latin typeface="+mn-lt"/>
                <a:ea typeface="+mn-ea"/>
                <a:cs typeface="+mn-cs"/>
              </a:rPr>
              <a:t>galaxies. Moreover, our 3  FIR continuum limit, corrected for CMB effects, implies intrinsic dust mass</a:t>
            </a:r>
          </a:p>
          <a:p>
            <a:r>
              <a:rPr lang="fi-FI" sz="1200" b="0" i="0" u="none" strike="noStrike" kern="1200" baseline="0" dirty="0" err="1" smtClean="0">
                <a:solidFill>
                  <a:schemeClr val="tx1"/>
                </a:solidFill>
                <a:latin typeface="+mn-lt"/>
                <a:ea typeface="+mn-ea"/>
                <a:cs typeface="+mn-cs"/>
              </a:rPr>
              <a:t>Mdust</a:t>
            </a:r>
            <a:r>
              <a:rPr lang="fi-FI" sz="1200" b="0" i="0" u="none" strike="noStrike" kern="1200" baseline="0" dirty="0" smtClean="0">
                <a:solidFill>
                  <a:schemeClr val="tx1"/>
                </a:solidFill>
                <a:latin typeface="+mn-lt"/>
                <a:ea typeface="+mn-ea"/>
                <a:cs typeface="+mn-cs"/>
              </a:rPr>
              <a:t> &lt;  6. 4 Å~  107M</a:t>
            </a:r>
            <a:r>
              <a:rPr lang="fi-FI" sz="1200" b="1" i="0" u="none" strike="noStrike" kern="1200" baseline="0" dirty="0" smtClean="0">
                <a:solidFill>
                  <a:schemeClr val="tx1"/>
                </a:solidFill>
                <a:latin typeface="+mn-lt"/>
                <a:ea typeface="+mn-ea"/>
                <a:cs typeface="+mn-cs"/>
              </a:rPr>
              <a:t>⊙</a:t>
            </a:r>
            <a:r>
              <a:rPr lang="fi-FI" sz="1200" b="0" i="0" u="none" strike="noStrike" kern="1200" baseline="0" dirty="0" smtClean="0">
                <a:solidFill>
                  <a:schemeClr val="tx1"/>
                </a:solidFill>
                <a:latin typeface="+mn-lt"/>
                <a:ea typeface="+mn-ea"/>
                <a:cs typeface="+mn-cs"/>
              </a:rPr>
              <a:t> , FIR </a:t>
            </a:r>
            <a:r>
              <a:rPr lang="fi-FI" sz="1200" b="0" i="0" u="none" strike="noStrike" kern="1200" baseline="0" dirty="0" err="1" smtClean="0">
                <a:solidFill>
                  <a:schemeClr val="tx1"/>
                </a:solidFill>
                <a:latin typeface="+mn-lt"/>
                <a:ea typeface="+mn-ea"/>
                <a:cs typeface="+mn-cs"/>
              </a:rPr>
              <a:t>luminosity</a:t>
            </a:r>
            <a:r>
              <a:rPr lang="fi-FI" sz="1200" b="0" i="0" u="none" strike="noStrike" kern="1200" baseline="0" dirty="0" smtClean="0">
                <a:solidFill>
                  <a:schemeClr val="tx1"/>
                </a:solidFill>
                <a:latin typeface="+mn-lt"/>
                <a:ea typeface="+mn-ea"/>
                <a:cs typeface="+mn-cs"/>
              </a:rPr>
              <a:t> LFIR &lt;  3. 7 Å~  1010L</a:t>
            </a:r>
            <a:r>
              <a:rPr lang="fi-FI" sz="1200" b="1" i="0" u="none" strike="noStrike" kern="1200" baseline="0" dirty="0" smtClean="0">
                <a:solidFill>
                  <a:schemeClr val="tx1"/>
                </a:solidFill>
                <a:latin typeface="+mn-lt"/>
                <a:ea typeface="+mn-ea"/>
                <a:cs typeface="+mn-cs"/>
              </a:rPr>
              <a:t>⊙ </a:t>
            </a:r>
            <a:r>
              <a:rPr lang="fi-FI" sz="1200" b="0" i="0" u="none" strike="noStrike" kern="1200" baseline="0" dirty="0" smtClean="0">
                <a:solidFill>
                  <a:schemeClr val="tx1"/>
                </a:solidFill>
                <a:latin typeface="+mn-lt"/>
                <a:ea typeface="+mn-ea"/>
                <a:cs typeface="+mn-cs"/>
              </a:rPr>
              <a:t> (42.5–122.5 μ m), </a:t>
            </a:r>
            <a:r>
              <a:rPr lang="fi-FI" sz="1200" b="0" i="0" u="none" strike="noStrike" kern="1200" baseline="0" dirty="0" err="1" smtClean="0">
                <a:solidFill>
                  <a:schemeClr val="tx1"/>
                </a:solidFill>
                <a:latin typeface="+mn-lt"/>
                <a:ea typeface="+mn-ea"/>
                <a:cs typeface="+mn-cs"/>
              </a:rPr>
              <a:t>total</a:t>
            </a:r>
            <a:r>
              <a:rPr lang="fi-FI" sz="1200" b="0" i="0" u="none" strike="noStrike" kern="1200" baseline="0" dirty="0" smtClean="0">
                <a:solidFill>
                  <a:schemeClr val="tx1"/>
                </a:solidFill>
                <a:latin typeface="+mn-lt"/>
                <a:ea typeface="+mn-ea"/>
                <a:cs typeface="+mn-cs"/>
              </a:rPr>
              <a:t> IR </a:t>
            </a:r>
            <a:r>
              <a:rPr lang="fi-FI" sz="1200" b="0" i="0" u="none" strike="noStrike" kern="1200" baseline="0" dirty="0" err="1" smtClean="0">
                <a:solidFill>
                  <a:schemeClr val="tx1"/>
                </a:solidFill>
                <a:latin typeface="+mn-lt"/>
                <a:ea typeface="+mn-ea"/>
                <a:cs typeface="+mn-cs"/>
              </a:rPr>
              <a:t>luminosity</a:t>
            </a:r>
            <a:endParaRPr lang="fi-FI"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LIR &lt;  5. 7 </a:t>
            </a:r>
            <a:r>
              <a:rPr lang="en-US" sz="1200" b="0" i="0" u="none" strike="noStrike" kern="1200" baseline="0" dirty="0" err="1" smtClean="0">
                <a:solidFill>
                  <a:schemeClr val="tx1"/>
                </a:solidFill>
                <a:latin typeface="+mn-lt"/>
                <a:ea typeface="+mn-ea"/>
                <a:cs typeface="+mn-cs"/>
              </a:rPr>
              <a:t>Å</a:t>
            </a:r>
            <a:r>
              <a:rPr lang="en-US" sz="1200" b="0" i="0" u="none" strike="noStrike" kern="1200" baseline="0" dirty="0" smtClean="0">
                <a:solidFill>
                  <a:schemeClr val="tx1"/>
                </a:solidFill>
                <a:latin typeface="+mn-lt"/>
                <a:ea typeface="+mn-ea"/>
                <a:cs typeface="+mn-cs"/>
              </a:rPr>
              <a:t>~  1010L</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(8–1000 μ m) and dust-obscured star formation rate (SFR) &lt;  10 M</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 yr</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1 , if we</a:t>
            </a:r>
          </a:p>
          <a:p>
            <a:r>
              <a:rPr lang="en-US" sz="1200" b="0" i="0" u="none" strike="noStrike" kern="1200" baseline="0" dirty="0" smtClean="0">
                <a:solidFill>
                  <a:schemeClr val="tx1"/>
                </a:solidFill>
                <a:latin typeface="+mn-lt"/>
                <a:ea typeface="+mn-ea"/>
                <a:cs typeface="+mn-cs"/>
              </a:rPr>
              <a:t>assume that IOK-1 has a dust temperature and emissivity index typical of local dwarf galaxies. This</a:t>
            </a:r>
          </a:p>
          <a:p>
            <a:r>
              <a:rPr lang="en-US" sz="1200" b="0" i="0" u="none" strike="noStrike" kern="1200" baseline="0" dirty="0" smtClean="0">
                <a:solidFill>
                  <a:schemeClr val="tx1"/>
                </a:solidFill>
                <a:latin typeface="+mn-lt"/>
                <a:ea typeface="+mn-ea"/>
                <a:cs typeface="+mn-cs"/>
              </a:rPr>
              <a:t>SFR is 2.4 times lower than one estimated from the UV continuum, suggesting that &lt;  29% of the</a:t>
            </a:r>
          </a:p>
          <a:p>
            <a:r>
              <a:rPr lang="en-US" sz="1200" b="0" i="0" u="none" strike="noStrike" kern="1200" baseline="0" dirty="0" smtClean="0">
                <a:solidFill>
                  <a:schemeClr val="tx1"/>
                </a:solidFill>
                <a:latin typeface="+mn-lt"/>
                <a:ea typeface="+mn-ea"/>
                <a:cs typeface="+mn-cs"/>
              </a:rPr>
              <a:t>star formation is obscured by dust. Meanwhile, our 3  [CII] flux limit translates into [CII] luminosity,</a:t>
            </a:r>
          </a:p>
          <a:p>
            <a:r>
              <a:rPr lang="en-US" sz="1200" b="0" i="0" u="none" strike="noStrike" kern="1200" baseline="0" dirty="0" smtClean="0">
                <a:solidFill>
                  <a:schemeClr val="tx1"/>
                </a:solidFill>
                <a:latin typeface="+mn-lt"/>
                <a:ea typeface="+mn-ea"/>
                <a:cs typeface="+mn-cs"/>
              </a:rPr>
              <a:t>L[CII] &lt;  3. 4 </a:t>
            </a:r>
            <a:r>
              <a:rPr lang="en-US" sz="1200" b="0" i="0" u="none" strike="noStrike" kern="1200" baseline="0" dirty="0" err="1" smtClean="0">
                <a:solidFill>
                  <a:schemeClr val="tx1"/>
                </a:solidFill>
                <a:latin typeface="+mn-lt"/>
                <a:ea typeface="+mn-ea"/>
                <a:cs typeface="+mn-cs"/>
              </a:rPr>
              <a:t>Å</a:t>
            </a:r>
            <a:r>
              <a:rPr lang="en-US" sz="1200" b="0" i="0" u="none" strike="noStrike" kern="1200" baseline="0" dirty="0" smtClean="0">
                <a:solidFill>
                  <a:schemeClr val="tx1"/>
                </a:solidFill>
                <a:latin typeface="+mn-lt"/>
                <a:ea typeface="+mn-ea"/>
                <a:cs typeface="+mn-cs"/>
              </a:rPr>
              <a:t>~  107L</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 Locations of IOK-1 and previously observed LAEs on the L[CII]  vs. SFR and</a:t>
            </a:r>
          </a:p>
          <a:p>
            <a:r>
              <a:rPr lang="en-US" sz="1200" b="0" i="0" u="none" strike="noStrike" kern="1200" baseline="0" dirty="0" smtClean="0">
                <a:solidFill>
                  <a:schemeClr val="tx1"/>
                </a:solidFill>
                <a:latin typeface="+mn-lt"/>
                <a:ea typeface="+mn-ea"/>
                <a:cs typeface="+mn-cs"/>
              </a:rPr>
              <a:t>L[CII]/LFIR  vs. LFIR  diagrams imply that LAEs in the </a:t>
            </a:r>
            <a:r>
              <a:rPr lang="en-US" sz="1200" b="0" i="0" u="none" strike="noStrike" kern="1200" baseline="0" dirty="0" err="1" smtClean="0">
                <a:solidFill>
                  <a:schemeClr val="tx1"/>
                </a:solidFill>
                <a:latin typeface="+mn-lt"/>
                <a:ea typeface="+mn-ea"/>
                <a:cs typeface="+mn-cs"/>
              </a:rPr>
              <a:t>reionization</a:t>
            </a:r>
            <a:r>
              <a:rPr lang="en-US" sz="1200" b="0" i="0" u="none" strike="noStrike" kern="1200" baseline="0" dirty="0" smtClean="0">
                <a:solidFill>
                  <a:schemeClr val="tx1"/>
                </a:solidFill>
                <a:latin typeface="+mn-lt"/>
                <a:ea typeface="+mn-ea"/>
                <a:cs typeface="+mn-cs"/>
              </a:rPr>
              <a:t> epoch have significantly lower gas</a:t>
            </a:r>
          </a:p>
          <a:p>
            <a:r>
              <a:rPr lang="en-US" sz="1200" b="0" i="0" u="none" strike="noStrike" kern="1200" baseline="0" dirty="0" smtClean="0">
                <a:solidFill>
                  <a:schemeClr val="tx1"/>
                </a:solidFill>
                <a:latin typeface="+mn-lt"/>
                <a:ea typeface="+mn-ea"/>
                <a:cs typeface="+mn-cs"/>
              </a:rPr>
              <a:t>and dust enrichment than AGN-powered systems and starbursts at similar/lower redshifts, as well as</a:t>
            </a:r>
          </a:p>
          <a:p>
            <a:r>
              <a:rPr lang="en-US" sz="1200" b="0" i="0" u="none" strike="noStrike" kern="1200" baseline="0" dirty="0" smtClean="0">
                <a:solidFill>
                  <a:schemeClr val="tx1"/>
                </a:solidFill>
                <a:latin typeface="+mn-lt"/>
                <a:ea typeface="+mn-ea"/>
                <a:cs typeface="+mn-cs"/>
              </a:rPr>
              <a:t>local star-forming galaxies.</a:t>
            </a:r>
          </a:p>
          <a:p>
            <a:r>
              <a:rPr lang="en-US" sz="1200" b="0" i="0" u="none" strike="noStrike" kern="1200" baseline="0" dirty="0" smtClean="0">
                <a:solidFill>
                  <a:schemeClr val="tx1"/>
                </a:solidFill>
                <a:latin typeface="+mn-lt"/>
                <a:ea typeface="+mn-ea"/>
                <a:cs typeface="+mn-cs"/>
              </a:rPr>
              <a:t>----- Meeting Notes (8/2/15 19:26) -----</a:t>
            </a:r>
          </a:p>
          <a:p>
            <a:r>
              <a:rPr lang="en-US" sz="1200" b="0" i="0" u="none" strike="noStrike" kern="1200" baseline="0" dirty="0" smtClean="0">
                <a:solidFill>
                  <a:schemeClr val="tx1"/>
                </a:solidFill>
                <a:latin typeface="+mn-lt"/>
                <a:ea typeface="+mn-ea"/>
                <a:cs typeface="+mn-cs"/>
              </a:rPr>
              <a:t>Unclear that a Ly alpha emitter is the best place to look for young dust-forming galaxies.</a:t>
            </a:r>
          </a:p>
          <a:p>
            <a:r>
              <a:rPr lang="en-US" sz="1200" b="0" i="0" u="none" strike="noStrike" kern="1200" baseline="0" dirty="0" smtClean="0">
                <a:solidFill>
                  <a:schemeClr val="tx1"/>
                </a:solidFill>
                <a:latin typeface="+mn-lt"/>
                <a:ea typeface="+mn-ea"/>
                <a:cs typeface="+mn-cs"/>
              </a:rPr>
              <a:t>----- Meeting Notes (8/9/15 17:26) -----</a:t>
            </a:r>
          </a:p>
          <a:p>
            <a:r>
              <a:rPr lang="en-US" sz="1200" b="0" i="0" u="none" strike="noStrike" kern="1200" baseline="0" dirty="0" smtClean="0">
                <a:solidFill>
                  <a:schemeClr val="tx1"/>
                </a:solidFill>
                <a:latin typeface="+mn-lt"/>
                <a:ea typeface="+mn-ea"/>
                <a:cs typeface="+mn-cs"/>
              </a:rPr>
              <a:t>update</a:t>
            </a:r>
            <a:endParaRPr lang="ja-JP" altLang="en-US" dirty="0">
              <a:latin typeface="Calibri" charset="0"/>
              <a:ea typeface="ＭＳ Ｐゴシック" charset="0"/>
            </a:endParaRPr>
          </a:p>
        </p:txBody>
      </p:sp>
      <p:sp>
        <p:nvSpPr>
          <p:cNvPr id="40963" name="スライド番号プレースホルダー 3"/>
          <p:cNvSpPr>
            <a:spLocks noGrp="1"/>
          </p:cNvSpPr>
          <p:nvPr>
            <p:ph type="sldNum" sz="quarter" idx="5"/>
          </p:nvPr>
        </p:nvSpPr>
        <p:spPr>
          <a:noFill/>
        </p:spPr>
        <p:txBody>
          <a:bodyPr/>
          <a:lstStyle>
            <a:lvl1pPr defTabSz="915988">
              <a:defRPr kumimoji="1" sz="2400">
                <a:solidFill>
                  <a:schemeClr val="tx1"/>
                </a:solidFill>
                <a:latin typeface="Arial" charset="0"/>
                <a:ea typeface="ＭＳ Ｐゴシック" charset="0"/>
                <a:cs typeface="ＭＳ Ｐゴシック" charset="0"/>
              </a:defRPr>
            </a:lvl1pPr>
            <a:lvl2pPr marL="742950" indent="-285750" defTabSz="915988">
              <a:defRPr kumimoji="1" sz="2400">
                <a:solidFill>
                  <a:schemeClr val="tx1"/>
                </a:solidFill>
                <a:latin typeface="Arial" charset="0"/>
                <a:ea typeface="ＭＳ Ｐゴシック" charset="0"/>
              </a:defRPr>
            </a:lvl2pPr>
            <a:lvl3pPr marL="1143000" indent="-228600" defTabSz="915988">
              <a:defRPr kumimoji="1" sz="2400">
                <a:solidFill>
                  <a:schemeClr val="tx1"/>
                </a:solidFill>
                <a:latin typeface="Arial" charset="0"/>
                <a:ea typeface="ＭＳ Ｐゴシック" charset="0"/>
              </a:defRPr>
            </a:lvl3pPr>
            <a:lvl4pPr marL="1600200" indent="-228600" defTabSz="915988">
              <a:defRPr kumimoji="1" sz="2400">
                <a:solidFill>
                  <a:schemeClr val="tx1"/>
                </a:solidFill>
                <a:latin typeface="Arial" charset="0"/>
                <a:ea typeface="ＭＳ Ｐゴシック" charset="0"/>
              </a:defRPr>
            </a:lvl4pPr>
            <a:lvl5pPr marL="2057400" indent="-228600" defTabSz="915988">
              <a:defRPr kumimoji="1" sz="2400">
                <a:solidFill>
                  <a:schemeClr val="tx1"/>
                </a:solidFill>
                <a:latin typeface="Arial" charset="0"/>
                <a:ea typeface="ＭＳ Ｐゴシック" charset="0"/>
              </a:defRPr>
            </a:lvl5pPr>
            <a:lvl6pPr marL="2514600" indent="-228600" defTabSz="915988" fontAlgn="base">
              <a:spcBef>
                <a:spcPct val="0"/>
              </a:spcBef>
              <a:spcAft>
                <a:spcPct val="0"/>
              </a:spcAft>
              <a:defRPr kumimoji="1" sz="2400">
                <a:solidFill>
                  <a:schemeClr val="tx1"/>
                </a:solidFill>
                <a:latin typeface="Arial" charset="0"/>
                <a:ea typeface="ＭＳ Ｐゴシック" charset="0"/>
              </a:defRPr>
            </a:lvl6pPr>
            <a:lvl7pPr marL="2971800" indent="-228600" defTabSz="915988" fontAlgn="base">
              <a:spcBef>
                <a:spcPct val="0"/>
              </a:spcBef>
              <a:spcAft>
                <a:spcPct val="0"/>
              </a:spcAft>
              <a:defRPr kumimoji="1" sz="2400">
                <a:solidFill>
                  <a:schemeClr val="tx1"/>
                </a:solidFill>
                <a:latin typeface="Arial" charset="0"/>
                <a:ea typeface="ＭＳ Ｐゴシック" charset="0"/>
              </a:defRPr>
            </a:lvl7pPr>
            <a:lvl8pPr marL="3429000" indent="-228600" defTabSz="915988" fontAlgn="base">
              <a:spcBef>
                <a:spcPct val="0"/>
              </a:spcBef>
              <a:spcAft>
                <a:spcPct val="0"/>
              </a:spcAft>
              <a:defRPr kumimoji="1" sz="2400">
                <a:solidFill>
                  <a:schemeClr val="tx1"/>
                </a:solidFill>
                <a:latin typeface="Arial" charset="0"/>
                <a:ea typeface="ＭＳ Ｐゴシック" charset="0"/>
              </a:defRPr>
            </a:lvl8pPr>
            <a:lvl9pPr marL="3886200" indent="-228600" defTabSz="915988" fontAlgn="base">
              <a:spcBef>
                <a:spcPct val="0"/>
              </a:spcBef>
              <a:spcAft>
                <a:spcPct val="0"/>
              </a:spcAft>
              <a:defRPr kumimoji="1" sz="2400">
                <a:solidFill>
                  <a:schemeClr val="tx1"/>
                </a:solidFill>
                <a:latin typeface="Arial" charset="0"/>
                <a:ea typeface="ＭＳ Ｐゴシック" charset="0"/>
              </a:defRPr>
            </a:lvl9pPr>
          </a:lstStyle>
          <a:p>
            <a:fld id="{02081BD2-0BC5-934F-B570-7D9BBD0C081B}" type="slidenum">
              <a:rPr lang="ja-JP" altLang="en-US" sz="1200">
                <a:latin typeface="Calibri" charset="0"/>
              </a:rPr>
              <a:pPr/>
              <a:t>24</a:t>
            </a:fld>
            <a:endParaRPr lang="en-US" altLang="ja-JP"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(8/5/15 18:09) -----</a:t>
            </a:r>
          </a:p>
          <a:p>
            <a:r>
              <a:rPr lang="en-US"/>
              <a:t>NMA</a:t>
            </a:r>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3</a:t>
            </a:fld>
            <a:endParaRPr lang="en-US"/>
          </a:p>
        </p:txBody>
      </p:sp>
    </p:spTree>
    <p:extLst>
      <p:ext uri="{BB962C8B-B14F-4D97-AF65-F5344CB8AC3E}">
        <p14:creationId xmlns:p14="http://schemas.microsoft.com/office/powerpoint/2010/main" val="3053408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on MW SFR </a:t>
            </a:r>
            <a:r>
              <a:rPr lang="en-US" dirty="0" err="1" smtClean="0"/>
              <a:t>Robitaille</a:t>
            </a:r>
            <a:r>
              <a:rPr lang="en-US" dirty="0" smtClean="0"/>
              <a:t> and Whitney 2010 </a:t>
            </a:r>
            <a:r>
              <a:rPr lang="en-US" dirty="0" err="1" smtClean="0"/>
              <a:t>ApJ</a:t>
            </a:r>
            <a:r>
              <a:rPr lang="en-US" dirty="0" smtClean="0"/>
              <a:t> 701, L11.</a:t>
            </a:r>
          </a:p>
          <a:p>
            <a:r>
              <a:rPr lang="en-US" dirty="0" smtClean="0"/>
              <a:t>Continuum images figure caption:</a:t>
            </a:r>
          </a:p>
          <a:p>
            <a:r>
              <a:rPr lang="en-US" sz="1200" b="0" i="0" u="none" strike="noStrike" kern="1200" baseline="0" dirty="0" smtClean="0">
                <a:solidFill>
                  <a:schemeClr val="tx1"/>
                </a:solidFill>
                <a:latin typeface="+mn-lt"/>
                <a:ea typeface="+mn-ea"/>
                <a:cs typeface="+mn-cs"/>
              </a:rPr>
              <a:t>The [CII] line detections (red contours) and weak ~158</a:t>
            </a:r>
            <a:r>
              <a:rPr lang="en-US" sz="1200" b="1" i="0" u="none" strike="noStrike" kern="1200" baseline="0" dirty="0" smtClean="0">
                <a:solidFill>
                  <a:schemeClr val="tx1"/>
                </a:solidFill>
                <a:latin typeface="+mn-lt"/>
                <a:ea typeface="+mn-ea"/>
                <a:cs typeface="+mn-cs"/>
              </a:rPr>
              <a:t>μ</a:t>
            </a:r>
            <a:r>
              <a:rPr lang="en-US" sz="1200" b="0" i="0" u="none" strike="noStrike" kern="1200" baseline="0" dirty="0" smtClean="0">
                <a:solidFill>
                  <a:schemeClr val="tx1"/>
                </a:solidFill>
                <a:latin typeface="+mn-lt"/>
                <a:ea typeface="+mn-ea"/>
                <a:cs typeface="+mn-cs"/>
              </a:rPr>
              <a:t>m FIR continuum detections (blue contours) are shown with the rest frame UV images as the background. The images are 5"x5" and the contours are 2, 6 and 10 </a:t>
            </a:r>
            <a:r>
              <a:rPr lang="en-US" sz="1200" b="1" i="0" u="none" strike="noStrike" kern="1200" baseline="0" dirty="0" err="1" smtClean="0">
                <a:solidFill>
                  <a:schemeClr val="tx1"/>
                </a:solidFill>
                <a:latin typeface="+mn-lt"/>
                <a:ea typeface="+mn-ea"/>
                <a:cs typeface="+mn-cs"/>
              </a:rPr>
              <a:t>σ</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with [CII] line profiles for each source shown in Figure 3. The background images are from HST-ACS in the F814W16 band where the morphologies will be affected by Ly-</a:t>
            </a:r>
            <a:r>
              <a:rPr lang="en-US" sz="1200" b="1" i="0" u="none" strike="noStrike" kern="1200" baseline="0" dirty="0" smtClean="0">
                <a:solidFill>
                  <a:schemeClr val="tx1"/>
                </a:solidFill>
                <a:latin typeface="+mn-lt"/>
                <a:ea typeface="+mn-ea"/>
                <a:cs typeface="+mn-cs"/>
              </a:rPr>
              <a:t>α</a:t>
            </a:r>
            <a:r>
              <a:rPr lang="en-US" sz="1200" b="0" i="0" u="none" strike="noStrike" kern="1200" baseline="0" dirty="0" smtClean="0">
                <a:solidFill>
                  <a:schemeClr val="tx1"/>
                </a:solidFill>
                <a:latin typeface="+mn-lt"/>
                <a:ea typeface="+mn-ea"/>
                <a:cs typeface="+mn-cs"/>
              </a:rPr>
              <a:t>, except for HZ10, which is Subaru z' band. All objects are detected in [CII] showing that a large amount of gas is present in these systems, but only 4 are detected in continuum</a:t>
            </a:r>
          </a:p>
          <a:p>
            <a:r>
              <a:rPr lang="en-US" dirty="0" smtClean="0"/>
              <a:t>[C II] line</a:t>
            </a:r>
            <a:r>
              <a:rPr lang="en-US" baseline="0" dirty="0" smtClean="0"/>
              <a:t> figure caption: </a:t>
            </a:r>
          </a:p>
          <a:p>
            <a:r>
              <a:rPr lang="en-US" sz="1200" b="0" i="0" u="none" strike="noStrike" kern="1200" baseline="0" dirty="0" smtClean="0">
                <a:solidFill>
                  <a:schemeClr val="tx1"/>
                </a:solidFill>
                <a:latin typeface="+mn-lt"/>
                <a:ea typeface="+mn-ea"/>
                <a:cs typeface="+mn-cs"/>
              </a:rPr>
              <a:t>The line velocity profiles of our [CII] measurements are shown our 10 sources and two blind detections HZ5a and HZ8W. All sources but HZ5, a quasar, are clearly detected. For objects HZ8 and HZ8W a dotted line showing that the integrated flux over both sources is also plotted showing they are at similar redshifts.</a:t>
            </a:r>
            <a:endParaRPr lang="en-US" dirty="0" smtClean="0"/>
          </a:p>
          <a:p>
            <a:endParaRPr lang="en-US" dirty="0" smtClean="0"/>
          </a:p>
          <a:p>
            <a:r>
              <a:rPr lang="en-US" dirty="0" smtClean="0"/>
              <a:t>----- Meeting Notes (8/2/15 17:38) -----</a:t>
            </a:r>
          </a:p>
          <a:p>
            <a:r>
              <a:rPr lang="en-US" dirty="0" smtClean="0"/>
              <a:t>evolved galaxies not unlike the MW</a:t>
            </a:r>
          </a:p>
        </p:txBody>
      </p:sp>
      <p:sp>
        <p:nvSpPr>
          <p:cNvPr id="4" name="Slide Number Placeholder 3"/>
          <p:cNvSpPr>
            <a:spLocks noGrp="1"/>
          </p:cNvSpPr>
          <p:nvPr>
            <p:ph type="sldNum" sz="quarter" idx="10"/>
          </p:nvPr>
        </p:nvSpPr>
        <p:spPr/>
        <p:txBody>
          <a:bodyPr/>
          <a:lstStyle/>
          <a:p>
            <a:fld id="{065CAB33-2F82-CA4D-A4EF-13244DB486DF}" type="slidenum">
              <a:rPr lang="en-US" smtClean="0"/>
              <a:t>25</a:t>
            </a:fld>
            <a:endParaRPr lang="en-US"/>
          </a:p>
        </p:txBody>
      </p:sp>
    </p:spTree>
    <p:extLst>
      <p:ext uri="{BB962C8B-B14F-4D97-AF65-F5344CB8AC3E}">
        <p14:creationId xmlns:p14="http://schemas.microsoft.com/office/powerpoint/2010/main" val="889495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discussion of the N/C ratio at </a:t>
            </a:r>
            <a:r>
              <a:rPr lang="en-US" dirty="0" err="1" smtClean="0"/>
              <a:t>z</a:t>
            </a:r>
            <a:r>
              <a:rPr lang="en-US" dirty="0" smtClean="0"/>
              <a:t>=4.76 in arXiv:1205.4834 from ALMA [N II] observations fairly interesting, as N is a secondary </a:t>
            </a:r>
            <a:r>
              <a:rPr lang="en-US" dirty="0" err="1" smtClean="0"/>
              <a:t>nucleosynthetic</a:t>
            </a:r>
            <a:r>
              <a:rPr lang="en-US" dirty="0" smtClean="0"/>
              <a:t> product but appears as abundant as locally even at an age since the big one of 1.27 </a:t>
            </a:r>
            <a:r>
              <a:rPr lang="en-US" dirty="0" err="1" smtClean="0"/>
              <a:t>Gyr</a:t>
            </a:r>
            <a:r>
              <a:rPr lang="en-US" dirty="0" smtClean="0"/>
              <a:t>.  Since the [N II] line is only 5% of [C II] this is pretty much an ALMA-only sort of project. </a:t>
            </a:r>
          </a:p>
          <a:p>
            <a:r>
              <a:rPr lang="en-US" dirty="0" smtClean="0"/>
              <a:t>LESS J033229.4-275619 </a:t>
            </a:r>
          </a:p>
          <a:p>
            <a:r>
              <a:rPr lang="en-US" dirty="0" smtClean="0"/>
              <a:t>http://astronomy-</a:t>
            </a:r>
            <a:r>
              <a:rPr lang="en-US" dirty="0" err="1" smtClean="0"/>
              <a:t>br.blogspot.com</a:t>
            </a:r>
            <a:r>
              <a:rPr lang="en-US" dirty="0" smtClean="0"/>
              <a:t>/2012/06/galaxia-super-distante-less-j0332-124.html</a:t>
            </a:r>
          </a:p>
          <a:p>
            <a:r>
              <a:rPr lang="en-US" dirty="0" smtClean="0"/>
              <a:t>See newer ALMA</a:t>
            </a:r>
            <a:r>
              <a:rPr lang="en-US" baseline="0" dirty="0" smtClean="0"/>
              <a:t> [C II] spectrum from de </a:t>
            </a:r>
            <a:r>
              <a:rPr lang="en-US" baseline="0" dirty="0" err="1" smtClean="0"/>
              <a:t>Breuck</a:t>
            </a:r>
            <a:r>
              <a:rPr lang="en-US" baseline="0" dirty="0" smtClean="0"/>
              <a:t> et al 2014 A&amp;A 565, A59.</a:t>
            </a:r>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724A16E-118E-384C-AA02-E32490E36CCB}" type="slidenum">
              <a:rPr lang="en-US" altLang="ja-JP" sz="1200"/>
              <a:pPr/>
              <a:t>27</a:t>
            </a:fld>
            <a:endParaRPr lang="en-US" altLang="ja-JP" sz="1200"/>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
              <a:ea typeface="ＭＳ Ｐゴシック" charset="0"/>
              <a:cs typeface="ＭＳ Ｐゴシック" charset="0"/>
            </a:endParaRPr>
          </a:p>
          <a:p>
            <a:pPr eaLnBrk="1" hangingPunct="1"/>
            <a:r>
              <a:rPr lang="es-ES">
                <a:ea typeface="ＭＳ Ｐゴシック" charset="0"/>
                <a:cs typeface="ＭＳ Ｐゴシック" charset="0"/>
              </a:rPr>
              <a:t>----- Meeting Notes (8/2/15 17:52) -----</a:t>
            </a:r>
          </a:p>
          <a:p>
            <a:pPr eaLnBrk="1" hangingPunct="1"/>
            <a:r>
              <a:rPr lang="es-ES">
                <a:ea typeface="ＭＳ Ｐゴシック" charset="0"/>
                <a:cs typeface="ＭＳ Ｐゴシック" charset="0"/>
              </a:rPr>
              <a:t>Get some science in.  magnification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number of antennas was not high—the campaign began not long after construction</a:t>
            </a:r>
            <a:r>
              <a:rPr lang="en-US" baseline="0" dirty="0" smtClean="0"/>
              <a:t> ended, one of the final deliverables being the distant antenna stations.  Soon, for Cycle 3, ALMA will be moving to fully populated 10km configurations.  </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28</a:t>
            </a:fld>
            <a:endParaRPr lang="en-US"/>
          </a:p>
        </p:txBody>
      </p:sp>
    </p:spTree>
    <p:extLst>
      <p:ext uri="{BB962C8B-B14F-4D97-AF65-F5344CB8AC3E}">
        <p14:creationId xmlns:p14="http://schemas.microsoft.com/office/powerpoint/2010/main" val="1923712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Meeting Notes (8/2/15 18:12) -----</a:t>
            </a:r>
          </a:p>
          <a:p>
            <a:r>
              <a:rPr lang="en-US" dirty="0"/>
              <a:t>Figure out the effective magnification!</a:t>
            </a:r>
            <a:r>
              <a:rPr lang="en-US" dirty="0" smtClean="0"/>
              <a:t>!  Resolution is 0.023”.</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29</a:t>
            </a:fld>
            <a:endParaRPr lang="en-US"/>
          </a:p>
        </p:txBody>
      </p:sp>
    </p:spTree>
    <p:extLst>
      <p:ext uri="{BB962C8B-B14F-4D97-AF65-F5344CB8AC3E}">
        <p14:creationId xmlns:p14="http://schemas.microsoft.com/office/powerpoint/2010/main" val="2178836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other references…This is continuum—any spectral</a:t>
            </a:r>
            <a:r>
              <a:rPr lang="en-US" baseline="0" dirty="0" smtClean="0"/>
              <a:t> line inversions?</a:t>
            </a:r>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30</a:t>
            </a:fld>
            <a:endParaRPr lang="en-US"/>
          </a:p>
        </p:txBody>
      </p:sp>
    </p:spTree>
    <p:extLst>
      <p:ext uri="{BB962C8B-B14F-4D97-AF65-F5344CB8AC3E}">
        <p14:creationId xmlns:p14="http://schemas.microsoft.com/office/powerpoint/2010/main" val="4460909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err="1" smtClean="0"/>
              <a:t>Swinbank</a:t>
            </a:r>
            <a:r>
              <a:rPr lang="en-US" baseline="0" dirty="0" smtClean="0"/>
              <a:t>: </a:t>
            </a:r>
            <a:r>
              <a:rPr lang="en-US" dirty="0" smtClean="0"/>
              <a:t>The kinematics of the CO gas within this system are well described by a rotationally-supported disk with an inclination-corrected rotation speed, v=320+/-20km/s and a dynamical mass of M=(3.5+/-1.0)x10^10Mo within a radius of 1.5 </a:t>
            </a:r>
            <a:r>
              <a:rPr lang="en-US" dirty="0" err="1" smtClean="0"/>
              <a:t>kpc</a:t>
            </a:r>
            <a:r>
              <a:rPr lang="en-US" dirty="0" smtClean="0"/>
              <a:t>. The disk is gas rich and unstable, with a </a:t>
            </a:r>
            <a:r>
              <a:rPr lang="en-US" dirty="0" err="1" smtClean="0"/>
              <a:t>Toomre</a:t>
            </a:r>
            <a:r>
              <a:rPr lang="en-US" dirty="0" smtClean="0"/>
              <a:t> parameter, Q=0.30+/-0.10 and so should collapse in to star-forming regions with Jeans length L_J~130pc. We identify five star-forming regions within the ISM on these scales and show that their scaling relations between luminosity, line-widths and sizes are significantly offset from those typical of molecular clouds in local Galaxies (Larson's relations). These offsets are likely to be caused by the high external hydrostatic pressure for the interstellar medium (ISM), P/</a:t>
            </a:r>
            <a:r>
              <a:rPr lang="en-US" dirty="0" err="1" smtClean="0"/>
              <a:t>kB</a:t>
            </a:r>
            <a:r>
              <a:rPr lang="en-US" dirty="0" smtClean="0"/>
              <a:t>=(40+/-20)x10^7K/cm3, which is ~10,000x higher than the typical ISM pressure in the Milky Way. The physical conditions of the star-forming ISM and giant molecular clouds appears to be similar to the those found in the densest environments in the local Universe, such as those in the Galactic center. </a:t>
            </a:r>
          </a:p>
          <a:p>
            <a:endParaRPr lang="en-US" sz="1200" kern="1200" dirty="0" smtClean="0">
              <a:solidFill>
                <a:schemeClr val="tx1"/>
              </a:solidFill>
              <a:effectLst/>
              <a:latin typeface="+mn-lt"/>
              <a:ea typeface="ＭＳ Ｐゴシック" pitchFamily="96" charset="-128"/>
              <a:cs typeface="ＭＳ Ｐゴシック" pitchFamily="96" charset="-128"/>
            </a:endParaRPr>
          </a:p>
          <a:p>
            <a:endParaRPr lang="en-US" sz="1200" kern="1200" dirty="0" smtClean="0">
              <a:solidFill>
                <a:schemeClr val="tx1"/>
              </a:solidFill>
              <a:effectLst/>
              <a:latin typeface="+mn-lt"/>
              <a:ea typeface="ＭＳ Ｐゴシック" pitchFamily="96" charset="-128"/>
              <a:cs typeface="ＭＳ Ｐゴシック" pitchFamily="96" charset="-128"/>
            </a:endParaRPr>
          </a:p>
          <a:p>
            <a:r>
              <a:rPr lang="en-US" sz="1200" kern="1200" dirty="0" smtClean="0">
                <a:solidFill>
                  <a:schemeClr val="tx1"/>
                </a:solidFill>
                <a:effectLst/>
                <a:latin typeface="+mn-lt"/>
                <a:ea typeface="ＭＳ Ｐゴシック" pitchFamily="96" charset="-128"/>
                <a:cs typeface="ＭＳ Ｐゴシック" pitchFamily="96" charset="-128"/>
              </a:rPr>
              <a:t>2 Star Forming Regions in SDP 81 at</a:t>
            </a:r>
          </a:p>
          <a:p>
            <a:r>
              <a:rPr lang="en-US" sz="1200" kern="1200" dirty="0" smtClean="0">
                <a:solidFill>
                  <a:schemeClr val="tx1"/>
                </a:solidFill>
                <a:effectLst/>
                <a:latin typeface="+mn-lt"/>
                <a:ea typeface="ＭＳ Ｐゴシック" pitchFamily="96" charset="-128"/>
                <a:cs typeface="ＭＳ Ｐゴシック" pitchFamily="96" charset="-128"/>
              </a:rPr>
              <a:t>z</a:t>
            </a:r>
          </a:p>
          <a:p>
            <a:r>
              <a:rPr lang="en-US" sz="1200" kern="1200" dirty="0" smtClean="0">
                <a:solidFill>
                  <a:schemeClr val="tx1"/>
                </a:solidFill>
                <a:effectLst/>
                <a:latin typeface="+mn-lt"/>
                <a:ea typeface="ＭＳ Ｐゴシック" pitchFamily="96" charset="-128"/>
                <a:cs typeface="ＭＳ Ｐゴシック" pitchFamily="96" charset="-128"/>
              </a:rPr>
              <a:t>=3.04 from ALMA</a:t>
            </a:r>
          </a:p>
          <a:p>
            <a:r>
              <a:rPr lang="en-US" sz="1200" kern="1200" dirty="0" smtClean="0">
                <a:solidFill>
                  <a:schemeClr val="tx1"/>
                </a:solidFill>
                <a:effectLst/>
                <a:latin typeface="+mn-lt"/>
                <a:ea typeface="ＭＳ Ｐゴシック" pitchFamily="96" charset="-128"/>
                <a:cs typeface="ＭＳ Ｐゴシック" pitchFamily="96" charset="-128"/>
              </a:rPr>
              <a:t>Fig. 1.—</a:t>
            </a:r>
          </a:p>
          <a:p>
            <a:r>
              <a:rPr lang="en-US" sz="1200" kern="1200" dirty="0" smtClean="0">
                <a:solidFill>
                  <a:schemeClr val="tx1"/>
                </a:solidFill>
                <a:effectLst/>
                <a:latin typeface="+mn-lt"/>
                <a:ea typeface="ＭＳ Ｐゴシック" pitchFamily="96" charset="-128"/>
                <a:cs typeface="ＭＳ Ｐゴシック" pitchFamily="96" charset="-128"/>
              </a:rPr>
              <a:t>Source plane images of SDP81.</a:t>
            </a:r>
          </a:p>
          <a:p>
            <a:r>
              <a:rPr lang="en-US" sz="1200" kern="1200" dirty="0" smtClean="0">
                <a:solidFill>
                  <a:schemeClr val="tx1"/>
                </a:solidFill>
                <a:effectLst/>
                <a:latin typeface="+mn-lt"/>
                <a:ea typeface="ＭＳ Ｐゴシック" pitchFamily="96" charset="-128"/>
                <a:cs typeface="ＭＳ Ｐゴシック" pitchFamily="96" charset="-128"/>
              </a:rPr>
              <a:t>Top Row: Left:</a:t>
            </a:r>
          </a:p>
          <a:p>
            <a:r>
              <a:rPr lang="en-US" sz="1200" kern="1200" dirty="0" smtClean="0">
                <a:solidFill>
                  <a:schemeClr val="tx1"/>
                </a:solidFill>
                <a:effectLst/>
                <a:latin typeface="+mn-lt"/>
                <a:ea typeface="ＭＳ Ｐゴシック" pitchFamily="96" charset="-128"/>
                <a:cs typeface="ＭＳ Ｐゴシック" pitchFamily="96" charset="-128"/>
              </a:rPr>
              <a:t>Source-plane 1.0mm (rest-frame 250</a:t>
            </a:r>
          </a:p>
          <a:p>
            <a:r>
              <a:rPr lang="en-US" sz="1200" kern="1200" dirty="0" smtClean="0">
                <a:solidFill>
                  <a:schemeClr val="tx1"/>
                </a:solidFill>
                <a:effectLst/>
                <a:latin typeface="+mn-lt"/>
                <a:ea typeface="ＭＳ Ｐゴシック" pitchFamily="96" charset="-128"/>
                <a:cs typeface="ＭＳ Ｐゴシック" pitchFamily="96" charset="-128"/>
              </a:rPr>
              <a:t>μ</a:t>
            </a:r>
          </a:p>
          <a:p>
            <a:r>
              <a:rPr lang="en-US" sz="1200" kern="1200" dirty="0" smtClean="0">
                <a:solidFill>
                  <a:schemeClr val="tx1"/>
                </a:solidFill>
                <a:effectLst/>
                <a:latin typeface="+mn-lt"/>
                <a:ea typeface="ＭＳ Ｐゴシック" pitchFamily="96" charset="-128"/>
                <a:cs typeface="ＭＳ Ｐゴシック" pitchFamily="96" charset="-128"/>
              </a:rPr>
              <a:t>m image) continuum image of SDP81.</a:t>
            </a:r>
          </a:p>
          <a:p>
            <a:r>
              <a:rPr lang="en-US" sz="1200" kern="1200" dirty="0" smtClean="0">
                <a:solidFill>
                  <a:schemeClr val="tx1"/>
                </a:solidFill>
                <a:effectLst/>
                <a:latin typeface="+mn-lt"/>
                <a:ea typeface="ＭＳ Ｐゴシック" pitchFamily="96" charset="-128"/>
                <a:cs typeface="ＭＳ Ｐゴシック" pitchFamily="96" charset="-128"/>
              </a:rPr>
              <a:t>The star-forming clumps, A–E, are identified by the solid con</a:t>
            </a:r>
          </a:p>
          <a:p>
            <a:r>
              <a:rPr lang="en-US" sz="1200" kern="1200" dirty="0" smtClean="0">
                <a:solidFill>
                  <a:schemeClr val="tx1"/>
                </a:solidFill>
                <a:effectLst/>
                <a:latin typeface="+mn-lt"/>
                <a:ea typeface="ＭＳ Ｐゴシック" pitchFamily="96" charset="-128"/>
                <a:cs typeface="ＭＳ Ｐゴシック" pitchFamily="96" charset="-128"/>
              </a:rPr>
              <a:t>tours. The black dashed line defines the major morphological</a:t>
            </a:r>
          </a:p>
          <a:p>
            <a:r>
              <a:rPr lang="en-US" sz="1200" kern="1200" dirty="0" smtClean="0">
                <a:solidFill>
                  <a:schemeClr val="tx1"/>
                </a:solidFill>
                <a:effectLst/>
                <a:latin typeface="+mn-lt"/>
                <a:ea typeface="ＭＳ Ｐゴシック" pitchFamily="96" charset="-128"/>
                <a:cs typeface="ＭＳ Ｐゴシック" pitchFamily="96" charset="-128"/>
              </a:rPr>
              <a:t>axis and the</a:t>
            </a:r>
          </a:p>
          <a:p>
            <a:r>
              <a:rPr lang="en-US" sz="1200" kern="1200" dirty="0" smtClean="0">
                <a:solidFill>
                  <a:schemeClr val="tx1"/>
                </a:solidFill>
                <a:effectLst/>
                <a:latin typeface="+mn-lt"/>
                <a:ea typeface="ＭＳ Ｐゴシック" pitchFamily="96" charset="-128"/>
                <a:cs typeface="ＭＳ Ｐゴシック" pitchFamily="96" charset="-128"/>
              </a:rPr>
              <a:t>white contours indicate the amplification map. The </a:t>
            </a:r>
            <a:r>
              <a:rPr lang="en-US" sz="1200" kern="1200" dirty="0" err="1" smtClean="0">
                <a:solidFill>
                  <a:schemeClr val="tx1"/>
                </a:solidFill>
                <a:effectLst/>
                <a:latin typeface="+mn-lt"/>
                <a:ea typeface="ＭＳ Ｐゴシック" pitchFamily="96" charset="-128"/>
                <a:cs typeface="ＭＳ Ｐゴシック" pitchFamily="96" charset="-128"/>
              </a:rPr>
              <a:t>luminosi</a:t>
            </a:r>
            <a:endParaRPr lang="en-US" sz="1200" kern="1200" dirty="0" smtClean="0">
              <a:solidFill>
                <a:schemeClr val="tx1"/>
              </a:solidFill>
              <a:effectLst/>
              <a:latin typeface="+mn-lt"/>
              <a:ea typeface="ＭＳ Ｐゴシック" pitchFamily="96" charset="-128"/>
              <a:cs typeface="ＭＳ Ｐゴシック" pitchFamily="96" charset="-128"/>
            </a:endParaRPr>
          </a:p>
          <a:p>
            <a:r>
              <a:rPr lang="en-US" sz="1200" kern="1200" dirty="0" err="1" smtClean="0">
                <a:solidFill>
                  <a:schemeClr val="tx1"/>
                </a:solidFill>
                <a:effectLst/>
                <a:latin typeface="+mn-lt"/>
                <a:ea typeface="ＭＳ Ｐゴシック" pitchFamily="96" charset="-128"/>
                <a:cs typeface="ＭＳ Ｐゴシック" pitchFamily="96" charset="-128"/>
              </a:rPr>
              <a:t>ty</a:t>
            </a:r>
            <a:r>
              <a:rPr lang="en-US" sz="1200" kern="1200" dirty="0" smtClean="0">
                <a:solidFill>
                  <a:schemeClr val="tx1"/>
                </a:solidFill>
                <a:effectLst/>
                <a:latin typeface="+mn-lt"/>
                <a:ea typeface="ＭＳ Ｐゴシック" pitchFamily="96" charset="-128"/>
                <a:cs typeface="ＭＳ Ｐゴシック" pitchFamily="96" charset="-128"/>
              </a:rPr>
              <a:t> weighted amplification at 1.0mm is 16.0</a:t>
            </a:r>
          </a:p>
          <a:p>
            <a:r>
              <a:rPr lang="en-US" sz="1200" kern="1200" dirty="0" smtClean="0">
                <a:solidFill>
                  <a:schemeClr val="tx1"/>
                </a:solidFill>
                <a:effectLst/>
                <a:latin typeface="+mn-lt"/>
                <a:ea typeface="ＭＳ Ｐゴシック" pitchFamily="96" charset="-128"/>
                <a:cs typeface="ＭＳ Ｐゴシック" pitchFamily="96" charset="-128"/>
              </a:rPr>
              <a:t>±</a:t>
            </a:r>
          </a:p>
          <a:p>
            <a:r>
              <a:rPr lang="en-US" sz="1200" kern="1200" dirty="0" smtClean="0">
                <a:solidFill>
                  <a:schemeClr val="tx1"/>
                </a:solidFill>
                <a:effectLst/>
                <a:latin typeface="+mn-lt"/>
                <a:ea typeface="ＭＳ Ｐゴシック" pitchFamily="96" charset="-128"/>
                <a:cs typeface="ＭＳ Ｐゴシック" pitchFamily="96" charset="-128"/>
              </a:rPr>
              <a:t>0.7. The white </a:t>
            </a:r>
            <a:r>
              <a:rPr lang="en-US" sz="1200" kern="1200" dirty="0" err="1" smtClean="0">
                <a:solidFill>
                  <a:schemeClr val="tx1"/>
                </a:solidFill>
                <a:effectLst/>
                <a:latin typeface="+mn-lt"/>
                <a:ea typeface="ＭＳ Ｐゴシック" pitchFamily="96" charset="-128"/>
                <a:cs typeface="ＭＳ Ｐゴシック" pitchFamily="96" charset="-128"/>
              </a:rPr>
              <a:t>ellispes</a:t>
            </a:r>
            <a:r>
              <a:rPr lang="en-US" sz="1200" kern="1200" dirty="0" smtClean="0">
                <a:solidFill>
                  <a:schemeClr val="tx1"/>
                </a:solidFill>
                <a:effectLst/>
                <a:latin typeface="+mn-lt"/>
                <a:ea typeface="ＭＳ Ｐゴシック" pitchFamily="96" charset="-128"/>
                <a:cs typeface="ＭＳ Ｐゴシック" pitchFamily="96" charset="-128"/>
              </a:rPr>
              <a:t> show the</a:t>
            </a:r>
          </a:p>
          <a:p>
            <a:r>
              <a:rPr lang="en-US" sz="1200" kern="1200" dirty="0" smtClean="0">
                <a:solidFill>
                  <a:schemeClr val="tx1"/>
                </a:solidFill>
                <a:effectLst/>
                <a:latin typeface="+mn-lt"/>
                <a:ea typeface="ＭＳ Ｐゴシック" pitchFamily="96" charset="-128"/>
                <a:cs typeface="ＭＳ Ｐゴシック" pitchFamily="96" charset="-128"/>
              </a:rPr>
              <a:t>source-plane PSF at the location of the clumps (offset to the r</a:t>
            </a:r>
          </a:p>
          <a:p>
            <a:r>
              <a:rPr lang="en-US" sz="1200" kern="1200" dirty="0" err="1" smtClean="0">
                <a:solidFill>
                  <a:schemeClr val="tx1"/>
                </a:solidFill>
                <a:effectLst/>
                <a:latin typeface="+mn-lt"/>
                <a:ea typeface="ＭＳ Ｐゴシック" pitchFamily="96" charset="-128"/>
                <a:cs typeface="ＭＳ Ｐゴシック" pitchFamily="96" charset="-128"/>
              </a:rPr>
              <a:t>ight</a:t>
            </a:r>
            <a:r>
              <a:rPr lang="en-US" sz="1200" kern="1200" dirty="0" smtClean="0">
                <a:solidFill>
                  <a:schemeClr val="tx1"/>
                </a:solidFill>
                <a:effectLst/>
                <a:latin typeface="+mn-lt"/>
                <a:ea typeface="ＭＳ Ｐゴシック" pitchFamily="96" charset="-128"/>
                <a:cs typeface="ＭＳ Ｐゴシック" pitchFamily="96" charset="-128"/>
              </a:rPr>
              <a:t> hand size of the image for clarity).</a:t>
            </a:r>
          </a:p>
          <a:p>
            <a:r>
              <a:rPr lang="en-US" sz="1200" kern="1200" dirty="0" smtClean="0">
                <a:solidFill>
                  <a:schemeClr val="tx1"/>
                </a:solidFill>
                <a:effectLst/>
                <a:latin typeface="+mn-lt"/>
                <a:ea typeface="ＭＳ Ｐゴシック" pitchFamily="96" charset="-128"/>
                <a:cs typeface="ＭＳ Ｐゴシック" pitchFamily="96" charset="-128"/>
              </a:rPr>
              <a:t>Center Left:</a:t>
            </a:r>
          </a:p>
          <a:p>
            <a:r>
              <a:rPr lang="en-US" sz="1200" kern="1200" dirty="0" smtClean="0">
                <a:solidFill>
                  <a:schemeClr val="tx1"/>
                </a:solidFill>
                <a:effectLst/>
                <a:latin typeface="+mn-lt"/>
                <a:ea typeface="ＭＳ Ｐゴシック" pitchFamily="96" charset="-128"/>
                <a:cs typeface="ＭＳ Ｐゴシック" pitchFamily="96" charset="-128"/>
              </a:rPr>
              <a:t>Source-plane 2.1mm</a:t>
            </a:r>
          </a:p>
          <a:p>
            <a:r>
              <a:rPr lang="en-US" sz="1200" kern="1200" dirty="0" smtClean="0">
                <a:solidFill>
                  <a:schemeClr val="tx1"/>
                </a:solidFill>
                <a:effectLst/>
                <a:latin typeface="+mn-lt"/>
                <a:ea typeface="ＭＳ Ｐゴシック" pitchFamily="96" charset="-128"/>
                <a:cs typeface="ＭＳ Ｐゴシック" pitchFamily="96" charset="-128"/>
              </a:rPr>
              <a:t>image with the clumps identified at 1.0mm also highlighted. T</a:t>
            </a:r>
          </a:p>
          <a:p>
            <a:r>
              <a:rPr lang="en-US" sz="1200" kern="1200" dirty="0" smtClean="0">
                <a:solidFill>
                  <a:schemeClr val="tx1"/>
                </a:solidFill>
                <a:effectLst/>
                <a:latin typeface="+mn-lt"/>
                <a:ea typeface="ＭＳ Ｐゴシック" pitchFamily="96" charset="-128"/>
                <a:cs typeface="ＭＳ Ｐゴシック" pitchFamily="96" charset="-128"/>
              </a:rPr>
              <a:t>he solid line denotes the caustic curve from the best-fit lens</a:t>
            </a:r>
          </a:p>
          <a:p>
            <a:r>
              <a:rPr lang="en-US" sz="1200" kern="1200" dirty="0" smtClean="0">
                <a:solidFill>
                  <a:schemeClr val="tx1"/>
                </a:solidFill>
                <a:effectLst/>
                <a:latin typeface="+mn-lt"/>
                <a:ea typeface="ＭＳ Ｐゴシック" pitchFamily="96" charset="-128"/>
                <a:cs typeface="ＭＳ Ｐゴシック" pitchFamily="96" charset="-128"/>
              </a:rPr>
              <a:t>model.</a:t>
            </a:r>
          </a:p>
          <a:p>
            <a:r>
              <a:rPr lang="en-US" sz="1200" kern="1200" dirty="0" smtClean="0">
                <a:solidFill>
                  <a:schemeClr val="tx1"/>
                </a:solidFill>
                <a:effectLst/>
                <a:latin typeface="+mn-lt"/>
                <a:ea typeface="ＭＳ Ｐゴシック" pitchFamily="96" charset="-128"/>
                <a:cs typeface="ＭＳ Ｐゴシック" pitchFamily="96" charset="-128"/>
              </a:rPr>
              <a:t>Center</a:t>
            </a:r>
          </a:p>
          <a:p>
            <a:r>
              <a:rPr lang="en-US" sz="1200" kern="1200" dirty="0" smtClean="0">
                <a:solidFill>
                  <a:schemeClr val="tx1"/>
                </a:solidFill>
                <a:effectLst/>
                <a:latin typeface="+mn-lt"/>
                <a:ea typeface="ＭＳ Ｐゴシック" pitchFamily="96" charset="-128"/>
                <a:cs typeface="ＭＳ Ｐゴシック" pitchFamily="96" charset="-128"/>
              </a:rPr>
              <a:t>Right:</a:t>
            </a:r>
          </a:p>
          <a:p>
            <a:r>
              <a:rPr lang="en-US" sz="1200" kern="1200" dirty="0" smtClean="0">
                <a:solidFill>
                  <a:schemeClr val="tx1"/>
                </a:solidFill>
                <a:effectLst/>
                <a:latin typeface="+mn-lt"/>
                <a:ea typeface="ＭＳ Ｐゴシック" pitchFamily="96" charset="-128"/>
                <a:cs typeface="ＭＳ Ｐゴシック" pitchFamily="96" charset="-128"/>
              </a:rPr>
              <a:t>12</a:t>
            </a:r>
          </a:p>
          <a:p>
            <a:r>
              <a:rPr lang="en-US" sz="1200" kern="1200" dirty="0" smtClean="0">
                <a:solidFill>
                  <a:schemeClr val="tx1"/>
                </a:solidFill>
                <a:effectLst/>
                <a:latin typeface="+mn-lt"/>
                <a:ea typeface="ＭＳ Ｐゴシック" pitchFamily="96" charset="-128"/>
                <a:cs typeface="ＭＳ Ｐゴシック" pitchFamily="96" charset="-128"/>
              </a:rPr>
              <a:t>CO(5–4) velocity field. The gas disk has an observed peak-to-</a:t>
            </a:r>
          </a:p>
          <a:p>
            <a:r>
              <a:rPr lang="en-US" sz="1200" kern="1200" dirty="0" smtClean="0">
                <a:solidFill>
                  <a:schemeClr val="tx1"/>
                </a:solidFill>
                <a:effectLst/>
                <a:latin typeface="+mn-lt"/>
                <a:ea typeface="ＭＳ Ｐゴシック" pitchFamily="96" charset="-128"/>
                <a:cs typeface="ＭＳ Ｐゴシック" pitchFamily="96" charset="-128"/>
              </a:rPr>
              <a:t>peak velocity gradient of 210</a:t>
            </a:r>
          </a:p>
          <a:p>
            <a:r>
              <a:rPr lang="en-US" sz="1200" kern="1200" dirty="0" smtClean="0">
                <a:solidFill>
                  <a:schemeClr val="tx1"/>
                </a:solidFill>
                <a:effectLst/>
                <a:latin typeface="+mn-lt"/>
                <a:ea typeface="ＭＳ Ｐゴシック" pitchFamily="96" charset="-128"/>
                <a:cs typeface="ＭＳ Ｐゴシック" pitchFamily="96" charset="-128"/>
              </a:rPr>
              <a:t>±</a:t>
            </a:r>
          </a:p>
          <a:p>
            <a:r>
              <a:rPr lang="en-US" sz="1200" kern="1200" dirty="0" smtClean="0">
                <a:solidFill>
                  <a:schemeClr val="tx1"/>
                </a:solidFill>
                <a:effectLst/>
                <a:latin typeface="+mn-lt"/>
                <a:ea typeface="ＭＳ Ｐゴシック" pitchFamily="96" charset="-128"/>
                <a:cs typeface="ＭＳ Ｐゴシック" pitchFamily="96" charset="-128"/>
              </a:rPr>
              <a:t>10kms</a:t>
            </a:r>
          </a:p>
          <a:p>
            <a:r>
              <a:rPr lang="en-US" sz="1200" kern="1200" dirty="0" smtClean="0">
                <a:solidFill>
                  <a:schemeClr val="tx1"/>
                </a:solidFill>
                <a:effectLst/>
                <a:latin typeface="+mn-lt"/>
                <a:ea typeface="ＭＳ Ｐゴシック" pitchFamily="96" charset="-128"/>
                <a:cs typeface="ＭＳ Ｐゴシック" pitchFamily="96" charset="-128"/>
              </a:rPr>
              <a:t>−</a:t>
            </a:r>
          </a:p>
          <a:p>
            <a:r>
              <a:rPr lang="en-US" sz="1200" kern="1200" dirty="0" smtClean="0">
                <a:solidFill>
                  <a:schemeClr val="tx1"/>
                </a:solidFill>
                <a:effectLst/>
                <a:latin typeface="+mn-lt"/>
                <a:ea typeface="ＭＳ Ｐゴシック" pitchFamily="96" charset="-128"/>
                <a:cs typeface="ＭＳ Ｐゴシック" pitchFamily="96" charset="-128"/>
              </a:rPr>
              <a:t>1</a:t>
            </a:r>
          </a:p>
          <a:p>
            <a:r>
              <a:rPr lang="en-US" sz="1200" kern="1200" dirty="0" smtClean="0">
                <a:solidFill>
                  <a:schemeClr val="tx1"/>
                </a:solidFill>
                <a:effectLst/>
                <a:latin typeface="+mn-lt"/>
                <a:ea typeface="ＭＳ Ｐゴシック" pitchFamily="96" charset="-128"/>
                <a:cs typeface="ＭＳ Ｐゴシック" pitchFamily="96" charset="-128"/>
              </a:rPr>
              <a:t>. The solid white line</a:t>
            </a:r>
          </a:p>
          <a:p>
            <a:r>
              <a:rPr lang="en-US" sz="1200" kern="1200" dirty="0" smtClean="0">
                <a:solidFill>
                  <a:schemeClr val="tx1"/>
                </a:solidFill>
                <a:effectLst/>
                <a:latin typeface="+mn-lt"/>
                <a:ea typeface="ＭＳ Ｐゴシック" pitchFamily="96" charset="-128"/>
                <a:cs typeface="ＭＳ Ｐゴシック" pitchFamily="96" charset="-128"/>
              </a:rPr>
              <a:t>shows the major kinematic axis and the dotted line denotes </a:t>
            </a:r>
            <a:r>
              <a:rPr lang="en-US" sz="1200" kern="1200" dirty="0" err="1" smtClean="0">
                <a:solidFill>
                  <a:schemeClr val="tx1"/>
                </a:solidFill>
                <a:effectLst/>
                <a:latin typeface="+mn-lt"/>
                <a:ea typeface="ＭＳ Ｐゴシック" pitchFamily="96" charset="-128"/>
                <a:cs typeface="ＭＳ Ｐゴシック" pitchFamily="96" charset="-128"/>
              </a:rPr>
              <a:t>th</a:t>
            </a:r>
            <a:endParaRPr lang="en-US" sz="1200" kern="1200" dirty="0" smtClean="0">
              <a:solidFill>
                <a:schemeClr val="tx1"/>
              </a:solidFill>
              <a:effectLst/>
              <a:latin typeface="+mn-lt"/>
              <a:ea typeface="ＭＳ Ｐゴシック" pitchFamily="96" charset="-128"/>
              <a:cs typeface="ＭＳ Ｐゴシック" pitchFamily="96" charset="-128"/>
            </a:endParaRPr>
          </a:p>
          <a:p>
            <a:r>
              <a:rPr lang="en-US" sz="1200" kern="1200" dirty="0" smtClean="0">
                <a:solidFill>
                  <a:schemeClr val="tx1"/>
                </a:solidFill>
                <a:effectLst/>
                <a:latin typeface="+mn-lt"/>
                <a:ea typeface="ＭＳ Ｐゴシック" pitchFamily="96" charset="-128"/>
                <a:cs typeface="ＭＳ Ｐゴシック" pitchFamily="96" charset="-128"/>
              </a:rPr>
              <a:t>e major 1.0mm morphological axis.</a:t>
            </a:r>
          </a:p>
          <a:p>
            <a:r>
              <a:rPr lang="en-US" sz="1200" kern="1200" dirty="0" smtClean="0">
                <a:solidFill>
                  <a:schemeClr val="tx1"/>
                </a:solidFill>
                <a:effectLst/>
                <a:latin typeface="+mn-lt"/>
                <a:ea typeface="ＭＳ Ｐゴシック" pitchFamily="96" charset="-128"/>
                <a:cs typeface="ＭＳ Ｐゴシック" pitchFamily="96" charset="-128"/>
              </a:rPr>
              <a:t>Top Right:</a:t>
            </a:r>
          </a:p>
          <a:p>
            <a:r>
              <a:rPr lang="en-US" sz="1200" kern="1200" dirty="0" smtClean="0">
                <a:solidFill>
                  <a:schemeClr val="tx1"/>
                </a:solidFill>
                <a:effectLst/>
                <a:latin typeface="+mn-lt"/>
                <a:ea typeface="ＭＳ Ｐゴシック" pitchFamily="96" charset="-128"/>
                <a:cs typeface="ＭＳ Ｐゴシック" pitchFamily="96" charset="-128"/>
              </a:rPr>
              <a:t>Beam-corrected</a:t>
            </a:r>
          </a:p>
          <a:p>
            <a:r>
              <a:rPr lang="en-US" sz="1200" kern="1200" dirty="0" smtClean="0">
                <a:solidFill>
                  <a:schemeClr val="tx1"/>
                </a:solidFill>
                <a:effectLst/>
                <a:latin typeface="+mn-lt"/>
                <a:ea typeface="ＭＳ Ｐゴシック" pitchFamily="96" charset="-128"/>
                <a:cs typeface="ＭＳ Ｐゴシック" pitchFamily="96" charset="-128"/>
              </a:rPr>
              <a:t>12</a:t>
            </a:r>
          </a:p>
          <a:p>
            <a:r>
              <a:rPr lang="en-US" sz="1200" kern="1200" dirty="0" smtClean="0">
                <a:solidFill>
                  <a:schemeClr val="tx1"/>
                </a:solidFill>
                <a:effectLst/>
                <a:latin typeface="+mn-lt"/>
                <a:ea typeface="ＭＳ Ｐゴシック" pitchFamily="96" charset="-128"/>
                <a:cs typeface="ＭＳ Ｐゴシック" pitchFamily="96" charset="-128"/>
              </a:rPr>
              <a:t>CO(5–4)</a:t>
            </a:r>
          </a:p>
          <a:p>
            <a:r>
              <a:rPr lang="en-US" sz="1200" kern="1200" dirty="0" smtClean="0">
                <a:solidFill>
                  <a:schemeClr val="tx1"/>
                </a:solidFill>
                <a:effectLst/>
                <a:latin typeface="+mn-lt"/>
                <a:ea typeface="ＭＳ Ｐゴシック" pitchFamily="96" charset="-128"/>
                <a:cs typeface="ＭＳ Ｐゴシック" pitchFamily="96" charset="-128"/>
              </a:rPr>
              <a:t>line-of-sight velocity dispersion</a:t>
            </a:r>
          </a:p>
          <a:p>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31</a:t>
            </a:fld>
            <a:endParaRPr lang="en-US"/>
          </a:p>
        </p:txBody>
      </p:sp>
    </p:spTree>
    <p:extLst>
      <p:ext uri="{BB962C8B-B14F-4D97-AF65-F5344CB8AC3E}">
        <p14:creationId xmlns:p14="http://schemas.microsoft.com/office/powerpoint/2010/main" val="4232854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Superposition of spectra of lensed galaxies from the SPT survey</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32</a:t>
            </a:fld>
            <a:endParaRPr lang="en-US"/>
          </a:p>
        </p:txBody>
      </p:sp>
    </p:spTree>
    <p:extLst>
      <p:ext uri="{BB962C8B-B14F-4D97-AF65-F5344CB8AC3E}">
        <p14:creationId xmlns:p14="http://schemas.microsoft.com/office/powerpoint/2010/main" val="400358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BH mass measurement in N1097 using HCN probe.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33</a:t>
            </a:fld>
            <a:endParaRPr lang="en-US"/>
          </a:p>
        </p:txBody>
      </p:sp>
    </p:spTree>
    <p:extLst>
      <p:ext uri="{BB962C8B-B14F-4D97-AF65-F5344CB8AC3E}">
        <p14:creationId xmlns:p14="http://schemas.microsoft.com/office/powerpoint/2010/main" val="1637057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ＭＳ Ｐゴシック" pitchFamily="96" charset="-128"/>
                <a:cs typeface="ＭＳ Ｐゴシック" pitchFamily="96" charset="-128"/>
              </a:rPr>
              <a:t>ynthesized</a:t>
            </a:r>
            <a:r>
              <a:rPr lang="en-US" sz="1200" kern="1200" dirty="0" smtClean="0">
                <a:solidFill>
                  <a:schemeClr val="tx1"/>
                </a:solidFill>
                <a:effectLst/>
                <a:latin typeface="+mn-lt"/>
                <a:ea typeface="ＭＳ Ｐゴシック" pitchFamily="96" charset="-128"/>
                <a:cs typeface="ＭＳ Ｐゴシック" pitchFamily="96" charset="-128"/>
              </a:rPr>
              <a:t> beam size (1′′.60×2′′.20 at</a:t>
            </a:r>
            <a:r>
              <a:rPr lang="en-US" sz="1200" kern="1200" baseline="0" dirty="0" smtClean="0">
                <a:solidFill>
                  <a:schemeClr val="tx1"/>
                </a:solidFill>
                <a:effectLst/>
                <a:latin typeface="+mn-lt"/>
                <a:ea typeface="ＭＳ Ｐゴシック" pitchFamily="96" charset="-128"/>
                <a:cs typeface="ＭＳ Ｐゴシック" pitchFamily="96" charset="-128"/>
              </a:rPr>
              <a:t> </a:t>
            </a:r>
            <a:r>
              <a:rPr lang="en-US" sz="1200" kern="1200" dirty="0" smtClean="0">
                <a:solidFill>
                  <a:schemeClr val="tx1"/>
                </a:solidFill>
                <a:effectLst/>
                <a:latin typeface="+mn-lt"/>
                <a:ea typeface="ＭＳ Ｐゴシック" pitchFamily="96" charset="-128"/>
                <a:cs typeface="ＭＳ Ｐゴシック" pitchFamily="96" charset="-128"/>
              </a:rPr>
              <a:t>P A</a:t>
            </a:r>
          </a:p>
          <a:p>
            <a:endParaRPr lang="en-US" sz="1200" kern="1200" dirty="0" smtClean="0">
              <a:solidFill>
                <a:schemeClr val="tx1"/>
              </a:solidFill>
              <a:effectLst/>
              <a:latin typeface="+mn-lt"/>
              <a:ea typeface="ＭＳ Ｐゴシック" pitchFamily="96" charset="-128"/>
              <a:cs typeface="ＭＳ Ｐゴシック" pitchFamily="96" charset="-128"/>
            </a:endParaRPr>
          </a:p>
          <a:p>
            <a:r>
              <a:rPr lang="en-US" dirty="0" smtClean="0"/>
              <a:t>Velocity res 3 km/s</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34</a:t>
            </a:fld>
            <a:endParaRPr lang="en-US"/>
          </a:p>
        </p:txBody>
      </p:sp>
    </p:spTree>
    <p:extLst>
      <p:ext uri="{BB962C8B-B14F-4D97-AF65-F5344CB8AC3E}">
        <p14:creationId xmlns:p14="http://schemas.microsoft.com/office/powerpoint/2010/main" val="294346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ALMA</a:t>
            </a:r>
            <a:r>
              <a:rPr lang="en-US" baseline="0" dirty="0" smtClean="0"/>
              <a:t> could fit on the White House Ellipse or span the DC Beltway</a:t>
            </a:r>
          </a:p>
          <a:p>
            <a:r>
              <a:rPr lang="en-US" baseline="0" dirty="0" smtClean="0"/>
              <a:t>----- Meeting Notes (8/2/15 18:56) -----</a:t>
            </a:r>
          </a:p>
          <a:p>
            <a:r>
              <a:rPr lang="en-US" baseline="0" dirty="0" smtClean="0"/>
              <a:t>Compare to Hawaiian Islands</a:t>
            </a:r>
          </a:p>
          <a:p>
            <a:endParaRPr lang="en-US" dirty="0"/>
          </a:p>
          <a:p>
            <a:r>
              <a:rPr lang="en-US" dirty="0"/>
              <a:t>----- Meeting Notes (8/5/15 16:25) -----</a:t>
            </a:r>
          </a:p>
          <a:p>
            <a:r>
              <a:rPr lang="en-US" dirty="0"/>
              <a:t>ACA pads also</a:t>
            </a:r>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5</a:t>
            </a:fld>
            <a:endParaRPr lang="en-US"/>
          </a:p>
        </p:txBody>
      </p:sp>
    </p:spTree>
    <p:extLst>
      <p:ext uri="{BB962C8B-B14F-4D97-AF65-F5344CB8AC3E}">
        <p14:creationId xmlns:p14="http://schemas.microsoft.com/office/powerpoint/2010/main" val="993718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dirty="0" smtClean="0">
                <a:solidFill>
                  <a:srgbClr val="000000"/>
                </a:solidFill>
              </a:rPr>
              <a:t>ALMA has produced resolved images at 0.45mm to 3 mm, of the nearest and most recent supernova since the invention of the telescope (</a:t>
            </a:r>
            <a:r>
              <a:rPr lang="en-US" sz="1200" dirty="0" err="1" smtClean="0">
                <a:solidFill>
                  <a:srgbClr val="000000"/>
                </a:solidFill>
              </a:rPr>
              <a:t>Indebetouw</a:t>
            </a:r>
            <a:r>
              <a:rPr lang="en-US" sz="1200" dirty="0" smtClean="0">
                <a:solidFill>
                  <a:srgbClr val="000000"/>
                </a:solidFill>
              </a:rPr>
              <a:t> </a:t>
            </a:r>
            <a:r>
              <a:rPr lang="en-US" sz="1200" i="1" dirty="0" smtClean="0">
                <a:solidFill>
                  <a:srgbClr val="000000"/>
                </a:solidFill>
              </a:rPr>
              <a:t>et al. </a:t>
            </a:r>
            <a:r>
              <a:rPr lang="en-US" sz="1200" dirty="0" smtClean="0">
                <a:solidFill>
                  <a:srgbClr val="000000"/>
                </a:solidFill>
              </a:rPr>
              <a:t>2014)</a:t>
            </a:r>
          </a:p>
          <a:p>
            <a:r>
              <a:rPr lang="en-US" sz="1200" dirty="0" smtClean="0">
                <a:solidFill>
                  <a:srgbClr val="000000"/>
                </a:solidFill>
              </a:rPr>
              <a:t>Emission from the largest mass of dust measured in a supernova remnant (&gt;0.2 </a:t>
            </a:r>
            <a:r>
              <a:rPr lang="en-US" sz="1200" dirty="0" err="1" smtClean="0">
                <a:solidFill>
                  <a:srgbClr val="000000"/>
                </a:solidFill>
              </a:rPr>
              <a:t>M</a:t>
            </a:r>
            <a:r>
              <a:rPr lang="en-US" sz="1200" baseline="-25000" dirty="0" err="1" smtClean="0">
                <a:solidFill>
                  <a:srgbClr val="000000"/>
                </a:solidFill>
              </a:rPr>
              <a:t>sun</a:t>
            </a:r>
            <a:r>
              <a:rPr lang="en-US" sz="1200" dirty="0" smtClean="0">
                <a:solidFill>
                  <a:srgbClr val="000000"/>
                </a:solidFill>
              </a:rPr>
              <a:t>) dominates at shorter wavelengths (to 0.45mm) while synchrotron radiation from shock-accelerated particles dominates emission at longer wavelengths (3mm)</a:t>
            </a:r>
          </a:p>
          <a:p>
            <a:r>
              <a:rPr lang="en-US" sz="1200" dirty="0" smtClean="0">
                <a:solidFill>
                  <a:srgbClr val="000000"/>
                </a:solidFill>
              </a:rPr>
              <a:t>ALMA images show the dust has formed in the inner </a:t>
            </a:r>
            <a:r>
              <a:rPr lang="en-US" sz="1200" dirty="0" err="1" smtClean="0">
                <a:solidFill>
                  <a:srgbClr val="000000"/>
                </a:solidFill>
              </a:rPr>
              <a:t>ejecta</a:t>
            </a:r>
            <a:r>
              <a:rPr lang="en-US" sz="1200" dirty="0" smtClean="0">
                <a:solidFill>
                  <a:srgbClr val="000000"/>
                </a:solidFill>
              </a:rPr>
              <a:t> (the cold remnants of the exploded star's core).  The extent corresponds well to CO and </a:t>
            </a:r>
            <a:r>
              <a:rPr lang="en-US" sz="1200" dirty="0" err="1" smtClean="0">
                <a:solidFill>
                  <a:srgbClr val="000000"/>
                </a:solidFill>
              </a:rPr>
              <a:t>SiO</a:t>
            </a:r>
            <a:r>
              <a:rPr lang="en-US" sz="1200" dirty="0" smtClean="0">
                <a:solidFill>
                  <a:srgbClr val="000000"/>
                </a:solidFill>
              </a:rPr>
              <a:t> emission imaged previously by ALMA expanding at 1250 km/s (</a:t>
            </a:r>
            <a:r>
              <a:rPr lang="en-US" sz="1200" dirty="0" err="1" smtClean="0">
                <a:solidFill>
                  <a:srgbClr val="000000"/>
                </a:solidFill>
              </a:rPr>
              <a:t>Kamenetzky</a:t>
            </a:r>
            <a:r>
              <a:rPr lang="en-US" sz="1200" dirty="0" smtClean="0">
                <a:solidFill>
                  <a:srgbClr val="000000"/>
                </a:solidFill>
              </a:rPr>
              <a:t> et al 2013). ALMA's high resolution demonstrates that the dust emission is concentrated to the center of the remnant, a region not yet affected by the shocks. </a:t>
            </a:r>
          </a:p>
          <a:p>
            <a:r>
              <a:rPr lang="en-US" sz="1200" dirty="0" smtClean="0">
                <a:solidFill>
                  <a:srgbClr val="000000"/>
                </a:solidFill>
              </a:rPr>
              <a:t>If SN 1987A is typical, supernovae are important cosmological dust producers.</a:t>
            </a:r>
          </a:p>
          <a:p>
            <a:r>
              <a:rPr lang="en-US" sz="1200" dirty="0" smtClean="0">
                <a:solidFill>
                  <a:schemeClr val="tx1"/>
                </a:solidFill>
                <a:latin typeface="+mn-lt"/>
              </a:rPr>
              <a:t>The C/O clumps in SN1987A contain at least 0</a:t>
            </a:r>
            <a:r>
              <a:rPr lang="en-US" sz="1200" b="1" dirty="0" smtClean="0">
                <a:solidFill>
                  <a:schemeClr val="tx1"/>
                </a:solidFill>
                <a:latin typeface="+mn-lt"/>
              </a:rPr>
              <a:t>.</a:t>
            </a:r>
            <a:r>
              <a:rPr lang="en-US" sz="1200" dirty="0" smtClean="0">
                <a:solidFill>
                  <a:schemeClr val="tx1"/>
                </a:solidFill>
                <a:latin typeface="+mn-lt"/>
              </a:rPr>
              <a:t>01 M</a:t>
            </a:r>
            <a:r>
              <a:rPr lang="en-US" sz="1200" baseline="-25000" dirty="0" smtClean="0">
                <a:solidFill>
                  <a:schemeClr val="tx1"/>
                </a:solidFill>
                <a:latin typeface="+mn-lt"/>
              </a:rPr>
              <a:t>⊙</a:t>
            </a:r>
            <a:r>
              <a:rPr lang="en-US" sz="1200" dirty="0" smtClean="0">
                <a:solidFill>
                  <a:schemeClr val="tx1"/>
                </a:solidFill>
                <a:latin typeface="+mn-lt"/>
              </a:rPr>
              <a:t>  of </a:t>
            </a:r>
            <a:r>
              <a:rPr lang="en-US" sz="1200" baseline="30000" dirty="0" smtClean="0">
                <a:solidFill>
                  <a:schemeClr val="tx1"/>
                </a:solidFill>
                <a:latin typeface="+mn-lt"/>
              </a:rPr>
              <a:t>12</a:t>
            </a:r>
            <a:r>
              <a:rPr lang="en-US" sz="1200" dirty="0" smtClean="0">
                <a:solidFill>
                  <a:schemeClr val="tx1"/>
                </a:solidFill>
                <a:latin typeface="+mn-lt"/>
              </a:rPr>
              <a:t>CO, an order of magnitude greater than measured in the first few years after the explosion: </a:t>
            </a:r>
            <a:r>
              <a:rPr lang="en-US" sz="1200" baseline="30000" dirty="0" smtClean="0">
                <a:solidFill>
                  <a:schemeClr val="tx1"/>
                </a:solidFill>
                <a:latin typeface="+mn-lt"/>
              </a:rPr>
              <a:t>12</a:t>
            </a:r>
            <a:r>
              <a:rPr lang="en-US" sz="1200" dirty="0" smtClean="0">
                <a:solidFill>
                  <a:schemeClr val="tx1"/>
                </a:solidFill>
                <a:latin typeface="+mn-lt"/>
              </a:rPr>
              <a:t>CO has continued to form over the past 25 years. </a:t>
            </a:r>
            <a:r>
              <a:rPr lang="en-US" sz="1200" dirty="0" err="1" smtClean="0">
                <a:solidFill>
                  <a:schemeClr val="tx1"/>
                </a:solidFill>
                <a:latin typeface="+mn-lt"/>
              </a:rPr>
              <a:t>SiO</a:t>
            </a:r>
            <a:r>
              <a:rPr lang="en-US" sz="1200" dirty="0" smtClean="0">
                <a:solidFill>
                  <a:schemeClr val="tx1"/>
                </a:solidFill>
                <a:latin typeface="+mn-lt"/>
              </a:rPr>
              <a:t>, other molecules are also seen.</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solidFill>
                  <a:srgbClr val="000000"/>
                </a:solidFill>
                <a:latin typeface="Gill Sans MT" pitchFamily="34" charset="0"/>
                <a:cs typeface="Gill Sans" pitchFamily="17" charset="0"/>
              </a:rPr>
              <a:t>Left:  ALMA data in Red shows newly formed dust.  Hubble data (green) and Chandra data (blue) show the expanding supernova shock wave. (R. </a:t>
            </a:r>
            <a:r>
              <a:rPr lang="en-US" dirty="0" err="1" smtClean="0">
                <a:solidFill>
                  <a:srgbClr val="000000"/>
                </a:solidFill>
                <a:latin typeface="Gill Sans MT" pitchFamily="34" charset="0"/>
                <a:cs typeface="Gill Sans" pitchFamily="17" charset="0"/>
              </a:rPr>
              <a:t>Indebetouw</a:t>
            </a:r>
            <a:r>
              <a:rPr lang="en-US" dirty="0" smtClean="0">
                <a:solidFill>
                  <a:srgbClr val="000000"/>
                </a:solidFill>
                <a:latin typeface="Gill Sans MT" pitchFamily="34" charset="0"/>
                <a:cs typeface="Gill Sans" pitchFamily="17" charset="0"/>
              </a:rPr>
              <a:t> et. al, ) Right:  Artists illustration shows the cold inner region of the supernova’s remnants.  The outer regions are where the ejected gas are colliding with the gas ejected from the star before its supernova detonation.  </a:t>
            </a:r>
          </a:p>
          <a:p>
            <a:endParaRPr lang="en-US" dirty="0" smtClean="0"/>
          </a:p>
          <a:p>
            <a:r>
              <a:rPr lang="en-US" sz="1200" dirty="0" smtClean="0"/>
              <a:t>ALMA’s unprecedented sensitivity and resolution identify CO in the SN87A inner </a:t>
            </a:r>
            <a:r>
              <a:rPr lang="en-US" sz="1200" dirty="0" err="1" smtClean="0"/>
              <a:t>ejecta</a:t>
            </a:r>
            <a:r>
              <a:rPr lang="en-US" sz="1200" dirty="0" smtClean="0"/>
              <a:t>.  </a:t>
            </a:r>
            <a:r>
              <a:rPr lang="en-US" sz="1200" dirty="0" err="1" smtClean="0"/>
              <a:t>SiO</a:t>
            </a:r>
            <a:r>
              <a:rPr lang="en-US" sz="1200" dirty="0" smtClean="0"/>
              <a:t> is also seen.</a:t>
            </a:r>
          </a:p>
          <a:p>
            <a:r>
              <a:rPr lang="en-US" sz="1200" dirty="0" smtClean="0"/>
              <a:t>The C/O clumps in SN1987A contain at least 0</a:t>
            </a:r>
            <a:r>
              <a:rPr lang="en-US" sz="1200" b="1" dirty="0" smtClean="0"/>
              <a:t>.</a:t>
            </a:r>
            <a:r>
              <a:rPr lang="en-US" sz="1200" dirty="0" smtClean="0"/>
              <a:t>01 M</a:t>
            </a:r>
            <a:r>
              <a:rPr lang="en-US" sz="1200" baseline="-25000" dirty="0" smtClean="0"/>
              <a:t>⊙</a:t>
            </a:r>
            <a:r>
              <a:rPr lang="en-US" sz="1200" dirty="0" smtClean="0"/>
              <a:t>  of </a:t>
            </a:r>
            <a:r>
              <a:rPr lang="en-US" sz="1200" baseline="30000" dirty="0" smtClean="0"/>
              <a:t>12</a:t>
            </a:r>
            <a:r>
              <a:rPr lang="en-US" sz="1200" dirty="0" smtClean="0"/>
              <a:t>CO, an order of magnitude greater than measured in the first few years after the explosion: </a:t>
            </a:r>
            <a:r>
              <a:rPr lang="en-US" sz="1200" baseline="30000" dirty="0" smtClean="0"/>
              <a:t>12</a:t>
            </a:r>
            <a:r>
              <a:rPr lang="en-US" sz="1200" dirty="0" smtClean="0"/>
              <a:t>CO has continued to form over the past 25 years.</a:t>
            </a:r>
          </a:p>
          <a:p>
            <a:r>
              <a:rPr lang="en-US" sz="1200" dirty="0" smtClean="0"/>
              <a:t>ALMA views the full velocity range of emission, </a:t>
            </a:r>
            <a:r>
              <a:rPr lang="en-US" sz="1200" dirty="0" err="1" smtClean="0"/>
              <a:t>unobscured</a:t>
            </a:r>
            <a:r>
              <a:rPr lang="en-US" sz="1200" dirty="0" smtClean="0"/>
              <a:t> by dust.  Doppler tomography will be possible in CO and other molecules (</a:t>
            </a:r>
            <a:r>
              <a:rPr lang="en-US" sz="1200" dirty="0" err="1" smtClean="0"/>
              <a:t>SiO</a:t>
            </a:r>
            <a:r>
              <a:rPr lang="en-US" sz="1200" dirty="0" smtClean="0"/>
              <a:t>) to probe the spatial, chemical and kinetic environment within the inner </a:t>
            </a:r>
            <a:r>
              <a:rPr lang="en-US" sz="1200" dirty="0" err="1" smtClean="0"/>
              <a:t>ejecta</a:t>
            </a:r>
            <a:r>
              <a:rPr lang="en-US" sz="1200" dirty="0" smtClean="0"/>
              <a:t>.</a:t>
            </a:r>
          </a:p>
          <a:p>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35</a:t>
            </a:fld>
            <a:endParaRPr lang="en-US"/>
          </a:p>
        </p:txBody>
      </p:sp>
    </p:spTree>
    <p:extLst>
      <p:ext uri="{BB962C8B-B14F-4D97-AF65-F5344CB8AC3E}">
        <p14:creationId xmlns:p14="http://schemas.microsoft.com/office/powerpoint/2010/main" val="27609464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Young </a:t>
            </a:r>
            <a:r>
              <a:rPr lang="en-US" dirty="0" err="1" smtClean="0"/>
              <a:t>subsolar</a:t>
            </a:r>
            <a:r>
              <a:rPr lang="en-US" dirty="0" smtClean="0"/>
              <a:t> mass stars*</a:t>
            </a:r>
          </a:p>
          <a:p>
            <a:pPr lvl="2"/>
            <a:r>
              <a:rPr lang="en-US" dirty="0" smtClean="0"/>
              <a:t>Host rotationally supported disks </a:t>
            </a:r>
          </a:p>
          <a:p>
            <a:pPr lvl="2"/>
            <a:r>
              <a:rPr lang="en-US" dirty="0" smtClean="0"/>
              <a:t>R</a:t>
            </a:r>
            <a:r>
              <a:rPr lang="en-US" baseline="-25000" dirty="0" smtClean="0"/>
              <a:t>disk</a:t>
            </a:r>
            <a:r>
              <a:rPr lang="en-US" dirty="0" smtClean="0"/>
              <a:t>~50AU, M</a:t>
            </a:r>
            <a:r>
              <a:rPr lang="en-US" baseline="-25000" dirty="0" smtClean="0"/>
              <a:t>*</a:t>
            </a:r>
            <a:r>
              <a:rPr lang="en-US" dirty="0" smtClean="0"/>
              <a:t>~0.2 </a:t>
            </a:r>
            <a:r>
              <a:rPr lang="en-US" dirty="0" err="1" smtClean="0"/>
              <a:t>M</a:t>
            </a:r>
            <a:r>
              <a:rPr lang="en-US" baseline="-25000" dirty="0" err="1" smtClean="0"/>
              <a:t>solar</a:t>
            </a:r>
            <a:r>
              <a:rPr lang="en-US" dirty="0" smtClean="0"/>
              <a:t> </a:t>
            </a:r>
          </a:p>
          <a:p>
            <a:pPr lvl="2"/>
            <a:r>
              <a:rPr lang="en-US" dirty="0" err="1" smtClean="0"/>
              <a:t>M</a:t>
            </a:r>
            <a:r>
              <a:rPr lang="en-US" baseline="-25000" dirty="0" err="1" smtClean="0"/>
              <a:t>disk</a:t>
            </a:r>
            <a:r>
              <a:rPr lang="en-US" dirty="0" smtClean="0"/>
              <a:t>  ≤0.05 </a:t>
            </a:r>
            <a:r>
              <a:rPr lang="en-US" dirty="0" err="1" smtClean="0"/>
              <a:t>M</a:t>
            </a:r>
            <a:r>
              <a:rPr lang="en-US" baseline="-25000" dirty="0" err="1" smtClean="0"/>
              <a:t>solar</a:t>
            </a:r>
            <a:endParaRPr lang="en-US" baseline="-25000" dirty="0" smtClean="0"/>
          </a:p>
          <a:p>
            <a:pPr lvl="2"/>
            <a:r>
              <a:rPr lang="en-US" dirty="0" smtClean="0"/>
              <a:t>Unexpected chemistry (abundance variations in e.g. SO (Sakai et al ‘14)</a:t>
            </a:r>
          </a:p>
          <a:p>
            <a:pPr lvl="1"/>
            <a:r>
              <a:rPr lang="en-US" dirty="0" smtClean="0"/>
              <a:t>Brown dwarf stars</a:t>
            </a:r>
            <a:r>
              <a:rPr lang="en-US" baseline="30000" dirty="0" smtClean="0">
                <a:latin typeface="Zapf Dingbats"/>
                <a:ea typeface="Zapf Dingbats"/>
                <a:cs typeface="Zapf Dingbats"/>
                <a:sym typeface="Zapf Dingbats"/>
              </a:rPr>
              <a:t>★</a:t>
            </a:r>
            <a:endParaRPr lang="en-US" baseline="30000" dirty="0" smtClean="0">
              <a:sym typeface="Zapf Dingbats"/>
            </a:endParaRPr>
          </a:p>
          <a:p>
            <a:pPr lvl="2"/>
            <a:r>
              <a:rPr lang="en-US" dirty="0" smtClean="0">
                <a:latin typeface="Lucida Grande"/>
                <a:ea typeface="Lucida Grande"/>
                <a:cs typeface="Lucida Grande"/>
              </a:rPr>
              <a:t>Host disks of gas and dust similar to stellar disks</a:t>
            </a:r>
          </a:p>
          <a:p>
            <a:pPr lvl="2"/>
            <a:r>
              <a:rPr lang="en-US" dirty="0" smtClean="0"/>
              <a:t>R</a:t>
            </a:r>
            <a:r>
              <a:rPr lang="en-US" baseline="-25000" dirty="0" smtClean="0"/>
              <a:t>disk</a:t>
            </a:r>
            <a:r>
              <a:rPr lang="en-US" dirty="0" smtClean="0"/>
              <a:t>≤50AU, M</a:t>
            </a:r>
            <a:r>
              <a:rPr lang="en-US" baseline="-25000" dirty="0" smtClean="0"/>
              <a:t>*</a:t>
            </a:r>
            <a:r>
              <a:rPr lang="en-US" dirty="0" smtClean="0"/>
              <a:t>≤0.1 </a:t>
            </a:r>
            <a:r>
              <a:rPr lang="en-US" dirty="0" err="1" smtClean="0"/>
              <a:t>M</a:t>
            </a:r>
            <a:r>
              <a:rPr lang="en-US" baseline="-25000" dirty="0" err="1" smtClean="0"/>
              <a:t>solar</a:t>
            </a:r>
            <a:r>
              <a:rPr lang="en-US" dirty="0" smtClean="0"/>
              <a:t> </a:t>
            </a:r>
          </a:p>
          <a:p>
            <a:pPr lvl="2"/>
            <a:r>
              <a:rPr lang="en-US" dirty="0" err="1" smtClean="0"/>
              <a:t>M</a:t>
            </a:r>
            <a:r>
              <a:rPr lang="en-US" baseline="-25000" dirty="0" err="1" smtClean="0"/>
              <a:t>disk</a:t>
            </a:r>
            <a:r>
              <a:rPr lang="en-US" dirty="0" smtClean="0"/>
              <a:t> ~.3-1% </a:t>
            </a:r>
            <a:r>
              <a:rPr lang="en-US" dirty="0" err="1" smtClean="0"/>
              <a:t>M</a:t>
            </a:r>
            <a:r>
              <a:rPr lang="en-US" baseline="-25000" dirty="0" err="1" smtClean="0"/>
              <a:t>BD</a:t>
            </a:r>
            <a:r>
              <a:rPr lang="en-US" dirty="0" err="1" smtClean="0"/>
              <a:t>~M</a:t>
            </a:r>
            <a:r>
              <a:rPr lang="en-US" baseline="-25000" dirty="0" err="1" smtClean="0"/>
              <a:t>jupiter</a:t>
            </a:r>
            <a:endParaRPr lang="en-US" baseline="-25000" dirty="0" smtClean="0"/>
          </a:p>
          <a:p>
            <a:pPr lvl="2"/>
            <a:r>
              <a:rPr lang="en-US" dirty="0" smtClean="0"/>
              <a:t>Disk dust appears ‘normal’</a:t>
            </a:r>
          </a:p>
          <a:p>
            <a:pPr lvl="3"/>
            <a:r>
              <a:rPr lang="en-US" dirty="0" smtClean="0"/>
              <a:t> could support terrestrial-type planets </a:t>
            </a:r>
          </a:p>
          <a:p>
            <a:pPr lvl="3"/>
            <a:r>
              <a:rPr lang="en-US" dirty="0" smtClean="0"/>
              <a:t> could form by core accretion</a:t>
            </a:r>
          </a:p>
          <a:p>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36</a:t>
            </a:fld>
            <a:endParaRPr lang="en-US"/>
          </a:p>
        </p:txBody>
      </p:sp>
    </p:spTree>
    <p:extLst>
      <p:ext uri="{BB962C8B-B14F-4D97-AF65-F5344CB8AC3E}">
        <p14:creationId xmlns:p14="http://schemas.microsoft.com/office/powerpoint/2010/main" val="41198841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ＭＳ Ｐゴシック" pitchFamily="96" charset="-128"/>
                <a:cs typeface="ＭＳ Ｐゴシック" pitchFamily="96" charset="-128"/>
              </a:rPr>
              <a:t>Disk </a:t>
            </a:r>
            <a:r>
              <a:rPr lang="en-US" sz="1200" kern="1200" dirty="0" err="1" smtClean="0">
                <a:solidFill>
                  <a:schemeClr val="tx1"/>
                </a:solidFill>
                <a:latin typeface="+mn-lt"/>
                <a:ea typeface="ＭＳ Ｐゴシック" pitchFamily="96" charset="-128"/>
                <a:cs typeface="ＭＳ Ｐゴシック" pitchFamily="96" charset="-128"/>
              </a:rPr>
              <a:t>midplanes</a:t>
            </a:r>
            <a:r>
              <a:rPr lang="en-US" sz="1200" kern="1200" dirty="0" smtClean="0">
                <a:solidFill>
                  <a:schemeClr val="tx1"/>
                </a:solidFill>
                <a:latin typeface="+mn-lt"/>
                <a:ea typeface="ＭＳ Ｐゴシック" pitchFamily="96" charset="-128"/>
                <a:cs typeface="ＭＳ Ｐゴシック" pitchFamily="96" charset="-128"/>
              </a:rPr>
              <a:t> are  </a:t>
            </a:r>
          </a:p>
          <a:p>
            <a:pPr lvl="1"/>
            <a:r>
              <a:rPr lang="en-US" sz="1200" kern="1200" dirty="0" smtClean="0">
                <a:solidFill>
                  <a:schemeClr val="tx1"/>
                </a:solidFill>
                <a:latin typeface="+mn-lt"/>
                <a:ea typeface="ＭＳ Ｐゴシック" pitchFamily="96" charset="-128"/>
                <a:cs typeface="+mn-cs"/>
              </a:rPr>
              <a:t>The sites of planet formation, the main reservoirs of mass and probable sources of complex organics</a:t>
            </a:r>
          </a:p>
          <a:p>
            <a:pPr lvl="1"/>
            <a:r>
              <a:rPr lang="en-US" sz="1200" kern="1200" dirty="0" smtClean="0">
                <a:solidFill>
                  <a:schemeClr val="tx1"/>
                </a:solidFill>
                <a:latin typeface="+mn-lt"/>
                <a:ea typeface="ＭＳ Ｐゴシック" pitchFamily="96" charset="-128"/>
                <a:cs typeface="+mn-cs"/>
              </a:rPr>
              <a:t>Cold—ices form; ices are sticky; good larger body seeds</a:t>
            </a:r>
          </a:p>
          <a:p>
            <a:pPr lvl="1"/>
            <a:r>
              <a:rPr lang="en-US" sz="1200" kern="1200" dirty="0" smtClean="0">
                <a:solidFill>
                  <a:schemeClr val="tx1"/>
                </a:solidFill>
                <a:latin typeface="+mn-lt"/>
                <a:ea typeface="ＭＳ Ｐゴシック" pitchFamily="96" charset="-128"/>
                <a:cs typeface="+mn-cs"/>
              </a:rPr>
              <a:t>Characterized by a range of low-energy lines of ions, </a:t>
            </a:r>
            <a:r>
              <a:rPr lang="en-US" sz="1200" kern="1200" dirty="0" err="1" smtClean="0">
                <a:solidFill>
                  <a:schemeClr val="tx1"/>
                </a:solidFill>
                <a:latin typeface="+mn-lt"/>
                <a:ea typeface="ＭＳ Ｐゴシック" pitchFamily="96" charset="-128"/>
                <a:cs typeface="+mn-cs"/>
              </a:rPr>
              <a:t>deuterated</a:t>
            </a:r>
            <a:r>
              <a:rPr lang="en-US" sz="1200" kern="1200" dirty="0" smtClean="0">
                <a:solidFill>
                  <a:schemeClr val="tx1"/>
                </a:solidFill>
                <a:latin typeface="+mn-lt"/>
                <a:ea typeface="ＭＳ Ｐゴシック" pitchFamily="96" charset="-128"/>
                <a:cs typeface="+mn-cs"/>
              </a:rPr>
              <a:t> molecules, </a:t>
            </a:r>
            <a:r>
              <a:rPr lang="en-US" sz="1200" kern="1200" dirty="0" err="1" smtClean="0">
                <a:solidFill>
                  <a:schemeClr val="tx1"/>
                </a:solidFill>
                <a:latin typeface="+mn-lt"/>
                <a:ea typeface="ＭＳ Ｐゴシック" pitchFamily="96" charset="-128"/>
                <a:cs typeface="+mn-cs"/>
              </a:rPr>
              <a:t>isotopologues</a:t>
            </a:r>
            <a:r>
              <a:rPr lang="en-US" sz="1200" kern="1200" dirty="0" smtClean="0">
                <a:solidFill>
                  <a:schemeClr val="tx1"/>
                </a:solidFill>
                <a:latin typeface="+mn-lt"/>
                <a:ea typeface="ＭＳ Ｐゴシック" pitchFamily="96" charset="-128"/>
                <a:cs typeface="+mn-cs"/>
              </a:rPr>
              <a:t> and organics</a:t>
            </a:r>
          </a:p>
          <a:p>
            <a:r>
              <a:rPr lang="en-US" sz="1200" kern="1200" dirty="0" smtClean="0">
                <a:solidFill>
                  <a:schemeClr val="tx1"/>
                </a:solidFill>
                <a:latin typeface="+mn-lt"/>
                <a:ea typeface="ＭＳ Ｐゴシック" pitchFamily="96" charset="-128"/>
                <a:cs typeface="ＭＳ Ｐゴシック" pitchFamily="96" charset="-128"/>
              </a:rPr>
              <a:t>Observational feature: ‘Snow Line’ which occurs where the temperature drops to where frost forms—in this case CO frost</a:t>
            </a:r>
          </a:p>
          <a:p>
            <a:r>
              <a:rPr lang="en-US" sz="1200" kern="1200" dirty="0" smtClean="0">
                <a:solidFill>
                  <a:schemeClr val="tx1"/>
                </a:solidFill>
                <a:latin typeface="+mn-lt"/>
                <a:ea typeface="ＭＳ Ｐゴシック" pitchFamily="96" charset="-128"/>
                <a:cs typeface="ＭＳ Ｐゴシック" pitchFamily="96" charset="-128"/>
              </a:rPr>
              <a:t> N</a:t>
            </a:r>
            <a:r>
              <a:rPr lang="en-US" sz="1200" kern="1200" baseline="-25000" dirty="0" smtClean="0">
                <a:solidFill>
                  <a:schemeClr val="tx1"/>
                </a:solidFill>
                <a:latin typeface="+mn-lt"/>
                <a:ea typeface="ＭＳ Ｐゴシック" pitchFamily="96" charset="-128"/>
                <a:cs typeface="ＭＳ Ｐゴシック" pitchFamily="96" charset="-128"/>
              </a:rPr>
              <a:t>2</a:t>
            </a:r>
            <a:r>
              <a:rPr lang="en-US" sz="1200" kern="1200" dirty="0" smtClean="0">
                <a:solidFill>
                  <a:schemeClr val="tx1"/>
                </a:solidFill>
                <a:latin typeface="+mn-lt"/>
                <a:ea typeface="ＭＳ Ｐゴシック" pitchFamily="96" charset="-128"/>
                <a:cs typeface="ＭＳ Ｐゴシック" pitchFamily="96" charset="-128"/>
              </a:rPr>
              <a:t>H</a:t>
            </a:r>
            <a:r>
              <a:rPr lang="en-US" sz="1200" kern="1200" baseline="30000" dirty="0" smtClean="0">
                <a:solidFill>
                  <a:schemeClr val="tx1"/>
                </a:solidFill>
                <a:latin typeface="+mn-lt"/>
                <a:ea typeface="ＭＳ Ｐゴシック" pitchFamily="96" charset="-128"/>
                <a:cs typeface="ＭＳ Ｐゴシック" pitchFamily="96" charset="-128"/>
              </a:rPr>
              <a:t>+</a:t>
            </a:r>
            <a:r>
              <a:rPr lang="en-US" sz="1200" kern="1200" dirty="0" smtClean="0">
                <a:solidFill>
                  <a:schemeClr val="tx1"/>
                </a:solidFill>
                <a:latin typeface="+mn-lt"/>
                <a:ea typeface="ＭＳ Ｐゴシック" pitchFamily="96" charset="-128"/>
                <a:cs typeface="ＭＳ Ｐゴシック" pitchFamily="96" charset="-128"/>
              </a:rPr>
              <a:t> is strong where CO is depleted by frosting out</a:t>
            </a:r>
          </a:p>
          <a:p>
            <a:r>
              <a:rPr lang="en-US" sz="1200" kern="1200" dirty="0" smtClean="0">
                <a:solidFill>
                  <a:schemeClr val="tx1"/>
                </a:solidFill>
                <a:latin typeface="+mn-lt"/>
                <a:ea typeface="ＭＳ Ｐゴシック" pitchFamily="96" charset="-128"/>
                <a:cs typeface="ＭＳ Ｐゴシック" pitchFamily="96" charset="-128"/>
              </a:rPr>
              <a:t>ALMA showed in the TW </a:t>
            </a:r>
            <a:r>
              <a:rPr lang="en-US" sz="1200" kern="1200" dirty="0" err="1" smtClean="0">
                <a:solidFill>
                  <a:schemeClr val="tx1"/>
                </a:solidFill>
                <a:latin typeface="+mn-lt"/>
                <a:ea typeface="ＭＳ Ｐゴシック" pitchFamily="96" charset="-128"/>
                <a:cs typeface="ＭＳ Ｐゴシック" pitchFamily="96" charset="-128"/>
              </a:rPr>
              <a:t>Hya</a:t>
            </a:r>
            <a:r>
              <a:rPr lang="en-US" sz="1200" kern="1200" dirty="0" smtClean="0">
                <a:solidFill>
                  <a:schemeClr val="tx1"/>
                </a:solidFill>
                <a:latin typeface="+mn-lt"/>
                <a:ea typeface="ＭＳ Ｐゴシック" pitchFamily="96" charset="-128"/>
                <a:cs typeface="ＭＳ Ｐゴシック" pitchFamily="96" charset="-128"/>
              </a:rPr>
              <a:t> disk a division between a region with no N</a:t>
            </a:r>
            <a:r>
              <a:rPr lang="en-US" sz="1200" kern="1200" baseline="-25000" dirty="0" smtClean="0">
                <a:solidFill>
                  <a:schemeClr val="tx1"/>
                </a:solidFill>
                <a:latin typeface="+mn-lt"/>
                <a:ea typeface="ＭＳ Ｐゴシック" pitchFamily="96" charset="-128"/>
                <a:cs typeface="ＭＳ Ｐゴシック" pitchFamily="96" charset="-128"/>
              </a:rPr>
              <a:t>2</a:t>
            </a:r>
            <a:r>
              <a:rPr lang="en-US" sz="1200" kern="1200" dirty="0" smtClean="0">
                <a:solidFill>
                  <a:schemeClr val="tx1"/>
                </a:solidFill>
                <a:latin typeface="+mn-lt"/>
                <a:ea typeface="ＭＳ Ｐゴシック" pitchFamily="96" charset="-128"/>
                <a:cs typeface="ＭＳ Ｐゴシック" pitchFamily="96" charset="-128"/>
              </a:rPr>
              <a:t>H</a:t>
            </a:r>
            <a:r>
              <a:rPr lang="en-US" sz="1200" kern="1200" baseline="30000" dirty="0" smtClean="0">
                <a:solidFill>
                  <a:schemeClr val="tx1"/>
                </a:solidFill>
                <a:latin typeface="+mn-lt"/>
                <a:ea typeface="ＭＳ Ｐゴシック" pitchFamily="96" charset="-128"/>
                <a:cs typeface="ＭＳ Ｐゴシック" pitchFamily="96" charset="-128"/>
              </a:rPr>
              <a:t>+</a:t>
            </a:r>
            <a:r>
              <a:rPr lang="en-US" sz="1200" kern="1200" dirty="0" smtClean="0">
                <a:solidFill>
                  <a:schemeClr val="tx1"/>
                </a:solidFill>
                <a:latin typeface="+mn-lt"/>
                <a:ea typeface="ＭＳ Ｐゴシック" pitchFamily="96" charset="-128"/>
                <a:cs typeface="ＭＳ Ｐゴシック" pitchFamily="96" charset="-128"/>
              </a:rPr>
              <a:t> closer than about 28 to 31 AU (Neptune’s orbital radius, blue circle), and plentiful emission farther from the star (Qi et al 2013)</a:t>
            </a:r>
          </a:p>
          <a:p>
            <a:r>
              <a:rPr lang="en-US" sz="1200" kern="1200" dirty="0" smtClean="0">
                <a:solidFill>
                  <a:schemeClr val="tx1"/>
                </a:solidFill>
                <a:latin typeface="+mn-lt"/>
                <a:ea typeface="ＭＳ Ｐゴシック" pitchFamily="96" charset="-128"/>
                <a:cs typeface="ＭＳ Ｐゴシック" pitchFamily="96" charset="-128"/>
              </a:rPr>
              <a:t>ALMA showed in the HD163296 disk a similar ring of emission in DCO</a:t>
            </a:r>
            <a:r>
              <a:rPr lang="en-US" sz="1200" kern="1200" baseline="30000" dirty="0" smtClean="0">
                <a:solidFill>
                  <a:schemeClr val="tx1"/>
                </a:solidFill>
                <a:latin typeface="+mn-lt"/>
                <a:ea typeface="ＭＳ Ｐゴシック" pitchFamily="96" charset="-128"/>
                <a:cs typeface="ＭＳ Ｐゴシック" pitchFamily="96" charset="-128"/>
              </a:rPr>
              <a:t>+</a:t>
            </a:r>
            <a:r>
              <a:rPr lang="en-US" sz="1200" kern="1200" dirty="0" smtClean="0">
                <a:solidFill>
                  <a:schemeClr val="tx1"/>
                </a:solidFill>
                <a:latin typeface="+mn-lt"/>
                <a:ea typeface="ＭＳ Ｐゴシック" pitchFamily="96" charset="-128"/>
                <a:cs typeface="ＭＳ Ｐゴシック" pitchFamily="96" charset="-128"/>
              </a:rPr>
              <a:t> again probably locating the CO snow line (Mathews et al 2013)</a:t>
            </a:r>
          </a:p>
          <a:p>
            <a:endParaRPr lang="en-US" sz="1200" kern="1200" dirty="0" smtClean="0">
              <a:solidFill>
                <a:schemeClr val="tx1"/>
              </a:solidFill>
              <a:latin typeface="+mn-lt"/>
              <a:ea typeface="ＭＳ Ｐゴシック" pitchFamily="96" charset="-128"/>
              <a:cs typeface="ＭＳ Ｐゴシック" pitchFamily="96" charset="-128"/>
            </a:endParaRPr>
          </a:p>
          <a:p>
            <a:endParaRPr lang="en-US" dirty="0" smtClean="0"/>
          </a:p>
          <a:p>
            <a:endParaRPr lang="en-US" dirty="0" smtClean="0"/>
          </a:p>
          <a:p>
            <a:r>
              <a:rPr lang="en-US" dirty="0" smtClean="0"/>
              <a:t>http://ay201b.wordpress.com/the-snow-line-in-</a:t>
            </a:r>
            <a:r>
              <a:rPr lang="en-US" dirty="0" err="1" smtClean="0"/>
              <a:t>protoplanetary</a:t>
            </a:r>
            <a:r>
              <a:rPr lang="en-US" dirty="0" smtClean="0"/>
              <a:t>-disks/ The </a:t>
            </a:r>
            <a:r>
              <a:rPr lang="en-US" b="1" dirty="0" smtClean="0"/>
              <a:t>“snow line”</a:t>
            </a:r>
            <a:r>
              <a:rPr lang="en-US" dirty="0" smtClean="0"/>
              <a:t> (also called frost line, ice line, snow boundary, etc.) is the distance from a central </a:t>
            </a:r>
            <a:r>
              <a:rPr lang="en-US" dirty="0" err="1" smtClean="0"/>
              <a:t>protostar</a:t>
            </a:r>
            <a:r>
              <a:rPr lang="en-US" dirty="0" smtClean="0"/>
              <a:t> at which ice grains can form– this occurs at temperatures of about 150-170 K.  At the snow line, the density of solid particles in the disk increases rather abruptly.  This increase in solid-particle surface density changes the time- and mass-scales of planets that form beyond this distance.  Specifically, the isolation mass of </a:t>
            </a:r>
            <a:r>
              <a:rPr lang="en-US" dirty="0" err="1" smtClean="0"/>
              <a:t>planetesimals</a:t>
            </a:r>
            <a:r>
              <a:rPr lang="en-US" dirty="0" smtClean="0"/>
              <a:t> is amplified by a factor of ~8, and these cores also form faster.  These factors, taken together, mean that gas giants form much more easily beyond the snow line, since cores that form beyond the snow line are more massive and have a longer time to accrete gas from the disk before it dissipates.</a:t>
            </a:r>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37</a:t>
            </a:fld>
            <a:endParaRPr lang="en-US"/>
          </a:p>
        </p:txBody>
      </p:sp>
    </p:spTree>
    <p:extLst>
      <p:ext uri="{BB962C8B-B14F-4D97-AF65-F5344CB8AC3E}">
        <p14:creationId xmlns:p14="http://schemas.microsoft.com/office/powerpoint/2010/main" val="2272150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left to right the three panels show ALMA HL Tau SV data at 3, 1.3, and 0.87 mm. The images were made from 14 executions x 4 GHz bandwidth (BW), 9 executions x 8 GHz BW, and 10 executions x 8 GHz BW and Bands 3, 6, and 7, </a:t>
            </a:r>
            <a:br>
              <a:rPr lang="en-US" dirty="0" smtClean="0"/>
            </a:br>
            <a:r>
              <a:rPr lang="en-US" dirty="0" smtClean="0"/>
              <a:t>respectively. </a:t>
            </a:r>
            <a:br>
              <a:rPr lang="en-US" dirty="0" smtClean="0"/>
            </a:br>
            <a:r>
              <a:rPr lang="en-US" dirty="0" smtClean="0"/>
              <a:t/>
            </a:r>
            <a:br>
              <a:rPr lang="en-US" dirty="0" smtClean="0"/>
            </a:br>
            <a:r>
              <a:rPr lang="en-US" dirty="0" smtClean="0"/>
              <a:t>The images in all three panels were created using clean mode=‘</a:t>
            </a:r>
            <a:r>
              <a:rPr lang="en-US" dirty="0" err="1" smtClean="0"/>
              <a:t>mfs</a:t>
            </a:r>
            <a:r>
              <a:rPr lang="en-US" dirty="0" smtClean="0"/>
              <a:t>’ with </a:t>
            </a:r>
            <a:r>
              <a:rPr lang="en-US" dirty="0" err="1" smtClean="0"/>
              <a:t>nterms</a:t>
            </a:r>
            <a:r>
              <a:rPr lang="en-US" dirty="0" smtClean="0"/>
              <a:t>=1 and </a:t>
            </a:r>
            <a:r>
              <a:rPr lang="en-US" dirty="0" err="1" smtClean="0"/>
              <a:t>multiscale</a:t>
            </a:r>
            <a:r>
              <a:rPr lang="en-US" dirty="0" smtClean="0"/>
              <a:t>=[0,5,15]. The fractional bandwidth of the Band 3 data is only 4%, obviating the need for </a:t>
            </a:r>
            <a:r>
              <a:rPr lang="en-US" dirty="0" err="1" smtClean="0"/>
              <a:t>nterms</a:t>
            </a:r>
            <a:r>
              <a:rPr lang="en-US" dirty="0" smtClean="0"/>
              <a:t>=2. </a:t>
            </a:r>
            <a:br>
              <a:rPr lang="en-US" dirty="0" smtClean="0"/>
            </a:br>
            <a:r>
              <a:rPr lang="en-US" dirty="0" smtClean="0"/>
              <a:t/>
            </a:r>
            <a:br>
              <a:rPr lang="en-US" dirty="0" smtClean="0"/>
            </a:br>
            <a:r>
              <a:rPr lang="en-US" dirty="0" smtClean="0"/>
              <a:t>The data from all three bands were self-calibrated, with improvements to the S/N of order 30% but with some loss of the longest baselines, and hence angular resolution. </a:t>
            </a:r>
            <a:br>
              <a:rPr lang="en-US" dirty="0" smtClean="0"/>
            </a:br>
            <a:r>
              <a:rPr lang="en-US" dirty="0" smtClean="0"/>
              <a:t/>
            </a:r>
            <a:br>
              <a:rPr lang="en-US" dirty="0" smtClean="0"/>
            </a:br>
            <a:r>
              <a:rPr lang="en-US" dirty="0" smtClean="0"/>
              <a:t>Beam sizes are 83x60, 42x30 and 31x19 mas at Bands 3, 6, and 7, respectively. </a:t>
            </a:r>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39</a:t>
            </a:fld>
            <a:endParaRPr lang="en-US"/>
          </a:p>
        </p:txBody>
      </p:sp>
    </p:spTree>
    <p:extLst>
      <p:ext uri="{BB962C8B-B14F-4D97-AF65-F5344CB8AC3E}">
        <p14:creationId xmlns:p14="http://schemas.microsoft.com/office/powerpoint/2010/main" val="10944494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29 Oct press release ‘Planet-forming Lifeline Discovered in a Binary Star System: ALMA Examines Ezekiel-like ‘Wheel in a Wheel’ of Dust and Gas’</a:t>
            </a:r>
          </a:p>
          <a:p>
            <a:r>
              <a:rPr lang="en-US" sz="1200" kern="1200" dirty="0" smtClean="0">
                <a:solidFill>
                  <a:schemeClr val="tx1"/>
                </a:solidFill>
                <a:effectLst/>
                <a:latin typeface="+mn-lt"/>
                <a:ea typeface="ＭＳ Ｐゴシック" pitchFamily="96" charset="-128"/>
                <a:cs typeface="ＭＳ Ｐゴシック" pitchFamily="96" charset="-128"/>
              </a:rPr>
              <a:t>Extended Data Figure 3 | Montage of the CO </a:t>
            </a:r>
            <a:r>
              <a:rPr lang="en-US" sz="1200" i="1" kern="1200" dirty="0" smtClean="0">
                <a:solidFill>
                  <a:schemeClr val="tx1"/>
                </a:solidFill>
                <a:effectLst/>
                <a:latin typeface="+mn-lt"/>
                <a:ea typeface="ＭＳ Ｐゴシック" pitchFamily="96" charset="-128"/>
                <a:cs typeface="ＭＳ Ｐゴシック" pitchFamily="96" charset="-128"/>
              </a:rPr>
              <a:t>J </a:t>
            </a:r>
            <a:r>
              <a:rPr lang="en-US" sz="1200" kern="1200" dirty="0" smtClean="0">
                <a:solidFill>
                  <a:schemeClr val="tx1"/>
                </a:solidFill>
                <a:effectLst/>
                <a:latin typeface="+mn-lt"/>
                <a:ea typeface="ＭＳ Ｐゴシック" pitchFamily="96" charset="-128"/>
                <a:cs typeface="ＭＳ Ｐゴシック" pitchFamily="96" charset="-128"/>
              </a:rPr>
              <a:t>5 6–5 data. False </a:t>
            </a:r>
            <a:r>
              <a:rPr lang="en-US" sz="1200" kern="1200" dirty="0" err="1" smtClean="0">
                <a:solidFill>
                  <a:schemeClr val="tx1"/>
                </a:solidFill>
                <a:effectLst/>
                <a:latin typeface="+mn-lt"/>
                <a:ea typeface="ＭＳ Ｐゴシック" pitchFamily="96" charset="-128"/>
                <a:cs typeface="ＭＳ Ｐゴシック" pitchFamily="96" charset="-128"/>
              </a:rPr>
              <a:t>colours</a:t>
            </a:r>
            <a:r>
              <a:rPr lang="en-US" sz="1200" kern="1200" dirty="0" smtClean="0">
                <a:solidFill>
                  <a:schemeClr val="tx1"/>
                </a:solidFill>
                <a:effectLst/>
                <a:latin typeface="+mn-lt"/>
                <a:ea typeface="ＭＳ Ｐゴシック" pitchFamily="96" charset="-128"/>
                <a:cs typeface="ＭＳ Ｐゴシック" pitchFamily="96" charset="-128"/>
              </a:rPr>
              <a:t> and black contours show the integrated area. The velocity gradient is given in thick contours: blue (gas approaching), black (systemic velocity) and red (gas receding). Stars show the location of </a:t>
            </a:r>
            <a:r>
              <a:rPr lang="en-US" sz="1200" kern="1200" dirty="0" err="1" smtClean="0">
                <a:solidFill>
                  <a:schemeClr val="tx1"/>
                </a:solidFill>
                <a:effectLst/>
                <a:latin typeface="+mn-lt"/>
                <a:ea typeface="ＭＳ Ｐゴシック" pitchFamily="96" charset="-128"/>
                <a:cs typeface="ＭＳ Ｐゴシック" pitchFamily="96" charset="-128"/>
              </a:rPr>
              <a:t>Aa</a:t>
            </a:r>
            <a:r>
              <a:rPr lang="en-US" sz="1200" kern="1200" dirty="0" smtClean="0">
                <a:solidFill>
                  <a:schemeClr val="tx1"/>
                </a:solidFill>
                <a:effectLst/>
                <a:latin typeface="+mn-lt"/>
                <a:ea typeface="ＭＳ Ｐゴシック" pitchFamily="96" charset="-128"/>
                <a:cs typeface="ＭＳ Ｐゴシック" pitchFamily="96" charset="-128"/>
              </a:rPr>
              <a:t> (south) and </a:t>
            </a:r>
            <a:r>
              <a:rPr lang="en-US" sz="1200" kern="1200" dirty="0" err="1" smtClean="0">
                <a:solidFill>
                  <a:schemeClr val="tx1"/>
                </a:solidFill>
                <a:effectLst/>
                <a:latin typeface="+mn-lt"/>
                <a:ea typeface="ＭＳ Ｐゴシック" pitchFamily="96" charset="-128"/>
                <a:cs typeface="ＭＳ Ｐゴシック" pitchFamily="96" charset="-128"/>
              </a:rPr>
              <a:t>Ab</a:t>
            </a:r>
            <a:r>
              <a:rPr lang="en-US" sz="1200" kern="1200" dirty="0" smtClean="0">
                <a:solidFill>
                  <a:schemeClr val="tx1"/>
                </a:solidFill>
                <a:effectLst/>
                <a:latin typeface="+mn-lt"/>
                <a:ea typeface="ＭＳ Ｐゴシック" pitchFamily="96" charset="-128"/>
                <a:cs typeface="ＭＳ Ｐゴシック" pitchFamily="96" charset="-128"/>
              </a:rPr>
              <a:t> (north). The two large ellipses show the ring edges. The three spectra sets (</a:t>
            </a:r>
            <a:r>
              <a:rPr lang="en-US" sz="1200" i="1" kern="1200" dirty="0" smtClean="0">
                <a:solidFill>
                  <a:schemeClr val="tx1"/>
                </a:solidFill>
                <a:effectLst/>
                <a:latin typeface="+mn-lt"/>
                <a:ea typeface="ＭＳ Ｐゴシック" pitchFamily="96" charset="-128"/>
                <a:cs typeface="ＭＳ Ｐゴシック" pitchFamily="96" charset="-128"/>
              </a:rPr>
              <a:t>y </a:t>
            </a:r>
            <a:r>
              <a:rPr lang="en-US" sz="1200" kern="1200" dirty="0" smtClean="0">
                <a:solidFill>
                  <a:schemeClr val="tx1"/>
                </a:solidFill>
                <a:effectLst/>
                <a:latin typeface="+mn-lt"/>
                <a:ea typeface="ＭＳ Ｐゴシック" pitchFamily="96" charset="-128"/>
                <a:cs typeface="ＭＳ Ｐゴシック" pitchFamily="96" charset="-128"/>
              </a:rPr>
              <a:t>axis, intensity in units of </a:t>
            </a:r>
            <a:r>
              <a:rPr lang="en-US" sz="1200" kern="1200" dirty="0" err="1" smtClean="0">
                <a:solidFill>
                  <a:schemeClr val="tx1"/>
                </a:solidFill>
                <a:effectLst/>
                <a:latin typeface="+mn-lt"/>
                <a:ea typeface="ＭＳ Ｐゴシック" pitchFamily="96" charset="-128"/>
                <a:cs typeface="ＭＳ Ｐゴシック" pitchFamily="96" charset="-128"/>
              </a:rPr>
              <a:t>Jy</a:t>
            </a:r>
            <a:r>
              <a:rPr lang="en-US" sz="1200" kern="1200" dirty="0" smtClean="0">
                <a:solidFill>
                  <a:schemeClr val="tx1"/>
                </a:solidFill>
                <a:effectLst/>
                <a:latin typeface="+mn-lt"/>
                <a:ea typeface="ＭＳ Ｐゴシック" pitchFamily="96" charset="-128"/>
                <a:cs typeface="ＭＳ Ｐゴシック" pitchFamily="96" charset="-128"/>
              </a:rPr>
              <a:t> per beam; </a:t>
            </a:r>
            <a:r>
              <a:rPr lang="en-US" sz="1200" i="1" kern="1200" dirty="0" smtClean="0">
                <a:solidFill>
                  <a:schemeClr val="tx1"/>
                </a:solidFill>
                <a:effectLst/>
                <a:latin typeface="+mn-lt"/>
                <a:ea typeface="ＭＳ Ｐゴシック" pitchFamily="96" charset="-128"/>
                <a:cs typeface="ＭＳ Ｐゴシック" pitchFamily="96" charset="-128"/>
              </a:rPr>
              <a:t>x </a:t>
            </a:r>
            <a:r>
              <a:rPr lang="en-US" sz="1200" kern="1200" dirty="0" smtClean="0">
                <a:solidFill>
                  <a:schemeClr val="tx1"/>
                </a:solidFill>
                <a:effectLst/>
                <a:latin typeface="+mn-lt"/>
                <a:ea typeface="ＭＳ Ｐゴシック" pitchFamily="96" charset="-128"/>
                <a:cs typeface="ＭＳ Ｐゴシック" pitchFamily="96" charset="-128"/>
              </a:rPr>
              <a:t>axis, velocity in units of km s21) show the velocity gradient</a:t>
            </a:r>
            <a:r>
              <a:rPr lang="en-US" sz="1200" kern="1200" baseline="0" dirty="0" smtClean="0">
                <a:solidFill>
                  <a:schemeClr val="tx1"/>
                </a:solidFill>
                <a:effectLst/>
                <a:latin typeface="+mn-lt"/>
                <a:ea typeface="ＭＳ Ｐゴシック" pitchFamily="96" charset="-128"/>
                <a:cs typeface="ＭＳ Ｐゴシック" pitchFamily="96" charset="-128"/>
              </a:rPr>
              <a:t> </a:t>
            </a:r>
            <a:r>
              <a:rPr lang="en-US" sz="1200" kern="1200" dirty="0" smtClean="0">
                <a:solidFill>
                  <a:schemeClr val="tx1"/>
                </a:solidFill>
                <a:effectLst/>
                <a:latin typeface="+mn-lt"/>
                <a:ea typeface="ＭＳ Ｐゴシック" pitchFamily="96" charset="-128"/>
                <a:cs typeface="ＭＳ Ｐゴシック" pitchFamily="96" charset="-128"/>
              </a:rPr>
              <a:t>along the northern/southern CO </a:t>
            </a:r>
            <a:r>
              <a:rPr lang="en-US" sz="1200" i="1" kern="1200" dirty="0" smtClean="0">
                <a:solidFill>
                  <a:schemeClr val="tx1"/>
                </a:solidFill>
                <a:effectLst/>
                <a:latin typeface="+mn-lt"/>
                <a:ea typeface="ＭＳ Ｐゴシック" pitchFamily="96" charset="-128"/>
                <a:cs typeface="ＭＳ Ｐゴシック" pitchFamily="96" charset="-128"/>
              </a:rPr>
              <a:t>J </a:t>
            </a:r>
            <a:r>
              <a:rPr lang="en-US" sz="1200" kern="1200" dirty="0" smtClean="0">
                <a:solidFill>
                  <a:schemeClr val="tx1"/>
                </a:solidFill>
                <a:effectLst/>
                <a:latin typeface="+mn-lt"/>
                <a:ea typeface="ＭＳ Ｐゴシック" pitchFamily="96" charset="-128"/>
                <a:cs typeface="ＭＳ Ｐゴシック" pitchFamily="96" charset="-128"/>
              </a:rPr>
              <a:t>5 6–5 clump, respectively (dominated by rotation). On spectra, the red line is the systemic velocity (6.4 km s21). From east to west, the black contours correspond to velocity contours of 6.0, 6.4 and 6.8 km s21. The systemic velocity contour passes between the two stars (</a:t>
            </a:r>
            <a:r>
              <a:rPr lang="en-US" sz="1200" kern="1200" dirty="0" err="1" smtClean="0">
                <a:solidFill>
                  <a:schemeClr val="tx1"/>
                </a:solidFill>
                <a:effectLst/>
                <a:latin typeface="+mn-lt"/>
                <a:ea typeface="ＭＳ Ｐゴシック" pitchFamily="96" charset="-128"/>
                <a:cs typeface="ＭＳ Ｐゴシック" pitchFamily="96" charset="-128"/>
              </a:rPr>
              <a:t>barycentre</a:t>
            </a:r>
            <a:r>
              <a:rPr lang="en-US" sz="1200" kern="1200" dirty="0" smtClean="0">
                <a:solidFill>
                  <a:schemeClr val="tx1"/>
                </a:solidFill>
                <a:effectLst/>
                <a:latin typeface="+mn-lt"/>
                <a:ea typeface="ＭＳ Ｐゴシック" pitchFamily="96" charset="-128"/>
                <a:cs typeface="ＭＳ Ｐゴシック" pitchFamily="96" charset="-128"/>
              </a:rPr>
              <a:t>). The single spectrum corresponds to the location of the hotspot.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ＭＳ Ｐゴシック" pitchFamily="96" charset="-128"/>
                <a:cs typeface="ＭＳ Ｐゴシック" pitchFamily="96" charset="-128"/>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This kind of feature was previously observed in single stars HD142527 (</a:t>
            </a:r>
            <a:r>
              <a:rPr lang="en-US" b="1" dirty="0" err="1" smtClean="0"/>
              <a:t>Casassus</a:t>
            </a:r>
            <a:r>
              <a:rPr lang="en-US" b="1" dirty="0" smtClean="0"/>
              <a:t> et al 2013) and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40</a:t>
            </a:fld>
            <a:endParaRPr lang="en-US"/>
          </a:p>
        </p:txBody>
      </p:sp>
    </p:spTree>
    <p:extLst>
      <p:ext uri="{BB962C8B-B14F-4D97-AF65-F5344CB8AC3E}">
        <p14:creationId xmlns:p14="http://schemas.microsoft.com/office/powerpoint/2010/main" val="5936711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67" eaLnBrk="0" fontAlgn="base" hangingPunct="0">
              <a:spcBef>
                <a:spcPct val="30000"/>
              </a:spcBef>
              <a:spcAft>
                <a:spcPct val="0"/>
              </a:spcAft>
              <a:defRPr/>
            </a:pPr>
            <a:r>
              <a:rPr lang="en-GB" dirty="0" smtClean="0">
                <a:latin typeface="Arial" charset="0"/>
                <a:cs typeface="msgothic" charset="0"/>
              </a:rPr>
              <a:t>IRS 48 dust and gas </a:t>
            </a:r>
            <a:r>
              <a:rPr lang="en-GB" dirty="0" err="1" smtClean="0">
                <a:latin typeface="Arial" charset="0"/>
                <a:cs typeface="msgothic" charset="0"/>
              </a:rPr>
              <a:t>observations.The</a:t>
            </a:r>
            <a:r>
              <a:rPr lang="en-GB" dirty="0" smtClean="0">
                <a:latin typeface="Arial" charset="0"/>
                <a:cs typeface="msgothic" charset="0"/>
              </a:rPr>
              <a:t> inclined disk around IRS 48 as observed with ALMA Band 9 observations, </a:t>
            </a:r>
            <a:r>
              <a:rPr lang="en-GB" dirty="0" err="1" smtClean="0">
                <a:latin typeface="Arial" charset="0"/>
                <a:cs typeface="msgothic" charset="0"/>
              </a:rPr>
              <a:t>centered</a:t>
            </a:r>
            <a:r>
              <a:rPr lang="en-GB" dirty="0" smtClean="0">
                <a:latin typeface="Arial" charset="0"/>
                <a:cs typeface="msgothic" charset="0"/>
              </a:rPr>
              <a:t> on the star (white star symbol). The ALMA beam during the observations is 0.32′′ × 0.21′′ and is indicated with a white ellipse in the lower left corner. (</a:t>
            </a:r>
            <a:r>
              <a:rPr lang="en-GB" sz="1400" b="1" dirty="0">
                <a:latin typeface="Arial" charset="0"/>
                <a:cs typeface="msgothic" charset="0"/>
              </a:rPr>
              <a:t>A</a:t>
            </a:r>
            <a:r>
              <a:rPr lang="en-GB" dirty="0" smtClean="0">
                <a:latin typeface="Arial" charset="0"/>
                <a:cs typeface="msgothic" charset="0"/>
              </a:rPr>
              <a:t>) The 0.44-mm (685 GHz) continuum emission expressed both in flux density and relative to the root mean square (</a:t>
            </a:r>
            <a:r>
              <a:rPr lang="en-GB" dirty="0" err="1" smtClean="0">
                <a:latin typeface="Arial" charset="0"/>
                <a:cs typeface="msgothic" charset="0"/>
              </a:rPr>
              <a:t>rms</a:t>
            </a:r>
            <a:r>
              <a:rPr lang="en-GB" dirty="0" smtClean="0">
                <a:latin typeface="Arial" charset="0"/>
                <a:cs typeface="msgothic" charset="0"/>
              </a:rPr>
              <a:t>) level (</a:t>
            </a:r>
            <a:r>
              <a:rPr lang="en-GB" dirty="0" err="1" smtClean="0">
                <a:latin typeface="Arial" charset="0"/>
                <a:cs typeface="msgothic" charset="0"/>
              </a:rPr>
              <a:t>σ</a:t>
            </a:r>
            <a:r>
              <a:rPr lang="en-GB" dirty="0" smtClean="0">
                <a:latin typeface="Arial" charset="0"/>
                <a:cs typeface="msgothic" charset="0"/>
              </a:rPr>
              <a:t> = 0.82 </a:t>
            </a:r>
            <a:r>
              <a:rPr lang="en-GB" dirty="0" err="1" smtClean="0">
                <a:latin typeface="Arial" charset="0"/>
                <a:cs typeface="msgothic" charset="0"/>
              </a:rPr>
              <a:t>mJy</a:t>
            </a:r>
            <a:r>
              <a:rPr lang="en-GB" dirty="0" smtClean="0">
                <a:latin typeface="Arial" charset="0"/>
                <a:cs typeface="msgothic" charset="0"/>
              </a:rPr>
              <a:t> per beam). The 63 AU radius is indicated by a dashed ellipse. (</a:t>
            </a:r>
            <a:r>
              <a:rPr lang="en-GB" sz="1400" b="1" dirty="0">
                <a:latin typeface="Arial" charset="0"/>
                <a:cs typeface="msgothic" charset="0"/>
              </a:rPr>
              <a:t>B</a:t>
            </a:r>
            <a:r>
              <a:rPr lang="en-GB" dirty="0" smtClean="0">
                <a:latin typeface="Arial" charset="0"/>
                <a:cs typeface="msgothic" charset="0"/>
              </a:rPr>
              <a:t>) The integrated CO 6-5 emission over the highest velocities in contours (6,12,...,60σ</a:t>
            </a:r>
            <a:r>
              <a:rPr lang="en-GB" baseline="-33000" dirty="0" smtClean="0">
                <a:latin typeface="Arial" charset="0"/>
                <a:cs typeface="msgothic" charset="0"/>
              </a:rPr>
              <a:t>CO</a:t>
            </a:r>
            <a:r>
              <a:rPr lang="en-GB" dirty="0" smtClean="0">
                <a:latin typeface="Arial" charset="0"/>
                <a:cs typeface="msgothic" charset="0"/>
              </a:rPr>
              <a:t> levels, </a:t>
            </a:r>
            <a:r>
              <a:rPr lang="en-GB" dirty="0" err="1" smtClean="0">
                <a:latin typeface="Arial" charset="0"/>
                <a:cs typeface="msgothic" charset="0"/>
              </a:rPr>
              <a:t>σ</a:t>
            </a:r>
            <a:r>
              <a:rPr lang="en-GB" baseline="-33000" dirty="0" err="1" smtClean="0">
                <a:latin typeface="Arial" charset="0"/>
                <a:cs typeface="msgothic" charset="0"/>
              </a:rPr>
              <a:t>CO</a:t>
            </a:r>
            <a:r>
              <a:rPr lang="en-GB" dirty="0" smtClean="0">
                <a:latin typeface="Arial" charset="0"/>
                <a:cs typeface="msgothic" charset="0"/>
              </a:rPr>
              <a:t> = 0.34 </a:t>
            </a:r>
            <a:r>
              <a:rPr lang="en-GB" dirty="0" err="1" smtClean="0">
                <a:latin typeface="Arial" charset="0"/>
                <a:cs typeface="msgothic" charset="0"/>
              </a:rPr>
              <a:t>Jy</a:t>
            </a:r>
            <a:r>
              <a:rPr lang="en-GB" dirty="0" smtClean="0">
                <a:latin typeface="Arial" charset="0"/>
                <a:cs typeface="msgothic" charset="0"/>
              </a:rPr>
              <a:t> km s</a:t>
            </a:r>
            <a:r>
              <a:rPr lang="en-GB" baseline="33000" dirty="0" smtClean="0">
                <a:latin typeface="Arial" charset="0"/>
                <a:cs typeface="msgothic" charset="0"/>
              </a:rPr>
              <a:t>−1</a:t>
            </a:r>
            <a:r>
              <a:rPr lang="en-GB" dirty="0" smtClean="0">
                <a:latin typeface="Arial" charset="0"/>
                <a:cs typeface="msgothic" charset="0"/>
              </a:rPr>
              <a:t>): integrated over –3 to 0.8 km s</a:t>
            </a:r>
            <a:r>
              <a:rPr lang="en-GB" baseline="33000" dirty="0" smtClean="0">
                <a:latin typeface="Arial" charset="0"/>
                <a:cs typeface="msgothic" charset="0"/>
              </a:rPr>
              <a:t>−1</a:t>
            </a:r>
            <a:r>
              <a:rPr lang="en-GB" dirty="0" smtClean="0">
                <a:latin typeface="Arial" charset="0"/>
                <a:cs typeface="msgothic" charset="0"/>
              </a:rPr>
              <a:t> (blue) and 8.3 to 12 km s</a:t>
            </a:r>
            <a:r>
              <a:rPr lang="en-GB" baseline="33000" dirty="0" smtClean="0">
                <a:latin typeface="Arial" charset="0"/>
                <a:cs typeface="msgothic" charset="0"/>
              </a:rPr>
              <a:t>−1</a:t>
            </a:r>
            <a:r>
              <a:rPr lang="en-GB" dirty="0" smtClean="0">
                <a:latin typeface="Arial" charset="0"/>
                <a:cs typeface="msgothic" charset="0"/>
              </a:rPr>
              <a:t> (red), showing a symmetric gas disk with </a:t>
            </a:r>
            <a:r>
              <a:rPr lang="en-GB" dirty="0" err="1" smtClean="0">
                <a:latin typeface="Arial" charset="0"/>
                <a:cs typeface="msgothic" charset="0"/>
              </a:rPr>
              <a:t>Keplerian</a:t>
            </a:r>
            <a:r>
              <a:rPr lang="en-GB" dirty="0" smtClean="0">
                <a:latin typeface="Arial" charset="0"/>
                <a:cs typeface="msgothic" charset="0"/>
              </a:rPr>
              <a:t> rotation at an inclination </a:t>
            </a:r>
            <a:r>
              <a:rPr lang="en-GB" i="1" dirty="0" err="1" smtClean="0">
                <a:latin typeface="Arial" charset="0"/>
                <a:cs typeface="msgothic" charset="0"/>
              </a:rPr>
              <a:t>i</a:t>
            </a:r>
            <a:r>
              <a:rPr lang="en-GB" dirty="0" smtClean="0">
                <a:latin typeface="Arial" charset="0"/>
                <a:cs typeface="msgothic" charset="0"/>
              </a:rPr>
              <a:t> = 50°. The green background shows the 0.44-mm continuum. The position angle is indicated in the upper right corner. (</a:t>
            </a:r>
            <a:r>
              <a:rPr lang="en-GB" sz="1400" b="1" dirty="0">
                <a:latin typeface="Arial" charset="0"/>
                <a:cs typeface="msgothic" charset="0"/>
              </a:rPr>
              <a:t>C</a:t>
            </a:r>
            <a:r>
              <a:rPr lang="en-GB" dirty="0" smtClean="0">
                <a:latin typeface="Arial" charset="0"/>
                <a:cs typeface="msgothic" charset="0"/>
              </a:rPr>
              <a:t>) The Very Large Telescope Imager and Spectrometer for the mid-infrared (VISIR) 18.7-μm emission in orange contours (36 to 120σ</a:t>
            </a:r>
            <a:r>
              <a:rPr lang="en-GB" baseline="-33000" dirty="0" smtClean="0">
                <a:latin typeface="Arial" charset="0"/>
                <a:cs typeface="msgothic" charset="0"/>
              </a:rPr>
              <a:t>VISIR</a:t>
            </a:r>
            <a:r>
              <a:rPr lang="en-GB" dirty="0" smtClean="0">
                <a:latin typeface="Arial" charset="0"/>
                <a:cs typeface="msgothic" charset="0"/>
              </a:rPr>
              <a:t> levels in steps of 12σ</a:t>
            </a:r>
            <a:r>
              <a:rPr lang="en-GB" baseline="-33000" dirty="0" smtClean="0">
                <a:latin typeface="Arial" charset="0"/>
                <a:cs typeface="msgothic" charset="0"/>
              </a:rPr>
              <a:t>VISIR</a:t>
            </a:r>
            <a:r>
              <a:rPr lang="en-GB" dirty="0" smtClean="0">
                <a:latin typeface="Arial" charset="0"/>
                <a:cs typeface="msgothic" charset="0"/>
              </a:rPr>
              <a:t>, </a:t>
            </a:r>
            <a:r>
              <a:rPr lang="en-GB" dirty="0" err="1" smtClean="0">
                <a:latin typeface="Arial" charset="0"/>
                <a:cs typeface="msgothic" charset="0"/>
              </a:rPr>
              <a:t>σ</a:t>
            </a:r>
            <a:r>
              <a:rPr lang="en-GB" baseline="-33000" dirty="0" err="1" smtClean="0">
                <a:latin typeface="Arial" charset="0"/>
                <a:cs typeface="msgothic" charset="0"/>
              </a:rPr>
              <a:t>VISIR</a:t>
            </a:r>
            <a:r>
              <a:rPr lang="en-GB" dirty="0" smtClean="0">
                <a:latin typeface="Arial" charset="0"/>
                <a:cs typeface="msgothic" charset="0"/>
              </a:rPr>
              <a:t> = 0.2 </a:t>
            </a:r>
            <a:r>
              <a:rPr lang="en-GB" dirty="0" err="1" smtClean="0">
                <a:latin typeface="Arial" charset="0"/>
                <a:cs typeface="msgothic" charset="0"/>
              </a:rPr>
              <a:t>Jy</a:t>
            </a:r>
            <a:r>
              <a:rPr lang="en-GB" dirty="0" smtClean="0">
                <a:latin typeface="Arial" charset="0"/>
                <a:cs typeface="msgothic" charset="0"/>
              </a:rPr>
              <a:t> arc sec</a:t>
            </a:r>
            <a:r>
              <a:rPr lang="en-GB" baseline="33000" dirty="0" smtClean="0">
                <a:latin typeface="Arial" charset="0"/>
                <a:cs typeface="msgothic" charset="0"/>
              </a:rPr>
              <a:t>−2</a:t>
            </a:r>
            <a:r>
              <a:rPr lang="en-GB" dirty="0" smtClean="0">
                <a:latin typeface="Arial" charset="0"/>
                <a:cs typeface="msgothic" charset="0"/>
              </a:rPr>
              <a:t>) and orange </a:t>
            </a:r>
            <a:r>
              <a:rPr lang="en-GB" dirty="0" err="1" smtClean="0">
                <a:latin typeface="Arial" charset="0"/>
                <a:cs typeface="msgothic" charset="0"/>
              </a:rPr>
              <a:t>colors</a:t>
            </a:r>
            <a:r>
              <a:rPr lang="en-GB" dirty="0" smtClean="0">
                <a:latin typeface="Arial" charset="0"/>
                <a:cs typeface="msgothic" charset="0"/>
              </a:rPr>
              <a:t>, </a:t>
            </a:r>
            <a:r>
              <a:rPr lang="en-GB" dirty="0" err="1" smtClean="0">
                <a:latin typeface="Arial" charset="0"/>
                <a:cs typeface="msgothic" charset="0"/>
              </a:rPr>
              <a:t>overlayed</a:t>
            </a:r>
            <a:r>
              <a:rPr lang="en-GB" dirty="0" smtClean="0">
                <a:latin typeface="Arial" charset="0"/>
                <a:cs typeface="msgothic" charset="0"/>
              </a:rPr>
              <a:t> on the 0.44-mm continuum in green </a:t>
            </a:r>
            <a:r>
              <a:rPr lang="en-GB" dirty="0" err="1" smtClean="0">
                <a:latin typeface="Arial" charset="0"/>
                <a:cs typeface="msgothic" charset="0"/>
              </a:rPr>
              <a:t>colors</a:t>
            </a:r>
            <a:r>
              <a:rPr lang="en-GB" dirty="0" smtClean="0">
                <a:latin typeface="Arial" charset="0"/>
                <a:cs typeface="msgothic" charset="0"/>
              </a:rPr>
              <a:t> and the 5σ contour line in green. The VISIR beam size is 0.48′′ in diameter and is indicated with an orange circle in the bottom right corner.</a:t>
            </a:r>
          </a:p>
          <a:p>
            <a:pPr defTabSz="457167" eaLnBrk="0" fontAlgn="base" hangingPunct="0">
              <a:spcBef>
                <a:spcPct val="30000"/>
              </a:spcBef>
              <a:spcAft>
                <a:spcPct val="0"/>
              </a:spcAft>
              <a:defRPr/>
            </a:pPr>
            <a:endParaRPr lang="en-GB" dirty="0" smtClean="0">
              <a:latin typeface="Arial" charset="0"/>
              <a:cs typeface="msgothic" charset="0"/>
            </a:endParaRPr>
          </a:p>
          <a:p>
            <a:r>
              <a:rPr lang="en-US" sz="1200" b="0" i="0" u="none" strike="noStrike" kern="1200" baseline="0" dirty="0" smtClean="0">
                <a:solidFill>
                  <a:schemeClr val="tx1"/>
                </a:solidFill>
                <a:latin typeface="+mn-lt"/>
                <a:ea typeface="+mn-ea"/>
                <a:cs typeface="+mn-cs"/>
              </a:rPr>
              <a:t>We report the detection of the H2CO 9(1,8)–8(1,7) line at 674 GHz, which is spatially resolved as a semi-ring at ∼ 60 AU</a:t>
            </a:r>
          </a:p>
          <a:p>
            <a:r>
              <a:rPr lang="en-US" sz="1200" b="0" i="0" u="none" strike="noStrike" kern="1200" baseline="0" dirty="0" smtClean="0">
                <a:solidFill>
                  <a:schemeClr val="tx1"/>
                </a:solidFill>
                <a:latin typeface="+mn-lt"/>
                <a:ea typeface="+mn-ea"/>
                <a:cs typeface="+mn-cs"/>
              </a:rPr>
              <a:t>radius centered south from the star. The inferred H2CO abundance is ∼ 10−8 , derived by combining a physical disk model of the</a:t>
            </a:r>
          </a:p>
          <a:p>
            <a:r>
              <a:rPr lang="en-US" sz="1200" b="0" i="0" u="none" strike="noStrike" kern="1200" baseline="0" dirty="0" smtClean="0">
                <a:solidFill>
                  <a:schemeClr val="tx1"/>
                </a:solidFill>
                <a:latin typeface="+mn-lt"/>
                <a:ea typeface="+mn-ea"/>
                <a:cs typeface="+mn-cs"/>
              </a:rPr>
              <a:t>source with a non-LTE excitation calculation. Upper limits for CH3OH lines in the same disk give an abundance ratio H2CO</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CH3OH</a:t>
            </a:r>
          </a:p>
          <a:p>
            <a:r>
              <a:rPr lang="en-US" sz="1200" b="1" i="0" u="none" strike="noStrike" kern="1200" baseline="0" dirty="0" smtClean="0">
                <a:solidFill>
                  <a:schemeClr val="tx1"/>
                </a:solidFill>
                <a:latin typeface="+mn-lt"/>
                <a:ea typeface="+mn-ea"/>
                <a:cs typeface="+mn-cs"/>
              </a:rPr>
              <a:t>&gt;</a:t>
            </a:r>
            <a:r>
              <a:rPr lang="en-US" sz="1200" b="0" i="0" u="none" strike="noStrike" kern="1200" baseline="0" dirty="0" smtClean="0">
                <a:solidFill>
                  <a:schemeClr val="tx1"/>
                </a:solidFill>
                <a:latin typeface="+mn-lt"/>
                <a:ea typeface="+mn-ea"/>
                <a:cs typeface="+mn-cs"/>
              </a:rPr>
              <a:t>0.3, which indicates that both ice formation and gas-phase routes play a role in the H2CO production. Upper limits on the abundances</a:t>
            </a:r>
          </a:p>
          <a:p>
            <a:r>
              <a:rPr lang="en-US" sz="1200" b="0" i="0" u="none" strike="noStrike" kern="1200" baseline="0" dirty="0" smtClean="0">
                <a:solidFill>
                  <a:schemeClr val="tx1"/>
                </a:solidFill>
                <a:latin typeface="+mn-lt"/>
                <a:ea typeface="+mn-ea"/>
                <a:cs typeface="+mn-cs"/>
              </a:rPr>
              <a:t>of H13CO</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 CN and several other molecules in the disk were also derived and found to be consistent with full chemical models.</a:t>
            </a:r>
          </a:p>
          <a:p>
            <a:r>
              <a:rPr lang="en-US" sz="1200" b="0" i="0" u="none" strike="noStrike" kern="1200" baseline="0" dirty="0" smtClean="0">
                <a:solidFill>
                  <a:schemeClr val="tx1"/>
                </a:solidFill>
                <a:latin typeface="+mn-lt"/>
                <a:ea typeface="+mn-ea"/>
                <a:cs typeface="+mn-cs"/>
              </a:rPr>
              <a:t>Conclusions. The detection of the H2CO line demonstrates the start of complex organic molecules in a planet-forming disk. Future</a:t>
            </a:r>
          </a:p>
          <a:p>
            <a:r>
              <a:rPr lang="en-US" sz="1200" b="0" i="0" u="none" strike="noStrike" kern="1200" baseline="0" dirty="0" smtClean="0">
                <a:solidFill>
                  <a:schemeClr val="tx1"/>
                </a:solidFill>
                <a:latin typeface="+mn-lt"/>
                <a:ea typeface="+mn-ea"/>
                <a:cs typeface="+mn-cs"/>
              </a:rPr>
              <a:t>ALMA observations are expected to reduce the abundance detection limits of other molecules by 1–2 orders of magnitude and test</a:t>
            </a:r>
          </a:p>
          <a:p>
            <a:r>
              <a:rPr lang="en-US" sz="1200" b="0" i="0" u="none" strike="noStrike" kern="1200" baseline="0" smtClean="0">
                <a:solidFill>
                  <a:schemeClr val="tx1"/>
                </a:solidFill>
                <a:latin typeface="+mn-lt"/>
                <a:ea typeface="+mn-ea"/>
                <a:cs typeface="+mn-cs"/>
              </a:rPr>
              <a:t>chemical models of organic molecules in (transitional) disks.</a:t>
            </a:r>
            <a:endParaRPr lang="en-GB" dirty="0" smtClean="0">
              <a:latin typeface="Arial" charset="0"/>
              <a:cs typeface="msgothic" charset="0"/>
            </a:endParaRPr>
          </a:p>
          <a:p>
            <a:endParaRPr lang="en-US" dirty="0"/>
          </a:p>
        </p:txBody>
      </p:sp>
      <p:sp>
        <p:nvSpPr>
          <p:cNvPr id="4" name="Slide Number Placeholder 3"/>
          <p:cNvSpPr>
            <a:spLocks noGrp="1"/>
          </p:cNvSpPr>
          <p:nvPr>
            <p:ph type="sldNum" sz="quarter" idx="10"/>
          </p:nvPr>
        </p:nvSpPr>
        <p:spPr/>
        <p:txBody>
          <a:bodyPr/>
          <a:lstStyle/>
          <a:p>
            <a:fld id="{E0165D0D-B359-4C42-934F-2C41B2EBC753}" type="slidenum">
              <a:rPr lang="en-US" smtClean="0"/>
              <a:pPr/>
              <a:t>41</a:t>
            </a:fld>
            <a:endParaRPr lang="en-US"/>
          </a:p>
        </p:txBody>
      </p:sp>
    </p:spTree>
    <p:extLst>
      <p:ext uri="{BB962C8B-B14F-4D97-AF65-F5344CB8AC3E}">
        <p14:creationId xmlns:p14="http://schemas.microsoft.com/office/powerpoint/2010/main" val="4091268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0000"/>
                </a:solidFill>
              </a:rPr>
              <a:t>First detection of CO emission in this object</a:t>
            </a:r>
          </a:p>
          <a:p>
            <a:pPr marL="342900" indent="-342900">
              <a:buFont typeface="Wingdings" charset="2"/>
              <a:buChar char="Ø"/>
            </a:pPr>
            <a:r>
              <a:rPr lang="en-US" sz="1200" dirty="0" smtClean="0">
                <a:solidFill>
                  <a:srgbClr val="000000"/>
                </a:solidFill>
              </a:rPr>
              <a:t>The CO velocity field shows </a:t>
            </a:r>
            <a:r>
              <a:rPr lang="en-US" sz="1200" dirty="0" err="1" smtClean="0">
                <a:solidFill>
                  <a:srgbClr val="000000"/>
                </a:solidFill>
              </a:rPr>
              <a:t>Keplerian</a:t>
            </a:r>
            <a:r>
              <a:rPr lang="en-US" sz="1200" dirty="0" smtClean="0">
                <a:solidFill>
                  <a:srgbClr val="000000"/>
                </a:solidFill>
              </a:rPr>
              <a:t> rotation</a:t>
            </a:r>
          </a:p>
          <a:p>
            <a:pPr marL="342900" indent="-342900">
              <a:buFont typeface="Wingdings" charset="2"/>
              <a:buChar char="Ø"/>
            </a:pPr>
            <a:r>
              <a:rPr lang="en-US" sz="1200" dirty="0" smtClean="0">
                <a:solidFill>
                  <a:srgbClr val="000000"/>
                </a:solidFill>
              </a:rPr>
              <a:t>The CO emission distribution is more asymmetrical than that of the dust (see </a:t>
            </a:r>
            <a:r>
              <a:rPr lang="en-US" sz="1200" dirty="0" err="1" smtClean="0">
                <a:solidFill>
                  <a:srgbClr val="000000"/>
                </a:solidFill>
              </a:rPr>
              <a:t>deprojected</a:t>
            </a:r>
            <a:r>
              <a:rPr lang="en-US" sz="1200" dirty="0" smtClean="0">
                <a:solidFill>
                  <a:srgbClr val="000000"/>
                </a:solidFill>
              </a:rPr>
              <a:t> distribution lower left)</a:t>
            </a:r>
          </a:p>
          <a:p>
            <a:pPr marL="342900" indent="-342900">
              <a:buFont typeface="Wingdings" charset="2"/>
              <a:buChar char="Ø"/>
            </a:pPr>
            <a:r>
              <a:rPr lang="en-US" sz="1200" dirty="0" smtClean="0">
                <a:solidFill>
                  <a:srgbClr val="000000"/>
                </a:solidFill>
              </a:rPr>
              <a:t>The CO lifetime is estimated to about 100 years, implying that the CO gas was released recently in collisions</a:t>
            </a:r>
          </a:p>
          <a:p>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42</a:t>
            </a:fld>
            <a:endParaRPr lang="en-US"/>
          </a:p>
        </p:txBody>
      </p:sp>
    </p:spTree>
    <p:extLst>
      <p:ext uri="{BB962C8B-B14F-4D97-AF65-F5344CB8AC3E}">
        <p14:creationId xmlns:p14="http://schemas.microsoft.com/office/powerpoint/2010/main" val="1186496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ＭＳ Ｐゴシック" pitchFamily="96" charset="-128"/>
                <a:cs typeface="ＭＳ Ｐゴシック" pitchFamily="96" charset="-128"/>
              </a:rPr>
              <a:t>2015ApJ...798L..23K</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43</a:t>
            </a:fld>
            <a:endParaRPr lang="en-US"/>
          </a:p>
        </p:txBody>
      </p:sp>
    </p:spTree>
    <p:extLst>
      <p:ext uri="{BB962C8B-B14F-4D97-AF65-F5344CB8AC3E}">
        <p14:creationId xmlns:p14="http://schemas.microsoft.com/office/powerpoint/2010/main" val="3557514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solidFill>
                  <a:srgbClr val="000000"/>
                </a:solidFill>
                <a:effectLst>
                  <a:outerShdw blurRad="50800" dist="38100" dir="2700000">
                    <a:srgbClr val="000000">
                      <a:alpha val="43000"/>
                    </a:srgbClr>
                  </a:outerShdw>
                </a:effectLst>
              </a:rPr>
              <a:t>Emission Peak 13 </a:t>
            </a:r>
            <a:r>
              <a:rPr lang="en-US" dirty="0" err="1" smtClean="0">
                <a:solidFill>
                  <a:srgbClr val="000000"/>
                </a:solidFill>
                <a:effectLst>
                  <a:outerShdw blurRad="50800" dist="38100" dir="2700000">
                    <a:srgbClr val="000000">
                      <a:alpha val="43000"/>
                    </a:srgbClr>
                  </a:outerShdw>
                </a:effectLst>
              </a:rPr>
              <a:t>mJy</a:t>
            </a:r>
            <a:endParaRPr lang="en-US" dirty="0" smtClean="0">
              <a:solidFill>
                <a:srgbClr val="000000"/>
              </a:solidFill>
              <a:effectLst>
                <a:outerShdw blurRad="50800" dist="38100" dir="2700000">
                  <a:srgbClr val="000000">
                    <a:alpha val="43000"/>
                  </a:srgbClr>
                </a:outerShdw>
              </a:effectLst>
              <a:sym typeface="Wingdings"/>
            </a:endParaRPr>
          </a:p>
          <a:p>
            <a:pPr marL="285750" indent="-285750">
              <a:buFont typeface="Wingdings" charset="0"/>
              <a:buChar char="à"/>
              <a:defRPr/>
            </a:pPr>
            <a:endParaRPr lang="en-US" dirty="0" smtClean="0">
              <a:solidFill>
                <a:srgbClr val="000000"/>
              </a:solidFill>
              <a:effectLst>
                <a:outerShdw blurRad="50800" dist="38100" dir="2700000">
                  <a:srgbClr val="000000">
                    <a:alpha val="43000"/>
                  </a:srgbClr>
                </a:outerShdw>
              </a:effectLst>
              <a:sym typeface="Wingdings"/>
            </a:endParaRPr>
          </a:p>
          <a:p>
            <a:pPr marL="285750" indent="-285750">
              <a:buFont typeface="Wingdings" charset="0"/>
              <a:buChar char="à"/>
              <a:defRPr/>
            </a:pPr>
            <a:r>
              <a:rPr lang="en-US" dirty="0" smtClean="0">
                <a:solidFill>
                  <a:srgbClr val="000000"/>
                </a:solidFill>
                <a:effectLst>
                  <a:outerShdw blurRad="50800" dist="38100" dir="2700000">
                    <a:srgbClr val="000000">
                      <a:alpha val="43000"/>
                    </a:srgbClr>
                  </a:outerShdw>
                </a:effectLst>
                <a:sym typeface="Wingdings"/>
              </a:rPr>
              <a:t>Noise is 0.0002 </a:t>
            </a:r>
            <a:r>
              <a:rPr lang="en-US" dirty="0" err="1" smtClean="0">
                <a:solidFill>
                  <a:srgbClr val="000000"/>
                </a:solidFill>
                <a:effectLst>
                  <a:outerShdw blurRad="50800" dist="38100" dir="2700000">
                    <a:srgbClr val="000000">
                      <a:alpha val="43000"/>
                    </a:srgbClr>
                  </a:outerShdw>
                </a:effectLst>
                <a:sym typeface="Wingdings"/>
              </a:rPr>
              <a:t>Jy</a:t>
            </a:r>
            <a:endParaRPr lang="en-US" dirty="0" smtClean="0">
              <a:solidFill>
                <a:srgbClr val="000000"/>
              </a:solidFill>
              <a:effectLst>
                <a:outerShdw blurRad="50800" dist="38100" dir="2700000">
                  <a:srgbClr val="000000">
                    <a:alpha val="43000"/>
                  </a:srgbClr>
                </a:outerShdw>
              </a:effectLst>
              <a:sym typeface="Wingdings"/>
            </a:endParaRPr>
          </a:p>
          <a:p>
            <a:pPr marL="285750" indent="-285750">
              <a:buFont typeface="Wingdings" charset="0"/>
              <a:buChar char="à"/>
              <a:defRPr/>
            </a:pPr>
            <a:r>
              <a:rPr lang="en-US" dirty="0" smtClean="0">
                <a:solidFill>
                  <a:srgbClr val="000000"/>
                </a:solidFill>
                <a:effectLst>
                  <a:outerShdw blurRad="50800" dist="38100" dir="2700000">
                    <a:srgbClr val="000000">
                      <a:alpha val="43000"/>
                    </a:srgbClr>
                  </a:outerShdw>
                </a:effectLst>
                <a:sym typeface="Wingdings"/>
              </a:rPr>
              <a:t>Resolution of 0.25 </a:t>
            </a:r>
            <a:r>
              <a:rPr lang="en-US" dirty="0" err="1" smtClean="0">
                <a:solidFill>
                  <a:srgbClr val="000000"/>
                </a:solidFill>
                <a:effectLst>
                  <a:outerShdw blurRad="50800" dist="38100" dir="2700000">
                    <a:srgbClr val="000000">
                      <a:alpha val="43000"/>
                    </a:srgbClr>
                  </a:outerShdw>
                </a:effectLst>
                <a:sym typeface="Wingdings"/>
              </a:rPr>
              <a:t>arcsec</a:t>
            </a:r>
            <a:endParaRPr lang="en-US" dirty="0" smtClean="0">
              <a:solidFill>
                <a:srgbClr val="000000"/>
              </a:solidFill>
              <a:effectLst>
                <a:outerShdw blurRad="50800" dist="38100" dir="2700000">
                  <a:srgbClr val="000000">
                    <a:alpha val="43000"/>
                  </a:srgbClr>
                </a:outerShdw>
              </a:effectLst>
              <a:sym typeface="Wingdings"/>
            </a:endParaRPr>
          </a:p>
          <a:p>
            <a:pPr marL="285750" indent="-285750">
              <a:buFont typeface="Wingdings" charset="0"/>
              <a:buChar char="à"/>
              <a:defRPr/>
            </a:pPr>
            <a:r>
              <a:rPr lang="en-US" dirty="0" smtClean="0">
                <a:solidFill>
                  <a:srgbClr val="000000"/>
                </a:solidFill>
                <a:effectLst>
                  <a:outerShdw blurRad="50800" dist="38100" dir="2700000">
                    <a:srgbClr val="000000">
                      <a:alpha val="43000"/>
                    </a:srgbClr>
                  </a:outerShdw>
                </a:effectLst>
                <a:sym typeface="Wingdings"/>
              </a:rPr>
              <a:t>Astrometry using a reference network of </a:t>
            </a:r>
            <a:r>
              <a:rPr lang="en-US" dirty="0" err="1" smtClean="0">
                <a:solidFill>
                  <a:srgbClr val="000000"/>
                </a:solidFill>
                <a:effectLst>
                  <a:outerShdw blurRad="50800" dist="38100" dir="2700000">
                    <a:srgbClr val="000000">
                      <a:alpha val="43000"/>
                    </a:srgbClr>
                  </a:outerShdw>
                </a:effectLst>
                <a:sym typeface="Wingdings"/>
              </a:rPr>
              <a:t>neaby</a:t>
            </a:r>
            <a:r>
              <a:rPr lang="en-US" dirty="0" smtClean="0">
                <a:solidFill>
                  <a:srgbClr val="000000"/>
                </a:solidFill>
                <a:effectLst>
                  <a:outerShdw blurRad="50800" dist="38100" dir="2700000">
                    <a:srgbClr val="000000">
                      <a:alpha val="43000"/>
                    </a:srgbClr>
                  </a:outerShdw>
                </a:effectLst>
                <a:sym typeface="Wingdings"/>
              </a:rPr>
              <a:t> QSOs</a:t>
            </a:r>
          </a:p>
          <a:p>
            <a:pPr marL="285750" indent="-285750">
              <a:buFont typeface="Wingdings" charset="0"/>
              <a:buChar char="à"/>
              <a:defRPr/>
            </a:pPr>
            <a:r>
              <a:rPr lang="en-US" dirty="0" err="1" smtClean="0">
                <a:solidFill>
                  <a:srgbClr val="000000"/>
                </a:solidFill>
                <a:effectLst>
                  <a:outerShdw blurRad="50800" dist="38100" dir="2700000">
                    <a:srgbClr val="000000">
                      <a:alpha val="43000"/>
                    </a:srgbClr>
                  </a:outerShdw>
                </a:effectLst>
                <a:sym typeface="Wingdings"/>
              </a:rPr>
              <a:t>Astrometric</a:t>
            </a:r>
            <a:r>
              <a:rPr lang="en-US" dirty="0" smtClean="0">
                <a:solidFill>
                  <a:srgbClr val="000000"/>
                </a:solidFill>
                <a:effectLst>
                  <a:outerShdw blurRad="50800" dist="38100" dir="2700000">
                    <a:srgbClr val="000000">
                      <a:alpha val="43000"/>
                    </a:srgbClr>
                  </a:outerShdw>
                </a:effectLst>
                <a:sym typeface="Wingdings"/>
              </a:rPr>
              <a:t> position is </a:t>
            </a:r>
          </a:p>
          <a:p>
            <a:pPr>
              <a:defRPr/>
            </a:pPr>
            <a:r>
              <a:rPr lang="en-US" dirty="0" smtClean="0">
                <a:solidFill>
                  <a:srgbClr val="000000"/>
                </a:solidFill>
                <a:effectLst>
                  <a:outerShdw blurRad="50800" dist="38100" dir="2700000">
                    <a:srgbClr val="000000">
                      <a:alpha val="43000"/>
                    </a:srgbClr>
                  </a:outerShdw>
                </a:effectLst>
                <a:sym typeface="Wingdings"/>
              </a:rPr>
              <a:t>    4 mas</a:t>
            </a:r>
          </a:p>
          <a:p>
            <a:pPr>
              <a:defRPr/>
            </a:pPr>
            <a:endParaRPr lang="en-US" dirty="0" smtClean="0">
              <a:solidFill>
                <a:srgbClr val="000000"/>
              </a:solidFill>
              <a:effectLst>
                <a:outerShdw blurRad="50800" dist="38100" dir="2700000">
                  <a:srgbClr val="000000">
                    <a:alpha val="43000"/>
                  </a:srgbClr>
                </a:outerShdw>
              </a:effectLst>
              <a:sym typeface="Wingdings"/>
            </a:endParaRPr>
          </a:p>
          <a:p>
            <a:pPr>
              <a:defRPr/>
            </a:pPr>
            <a:r>
              <a:rPr lang="en-US" dirty="0" smtClean="0">
                <a:solidFill>
                  <a:srgbClr val="000000"/>
                </a:solidFill>
                <a:effectLst>
                  <a:outerShdw blurRad="50800" dist="38100" dir="2700000">
                    <a:srgbClr val="000000">
                      <a:alpha val="43000"/>
                    </a:srgbClr>
                  </a:outerShdw>
                </a:effectLst>
                <a:sym typeface="Wingdings"/>
              </a:rPr>
              <a:t>ALMA data improved targeting of New Horizons spacecraft</a:t>
            </a:r>
            <a:endParaRPr lang="en-US" dirty="0" smtClean="0">
              <a:solidFill>
                <a:srgbClr val="000000"/>
              </a:solidFill>
              <a:effectLst>
                <a:outerShdw blurRad="50800" dist="38100" dir="2700000">
                  <a:srgbClr val="000000">
                    <a:alpha val="43000"/>
                  </a:srgbClr>
                </a:outerShdw>
              </a:effectLst>
            </a:endParaRPr>
          </a:p>
          <a:p>
            <a:pPr>
              <a:defRPr/>
            </a:pPr>
            <a:r>
              <a:rPr lang="en-US" b="1" dirty="0" smtClean="0">
                <a:solidFill>
                  <a:srgbClr val="FFFFFF"/>
                </a:solidFill>
              </a:rPr>
              <a:t> </a:t>
            </a:r>
            <a:endParaRPr lang="en-US" dirty="0" smtClean="0"/>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Many people are responsible for the ALMA ephemeris accuracy. The ephemeris tracking: Ralph</a:t>
            </a:r>
          </a:p>
          <a:p>
            <a:r>
              <a:rPr lang="en-US" sz="1200" b="0" i="0" u="none" strike="noStrike" kern="1200" baseline="0" dirty="0" err="1" smtClean="0">
                <a:solidFill>
                  <a:schemeClr val="tx1"/>
                </a:solidFill>
                <a:latin typeface="+mn-lt"/>
                <a:ea typeface="+mn-ea"/>
                <a:cs typeface="+mn-cs"/>
              </a:rPr>
              <a:t>Marsen</a:t>
            </a:r>
            <a:r>
              <a:rPr lang="en-US" sz="1200" b="0" i="0" u="none" strike="noStrike" kern="1200" baseline="0" dirty="0" smtClean="0">
                <a:solidFill>
                  <a:schemeClr val="tx1"/>
                </a:solidFill>
                <a:latin typeface="+mn-lt"/>
                <a:ea typeface="+mn-ea"/>
                <a:cs typeface="+mn-cs"/>
              </a:rPr>
              <a:t>, Rachel Rosen, Rafael </a:t>
            </a:r>
            <a:r>
              <a:rPr lang="en-US" sz="1200" b="0" i="0" u="none" strike="noStrike" kern="1200" baseline="0" dirty="0" err="1" smtClean="0">
                <a:solidFill>
                  <a:schemeClr val="tx1"/>
                </a:solidFill>
                <a:latin typeface="+mn-lt"/>
                <a:ea typeface="+mn-ea"/>
                <a:cs typeface="+mn-cs"/>
              </a:rPr>
              <a:t>Hirart</a:t>
            </a:r>
            <a:r>
              <a:rPr lang="en-US" sz="1200" b="0" i="0" u="none" strike="noStrike" kern="1200" baseline="0" dirty="0" smtClean="0">
                <a:solidFill>
                  <a:schemeClr val="tx1"/>
                </a:solidFill>
                <a:latin typeface="+mn-lt"/>
                <a:ea typeface="+mn-ea"/>
                <a:cs typeface="+mn-cs"/>
              </a:rPr>
              <a:t>. Ephemeris testing and scheduling: Bill Dent, Diego Garcia,</a:t>
            </a:r>
          </a:p>
          <a:p>
            <a:r>
              <a:rPr lang="en-US" sz="1200" b="0" i="0" u="none" strike="noStrike" kern="1200" baseline="0" dirty="0" smtClean="0">
                <a:solidFill>
                  <a:schemeClr val="tx1"/>
                </a:solidFill>
                <a:latin typeface="+mn-lt"/>
                <a:ea typeface="+mn-ea"/>
                <a:cs typeface="+mn-cs"/>
              </a:rPr>
              <a:t>Antonio Hales. The ALMA commissioning team: </a:t>
            </a:r>
            <a:r>
              <a:rPr lang="en-US" sz="1200" b="0" i="0" u="none" strike="noStrike" kern="1200" baseline="0" dirty="0" err="1" smtClean="0">
                <a:solidFill>
                  <a:schemeClr val="tx1"/>
                </a:solidFill>
                <a:latin typeface="+mn-lt"/>
                <a:ea typeface="+mn-ea"/>
                <a:cs typeface="+mn-cs"/>
              </a:rPr>
              <a:t>Stuartt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Corder</a:t>
            </a:r>
            <a:r>
              <a:rPr lang="en-US" sz="1200" b="0" i="0" u="none" strike="noStrike" kern="1200" baseline="0" dirty="0" smtClean="0">
                <a:solidFill>
                  <a:schemeClr val="tx1"/>
                </a:solidFill>
                <a:latin typeface="+mn-lt"/>
                <a:ea typeface="+mn-ea"/>
                <a:cs typeface="+mn-cs"/>
              </a:rPr>
              <a:t>, Tony </a:t>
            </a:r>
            <a:r>
              <a:rPr lang="en-US" sz="1200" b="0" i="0" u="none" strike="noStrike" kern="1200" baseline="0" dirty="0" err="1" smtClean="0">
                <a:solidFill>
                  <a:schemeClr val="tx1"/>
                </a:solidFill>
                <a:latin typeface="+mn-lt"/>
                <a:ea typeface="+mn-ea"/>
                <a:cs typeface="+mn-cs"/>
              </a:rPr>
              <a:t>Remijan</a:t>
            </a:r>
            <a:r>
              <a:rPr lang="en-US" sz="1200" b="0" i="0" u="none" strike="noStrike" kern="1200" baseline="0" dirty="0" smtClean="0">
                <a:solidFill>
                  <a:schemeClr val="tx1"/>
                </a:solidFill>
                <a:latin typeface="+mn-lt"/>
                <a:ea typeface="+mn-ea"/>
                <a:cs typeface="+mn-cs"/>
              </a:rPr>
              <a:t>, Catherine </a:t>
            </a:r>
            <a:r>
              <a:rPr lang="en-US" sz="1200" b="0" i="0" u="none" strike="noStrike" kern="1200" baseline="0" dirty="0" err="1" smtClean="0">
                <a:solidFill>
                  <a:schemeClr val="tx1"/>
                </a:solidFill>
                <a:latin typeface="+mn-lt"/>
                <a:ea typeface="+mn-ea"/>
                <a:cs typeface="+mn-cs"/>
              </a:rPr>
              <a:t>Vlahakis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others.</a:t>
            </a:r>
          </a:p>
          <a:p>
            <a:r>
              <a:rPr lang="en-US" sz="1200" b="0" i="0" u="none" strike="noStrike" kern="1200" baseline="0" dirty="0" smtClean="0">
                <a:solidFill>
                  <a:schemeClr val="tx1"/>
                </a:solidFill>
                <a:latin typeface="+mn-lt"/>
                <a:ea typeface="+mn-ea"/>
                <a:cs typeface="+mn-cs"/>
              </a:rPr>
              <a:t>----- Meeting Notes (8/5/15 16:27) -----</a:t>
            </a:r>
          </a:p>
          <a:p>
            <a:r>
              <a:rPr lang="en-US" sz="1200" b="0" i="0" u="none" strike="noStrike" kern="1200" baseline="0" dirty="0" smtClean="0">
                <a:solidFill>
                  <a:schemeClr val="tx1"/>
                </a:solidFill>
                <a:latin typeface="+mn-lt"/>
                <a:ea typeface="+mn-ea"/>
                <a:cs typeface="+mn-cs"/>
              </a:rPr>
              <a:t>Add CO ref</a:t>
            </a:r>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44</a:t>
            </a:fld>
            <a:endParaRPr lang="en-US"/>
          </a:p>
        </p:txBody>
      </p:sp>
    </p:spTree>
    <p:extLst>
      <p:ext uri="{BB962C8B-B14F-4D97-AF65-F5344CB8AC3E}">
        <p14:creationId xmlns:p14="http://schemas.microsoft.com/office/powerpoint/2010/main" val="2204235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 mm (Band 6) ALMA SV continuum images of Juno. These 15-minute “snapshots” are from the 0, ¼, and ½ </a:t>
            </a:r>
            <a:br>
              <a:rPr lang="en-US" dirty="0" smtClean="0"/>
            </a:br>
            <a:r>
              <a:rPr lang="en-US" dirty="0" smtClean="0"/>
              <a:t>phase points of the 7.2 hour rotation period. Next to the ALMA images are Juno model images obtained from the online tool: </a:t>
            </a:r>
            <a:br>
              <a:rPr lang="en-US" dirty="0" smtClean="0"/>
            </a:br>
            <a:r>
              <a:rPr lang="en-US" dirty="0" smtClean="0"/>
              <a:t>Database of Asteroid Models from Inversion Techniques (DAMIT) which is described in </a:t>
            </a:r>
            <a:r>
              <a:rPr lang="en-US" dirty="0" err="1" smtClean="0"/>
              <a:t>Durech</a:t>
            </a:r>
            <a:r>
              <a:rPr lang="en-US" dirty="0" smtClean="0"/>
              <a:t> et al. 2010 (A&amp;A 513, 46) and </a:t>
            </a:r>
            <a:br>
              <a:rPr lang="en-US" dirty="0" smtClean="0"/>
            </a:br>
            <a:r>
              <a:rPr lang="en-US" dirty="0" smtClean="0"/>
              <a:t>are available from </a:t>
            </a:r>
            <a:r>
              <a:rPr lang="en-US" dirty="0" smtClean="0">
                <a:hlinkClick r:id="rId3"/>
              </a:rPr>
              <a:t>http://astro.troja.mff.cuni.cz/projects/asteroids3D/web.php</a:t>
            </a:r>
            <a:r>
              <a:rPr lang="en-US" dirty="0" smtClean="0"/>
              <a:t>. These models are produced by inverting </a:t>
            </a:r>
            <a:r>
              <a:rPr lang="en-US" dirty="0" err="1" smtClean="0"/>
              <a:t>timeresolved</a:t>
            </a:r>
            <a:r>
              <a:rPr lang="en-US" dirty="0" smtClean="0"/>
              <a:t> </a:t>
            </a:r>
            <a:br>
              <a:rPr lang="en-US" dirty="0" smtClean="0"/>
            </a:br>
            <a:r>
              <a:rPr lang="en-US" dirty="0" smtClean="0"/>
              <a:t>optical photometry (and in this case two </a:t>
            </a:r>
            <a:r>
              <a:rPr lang="en-US" dirty="0" err="1" smtClean="0"/>
              <a:t>occultations</a:t>
            </a:r>
            <a:r>
              <a:rPr lang="en-US" dirty="0" smtClean="0"/>
              <a:t>) into a polyhedral shape, rotation period and spin axis direction. </a:t>
            </a:r>
            <a:endParaRPr lang="en-US" dirty="0" smtClean="0"/>
          </a:p>
          <a:p>
            <a:r>
              <a:rPr lang="en-US" dirty="0" smtClean="0"/>
              <a:t>Moving image by T. Hunter.</a:t>
            </a:r>
            <a:endParaRPr lang="en-US" dirty="0"/>
          </a:p>
        </p:txBody>
      </p:sp>
      <p:sp>
        <p:nvSpPr>
          <p:cNvPr id="4" name="Slide Number Placeholder 3"/>
          <p:cNvSpPr>
            <a:spLocks noGrp="1"/>
          </p:cNvSpPr>
          <p:nvPr>
            <p:ph type="sldNum" sz="quarter" idx="10"/>
          </p:nvPr>
        </p:nvSpPr>
        <p:spPr/>
        <p:txBody>
          <a:bodyPr/>
          <a:lstStyle/>
          <a:p>
            <a:fld id="{0658C562-8B63-4E12-9383-291BCD3F64FA}" type="slidenum">
              <a:rPr lang="en-US" smtClean="0"/>
              <a:t>45</a:t>
            </a:fld>
            <a:endParaRPr lang="en-US"/>
          </a:p>
        </p:txBody>
      </p:sp>
    </p:spTree>
    <p:extLst>
      <p:ext uri="{BB962C8B-B14F-4D97-AF65-F5344CB8AC3E}">
        <p14:creationId xmlns:p14="http://schemas.microsoft.com/office/powerpoint/2010/main" val="339929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(1/7/15 14:19) -----</a:t>
            </a:r>
          </a:p>
          <a:p>
            <a:r>
              <a:rPr lang="en-US"/>
              <a:t>Check dates</a:t>
            </a:r>
          </a:p>
          <a:p>
            <a:r>
              <a:rPr lang="en-US"/>
              <a:t>----- Meeting Notes (8/5/15 16:25) -----</a:t>
            </a:r>
          </a:p>
          <a:p>
            <a:r>
              <a:rPr lang="en-US"/>
              <a:t>Cycke 1 began?</a:t>
            </a:r>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8</a:t>
            </a:fld>
            <a:endParaRPr lang="en-US"/>
          </a:p>
        </p:txBody>
      </p:sp>
    </p:spTree>
    <p:extLst>
      <p:ext uri="{BB962C8B-B14F-4D97-AF65-F5344CB8AC3E}">
        <p14:creationId xmlns:p14="http://schemas.microsoft.com/office/powerpoint/2010/main" val="790928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LBC</a:t>
            </a:r>
            <a:r>
              <a:rPr lang="en-US" baseline="0" dirty="0" smtClean="0"/>
              <a:t> collage here rather than lost vicuna…</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48</a:t>
            </a:fld>
            <a:endParaRPr lang="en-US"/>
          </a:p>
        </p:txBody>
      </p:sp>
    </p:spTree>
    <p:extLst>
      <p:ext uri="{BB962C8B-B14F-4D97-AF65-F5344CB8AC3E}">
        <p14:creationId xmlns:p14="http://schemas.microsoft.com/office/powerpoint/2010/main" val="1159754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 bandwidth provides continuum sensitivity and spectral grasp.</a:t>
            </a:r>
          </a:p>
          <a:p>
            <a:r>
              <a:rPr lang="en-US" dirty="0" smtClean="0"/>
              <a:t>Examples of science with these?</a:t>
            </a:r>
            <a:r>
              <a:rPr lang="en-US" baseline="0" dirty="0" smtClean="0"/>
              <a:t>  Resolution: HL Tau, SDP.81</a:t>
            </a:r>
          </a:p>
          <a:p>
            <a:r>
              <a:rPr lang="en-US" baseline="0" dirty="0" smtClean="0"/>
              <a:t>Wavelength coverage:  [C II] from z~1 to z~10 and beyond.</a:t>
            </a:r>
          </a:p>
          <a:p>
            <a:r>
              <a:rPr lang="en-US" baseline="0" dirty="0" smtClean="0"/>
              <a:t>Bandwidth: show high z spectral survey.</a:t>
            </a:r>
          </a:p>
          <a:p>
            <a:r>
              <a:rPr lang="en-US" baseline="0" dirty="0" smtClean="0"/>
              <a:t>Note Development cost is of similar order to what a homeowner invests to maintain a home over a lifetime.</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9</a:t>
            </a:fld>
            <a:endParaRPr lang="en-US"/>
          </a:p>
        </p:txBody>
      </p:sp>
    </p:spTree>
    <p:extLst>
      <p:ext uri="{BB962C8B-B14F-4D97-AF65-F5344CB8AC3E}">
        <p14:creationId xmlns:p14="http://schemas.microsoft.com/office/powerpoint/2010/main" val="49436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latin typeface="+mn-lt"/>
                <a:ea typeface="ＭＳ Ｐゴシック" pitchFamily="96" charset="-128"/>
                <a:cs typeface="ＭＳ Ｐゴシック" pitchFamily="96" charset="-128"/>
              </a:rPr>
              <a:t>, 25 </a:t>
            </a:r>
            <a:r>
              <a:rPr lang="en-US" sz="900" kern="1200" dirty="0" err="1" smtClean="0">
                <a:solidFill>
                  <a:schemeClr val="tx1"/>
                </a:solidFill>
                <a:latin typeface="+mn-lt"/>
                <a:ea typeface="ＭＳ Ｐゴシック" pitchFamily="96" charset="-128"/>
                <a:cs typeface="ＭＳ Ｐゴシック" pitchFamily="96" charset="-128"/>
              </a:rPr>
              <a:t>μm</a:t>
            </a:r>
            <a:r>
              <a:rPr lang="en-US" sz="900" kern="1200" dirty="0" smtClean="0">
                <a:solidFill>
                  <a:schemeClr val="tx1"/>
                </a:solidFill>
                <a:latin typeface="+mn-lt"/>
                <a:ea typeface="ＭＳ Ｐゴシック" pitchFamily="96" charset="-128"/>
                <a:cs typeface="ＭＳ Ｐゴシック" pitchFamily="96" charset="-128"/>
              </a:rPr>
              <a:t> surfaces</a:t>
            </a:r>
          </a:p>
          <a:p>
            <a:r>
              <a:rPr lang="en-US" sz="900" kern="1200" dirty="0" smtClean="0">
                <a:solidFill>
                  <a:schemeClr val="tx1"/>
                </a:solidFill>
                <a:latin typeface="+mn-lt"/>
                <a:ea typeface="ＭＳ Ｐゴシック" pitchFamily="96" charset="-128"/>
                <a:cs typeface="ＭＳ Ｐゴシック" pitchFamily="96" charset="-128"/>
              </a:rPr>
              <a:t>Cover an area the size of the DC beltway (compare to something Hawaiian?).</a:t>
            </a:r>
          </a:p>
          <a:p>
            <a:r>
              <a:rPr lang="en-US" sz="900" kern="1200" dirty="0" smtClean="0">
                <a:solidFill>
                  <a:schemeClr val="tx1"/>
                </a:solidFill>
                <a:latin typeface="+mn-lt"/>
                <a:ea typeface="ＭＳ Ｐゴシック" pitchFamily="96" charset="-128"/>
                <a:cs typeface="ＭＳ Ｐゴシック" pitchFamily="96" charset="-128"/>
              </a:rPr>
              <a:t>APP funded primarily by NSF.</a:t>
            </a:r>
          </a:p>
          <a:p>
            <a:r>
              <a:rPr lang="en-US" sz="900" kern="1200" dirty="0" smtClean="0">
                <a:solidFill>
                  <a:schemeClr val="tx1"/>
                </a:solidFill>
                <a:latin typeface="+mn-lt"/>
                <a:ea typeface="ＭＳ Ｐゴシック" pitchFamily="96" charset="-128"/>
                <a:cs typeface="ＭＳ Ｐゴシック" pitchFamily="96" charset="-128"/>
              </a:rPr>
              <a:t>----- Meeting Notes (8/5/15 16:25) -----</a:t>
            </a:r>
          </a:p>
          <a:p>
            <a:r>
              <a:rPr lang="en-US" sz="900" kern="1200" dirty="0" smtClean="0">
                <a:solidFill>
                  <a:schemeClr val="tx1"/>
                </a:solidFill>
                <a:latin typeface="+mn-lt"/>
                <a:ea typeface="ＭＳ Ｐゴシック" pitchFamily="96" charset="-128"/>
                <a:cs typeface="ＭＳ Ｐゴシック" pitchFamily="96" charset="-128"/>
              </a:rPr>
              <a:t>plus ACA stasions</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10</a:t>
            </a:fld>
            <a:endParaRPr lang="en-US"/>
          </a:p>
        </p:txBody>
      </p:sp>
    </p:spTree>
    <p:extLst>
      <p:ext uri="{BB962C8B-B14F-4D97-AF65-F5344CB8AC3E}">
        <p14:creationId xmlns:p14="http://schemas.microsoft.com/office/powerpoint/2010/main" val="197274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different designs for 100 ton antennas performing to the same specifications.</a:t>
            </a:r>
          </a:p>
          <a:p>
            <a:r>
              <a:rPr lang="en-US" baseline="0" dirty="0" smtClean="0"/>
              <a:t>----- Meeting Notes (8/2/15 17:17) -----</a:t>
            </a:r>
          </a:p>
          <a:p>
            <a:r>
              <a:rPr lang="en-US" baseline="0" dirty="0" smtClean="0"/>
              <a:t>Note that work to understand antenna performance in the harsh high altitude environment continues</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11</a:t>
            </a:fld>
            <a:endParaRPr lang="en-US"/>
          </a:p>
        </p:txBody>
      </p:sp>
    </p:spTree>
    <p:extLst>
      <p:ext uri="{BB962C8B-B14F-4D97-AF65-F5344CB8AC3E}">
        <p14:creationId xmlns:p14="http://schemas.microsoft.com/office/powerpoint/2010/main" val="2816592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Seque</a:t>
            </a:r>
            <a:r>
              <a:rPr lang="en-US" dirty="0" smtClean="0"/>
              <a:t> to Development?</a:t>
            </a:r>
          </a:p>
          <a:p>
            <a:endParaRPr lang="en-US" dirty="0"/>
          </a:p>
          <a:p>
            <a:r>
              <a:rPr lang="en-US" dirty="0"/>
              <a:t>----- Meeting Notes (8/2/15 17:21) -----</a:t>
            </a:r>
          </a:p>
          <a:p>
            <a:r>
              <a:rPr lang="en-US" dirty="0"/>
              <a:t>Commissioning Band 10 for Cycle 3 deployment, beginning installation of Band 5, prototypes being constructed under the Develoment Program for Bands 1 and 2 (7mm, 4mm).</a:t>
            </a:r>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12</a:t>
            </a:fld>
            <a:endParaRPr lang="en-US"/>
          </a:p>
        </p:txBody>
      </p:sp>
    </p:spTree>
    <p:extLst>
      <p:ext uri="{BB962C8B-B14F-4D97-AF65-F5344CB8AC3E}">
        <p14:creationId xmlns:p14="http://schemas.microsoft.com/office/powerpoint/2010/main" val="2950495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last month the first in a series of receivers covering a a new Band—1.6mm—was installed, to be complete by 2017.</a:t>
            </a:r>
          </a:p>
          <a:p>
            <a:r>
              <a:rPr lang="en-US" dirty="0" smtClean="0"/>
              <a:t>----- Meeting Notes (8/2/15 17:21) -----</a:t>
            </a:r>
          </a:p>
          <a:p>
            <a:r>
              <a:rPr lang="en-US" dirty="0" smtClean="0"/>
              <a:t>Note that some bands can actually provide more than 16 GHz of processable signal, suggesting an upgrade for the development program to increase ALMA's sensitivity still further.</a:t>
            </a:r>
            <a:endParaRPr lang="en-US" dirty="0"/>
          </a:p>
        </p:txBody>
      </p:sp>
      <p:sp>
        <p:nvSpPr>
          <p:cNvPr id="4" name="Slide Number Placeholder 3"/>
          <p:cNvSpPr>
            <a:spLocks noGrp="1"/>
          </p:cNvSpPr>
          <p:nvPr>
            <p:ph type="sldNum" sz="quarter" idx="10"/>
          </p:nvPr>
        </p:nvSpPr>
        <p:spPr/>
        <p:txBody>
          <a:bodyPr/>
          <a:lstStyle/>
          <a:p>
            <a:pPr>
              <a:defRPr/>
            </a:pPr>
            <a:fld id="{828E9AB3-2F19-2741-843D-7F599F28F666}" type="slidenum">
              <a:rPr lang="en-US" smtClean="0"/>
              <a:pPr>
                <a:defRPr/>
              </a:pPr>
              <a:t>13</a:t>
            </a:fld>
            <a:endParaRPr lang="en-US"/>
          </a:p>
        </p:txBody>
      </p:sp>
    </p:spTree>
    <p:extLst>
      <p:ext uri="{BB962C8B-B14F-4D97-AF65-F5344CB8AC3E}">
        <p14:creationId xmlns:p14="http://schemas.microsoft.com/office/powerpoint/2010/main" val="504763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711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90999"/>
            <a:ext cx="7586133" cy="672641"/>
          </a:xfrm>
          <a:prstGeom prst="rect">
            <a:avLst/>
          </a:prstGeom>
        </p:spPr>
        <p:txBody>
          <a:bodyPr/>
          <a:lstStyle>
            <a:lvl1pPr>
              <a:defRPr>
                <a:solidFill>
                  <a:srgbClr val="FFFFFF"/>
                </a:solidFill>
              </a:defRPr>
            </a:lvl1p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478426"/>
          </a:xfrm>
          <a:prstGeom prst="rect">
            <a:avLst/>
          </a:prstGeom>
        </p:spPr>
        <p:txBody>
          <a:bodyPr/>
          <a:lstStyle>
            <a:lvl1pPr>
              <a:defRPr>
                <a:solidFill>
                  <a:srgbClr val="FFFFFF"/>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274958" y="758340"/>
            <a:ext cx="7768375"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descr="ALMA_Logo_small.jpg.jpe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1289" y="113174"/>
            <a:ext cx="515526" cy="746892"/>
          </a:xfrm>
          <a:prstGeom prst="rect">
            <a:avLst/>
          </a:prstGeom>
        </p:spPr>
      </p:pic>
    </p:spTree>
    <p:extLst>
      <p:ext uri="{BB962C8B-B14F-4D97-AF65-F5344CB8AC3E}">
        <p14:creationId xmlns:p14="http://schemas.microsoft.com/office/powerpoint/2010/main" val="1667540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87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971550" y="44450"/>
            <a:ext cx="7488238" cy="1143000"/>
          </a:xfrm>
          <a:prstGeom prst="rect">
            <a:avLst/>
          </a:prstGeom>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lvl1pPr>
              <a:defRPr/>
            </a:lvl1pPr>
          </a:lstStyle>
          <a:p>
            <a:endParaRPr lang="ja-JP" altLang="en-US"/>
          </a:p>
        </p:txBody>
      </p:sp>
    </p:spTree>
    <p:extLst>
      <p:ext uri="{BB962C8B-B14F-4D97-AF65-F5344CB8AC3E}">
        <p14:creationId xmlns:p14="http://schemas.microsoft.com/office/powerpoint/2010/main" val="58016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endParaRPr lang="es-ES_tradnl"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s-ES_tradnl" dirty="0"/>
          </a:p>
        </p:txBody>
      </p:sp>
      <p:sp>
        <p:nvSpPr>
          <p:cNvPr id="11" name="Content Placeholder 10"/>
          <p:cNvSpPr>
            <a:spLocks noGrp="1"/>
          </p:cNvSpPr>
          <p:nvPr>
            <p:ph sz="quarter" idx="12"/>
          </p:nvPr>
        </p:nvSpPr>
        <p:spPr>
          <a:xfrm>
            <a:off x="457200" y="1600200"/>
            <a:ext cx="3950677" cy="4756151"/>
          </a:xfrm>
          <a:prstGeom prst="rect">
            <a:avLst/>
          </a:prstGeom>
        </p:spPr>
        <p:txBody>
          <a:bodyPr vert="horz">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GB"/>
          </a:p>
        </p:txBody>
      </p:sp>
      <p:sp>
        <p:nvSpPr>
          <p:cNvPr id="12" name="Content Placeholder 10"/>
          <p:cNvSpPr>
            <a:spLocks noGrp="1"/>
          </p:cNvSpPr>
          <p:nvPr>
            <p:ph sz="quarter" idx="13"/>
          </p:nvPr>
        </p:nvSpPr>
        <p:spPr>
          <a:xfrm>
            <a:off x="4736123" y="1600200"/>
            <a:ext cx="3950677" cy="4756151"/>
          </a:xfrm>
          <a:prstGeom prst="rect">
            <a:avLst/>
          </a:prstGeom>
        </p:spPr>
        <p:txBody>
          <a:bodyPr vert="horz">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GB"/>
          </a:p>
        </p:txBody>
      </p:sp>
      <p:sp>
        <p:nvSpPr>
          <p:cNvPr id="7" name="Marcador de texto 9"/>
          <p:cNvSpPr>
            <a:spLocks noGrp="1"/>
          </p:cNvSpPr>
          <p:nvPr>
            <p:ph type="body" sz="quarter" idx="14" hasCustomPrompt="1"/>
          </p:nvPr>
        </p:nvSpPr>
        <p:spPr>
          <a:xfrm>
            <a:off x="876300" y="342902"/>
            <a:ext cx="7573694" cy="838199"/>
          </a:xfrm>
          <a:prstGeom prst="rect">
            <a:avLst/>
          </a:prstGeom>
        </p:spPr>
        <p:txBody>
          <a:bodyPr vert="horz" lIns="95786" tIns="47893" rIns="95786" bIns="47893"/>
          <a:lstStyle>
            <a:lvl1pPr marL="0" indent="0" algn="ctr">
              <a:buNone/>
              <a:defRPr>
                <a:solidFill>
                  <a:schemeClr val="tx2"/>
                </a:solidFill>
                <a:latin typeface="Century Gothic"/>
                <a:cs typeface="Century Gothic"/>
              </a:defRPr>
            </a:lvl1pPr>
          </a:lstStyle>
          <a:p>
            <a:pPr lvl="0"/>
            <a:r>
              <a:rPr lang="es-ES_tradnl" dirty="0" err="1" smtClean="0"/>
              <a:t>Edit</a:t>
            </a:r>
            <a:r>
              <a:rPr lang="es-ES_tradnl" dirty="0" smtClean="0"/>
              <a:t> </a:t>
            </a:r>
            <a:r>
              <a:rPr lang="es-ES_tradnl" dirty="0" err="1" smtClean="0"/>
              <a:t>Title</a:t>
            </a:r>
            <a:endParaRPr lang="es-ES" dirty="0"/>
          </a:p>
        </p:txBody>
      </p:sp>
    </p:spTree>
    <p:extLst>
      <p:ext uri="{BB962C8B-B14F-4D97-AF65-F5344CB8AC3E}">
        <p14:creationId xmlns:p14="http://schemas.microsoft.com/office/powerpoint/2010/main" val="2953507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8"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dirty="0" smtClean="0"/>
              <a:t>Title</a:t>
            </a:r>
          </a:p>
        </p:txBody>
      </p:sp>
      <p:sp>
        <p:nvSpPr>
          <p:cNvPr id="10" name="Text Placeholder 2"/>
          <p:cNvSpPr>
            <a:spLocks noGrp="1"/>
          </p:cNvSpPr>
          <p:nvPr>
            <p:ph type="body" sz="quarter" idx="11" hasCustomPrompt="1"/>
          </p:nvPr>
        </p:nvSpPr>
        <p:spPr>
          <a:xfrm>
            <a:off x="373040" y="670243"/>
            <a:ext cx="8636000" cy="619125"/>
          </a:xfrm>
          <a:prstGeom prst="rect">
            <a:avLst/>
          </a:prstGeom>
        </p:spPr>
        <p:txBody>
          <a:bodyPr/>
          <a:lstStyle>
            <a:lvl1pPr marL="0" indent="0">
              <a:buNone/>
              <a:defRPr sz="2800">
                <a:latin typeface="Gill Sans MT" panose="020B0502020104020203" pitchFamily="34" charset="0"/>
              </a:defRPr>
            </a:lvl1pPr>
          </a:lstStyle>
          <a:p>
            <a:pPr lvl="0"/>
            <a:r>
              <a:rPr lang="en-US" dirty="0" smtClean="0"/>
              <a:t>Subtitle</a:t>
            </a:r>
          </a:p>
        </p:txBody>
      </p:sp>
      <p:sp>
        <p:nvSpPr>
          <p:cNvPr id="5" name="Text Placeholder 4"/>
          <p:cNvSpPr>
            <a:spLocks noGrp="1"/>
          </p:cNvSpPr>
          <p:nvPr>
            <p:ph type="body" sz="quarter" idx="12" hasCustomPrompt="1"/>
          </p:nvPr>
        </p:nvSpPr>
        <p:spPr>
          <a:xfrm>
            <a:off x="373040" y="1288456"/>
            <a:ext cx="8636000" cy="4603750"/>
          </a:xfrm>
          <a:prstGeom prst="rect">
            <a:avLst/>
          </a:prstGeom>
        </p:spPr>
        <p:txBody>
          <a:bodyPr/>
          <a:lstStyle>
            <a:lvl1pPr>
              <a:defRPr sz="2400">
                <a:latin typeface="Gill Sans MT" panose="020B0502020104020203" pitchFamily="34" charset="0"/>
              </a:defRPr>
            </a:lvl1pPr>
            <a:lvl2pPr>
              <a:defRPr sz="2200">
                <a:latin typeface="Gill Sans MT" panose="020B0502020104020203" pitchFamily="34" charset="0"/>
              </a:defRPr>
            </a:lvl2pPr>
            <a:lvl3pPr>
              <a:defRPr sz="2000">
                <a:latin typeface="Gill Sans MT" panose="020B0502020104020203" pitchFamily="34" charset="0"/>
              </a:defRPr>
            </a:lvl3pPr>
            <a:lvl4pPr>
              <a:defRPr sz="1800">
                <a:latin typeface="Gill Sans MT" panose="020B0502020104020203" pitchFamily="34" charset="0"/>
              </a:defRPr>
            </a:lvl4pPr>
            <a:lvl5pPr>
              <a:defRPr sz="1600">
                <a:latin typeface="Gill Sans MT" panose="020B0502020104020203" pitchFamily="34" charset="0"/>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653963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5" name="Title Placeholder 1"/>
          <p:cNvSpPr>
            <a:spLocks noGrp="1"/>
          </p:cNvSpPr>
          <p:nvPr>
            <p:ph type="title"/>
          </p:nvPr>
        </p:nvSpPr>
        <p:spPr bwMode="auto">
          <a:xfrm>
            <a:off x="457200" y="274638"/>
            <a:ext cx="760024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46" name="Text Placeholder 11"/>
          <p:cNvSpPr>
            <a:spLocks noGrp="1"/>
          </p:cNvSpPr>
          <p:nvPr>
            <p:ph type="body" idx="1"/>
          </p:nvPr>
        </p:nvSpPr>
        <p:spPr bwMode="auto">
          <a:xfrm>
            <a:off x="457200" y="1600201"/>
            <a:ext cx="8229600" cy="428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5579" r:id="rId1"/>
    <p:sldLayoutId id="2147485578" r:id="rId2"/>
    <p:sldLayoutId id="2147485580" r:id="rId3"/>
    <p:sldLayoutId id="2147485581" r:id="rId4"/>
    <p:sldLayoutId id="2147485582" r:id="rId5"/>
    <p:sldLayoutId id="2147485586" r:id="rId6"/>
  </p:sldLayoutIdLst>
  <p:timing>
    <p:tnLst>
      <p:par>
        <p:cTn xmlns:p14="http://schemas.microsoft.com/office/powerpoint/2010/main" id="1" dur="indefinite" restart="never" nodeType="tmRoot"/>
      </p:par>
    </p:tnLst>
  </p:timing>
  <p:hf hdr="0" dt="0"/>
  <p:txStyles>
    <p:titleStyle>
      <a:lvl1pPr algn="l" defTabSz="457200" rtl="0" eaLnBrk="0" fontAlgn="base" hangingPunct="0">
        <a:spcBef>
          <a:spcPct val="0"/>
        </a:spcBef>
        <a:spcAft>
          <a:spcPct val="0"/>
        </a:spcAft>
        <a:defRPr sz="3300" b="1" kern="1200">
          <a:solidFill>
            <a:schemeClr val="tx1"/>
          </a:solidFill>
          <a:latin typeface="Gill Sans MT" pitchFamily="34" charset="0"/>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48" charset="-128"/>
          <a:cs typeface="GillSans" pitchFamily="48" charset="0"/>
        </a:defRPr>
      </a:lvl5pPr>
      <a:lvl6pPr marL="457200" algn="l" defTabSz="457200" rtl="0" fontAlgn="base">
        <a:spcBef>
          <a:spcPct val="0"/>
        </a:spcBef>
        <a:spcAft>
          <a:spcPct val="0"/>
        </a:spcAft>
        <a:defRPr sz="32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2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2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2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jp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jpg"/><Relationship Id="rId5" Type="http://schemas.openxmlformats.org/officeDocument/2006/relationships/image" Target="../media/image19.jpg"/><Relationship Id="rId6" Type="http://schemas.openxmlformats.org/officeDocument/2006/relationships/image" Target="../media/image3.png"/><Relationship Id="rId7" Type="http://schemas.openxmlformats.org/officeDocument/2006/relationships/image" Target="../media/image4.jpeg"/><Relationship Id="rId8"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2.jp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jpe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tiff"/><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27.png"/><Relationship Id="rId5" Type="http://schemas.openxmlformats.org/officeDocument/2006/relationships/image" Target="../media/image2.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2.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jpg"/><Relationship Id="rId5" Type="http://schemas.openxmlformats.org/officeDocument/2006/relationships/image" Target="../media/image2.png"/><Relationship Id="rId6" Type="http://schemas.openxmlformats.org/officeDocument/2006/relationships/image" Target="../media/image33.tiff"/><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5" Type="http://schemas.openxmlformats.org/officeDocument/2006/relationships/image" Target="../media/image38.jpeg"/><Relationship Id="rId6" Type="http://schemas.openxmlformats.org/officeDocument/2006/relationships/image" Target="../media/image39.tiff"/><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3.png"/><Relationship Id="rId9" Type="http://schemas.openxmlformats.org/officeDocument/2006/relationships/image" Target="../media/image4.jpeg"/><Relationship Id="rId10" Type="http://schemas.openxmlformats.org/officeDocument/2006/relationships/image" Target="../media/image5.jpeg"/><Relationship Id="rId11"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46.png"/><Relationship Id="rId5" Type="http://schemas.openxmlformats.org/officeDocument/2006/relationships/image" Target="../media/image47.png"/><Relationship Id="rId6" Type="http://schemas.openxmlformats.org/officeDocument/2006/relationships/image" Target="../media/image2.png"/><Relationship Id="rId1" Type="http://schemas.openxmlformats.org/officeDocument/2006/relationships/tags" Target="../tags/tag3.xml"/><Relationship Id="rId2"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2.png"/><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50.tif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g"/><Relationship Id="rId5" Type="http://schemas.openxmlformats.org/officeDocument/2006/relationships/image" Target="../media/image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3" Type="http://schemas.openxmlformats.org/officeDocument/2006/relationships/image" Target="../media/image54.tiff"/><Relationship Id="rId4" Type="http://schemas.openxmlformats.org/officeDocument/2006/relationships/image" Target="../media/image55.tiff"/><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56.jpg"/><Relationship Id="rId5" Type="http://schemas.openxmlformats.org/officeDocument/2006/relationships/image" Target="../media/image57.tiff"/><Relationship Id="rId6" Type="http://schemas.openxmlformats.org/officeDocument/2006/relationships/image" Target="../media/image2.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5" Type="http://schemas.openxmlformats.org/officeDocument/2006/relationships/image" Target="../media/image2.png"/><Relationship Id="rId1" Type="http://schemas.openxmlformats.org/officeDocument/2006/relationships/tags" Target="../tags/tag5.xml"/><Relationship Id="rId2"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0.tiff"/><Relationship Id="rId5" Type="http://schemas.openxmlformats.org/officeDocument/2006/relationships/image" Target="../media/image61.tiff"/><Relationship Id="rId6" Type="http://schemas.openxmlformats.org/officeDocument/2006/relationships/image" Target="../media/image62.tiff"/><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package" Target="../embeddings/Microsoft_Word_Document1.docx"/><Relationship Id="rId5" Type="http://schemas.openxmlformats.org/officeDocument/2006/relationships/image" Target="../media/image63.png"/><Relationship Id="rId6"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4.tiff"/><Relationship Id="rId5" Type="http://schemas.openxmlformats.org/officeDocument/2006/relationships/image" Target="../media/image65.tiff"/><Relationship Id="rId6" Type="http://schemas.openxmlformats.org/officeDocument/2006/relationships/image" Target="../media/image66.jp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image" Target="../media/image74.gif"/><Relationship Id="rId4" Type="http://schemas.openxmlformats.org/officeDocument/2006/relationships/image" Target="../media/image2.pn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5.gif"/><Relationship Id="rId1" Type="http://schemas.openxmlformats.org/officeDocument/2006/relationships/slideLayout" Target="../slideLayouts/slideLayout5.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LMA_AOS_footer1.png"/>
          <p:cNvPicPr>
            <a:picLocks noChangeAspect="1"/>
          </p:cNvPicPr>
          <p:nvPr/>
        </p:nvPicPr>
        <p:blipFill rotWithShape="1">
          <a:blip r:embed="rId3">
            <a:extLst>
              <a:ext uri="{28A0092B-C50C-407E-A947-70E740481C1C}">
                <a14:useLocalDpi xmlns:a14="http://schemas.microsoft.com/office/drawing/2010/main" val="0"/>
              </a:ext>
            </a:extLst>
          </a:blip>
          <a:srcRect l="14009" t="36" r="17447" b="-36"/>
          <a:stretch/>
        </p:blipFill>
        <p:spPr>
          <a:xfrm>
            <a:off x="0" y="0"/>
            <a:ext cx="9144001" cy="6860443"/>
          </a:xfrm>
          <a:prstGeom prst="rect">
            <a:avLst/>
          </a:prstGeom>
        </p:spPr>
      </p:pic>
      <p:sp>
        <p:nvSpPr>
          <p:cNvPr id="15" name="TextBox 14"/>
          <p:cNvSpPr txBox="1"/>
          <p:nvPr/>
        </p:nvSpPr>
        <p:spPr>
          <a:xfrm>
            <a:off x="412998" y="395618"/>
            <a:ext cx="8673656" cy="1200329"/>
          </a:xfrm>
          <a:prstGeom prst="rect">
            <a:avLst/>
          </a:prstGeom>
          <a:noFill/>
        </p:spPr>
        <p:txBody>
          <a:bodyPr wrap="square" rtlCol="0">
            <a:spAutoFit/>
          </a:bodyPr>
          <a:lstStyle/>
          <a:p>
            <a:pPr algn="ctr" eaLnBrk="0" hangingPunct="0">
              <a:spcBef>
                <a:spcPct val="20000"/>
              </a:spcBef>
            </a:pPr>
            <a:r>
              <a:rPr lang="en-US" sz="3600" dirty="0" smtClean="0">
                <a:solidFill>
                  <a:schemeClr val="bg1"/>
                </a:solidFill>
              </a:rPr>
              <a:t>Millimeter/</a:t>
            </a:r>
            <a:r>
              <a:rPr lang="en-US" sz="3600" dirty="0" err="1" smtClean="0">
                <a:solidFill>
                  <a:schemeClr val="bg1"/>
                </a:solidFill>
              </a:rPr>
              <a:t>submillimeter</a:t>
            </a:r>
            <a:r>
              <a:rPr lang="en-US" sz="3600" dirty="0" smtClean="0">
                <a:solidFill>
                  <a:schemeClr val="bg1"/>
                </a:solidFill>
              </a:rPr>
              <a:t> Astronomy at High Sensitivity and High Resolution</a:t>
            </a:r>
            <a:endParaRPr lang="en-US" sz="3600" b="1" dirty="0" smtClean="0">
              <a:solidFill>
                <a:schemeClr val="bg1"/>
              </a:solidFill>
              <a:latin typeface="Gill Sans MT" pitchFamily="34" charset="0"/>
              <a:cs typeface="Gill Sans" pitchFamily="17" charset="0"/>
            </a:endParaRPr>
          </a:p>
        </p:txBody>
      </p:sp>
      <p:sp>
        <p:nvSpPr>
          <p:cNvPr id="2" name="TextBox 1"/>
          <p:cNvSpPr txBox="1"/>
          <p:nvPr/>
        </p:nvSpPr>
        <p:spPr>
          <a:xfrm>
            <a:off x="412997" y="2298828"/>
            <a:ext cx="4713935" cy="695575"/>
          </a:xfrm>
          <a:prstGeom prst="rect">
            <a:avLst/>
          </a:prstGeom>
          <a:noFill/>
        </p:spPr>
        <p:txBody>
          <a:bodyPr wrap="square" rtlCol="0">
            <a:spAutoFit/>
          </a:bodyPr>
          <a:lstStyle/>
          <a:p>
            <a:pPr eaLnBrk="0" hangingPunct="0">
              <a:lnSpc>
                <a:spcPct val="80000"/>
              </a:lnSpc>
              <a:spcBef>
                <a:spcPct val="20000"/>
              </a:spcBef>
            </a:pPr>
            <a:r>
              <a:rPr lang="en-US" dirty="0">
                <a:solidFill>
                  <a:schemeClr val="tx2">
                    <a:lumMod val="20000"/>
                    <a:lumOff val="80000"/>
                  </a:schemeClr>
                </a:solidFill>
              </a:rPr>
              <a:t>Al Wootten, </a:t>
            </a:r>
            <a:r>
              <a:rPr lang="en-US" dirty="0" err="1">
                <a:solidFill>
                  <a:schemeClr val="tx2">
                    <a:lumMod val="20000"/>
                    <a:lumOff val="80000"/>
                  </a:schemeClr>
                </a:solidFill>
              </a:rPr>
              <a:t>Stuartt</a:t>
            </a:r>
            <a:r>
              <a:rPr lang="en-US" dirty="0">
                <a:solidFill>
                  <a:schemeClr val="tx2">
                    <a:lumMod val="20000"/>
                    <a:lumOff val="80000"/>
                  </a:schemeClr>
                </a:solidFill>
              </a:rPr>
              <a:t> </a:t>
            </a:r>
            <a:r>
              <a:rPr lang="en-US" dirty="0" err="1">
                <a:solidFill>
                  <a:schemeClr val="tx2">
                    <a:lumMod val="20000"/>
                    <a:lumOff val="80000"/>
                  </a:schemeClr>
                </a:solidFill>
              </a:rPr>
              <a:t>Corder</a:t>
            </a:r>
            <a:r>
              <a:rPr lang="en-US" dirty="0">
                <a:solidFill>
                  <a:schemeClr val="tx2">
                    <a:lumMod val="20000"/>
                    <a:lumOff val="80000"/>
                  </a:schemeClr>
                </a:solidFill>
              </a:rPr>
              <a:t>, Daisuke </a:t>
            </a:r>
            <a:r>
              <a:rPr lang="en-US" dirty="0" err="1">
                <a:solidFill>
                  <a:schemeClr val="tx2">
                    <a:lumMod val="20000"/>
                    <a:lumOff val="80000"/>
                  </a:schemeClr>
                </a:solidFill>
              </a:rPr>
              <a:t>Iono</a:t>
            </a:r>
            <a:r>
              <a:rPr lang="en-US" dirty="0">
                <a:solidFill>
                  <a:schemeClr val="tx2">
                    <a:lumMod val="20000"/>
                    <a:lumOff val="80000"/>
                  </a:schemeClr>
                </a:solidFill>
              </a:rPr>
              <a:t>, Leonardo </a:t>
            </a:r>
            <a:r>
              <a:rPr lang="en-US" dirty="0" err="1" smtClean="0">
                <a:solidFill>
                  <a:schemeClr val="tx2">
                    <a:lumMod val="20000"/>
                    <a:lumOff val="80000"/>
                  </a:schemeClr>
                </a:solidFill>
              </a:rPr>
              <a:t>Testi</a:t>
            </a:r>
            <a:endParaRPr lang="en-US" dirty="0">
              <a:solidFill>
                <a:schemeClr val="tx2">
                  <a:lumMod val="20000"/>
                  <a:lumOff val="80000"/>
                </a:schemeClr>
              </a:solidFill>
            </a:endParaRPr>
          </a:p>
        </p:txBody>
      </p:sp>
      <p:sp>
        <p:nvSpPr>
          <p:cNvPr id="10" name="TextBox 9"/>
          <p:cNvSpPr txBox="1"/>
          <p:nvPr/>
        </p:nvSpPr>
        <p:spPr>
          <a:xfrm>
            <a:off x="412998" y="3354435"/>
            <a:ext cx="8435616" cy="646331"/>
          </a:xfrm>
          <a:prstGeom prst="rect">
            <a:avLst/>
          </a:prstGeom>
          <a:noFill/>
        </p:spPr>
        <p:txBody>
          <a:bodyPr wrap="square" rtlCol="0">
            <a:spAutoFit/>
          </a:bodyPr>
          <a:lstStyle/>
          <a:p>
            <a:pPr algn="r"/>
            <a:r>
              <a:rPr lang="en-US" sz="1800" dirty="0">
                <a:solidFill>
                  <a:schemeClr val="tx2">
                    <a:lumMod val="20000"/>
                    <a:lumOff val="80000"/>
                  </a:schemeClr>
                </a:solidFill>
              </a:rPr>
              <a:t>IAU </a:t>
            </a:r>
            <a:r>
              <a:rPr lang="en-US" sz="1800" dirty="0" err="1">
                <a:solidFill>
                  <a:schemeClr val="tx2">
                    <a:lumMod val="20000"/>
                    <a:lumOff val="80000"/>
                  </a:schemeClr>
                </a:solidFill>
              </a:rPr>
              <a:t>Div</a:t>
            </a:r>
            <a:r>
              <a:rPr lang="en-US" sz="1800" dirty="0">
                <a:solidFill>
                  <a:schemeClr val="tx2">
                    <a:lumMod val="20000"/>
                    <a:lumOff val="80000"/>
                  </a:schemeClr>
                </a:solidFill>
              </a:rPr>
              <a:t> B</a:t>
            </a:r>
          </a:p>
          <a:p>
            <a:pPr algn="r"/>
            <a:r>
              <a:rPr lang="en-US" sz="1800" dirty="0">
                <a:solidFill>
                  <a:schemeClr val="tx2">
                    <a:lumMod val="20000"/>
                    <a:lumOff val="80000"/>
                  </a:schemeClr>
                </a:solidFill>
              </a:rPr>
              <a:t>August 10</a:t>
            </a:r>
            <a:r>
              <a:rPr lang="en-US" sz="1800" baseline="30000" dirty="0">
                <a:solidFill>
                  <a:schemeClr val="tx2">
                    <a:lumMod val="20000"/>
                    <a:lumOff val="80000"/>
                  </a:schemeClr>
                </a:solidFill>
              </a:rPr>
              <a:t>th</a:t>
            </a:r>
            <a:r>
              <a:rPr lang="en-US" sz="1800" dirty="0">
                <a:solidFill>
                  <a:schemeClr val="tx2">
                    <a:lumMod val="20000"/>
                    <a:lumOff val="80000"/>
                  </a:schemeClr>
                </a:solidFill>
              </a:rPr>
              <a:t>,</a:t>
            </a:r>
            <a:r>
              <a:rPr lang="en-US" sz="1800" baseline="30000" dirty="0">
                <a:solidFill>
                  <a:schemeClr val="tx2">
                    <a:lumMod val="20000"/>
                    <a:lumOff val="80000"/>
                  </a:schemeClr>
                </a:solidFill>
              </a:rPr>
              <a:t> </a:t>
            </a:r>
            <a:r>
              <a:rPr lang="en-US" sz="1800" dirty="0">
                <a:solidFill>
                  <a:schemeClr val="tx2">
                    <a:lumMod val="20000"/>
                    <a:lumOff val="80000"/>
                  </a:schemeClr>
                </a:solidFill>
              </a:rPr>
              <a:t>2015 </a:t>
            </a:r>
          </a:p>
        </p:txBody>
      </p:sp>
      <p:cxnSp>
        <p:nvCxnSpPr>
          <p:cNvPr id="17" name="Straight Connector 16"/>
          <p:cNvCxnSpPr/>
          <p:nvPr/>
        </p:nvCxnSpPr>
        <p:spPr>
          <a:xfrm>
            <a:off x="524098" y="2240845"/>
            <a:ext cx="3648529" cy="0"/>
          </a:xfrm>
          <a:prstGeom prst="line">
            <a:avLst/>
          </a:prstGeom>
          <a:ln>
            <a:solidFill>
              <a:srgbClr val="132436"/>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4098" y="3026529"/>
            <a:ext cx="3648529" cy="0"/>
          </a:xfrm>
          <a:prstGeom prst="line">
            <a:avLst/>
          </a:prstGeom>
          <a:ln>
            <a:solidFill>
              <a:srgbClr val="132436"/>
            </a:solidFill>
          </a:ln>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20"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pic>
        <p:nvPicPr>
          <p:cNvPr id="12" name="Picture 11" descr="nsf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088197"/>
            <a:ext cx="687387" cy="688704"/>
          </a:xfrm>
          <a:prstGeom prst="rect">
            <a:avLst/>
          </a:prstGeom>
        </p:spPr>
      </p:pic>
      <p:pic>
        <p:nvPicPr>
          <p:cNvPr id="13" name="Picture 12" descr="aui_logo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6667" y="6175741"/>
            <a:ext cx="780433" cy="521282"/>
          </a:xfrm>
          <a:prstGeom prst="rect">
            <a:avLst/>
          </a:prstGeom>
        </p:spPr>
      </p:pic>
      <p:pic>
        <p:nvPicPr>
          <p:cNvPr id="14" name="Picture 4" descr="alma_logo"/>
          <p:cNvPicPr>
            <a:picLocks noChangeAspect="1" noChangeArrowheads="1"/>
          </p:cNvPicPr>
          <p:nvPr/>
        </p:nvPicPr>
        <p:blipFill>
          <a:blip r:embed="rId9"/>
          <a:srcRect/>
          <a:stretch>
            <a:fillRect/>
          </a:stretch>
        </p:blipFill>
        <p:spPr bwMode="auto">
          <a:xfrm>
            <a:off x="7908199" y="1883965"/>
            <a:ext cx="910615" cy="1267270"/>
          </a:xfrm>
          <a:prstGeom prst="rect">
            <a:avLst/>
          </a:prstGeom>
          <a:noFill/>
          <a:ln w="9525">
            <a:noFill/>
            <a:miter lim="800000"/>
            <a:headEnd/>
            <a:tailEnd/>
          </a:ln>
        </p:spPr>
      </p:pic>
    </p:spTree>
    <p:extLst>
      <p:ext uri="{BB962C8B-B14F-4D97-AF65-F5344CB8AC3E}">
        <p14:creationId xmlns:p14="http://schemas.microsoft.com/office/powerpoint/2010/main" val="1590369345"/>
      </p:ext>
    </p:extLst>
  </p:cSld>
  <p:clrMapOvr>
    <a:masterClrMapping/>
  </p:clrMapOvr>
  <mc:AlternateContent xmlns:mc="http://schemas.openxmlformats.org/markup-compatibility/2006" xmlns:p14="http://schemas.microsoft.com/office/powerpoint/2010/main">
    <mc:Choice Requires="p14">
      <p:transition spd="slow" p14:dur="2000" advTm="6684"/>
    </mc:Choice>
    <mc:Fallback xmlns="">
      <p:transition xmlns:p14="http://schemas.microsoft.com/office/powerpoint/2010/main" spd="slow" advTm="6684"/>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83011" y="92984"/>
            <a:ext cx="7586133" cy="672641"/>
          </a:xfrm>
        </p:spPr>
        <p:txBody>
          <a:bodyPr/>
          <a:lstStyle/>
          <a:p>
            <a:r>
              <a:rPr lang="en-US" dirty="0" smtClean="0">
                <a:solidFill>
                  <a:srgbClr val="000000"/>
                </a:solidFill>
                <a:latin typeface="+mj-lt"/>
              </a:rPr>
              <a:t>Key Design Element: Antennas</a:t>
            </a:r>
            <a:endParaRPr lang="en-US" dirty="0">
              <a:solidFill>
                <a:srgbClr val="000000"/>
              </a:solidFill>
              <a:latin typeface="+mj-lt"/>
              <a:ea typeface="ＭＳ Ｐゴシック" charset="0"/>
            </a:endParaRPr>
          </a:p>
        </p:txBody>
      </p:sp>
      <p:sp>
        <p:nvSpPr>
          <p:cNvPr id="28674" name="Rectangle 7"/>
          <p:cNvSpPr>
            <a:spLocks noGrp="1"/>
          </p:cNvSpPr>
          <p:nvPr>
            <p:ph idx="1"/>
          </p:nvPr>
        </p:nvSpPr>
        <p:spPr>
          <a:xfrm>
            <a:off x="0" y="620205"/>
            <a:ext cx="8789594" cy="4478426"/>
          </a:xfrm>
        </p:spPr>
        <p:txBody>
          <a:bodyPr/>
          <a:lstStyle/>
          <a:p>
            <a:pPr>
              <a:spcBef>
                <a:spcPts val="1176"/>
              </a:spcBef>
            </a:pPr>
            <a:r>
              <a:rPr lang="en-US" sz="2400" dirty="0">
                <a:solidFill>
                  <a:srgbClr val="000000"/>
                </a:solidFill>
                <a:latin typeface="+mj-lt"/>
              </a:rPr>
              <a:t>66 </a:t>
            </a:r>
            <a:r>
              <a:rPr lang="en-US" sz="2400" dirty="0" smtClean="0">
                <a:solidFill>
                  <a:srgbClr val="000000"/>
                </a:solidFill>
                <a:latin typeface="+mj-lt"/>
              </a:rPr>
              <a:t>high </a:t>
            </a:r>
            <a:r>
              <a:rPr lang="en-US" sz="2400" dirty="0">
                <a:solidFill>
                  <a:srgbClr val="000000"/>
                </a:solidFill>
                <a:latin typeface="+mj-lt"/>
              </a:rPr>
              <a:t>precision </a:t>
            </a:r>
            <a:r>
              <a:rPr lang="en-US" sz="2400" dirty="0" smtClean="0">
                <a:solidFill>
                  <a:srgbClr val="000000"/>
                </a:solidFill>
                <a:latin typeface="+mj-lt"/>
              </a:rPr>
              <a:t>antennas operated as an imaging interferometer</a:t>
            </a:r>
          </a:p>
          <a:p>
            <a:pPr lvl="1">
              <a:spcBef>
                <a:spcPts val="1176"/>
              </a:spcBef>
            </a:pPr>
            <a:r>
              <a:rPr lang="en-US" sz="2400" dirty="0" smtClean="0">
                <a:latin typeface="+mj-lt"/>
              </a:rPr>
              <a:t>12m Array: </a:t>
            </a:r>
            <a:r>
              <a:rPr lang="en-US" dirty="0" smtClean="0">
                <a:latin typeface="+mj-lt"/>
              </a:rPr>
              <a:t>Fifty 12m diameter antennas</a:t>
            </a:r>
          </a:p>
          <a:p>
            <a:pPr lvl="1">
              <a:spcBef>
                <a:spcPts val="1176"/>
              </a:spcBef>
            </a:pPr>
            <a:r>
              <a:rPr lang="en-US" sz="2400" dirty="0" smtClean="0">
                <a:latin typeface="+mj-lt"/>
              </a:rPr>
              <a:t>Atacama Compact Array (ACA)</a:t>
            </a:r>
          </a:p>
          <a:p>
            <a:pPr lvl="2">
              <a:spcBef>
                <a:spcPts val="1176"/>
              </a:spcBef>
            </a:pPr>
            <a:r>
              <a:rPr lang="en-US" dirty="0" smtClean="0">
                <a:latin typeface="+mj-lt"/>
              </a:rPr>
              <a:t>Twelve 7m diameter antennas ‘Morita Array’</a:t>
            </a:r>
          </a:p>
          <a:p>
            <a:pPr lvl="2">
              <a:spcBef>
                <a:spcPts val="1176"/>
              </a:spcBef>
            </a:pPr>
            <a:r>
              <a:rPr lang="en-US" dirty="0" smtClean="0">
                <a:latin typeface="+mj-lt"/>
              </a:rPr>
              <a:t>Four 12m antennas = “Total Power Array”</a:t>
            </a:r>
          </a:p>
          <a:p>
            <a:pPr>
              <a:spcBef>
                <a:spcPts val="1176"/>
              </a:spcBef>
            </a:pPr>
            <a:r>
              <a:rPr lang="en-US" sz="2400" dirty="0" smtClean="0">
                <a:solidFill>
                  <a:srgbClr val="000000"/>
                </a:solidFill>
                <a:latin typeface="+mj-lt"/>
              </a:rPr>
              <a:t>192 +22 antenna stations</a:t>
            </a:r>
          </a:p>
          <a:p>
            <a:pPr>
              <a:spcBef>
                <a:spcPts val="1176"/>
              </a:spcBef>
            </a:pPr>
            <a:r>
              <a:rPr lang="en-US" sz="2400" dirty="0" smtClean="0">
                <a:solidFill>
                  <a:srgbClr val="000000"/>
                </a:solidFill>
                <a:latin typeface="+mj-lt"/>
              </a:rPr>
              <a:t>ALMA as an element of a global network now being enabled through the ALMA Development Program: Cycle 4 goal.</a:t>
            </a:r>
          </a:p>
          <a:p>
            <a:pPr marL="0" indent="0">
              <a:spcBef>
                <a:spcPts val="1176"/>
              </a:spcBef>
              <a:buNone/>
            </a:pPr>
            <a:endParaRPr lang="en-US" sz="2400" b="1" dirty="0" smtClean="0">
              <a:solidFill>
                <a:srgbClr val="000000"/>
              </a:solidFill>
            </a:endParaRPr>
          </a:p>
          <a:p>
            <a:pPr marL="457200" lvl="1" indent="0">
              <a:spcBef>
                <a:spcPts val="1176"/>
              </a:spcBef>
              <a:buNone/>
            </a:pPr>
            <a:endParaRPr lang="en-US" sz="2400" b="1" dirty="0"/>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5741" b="29737"/>
          <a:stretch/>
        </p:blipFill>
        <p:spPr>
          <a:xfrm>
            <a:off x="0" y="4747168"/>
            <a:ext cx="9177416" cy="2110832"/>
          </a:xfrm>
          <a:prstGeom prst="rect">
            <a:avLst/>
          </a:prstGeom>
        </p:spPr>
      </p:pic>
      <p:pic>
        <p:nvPicPr>
          <p:cNvPr id="7"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NOAJ logo"/>
          <p:cNvPicPr>
            <a:picLocks noChangeAspect="1" noChangeArrowheads="1"/>
          </p:cNvPicPr>
          <p:nvPr/>
        </p:nvPicPr>
        <p:blipFill>
          <a:blip r:embed="rId6"/>
          <a:srcRect/>
          <a:stretch>
            <a:fillRect/>
          </a:stretch>
        </p:blipFill>
        <p:spPr bwMode="auto">
          <a:xfrm>
            <a:off x="8437651" y="6362202"/>
            <a:ext cx="649003" cy="266662"/>
          </a:xfrm>
          <a:prstGeom prst="rect">
            <a:avLst/>
          </a:prstGeom>
          <a:noFill/>
          <a:ln w="9525">
            <a:noFill/>
            <a:miter lim="800000"/>
            <a:headEnd/>
            <a:tailEnd/>
          </a:ln>
        </p:spPr>
      </p:pic>
      <p:pic>
        <p:nvPicPr>
          <p:cNvPr id="9" name="Picture 11" descr="ESO Logo"/>
          <p:cNvPicPr>
            <a:picLocks noChangeAspect="1" noChangeArrowheads="1"/>
          </p:cNvPicPr>
          <p:nvPr/>
        </p:nvPicPr>
        <p:blipFill>
          <a:blip r:embed="rId7"/>
          <a:srcRect/>
          <a:stretch>
            <a:fillRect/>
          </a:stretch>
        </p:blipFill>
        <p:spPr bwMode="auto">
          <a:xfrm>
            <a:off x="8014516" y="6241437"/>
            <a:ext cx="348991" cy="455586"/>
          </a:xfrm>
          <a:prstGeom prst="rect">
            <a:avLst/>
          </a:prstGeom>
          <a:noFill/>
          <a:ln w="9525">
            <a:noFill/>
            <a:miter lim="800000"/>
            <a:headEnd/>
            <a:tailEnd/>
          </a:ln>
        </p:spPr>
      </p:pic>
      <p:pic>
        <p:nvPicPr>
          <p:cNvPr id="10" name="Picture 9"/>
          <p:cNvPicPr>
            <a:picLocks noChangeAspect="1"/>
          </p:cNvPicPr>
          <p:nvPr/>
        </p:nvPicPr>
        <p:blipFill>
          <a:blip r:embed="rId8"/>
          <a:stretch>
            <a:fillRect/>
          </a:stretch>
        </p:blipFill>
        <p:spPr>
          <a:xfrm>
            <a:off x="3698404" y="4747168"/>
            <a:ext cx="3843867" cy="2113045"/>
          </a:xfrm>
          <a:prstGeom prst="rect">
            <a:avLst/>
          </a:prstGeom>
        </p:spPr>
      </p:pic>
    </p:spTree>
    <p:extLst>
      <p:ext uri="{BB962C8B-B14F-4D97-AF65-F5344CB8AC3E}">
        <p14:creationId xmlns:p14="http://schemas.microsoft.com/office/powerpoint/2010/main" val="2735211900"/>
      </p:ext>
    </p:extLst>
  </p:cSld>
  <p:clrMapOvr>
    <a:masterClrMapping/>
  </p:clrMapOvr>
  <mc:AlternateContent xmlns:mc="http://schemas.openxmlformats.org/markup-compatibility/2006" xmlns:p14="http://schemas.microsoft.com/office/powerpoint/2010/main">
    <mc:Choice Requires="p14">
      <p:transition spd="slow" p14:dur="2000" advTm="503"/>
    </mc:Choice>
    <mc:Fallback xmlns="">
      <p:transition xmlns:p14="http://schemas.microsoft.com/office/powerpoint/2010/main" spd="slow" advTm="5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97437" y="82528"/>
            <a:ext cx="7586133" cy="672641"/>
          </a:xfrm>
        </p:spPr>
        <p:txBody>
          <a:bodyPr/>
          <a:lstStyle/>
          <a:p>
            <a:r>
              <a:rPr lang="en-US" dirty="0" smtClean="0">
                <a:solidFill>
                  <a:srgbClr val="000000"/>
                </a:solidFill>
                <a:latin typeface="+mn-lt"/>
                <a:ea typeface="ＭＳ Ｐゴシック" charset="0"/>
              </a:rPr>
              <a:t>Key Design Element: Antennas</a:t>
            </a:r>
            <a:endParaRPr lang="en-US" dirty="0">
              <a:solidFill>
                <a:srgbClr val="000000"/>
              </a:solidFill>
              <a:latin typeface="+mn-lt"/>
              <a:ea typeface="ＭＳ Ｐゴシック" charset="0"/>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2" name="Picture 1" descr="ALMA_antennas.jpg"/>
          <p:cNvPicPr>
            <a:picLocks noChangeAspect="1"/>
          </p:cNvPicPr>
          <p:nvPr/>
        </p:nvPicPr>
        <p:blipFill rotWithShape="1">
          <a:blip r:embed="rId4">
            <a:extLst>
              <a:ext uri="{28A0092B-C50C-407E-A947-70E740481C1C}">
                <a14:useLocalDpi xmlns:a14="http://schemas.microsoft.com/office/drawing/2010/main" val="0"/>
              </a:ext>
            </a:extLst>
          </a:blip>
          <a:srcRect l="11002" t="29555" r="13000" b="10849"/>
          <a:stretch/>
        </p:blipFill>
        <p:spPr>
          <a:xfrm>
            <a:off x="-4519" y="1151158"/>
            <a:ext cx="9145406" cy="4782312"/>
          </a:xfrm>
          <a:prstGeom prst="rect">
            <a:avLst/>
          </a:prstGeom>
        </p:spPr>
      </p:pic>
      <p:sp>
        <p:nvSpPr>
          <p:cNvPr id="3" name="TextBox 2"/>
          <p:cNvSpPr txBox="1"/>
          <p:nvPr/>
        </p:nvSpPr>
        <p:spPr>
          <a:xfrm>
            <a:off x="369504" y="1171778"/>
            <a:ext cx="2750206" cy="923330"/>
          </a:xfrm>
          <a:prstGeom prst="rect">
            <a:avLst/>
          </a:prstGeom>
          <a:noFill/>
        </p:spPr>
        <p:txBody>
          <a:bodyPr wrap="square" rtlCol="0">
            <a:spAutoFit/>
          </a:bodyPr>
          <a:lstStyle/>
          <a:p>
            <a:pPr algn="ctr" eaLnBrk="0" hangingPunct="0">
              <a:spcBef>
                <a:spcPts val="0"/>
              </a:spcBef>
            </a:pPr>
            <a:r>
              <a:rPr lang="en-US" sz="1800" b="1" dirty="0" smtClean="0">
                <a:solidFill>
                  <a:srgbClr val="FFFFFF"/>
                </a:solidFill>
                <a:latin typeface="+mn-lt"/>
                <a:cs typeface="Gill Sans" pitchFamily="17" charset="0"/>
              </a:rPr>
              <a:t>General Dynamics SATCOM Technologies</a:t>
            </a:r>
          </a:p>
          <a:p>
            <a:pPr algn="ctr" eaLnBrk="0" hangingPunct="0">
              <a:spcBef>
                <a:spcPts val="0"/>
              </a:spcBef>
            </a:pPr>
            <a:r>
              <a:rPr lang="en-US" sz="1800" b="1" dirty="0" smtClean="0">
                <a:solidFill>
                  <a:srgbClr val="FFFFFF"/>
                </a:solidFill>
                <a:latin typeface="+mn-lt"/>
                <a:cs typeface="Gill Sans" pitchFamily="17" charset="0"/>
              </a:rPr>
              <a:t>North America</a:t>
            </a:r>
          </a:p>
        </p:txBody>
      </p:sp>
      <p:sp>
        <p:nvSpPr>
          <p:cNvPr id="8" name="Rectangle 7"/>
          <p:cNvSpPr/>
          <p:nvPr/>
        </p:nvSpPr>
        <p:spPr>
          <a:xfrm>
            <a:off x="2939786" y="2199432"/>
            <a:ext cx="3012965" cy="646331"/>
          </a:xfrm>
          <a:prstGeom prst="rect">
            <a:avLst/>
          </a:prstGeom>
        </p:spPr>
        <p:txBody>
          <a:bodyPr wrap="square">
            <a:spAutoFit/>
          </a:bodyPr>
          <a:lstStyle/>
          <a:p>
            <a:pPr algn="ctr" eaLnBrk="0" hangingPunct="0">
              <a:spcBef>
                <a:spcPts val="0"/>
              </a:spcBef>
            </a:pPr>
            <a:r>
              <a:rPr lang="en-US" sz="1800" b="1" dirty="0" smtClean="0">
                <a:solidFill>
                  <a:srgbClr val="FFFFFF"/>
                </a:solidFill>
                <a:latin typeface="Arial"/>
                <a:cs typeface="Arial"/>
              </a:rPr>
              <a:t>Mitsubishi Electric Corp </a:t>
            </a:r>
          </a:p>
          <a:p>
            <a:pPr algn="ctr" eaLnBrk="0" hangingPunct="0">
              <a:spcBef>
                <a:spcPts val="0"/>
              </a:spcBef>
            </a:pPr>
            <a:r>
              <a:rPr lang="en-US" sz="1800" b="1" dirty="0" smtClean="0">
                <a:solidFill>
                  <a:srgbClr val="FFFFFF"/>
                </a:solidFill>
                <a:latin typeface="Arial"/>
                <a:cs typeface="Arial"/>
              </a:rPr>
              <a:t>Japan</a:t>
            </a:r>
            <a:endParaRPr lang="en-US" sz="1800" b="1" dirty="0">
              <a:solidFill>
                <a:srgbClr val="FFFFFF"/>
              </a:solidFill>
              <a:latin typeface="Arial"/>
              <a:cs typeface="Arial"/>
            </a:endParaRPr>
          </a:p>
        </p:txBody>
      </p:sp>
      <p:sp>
        <p:nvSpPr>
          <p:cNvPr id="9" name="Rectangle 8"/>
          <p:cNvSpPr/>
          <p:nvPr/>
        </p:nvSpPr>
        <p:spPr>
          <a:xfrm>
            <a:off x="5952751" y="1151158"/>
            <a:ext cx="2531241" cy="646331"/>
          </a:xfrm>
          <a:prstGeom prst="rect">
            <a:avLst/>
          </a:prstGeom>
        </p:spPr>
        <p:txBody>
          <a:bodyPr wrap="square">
            <a:spAutoFit/>
          </a:bodyPr>
          <a:lstStyle/>
          <a:p>
            <a:pPr algn="ctr" eaLnBrk="0" hangingPunct="0">
              <a:spcBef>
                <a:spcPts val="0"/>
              </a:spcBef>
            </a:pPr>
            <a:r>
              <a:rPr lang="en-US" sz="1800" b="1" dirty="0" smtClean="0">
                <a:solidFill>
                  <a:srgbClr val="FFFFFF"/>
                </a:solidFill>
                <a:latin typeface="Arial"/>
                <a:cs typeface="Arial"/>
              </a:rPr>
              <a:t>Alcatel Consortium</a:t>
            </a:r>
            <a:endParaRPr lang="en-US" sz="1800" b="1" dirty="0">
              <a:solidFill>
                <a:srgbClr val="FFFFFF"/>
              </a:solidFill>
              <a:latin typeface="Arial"/>
              <a:cs typeface="Arial"/>
            </a:endParaRPr>
          </a:p>
          <a:p>
            <a:pPr algn="ctr" eaLnBrk="0" hangingPunct="0">
              <a:spcBef>
                <a:spcPts val="0"/>
              </a:spcBef>
            </a:pPr>
            <a:r>
              <a:rPr lang="en-US" sz="1800" b="1" dirty="0" smtClean="0">
                <a:solidFill>
                  <a:srgbClr val="FFFFFF"/>
                </a:solidFill>
                <a:latin typeface="Arial"/>
                <a:cs typeface="Arial"/>
              </a:rPr>
              <a:t>Europe</a:t>
            </a:r>
            <a:endParaRPr lang="en-US" sz="1800" b="1" dirty="0">
              <a:solidFill>
                <a:srgbClr val="FFFFFF"/>
              </a:solidFill>
              <a:latin typeface="Arial"/>
              <a:cs typeface="Arial"/>
            </a:endParaRPr>
          </a:p>
        </p:txBody>
      </p:sp>
      <p:pic>
        <p:nvPicPr>
          <p:cNvPr id="12" name="Picture 11" descr="7m_antenna.jpg"/>
          <p:cNvPicPr>
            <a:picLocks noChangeAspect="1"/>
          </p:cNvPicPr>
          <p:nvPr/>
        </p:nvPicPr>
        <p:blipFill rotWithShape="1">
          <a:blip r:embed="rId5">
            <a:extLst>
              <a:ext uri="{28A0092B-C50C-407E-A947-70E740481C1C}">
                <a14:useLocalDpi xmlns:a14="http://schemas.microsoft.com/office/drawing/2010/main" val="0"/>
              </a:ext>
            </a:extLst>
          </a:blip>
          <a:srcRect l="24993" t="14741" r="38008" b="17264"/>
          <a:stretch/>
        </p:blipFill>
        <p:spPr>
          <a:xfrm>
            <a:off x="2437774" y="4253079"/>
            <a:ext cx="1178482" cy="1624393"/>
          </a:xfrm>
          <a:prstGeom prst="rect">
            <a:avLst/>
          </a:prstGeom>
        </p:spPr>
      </p:pic>
      <p:pic>
        <p:nvPicPr>
          <p:cNvPr id="10" name="Picture 1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NOAJ logo"/>
          <p:cNvPicPr>
            <a:picLocks noChangeAspect="1" noChangeArrowheads="1"/>
          </p:cNvPicPr>
          <p:nvPr/>
        </p:nvPicPr>
        <p:blipFill>
          <a:blip r:embed="rId7"/>
          <a:srcRect/>
          <a:stretch>
            <a:fillRect/>
          </a:stretch>
        </p:blipFill>
        <p:spPr bwMode="auto">
          <a:xfrm>
            <a:off x="8437651" y="6362202"/>
            <a:ext cx="649003" cy="266662"/>
          </a:xfrm>
          <a:prstGeom prst="rect">
            <a:avLst/>
          </a:prstGeom>
          <a:noFill/>
          <a:ln w="9525">
            <a:noFill/>
            <a:miter lim="800000"/>
            <a:headEnd/>
            <a:tailEnd/>
          </a:ln>
        </p:spPr>
      </p:pic>
      <p:pic>
        <p:nvPicPr>
          <p:cNvPr id="13" name="Picture 11" descr="ESO Logo"/>
          <p:cNvPicPr>
            <a:picLocks noChangeAspect="1" noChangeArrowheads="1"/>
          </p:cNvPicPr>
          <p:nvPr/>
        </p:nvPicPr>
        <p:blipFill>
          <a:blip r:embed="rId8"/>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3189234751"/>
      </p:ext>
    </p:extLst>
  </p:cSld>
  <p:clrMapOvr>
    <a:masterClrMapping/>
  </p:clrMapOvr>
  <mc:AlternateContent xmlns:mc="http://schemas.openxmlformats.org/markup-compatibility/2006" xmlns:p14="http://schemas.microsoft.com/office/powerpoint/2010/main">
    <mc:Choice Requires="p14">
      <p:transition spd="slow" p14:dur="2000" advTm="2360"/>
    </mc:Choice>
    <mc:Fallback xmlns="">
      <p:transition xmlns:p14="http://schemas.microsoft.com/office/powerpoint/2010/main" spd="slow" advTm="236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5" y="96165"/>
            <a:ext cx="8308642" cy="672641"/>
          </a:xfrm>
        </p:spPr>
        <p:txBody>
          <a:bodyPr/>
          <a:lstStyle/>
          <a:p>
            <a:r>
              <a:rPr lang="en-US" sz="2800" dirty="0" smtClean="0">
                <a:solidFill>
                  <a:srgbClr val="000000"/>
                </a:solidFill>
                <a:latin typeface="Arial"/>
                <a:cs typeface="Arial"/>
              </a:rPr>
              <a:t>Key Design Element: ALMA Receiver Bands</a:t>
            </a:r>
            <a:endParaRPr lang="en-US" sz="2800" dirty="0">
              <a:solidFill>
                <a:srgbClr val="000000"/>
              </a:solidFill>
              <a:latin typeface="Arial"/>
              <a:cs typeface="Arial"/>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pic>
        <p:nvPicPr>
          <p:cNvPr id="5"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pic>
        <p:nvPicPr>
          <p:cNvPr id="9" name="Picture 8"/>
          <p:cNvPicPr>
            <a:picLocks noChangeAspect="1"/>
          </p:cNvPicPr>
          <p:nvPr/>
        </p:nvPicPr>
        <p:blipFill rotWithShape="1">
          <a:blip r:embed="rId7"/>
          <a:srcRect l="1944" t="3541" r="72" b="-5256"/>
          <a:stretch/>
        </p:blipFill>
        <p:spPr>
          <a:xfrm>
            <a:off x="54864" y="1005840"/>
            <a:ext cx="9025128" cy="5349240"/>
          </a:xfrm>
          <a:prstGeom prst="rect">
            <a:avLst/>
          </a:prstGeom>
        </p:spPr>
      </p:pic>
    </p:spTree>
    <p:extLst>
      <p:ext uri="{BB962C8B-B14F-4D97-AF65-F5344CB8AC3E}">
        <p14:creationId xmlns:p14="http://schemas.microsoft.com/office/powerpoint/2010/main" val="2541995214"/>
      </p:ext>
    </p:extLst>
  </p:cSld>
  <p:clrMapOvr>
    <a:masterClrMapping/>
  </p:clrMapOvr>
  <mc:AlternateContent xmlns:mc="http://schemas.openxmlformats.org/markup-compatibility/2006" xmlns:p14="http://schemas.microsoft.com/office/powerpoint/2010/main">
    <mc:Choice Requires="p14">
      <p:transition spd="slow" p14:dur="2000" advTm="338"/>
    </mc:Choice>
    <mc:Fallback xmlns="">
      <p:transition xmlns:p14="http://schemas.microsoft.com/office/powerpoint/2010/main" spd="slow" advTm="338"/>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97437" y="82528"/>
            <a:ext cx="7586133" cy="672641"/>
          </a:xfrm>
        </p:spPr>
        <p:txBody>
          <a:bodyPr/>
          <a:lstStyle/>
          <a:p>
            <a:r>
              <a:rPr lang="en-US" dirty="0" smtClean="0">
                <a:solidFill>
                  <a:srgbClr val="000000"/>
                </a:solidFill>
                <a:latin typeface="Arial"/>
                <a:ea typeface="ＭＳ Ｐゴシック" charset="0"/>
                <a:cs typeface="Arial"/>
              </a:rPr>
              <a:t>Key Design Element: Receivers</a:t>
            </a:r>
            <a:endParaRPr lang="en-US" dirty="0">
              <a:solidFill>
                <a:srgbClr val="000000"/>
              </a:solidFill>
              <a:latin typeface="Arial"/>
              <a:ea typeface="ＭＳ Ｐゴシック" charset="0"/>
              <a:cs typeface="Arial"/>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 name="TextBox 1"/>
          <p:cNvSpPr txBox="1"/>
          <p:nvPr/>
        </p:nvSpPr>
        <p:spPr>
          <a:xfrm>
            <a:off x="153645" y="906761"/>
            <a:ext cx="5281955" cy="2769989"/>
          </a:xfrm>
          <a:prstGeom prst="rect">
            <a:avLst/>
          </a:prstGeom>
          <a:noFill/>
        </p:spPr>
        <p:txBody>
          <a:bodyPr wrap="square" rtlCol="0">
            <a:spAutoFit/>
          </a:bodyPr>
          <a:lstStyle/>
          <a:p>
            <a:pPr marL="342900" indent="-342900">
              <a:spcBef>
                <a:spcPts val="1800"/>
              </a:spcBef>
              <a:buFont typeface="Arial" pitchFamily="34" charset="0"/>
              <a:buChar char="•"/>
            </a:pPr>
            <a:r>
              <a:rPr lang="en-US" dirty="0">
                <a:solidFill>
                  <a:srgbClr val="000000"/>
                </a:solidFill>
                <a:latin typeface="Arial"/>
                <a:cs typeface="Arial"/>
              </a:rPr>
              <a:t>No moving </a:t>
            </a:r>
            <a:r>
              <a:rPr lang="en-US" dirty="0" smtClean="0">
                <a:solidFill>
                  <a:srgbClr val="000000"/>
                </a:solidFill>
                <a:latin typeface="Arial"/>
                <a:cs typeface="Arial"/>
              </a:rPr>
              <a:t>parts: all electronically tunable</a:t>
            </a:r>
            <a:endParaRPr lang="en-US" dirty="0">
              <a:solidFill>
                <a:srgbClr val="000000"/>
              </a:solidFill>
              <a:latin typeface="Arial"/>
              <a:cs typeface="Arial"/>
            </a:endParaRPr>
          </a:p>
          <a:p>
            <a:pPr marL="342900" indent="-342900">
              <a:spcBef>
                <a:spcPts val="1800"/>
              </a:spcBef>
              <a:buFont typeface="Arial" pitchFamily="34" charset="0"/>
              <a:buChar char="•"/>
            </a:pPr>
            <a:r>
              <a:rPr lang="en-US" dirty="0">
                <a:solidFill>
                  <a:srgbClr val="000000"/>
                </a:solidFill>
                <a:latin typeface="Arial"/>
                <a:cs typeface="Arial"/>
              </a:rPr>
              <a:t>State-of-the-art receiver </a:t>
            </a:r>
            <a:r>
              <a:rPr lang="en-US" dirty="0" smtClean="0">
                <a:solidFill>
                  <a:srgbClr val="000000"/>
                </a:solidFill>
                <a:latin typeface="Arial"/>
                <a:cs typeface="Arial"/>
              </a:rPr>
              <a:t>performance: 35-950 </a:t>
            </a:r>
            <a:r>
              <a:rPr lang="en-US" dirty="0">
                <a:solidFill>
                  <a:srgbClr val="000000"/>
                </a:solidFill>
                <a:latin typeface="Arial"/>
                <a:cs typeface="Arial"/>
              </a:rPr>
              <a:t>GHz </a:t>
            </a:r>
          </a:p>
          <a:p>
            <a:pPr marL="342900" indent="-342900">
              <a:spcBef>
                <a:spcPts val="1800"/>
              </a:spcBef>
              <a:buFont typeface="Arial" pitchFamily="34" charset="0"/>
              <a:buChar char="•"/>
            </a:pPr>
            <a:r>
              <a:rPr lang="en-US" dirty="0" smtClean="0">
                <a:solidFill>
                  <a:srgbClr val="000000"/>
                </a:solidFill>
                <a:latin typeface="Arial"/>
                <a:cs typeface="Arial"/>
              </a:rPr>
              <a:t>Dual </a:t>
            </a:r>
            <a:r>
              <a:rPr lang="en-US" dirty="0">
                <a:solidFill>
                  <a:srgbClr val="000000"/>
                </a:solidFill>
                <a:latin typeface="Arial"/>
                <a:cs typeface="Arial"/>
              </a:rPr>
              <a:t>linear polarization, 8 GHz per pol, 2 GHz </a:t>
            </a:r>
            <a:r>
              <a:rPr lang="en-US" dirty="0" smtClean="0">
                <a:solidFill>
                  <a:srgbClr val="000000"/>
                </a:solidFill>
                <a:latin typeface="Arial"/>
                <a:cs typeface="Arial"/>
              </a:rPr>
              <a:t>basebands</a:t>
            </a:r>
            <a:endParaRPr lang="en-US" dirty="0">
              <a:solidFill>
                <a:srgbClr val="000000"/>
              </a:solidFill>
              <a:latin typeface="Arial"/>
              <a:cs typeface="Arial"/>
            </a:endParaRPr>
          </a:p>
        </p:txBody>
      </p:sp>
      <p:pic>
        <p:nvPicPr>
          <p:cNvPr id="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35600" y="906761"/>
            <a:ext cx="3708400" cy="2848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7437" y="3755569"/>
            <a:ext cx="8760296" cy="2769989"/>
          </a:xfrm>
          <a:prstGeom prst="rect">
            <a:avLst/>
          </a:prstGeom>
          <a:noFill/>
        </p:spPr>
        <p:txBody>
          <a:bodyPr wrap="square" rtlCol="0">
            <a:spAutoFit/>
          </a:bodyPr>
          <a:lstStyle/>
          <a:p>
            <a:pPr marL="342900" indent="-342900">
              <a:spcBef>
                <a:spcPts val="1800"/>
              </a:spcBef>
              <a:buFont typeface="Arial" pitchFamily="34" charset="0"/>
              <a:buChar char="•"/>
            </a:pPr>
            <a:r>
              <a:rPr lang="en-US" dirty="0" smtClean="0">
                <a:solidFill>
                  <a:srgbClr val="000000"/>
                </a:solidFill>
                <a:latin typeface="Arial"/>
                <a:cs typeface="Arial"/>
              </a:rPr>
              <a:t>Line Replaceable Units </a:t>
            </a:r>
            <a:r>
              <a:rPr lang="en-US" dirty="0">
                <a:solidFill>
                  <a:srgbClr val="000000"/>
                </a:solidFill>
                <a:latin typeface="Arial"/>
                <a:cs typeface="Arial"/>
                <a:sym typeface="Wingdings"/>
              </a:rPr>
              <a:t></a:t>
            </a:r>
            <a:r>
              <a:rPr lang="en-US" dirty="0">
                <a:solidFill>
                  <a:srgbClr val="000000"/>
                </a:solidFill>
                <a:latin typeface="Arial"/>
                <a:cs typeface="Arial"/>
              </a:rPr>
              <a:t> </a:t>
            </a:r>
            <a:r>
              <a:rPr lang="en-US" dirty="0" smtClean="0">
                <a:solidFill>
                  <a:srgbClr val="000000"/>
                </a:solidFill>
                <a:latin typeface="Arial"/>
                <a:cs typeface="Arial"/>
              </a:rPr>
              <a:t>Ease of Maintenance and Upgrades through ALMA Development Program</a:t>
            </a:r>
            <a:endParaRPr lang="en-US" dirty="0">
              <a:solidFill>
                <a:srgbClr val="000000"/>
              </a:solidFill>
              <a:latin typeface="Arial"/>
              <a:cs typeface="Arial"/>
            </a:endParaRPr>
          </a:p>
          <a:p>
            <a:pPr marL="342900" indent="-342900">
              <a:spcBef>
                <a:spcPts val="1800"/>
              </a:spcBef>
              <a:buFont typeface="Arial" pitchFamily="34" charset="0"/>
              <a:buChar char="•"/>
            </a:pPr>
            <a:r>
              <a:rPr lang="en-US" dirty="0">
                <a:solidFill>
                  <a:srgbClr val="000000"/>
                </a:solidFill>
                <a:latin typeface="Arial"/>
                <a:cs typeface="Arial"/>
              </a:rPr>
              <a:t>Digitization: 4 </a:t>
            </a:r>
            <a:r>
              <a:rPr lang="en-US" dirty="0" err="1">
                <a:solidFill>
                  <a:srgbClr val="000000"/>
                </a:solidFill>
                <a:latin typeface="Arial"/>
                <a:cs typeface="Arial"/>
              </a:rPr>
              <a:t>Gbit</a:t>
            </a:r>
            <a:r>
              <a:rPr lang="en-US" dirty="0">
                <a:solidFill>
                  <a:srgbClr val="000000"/>
                </a:solidFill>
                <a:latin typeface="Arial"/>
                <a:cs typeface="Arial"/>
              </a:rPr>
              <a:t>/s, 3 bits, 8-level (96 </a:t>
            </a:r>
            <a:r>
              <a:rPr lang="en-US" dirty="0" err="1">
                <a:solidFill>
                  <a:srgbClr val="000000"/>
                </a:solidFill>
                <a:latin typeface="Arial"/>
                <a:cs typeface="Arial"/>
              </a:rPr>
              <a:t>Gbit</a:t>
            </a:r>
            <a:r>
              <a:rPr lang="en-US" dirty="0">
                <a:solidFill>
                  <a:srgbClr val="000000"/>
                </a:solidFill>
                <a:latin typeface="Arial"/>
                <a:cs typeface="Arial"/>
              </a:rPr>
              <a:t>/s per antenna)</a:t>
            </a:r>
          </a:p>
          <a:p>
            <a:pPr marL="342900" indent="-342900">
              <a:spcBef>
                <a:spcPts val="1800"/>
              </a:spcBef>
              <a:buFont typeface="Arial" pitchFamily="34" charset="0"/>
              <a:buChar char="•"/>
            </a:pPr>
            <a:r>
              <a:rPr lang="en-US" dirty="0">
                <a:solidFill>
                  <a:srgbClr val="000000"/>
                </a:solidFill>
                <a:latin typeface="Arial"/>
                <a:cs typeface="Arial"/>
              </a:rPr>
              <a:t>Signals cross-correlated for a large number of delays and all possible antenna pairs</a:t>
            </a:r>
          </a:p>
          <a:p>
            <a:pPr marL="342900" indent="-342900" eaLnBrk="0" hangingPunct="0">
              <a:spcBef>
                <a:spcPct val="20000"/>
              </a:spcBef>
              <a:buFont typeface="Arial" charset="0"/>
              <a:buChar char="•"/>
            </a:pPr>
            <a:endParaRPr lang="en-US" sz="2000" dirty="0" smtClean="0">
              <a:solidFill>
                <a:srgbClr val="000099"/>
              </a:solidFill>
              <a:latin typeface="Arial"/>
              <a:cs typeface="Arial"/>
            </a:endParaRPr>
          </a:p>
        </p:txBody>
      </p:sp>
    </p:spTree>
    <p:extLst>
      <p:ext uri="{BB962C8B-B14F-4D97-AF65-F5344CB8AC3E}">
        <p14:creationId xmlns:p14="http://schemas.microsoft.com/office/powerpoint/2010/main" val="248406891"/>
      </p:ext>
    </p:extLst>
  </p:cSld>
  <p:clrMapOvr>
    <a:masterClrMapping/>
  </p:clrMapOvr>
  <mc:AlternateContent xmlns:mc="http://schemas.openxmlformats.org/markup-compatibility/2006" xmlns:p14="http://schemas.microsoft.com/office/powerpoint/2010/main">
    <mc:Choice Requires="p14">
      <p:transition spd="slow" p14:dur="2000" advTm="271"/>
    </mc:Choice>
    <mc:Fallback xmlns="">
      <p:transition xmlns:p14="http://schemas.microsoft.com/office/powerpoint/2010/main" spd="slow" advTm="271"/>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97437" y="82528"/>
            <a:ext cx="7586133" cy="672641"/>
          </a:xfrm>
        </p:spPr>
        <p:txBody>
          <a:bodyPr/>
          <a:lstStyle/>
          <a:p>
            <a:r>
              <a:rPr lang="en-US" dirty="0" smtClean="0">
                <a:solidFill>
                  <a:srgbClr val="000000"/>
                </a:solidFill>
                <a:latin typeface="Arial"/>
                <a:ea typeface="ＭＳ Ｐゴシック" charset="0"/>
                <a:cs typeface="Arial"/>
              </a:rPr>
              <a:t>Key Design Element: </a:t>
            </a:r>
            <a:r>
              <a:rPr lang="en-US" dirty="0" err="1" smtClean="0">
                <a:solidFill>
                  <a:srgbClr val="000000"/>
                </a:solidFill>
                <a:latin typeface="Arial"/>
                <a:ea typeface="ＭＳ Ｐゴシック" charset="0"/>
                <a:cs typeface="Arial"/>
              </a:rPr>
              <a:t>Correlators</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197436" y="776254"/>
            <a:ext cx="4740323" cy="1905486"/>
          </a:xfrm>
        </p:spPr>
        <p:txBody>
          <a:bodyPr/>
          <a:lstStyle/>
          <a:p>
            <a:pPr>
              <a:lnSpc>
                <a:spcPct val="150000"/>
              </a:lnSpc>
              <a:spcBef>
                <a:spcPts val="0"/>
              </a:spcBef>
            </a:pPr>
            <a:r>
              <a:rPr lang="en-US" sz="2400" dirty="0" smtClean="0">
                <a:solidFill>
                  <a:srgbClr val="000000"/>
                </a:solidFill>
                <a:latin typeface="Arial"/>
                <a:ea typeface="MS Mincho" charset="-128"/>
                <a:cs typeface="Arial"/>
              </a:rPr>
              <a:t>ALMA </a:t>
            </a:r>
            <a:r>
              <a:rPr lang="en-US" sz="2400" dirty="0" err="1" smtClean="0">
                <a:solidFill>
                  <a:srgbClr val="000000"/>
                </a:solidFill>
                <a:latin typeface="Arial"/>
                <a:ea typeface="MS Mincho" charset="-128"/>
                <a:cs typeface="Arial"/>
              </a:rPr>
              <a:t>correlators</a:t>
            </a:r>
            <a:r>
              <a:rPr lang="en-US" sz="2400" dirty="0" smtClean="0">
                <a:solidFill>
                  <a:srgbClr val="000000"/>
                </a:solidFill>
                <a:latin typeface="Arial"/>
                <a:ea typeface="MS Mincho" charset="-128"/>
                <a:cs typeface="Arial"/>
              </a:rPr>
              <a:t>: special purpose supercomputer that combines the digital signals from each antenna</a:t>
            </a:r>
          </a:p>
          <a:p>
            <a:r>
              <a:rPr lang="en-US" sz="2400" dirty="0" smtClean="0">
                <a:solidFill>
                  <a:srgbClr val="000000"/>
                </a:solidFill>
                <a:latin typeface="Arial"/>
                <a:cs typeface="Arial"/>
              </a:rPr>
              <a:t>BL </a:t>
            </a:r>
            <a:r>
              <a:rPr lang="en-US" sz="2400" dirty="0" err="1" smtClean="0">
                <a:solidFill>
                  <a:srgbClr val="000000"/>
                </a:solidFill>
                <a:latin typeface="Arial"/>
                <a:cs typeface="Arial"/>
              </a:rPr>
              <a:t>Correlator</a:t>
            </a:r>
            <a:r>
              <a:rPr lang="en-US" sz="2400" dirty="0" smtClean="0">
                <a:solidFill>
                  <a:srgbClr val="000000"/>
                </a:solidFill>
                <a:latin typeface="Arial"/>
                <a:cs typeface="Arial"/>
              </a:rPr>
              <a:t> (64 input)</a:t>
            </a:r>
          </a:p>
          <a:p>
            <a:pPr lvl="1"/>
            <a:r>
              <a:rPr lang="en-US" sz="2400" dirty="0" smtClean="0">
                <a:solidFill>
                  <a:srgbClr val="000000"/>
                </a:solidFill>
                <a:latin typeface="Arial"/>
                <a:cs typeface="Arial"/>
              </a:rPr>
              <a:t>Custom </a:t>
            </a:r>
            <a:r>
              <a:rPr lang="en-US" sz="2400" dirty="0">
                <a:solidFill>
                  <a:srgbClr val="000000"/>
                </a:solidFill>
                <a:latin typeface="Arial"/>
                <a:cs typeface="Arial"/>
              </a:rPr>
              <a:t>CMOS </a:t>
            </a:r>
            <a:r>
              <a:rPr lang="en-US" sz="2400" dirty="0" smtClean="0">
                <a:solidFill>
                  <a:srgbClr val="000000"/>
                </a:solidFill>
                <a:latin typeface="Arial"/>
                <a:cs typeface="Arial"/>
              </a:rPr>
              <a:t>chips</a:t>
            </a:r>
          </a:p>
          <a:p>
            <a:pPr lvl="1"/>
            <a:r>
              <a:rPr lang="en-US" sz="2400" dirty="0" smtClean="0">
                <a:latin typeface="Arial"/>
                <a:cs typeface="Arial"/>
              </a:rPr>
              <a:t>4096 </a:t>
            </a:r>
            <a:r>
              <a:rPr lang="en-US" sz="2400" dirty="0">
                <a:latin typeface="Arial"/>
                <a:cs typeface="Arial"/>
              </a:rPr>
              <a:t>processors</a:t>
            </a:r>
          </a:p>
          <a:p>
            <a:pPr lvl="1"/>
            <a:r>
              <a:rPr lang="en-US" sz="2400" dirty="0" smtClean="0">
                <a:solidFill>
                  <a:srgbClr val="000000"/>
                </a:solidFill>
                <a:latin typeface="Arial"/>
                <a:cs typeface="Arial"/>
              </a:rPr>
              <a:t>32,768 </a:t>
            </a:r>
            <a:r>
              <a:rPr lang="en-US" sz="2400" dirty="0">
                <a:solidFill>
                  <a:srgbClr val="000000"/>
                </a:solidFill>
                <a:latin typeface="Arial"/>
                <a:cs typeface="Arial"/>
              </a:rPr>
              <a:t>chips on 512 boards</a:t>
            </a:r>
          </a:p>
          <a:p>
            <a:pPr lvl="1"/>
            <a:r>
              <a:rPr lang="en-US" sz="2400" dirty="0" smtClean="0">
                <a:solidFill>
                  <a:srgbClr val="000000"/>
                </a:solidFill>
                <a:latin typeface="Arial"/>
                <a:cs typeface="Arial"/>
              </a:rPr>
              <a:t>17 </a:t>
            </a:r>
            <a:r>
              <a:rPr lang="en-US" sz="2400" dirty="0" err="1">
                <a:solidFill>
                  <a:srgbClr val="000000"/>
                </a:solidFill>
                <a:latin typeface="Arial"/>
                <a:cs typeface="Arial"/>
              </a:rPr>
              <a:t>Tera</a:t>
            </a:r>
            <a:r>
              <a:rPr lang="en-US" sz="2400" dirty="0">
                <a:solidFill>
                  <a:srgbClr val="000000"/>
                </a:solidFill>
                <a:latin typeface="Arial"/>
                <a:cs typeface="Arial"/>
              </a:rPr>
              <a:t>-</a:t>
            </a:r>
            <a:r>
              <a:rPr lang="en-US" sz="2400" dirty="0" smtClean="0">
                <a:solidFill>
                  <a:srgbClr val="000000"/>
                </a:solidFill>
                <a:latin typeface="Arial"/>
                <a:cs typeface="Arial"/>
              </a:rPr>
              <a:t>operations</a:t>
            </a:r>
            <a:r>
              <a:rPr lang="en-US" sz="2400" dirty="0">
                <a:solidFill>
                  <a:srgbClr val="000000"/>
                </a:solidFill>
                <a:latin typeface="Arial"/>
                <a:cs typeface="Arial"/>
              </a:rPr>
              <a:t>/</a:t>
            </a:r>
            <a:r>
              <a:rPr lang="en-US" sz="2400" dirty="0" smtClean="0">
                <a:solidFill>
                  <a:srgbClr val="000000"/>
                </a:solidFill>
                <a:latin typeface="Arial"/>
                <a:cs typeface="Arial"/>
              </a:rPr>
              <a:t>second</a:t>
            </a:r>
          </a:p>
          <a:p>
            <a:r>
              <a:rPr lang="en-US" sz="2400" dirty="0" smtClean="0">
                <a:solidFill>
                  <a:srgbClr val="000000"/>
                </a:solidFill>
                <a:latin typeface="Arial"/>
                <a:cs typeface="Arial"/>
              </a:rPr>
              <a:t>ACA </a:t>
            </a:r>
            <a:r>
              <a:rPr lang="en-US" sz="2400" dirty="0" err="1" smtClean="0">
                <a:solidFill>
                  <a:srgbClr val="000000"/>
                </a:solidFill>
                <a:latin typeface="Arial"/>
                <a:cs typeface="Arial"/>
              </a:rPr>
              <a:t>Correlator</a:t>
            </a:r>
            <a:r>
              <a:rPr lang="en-US" sz="2400" dirty="0" smtClean="0">
                <a:solidFill>
                  <a:srgbClr val="000000"/>
                </a:solidFill>
                <a:latin typeface="Arial"/>
                <a:cs typeface="Arial"/>
              </a:rPr>
              <a:t> (16 input)</a:t>
            </a:r>
          </a:p>
          <a:p>
            <a:pPr lvl="1"/>
            <a:r>
              <a:rPr lang="en-US" sz="2400" dirty="0" smtClean="0">
                <a:latin typeface="Arial"/>
                <a:cs typeface="Arial"/>
              </a:rPr>
              <a:t>Independent processing</a:t>
            </a:r>
            <a:endParaRPr lang="en-US" sz="2400" dirty="0" smtClean="0">
              <a:solidFill>
                <a:schemeClr val="tx1"/>
              </a:solidFill>
              <a:latin typeface="Arial"/>
              <a:cs typeface="Arial"/>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descr="121221_almacorrelator_a.jpg"/>
          <p:cNvPicPr>
            <a:picLocks noChangeAspect="1"/>
          </p:cNvPicPr>
          <p:nvPr/>
        </p:nvPicPr>
        <p:blipFill rotWithShape="1">
          <a:blip r:embed="rId4">
            <a:extLst>
              <a:ext uri="{28A0092B-C50C-407E-A947-70E740481C1C}">
                <a14:useLocalDpi xmlns:a14="http://schemas.microsoft.com/office/drawing/2010/main" val="0"/>
              </a:ext>
            </a:extLst>
          </a:blip>
          <a:srcRect l="17836" r="2122"/>
          <a:stretch/>
        </p:blipFill>
        <p:spPr>
          <a:xfrm>
            <a:off x="4896197" y="1069090"/>
            <a:ext cx="4142800" cy="3426952"/>
          </a:xfrm>
          <a:prstGeom prst="rect">
            <a:avLst/>
          </a:prstGeom>
        </p:spPr>
      </p:pic>
      <p:pic>
        <p:nvPicPr>
          <p:cNvPr id="8"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NOAJ logo"/>
          <p:cNvPicPr>
            <a:picLocks noChangeAspect="1" noChangeArrowheads="1"/>
          </p:cNvPicPr>
          <p:nvPr/>
        </p:nvPicPr>
        <p:blipFill>
          <a:blip r:embed="rId6"/>
          <a:srcRect/>
          <a:stretch>
            <a:fillRect/>
          </a:stretch>
        </p:blipFill>
        <p:spPr bwMode="auto">
          <a:xfrm>
            <a:off x="8437651" y="6362202"/>
            <a:ext cx="649003" cy="266662"/>
          </a:xfrm>
          <a:prstGeom prst="rect">
            <a:avLst/>
          </a:prstGeom>
          <a:noFill/>
          <a:ln w="9525">
            <a:noFill/>
            <a:miter lim="800000"/>
            <a:headEnd/>
            <a:tailEnd/>
          </a:ln>
        </p:spPr>
      </p:pic>
      <p:pic>
        <p:nvPicPr>
          <p:cNvPr id="10" name="Picture 11" descr="ESO Logo"/>
          <p:cNvPicPr>
            <a:picLocks noChangeAspect="1" noChangeArrowheads="1"/>
          </p:cNvPicPr>
          <p:nvPr/>
        </p:nvPicPr>
        <p:blipFill>
          <a:blip r:embed="rId7"/>
          <a:srcRect/>
          <a:stretch>
            <a:fillRect/>
          </a:stretch>
        </p:blipFill>
        <p:spPr bwMode="auto">
          <a:xfrm>
            <a:off x="8014516" y="6241437"/>
            <a:ext cx="348991" cy="455586"/>
          </a:xfrm>
          <a:prstGeom prst="rect">
            <a:avLst/>
          </a:prstGeom>
          <a:noFill/>
          <a:ln w="9525">
            <a:noFill/>
            <a:miter lim="800000"/>
            <a:headEnd/>
            <a:tailEnd/>
          </a:ln>
        </p:spPr>
      </p:pic>
      <p:sp>
        <p:nvSpPr>
          <p:cNvPr id="3" name="TextBox 2"/>
          <p:cNvSpPr txBox="1"/>
          <p:nvPr/>
        </p:nvSpPr>
        <p:spPr>
          <a:xfrm>
            <a:off x="4937759" y="4708025"/>
            <a:ext cx="4101238" cy="1200328"/>
          </a:xfrm>
          <a:prstGeom prst="rect">
            <a:avLst/>
          </a:prstGeom>
          <a:noFill/>
        </p:spPr>
        <p:txBody>
          <a:bodyPr wrap="square" rtlCol="0">
            <a:spAutoFit/>
          </a:bodyPr>
          <a:lstStyle/>
          <a:p>
            <a:pPr eaLnBrk="0" hangingPunct="0">
              <a:spcBef>
                <a:spcPct val="20000"/>
              </a:spcBef>
            </a:pPr>
            <a:r>
              <a:rPr lang="en-US" dirty="0" smtClean="0">
                <a:solidFill>
                  <a:srgbClr val="000099"/>
                </a:solidFill>
                <a:latin typeface="+mn-lt"/>
                <a:cs typeface="Gill Sans" pitchFamily="17" charset="0"/>
              </a:rPr>
              <a:t>Upgrades </a:t>
            </a:r>
            <a:r>
              <a:rPr lang="en-US" dirty="0" err="1" smtClean="0">
                <a:solidFill>
                  <a:srgbClr val="000099"/>
                </a:solidFill>
                <a:latin typeface="+mn-lt"/>
                <a:cs typeface="Gill Sans" pitchFamily="17" charset="0"/>
              </a:rPr>
              <a:t>forseen</a:t>
            </a:r>
            <a:r>
              <a:rPr lang="en-US" dirty="0" smtClean="0">
                <a:solidFill>
                  <a:srgbClr val="000099"/>
                </a:solidFill>
                <a:latin typeface="+mn-lt"/>
                <a:cs typeface="Gill Sans" pitchFamily="17" charset="0"/>
              </a:rPr>
              <a:t> through ALMA Development Program</a:t>
            </a:r>
          </a:p>
        </p:txBody>
      </p:sp>
      <p:sp>
        <p:nvSpPr>
          <p:cNvPr id="7" name="TextBox 6"/>
          <p:cNvSpPr txBox="1"/>
          <p:nvPr/>
        </p:nvSpPr>
        <p:spPr>
          <a:xfrm>
            <a:off x="7366000" y="4182533"/>
            <a:ext cx="1661683" cy="400110"/>
          </a:xfrm>
          <a:prstGeom prst="rect">
            <a:avLst/>
          </a:prstGeom>
          <a:noFill/>
        </p:spPr>
        <p:txBody>
          <a:bodyPr wrap="none" rtlCol="0">
            <a:spAutoFit/>
          </a:bodyPr>
          <a:lstStyle/>
          <a:p>
            <a:pPr eaLnBrk="0" hangingPunct="0">
              <a:spcBef>
                <a:spcPct val="20000"/>
              </a:spcBef>
            </a:pPr>
            <a:r>
              <a:rPr lang="en-US" sz="2000" dirty="0" smtClean="0">
                <a:solidFill>
                  <a:srgbClr val="CCFFCC"/>
                </a:solidFill>
                <a:latin typeface="Gill Sans MT" pitchFamily="34" charset="0"/>
                <a:cs typeface="Gill Sans" pitchFamily="17" charset="0"/>
              </a:rPr>
              <a:t>BL </a:t>
            </a:r>
            <a:r>
              <a:rPr lang="en-US" sz="2000" dirty="0" err="1" smtClean="0">
                <a:solidFill>
                  <a:srgbClr val="CCFFCC"/>
                </a:solidFill>
                <a:latin typeface="Gill Sans MT" pitchFamily="34" charset="0"/>
                <a:cs typeface="Gill Sans" pitchFamily="17" charset="0"/>
              </a:rPr>
              <a:t>Correlator</a:t>
            </a:r>
            <a:endParaRPr lang="en-US" sz="2000" dirty="0" smtClean="0">
              <a:solidFill>
                <a:srgbClr val="CCFFCC"/>
              </a:solidFill>
              <a:latin typeface="Gill Sans MT" pitchFamily="34" charset="0"/>
              <a:cs typeface="Gill Sans" pitchFamily="17" charset="0"/>
            </a:endParaRPr>
          </a:p>
        </p:txBody>
      </p:sp>
      <p:pic>
        <p:nvPicPr>
          <p:cNvPr id="13" name="Picture 12" descr="BP60 antennasB8.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4900" y="0"/>
            <a:ext cx="6922902" cy="6858000"/>
          </a:xfrm>
          <a:prstGeom prst="rect">
            <a:avLst/>
          </a:prstGeom>
        </p:spPr>
      </p:pic>
      <p:sp>
        <p:nvSpPr>
          <p:cNvPr id="14" name="TextBox 13"/>
          <p:cNvSpPr txBox="1"/>
          <p:nvPr/>
        </p:nvSpPr>
        <p:spPr>
          <a:xfrm>
            <a:off x="2768600" y="180945"/>
            <a:ext cx="3882844" cy="400110"/>
          </a:xfrm>
          <a:prstGeom prst="rect">
            <a:avLst/>
          </a:prstGeom>
          <a:noFill/>
        </p:spPr>
        <p:txBody>
          <a:bodyPr wrap="none" rtlCol="0">
            <a:spAutoFit/>
          </a:bodyPr>
          <a:lstStyle/>
          <a:p>
            <a:pPr eaLnBrk="0" hangingPunct="0">
              <a:spcBef>
                <a:spcPct val="20000"/>
              </a:spcBef>
            </a:pPr>
            <a:r>
              <a:rPr lang="en-US" sz="2000" dirty="0" smtClean="0">
                <a:solidFill>
                  <a:srgbClr val="000099"/>
                </a:solidFill>
                <a:latin typeface="Gill Sans MT" pitchFamily="34" charset="0"/>
                <a:cs typeface="Gill Sans" pitchFamily="17" charset="0"/>
              </a:rPr>
              <a:t>1770 Baselines, 403.5 GHz 3C454.3</a:t>
            </a:r>
          </a:p>
        </p:txBody>
      </p:sp>
      <p:sp>
        <p:nvSpPr>
          <p:cNvPr id="2" name="TextBox 1"/>
          <p:cNvSpPr txBox="1"/>
          <p:nvPr/>
        </p:nvSpPr>
        <p:spPr>
          <a:xfrm>
            <a:off x="5803253" y="6524325"/>
            <a:ext cx="1562747" cy="307777"/>
          </a:xfrm>
          <a:prstGeom prst="rect">
            <a:avLst/>
          </a:prstGeom>
          <a:noFill/>
        </p:spPr>
        <p:txBody>
          <a:bodyPr wrap="none" rtlCol="0">
            <a:spAutoFit/>
          </a:bodyPr>
          <a:lstStyle/>
          <a:p>
            <a:pPr eaLnBrk="0" hangingPunct="0">
              <a:spcBef>
                <a:spcPct val="20000"/>
              </a:spcBef>
            </a:pPr>
            <a:r>
              <a:rPr lang="en-US" sz="1400" dirty="0" err="1" smtClean="0">
                <a:solidFill>
                  <a:srgbClr val="000099"/>
                </a:solidFill>
                <a:latin typeface="Gill Sans MT" pitchFamily="34" charset="0"/>
                <a:cs typeface="Gill Sans" pitchFamily="17" charset="0"/>
              </a:rPr>
              <a:t>Kameno</a:t>
            </a:r>
            <a:r>
              <a:rPr lang="en-US" sz="1400" dirty="0" smtClean="0">
                <a:solidFill>
                  <a:srgbClr val="000099"/>
                </a:solidFill>
                <a:latin typeface="Gill Sans MT" pitchFamily="34" charset="0"/>
                <a:cs typeface="Gill Sans" pitchFamily="17" charset="0"/>
              </a:rPr>
              <a:t> et al 2015</a:t>
            </a:r>
            <a:endParaRPr lang="en-US" sz="1400" dirty="0" smtClean="0">
              <a:solidFill>
                <a:srgbClr val="000099"/>
              </a:solidFill>
              <a:latin typeface="Gill Sans MT" pitchFamily="34" charset="0"/>
              <a:cs typeface="Gill Sans" pitchFamily="17" charset="0"/>
            </a:endParaRPr>
          </a:p>
        </p:txBody>
      </p:sp>
    </p:spTree>
    <p:extLst>
      <p:ext uri="{BB962C8B-B14F-4D97-AF65-F5344CB8AC3E}">
        <p14:creationId xmlns:p14="http://schemas.microsoft.com/office/powerpoint/2010/main" val="2084972542"/>
      </p:ext>
    </p:extLst>
  </p:cSld>
  <p:clrMapOvr>
    <a:masterClrMapping/>
  </p:clrMapOvr>
  <mc:AlternateContent xmlns:mc="http://schemas.openxmlformats.org/markup-compatibility/2006" xmlns:p14="http://schemas.microsoft.com/office/powerpoint/2010/main">
    <mc:Choice Requires="p14">
      <p:transition spd="slow" p14:dur="2000" advTm="301"/>
    </mc:Choice>
    <mc:Fallback xmlns="">
      <p:transition xmlns:p14="http://schemas.microsoft.com/office/powerpoint/2010/main" spd="slow" advTm="30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83011" y="83782"/>
            <a:ext cx="7586133" cy="672641"/>
          </a:xfrm>
        </p:spPr>
        <p:txBody>
          <a:bodyPr/>
          <a:lstStyle/>
          <a:p>
            <a:r>
              <a:rPr lang="en-US" dirty="0" smtClean="0">
                <a:solidFill>
                  <a:srgbClr val="000000"/>
                </a:solidFill>
                <a:latin typeface="Arial"/>
                <a:cs typeface="Arial"/>
              </a:rPr>
              <a:t>Operations</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133166" y="756423"/>
            <a:ext cx="8504312" cy="4478426"/>
          </a:xfrm>
        </p:spPr>
        <p:txBody>
          <a:bodyPr/>
          <a:lstStyle/>
          <a:p>
            <a:pPr>
              <a:spcBef>
                <a:spcPts val="1776"/>
              </a:spcBef>
            </a:pPr>
            <a:r>
              <a:rPr lang="en-US" sz="2400" dirty="0" smtClean="0">
                <a:solidFill>
                  <a:srgbClr val="000000"/>
                </a:solidFill>
                <a:latin typeface="Arial"/>
                <a:cs typeface="Arial"/>
              </a:rPr>
              <a:t>ALMA Operations led on behalf of:</a:t>
            </a:r>
          </a:p>
          <a:p>
            <a:pPr lvl="1">
              <a:spcBef>
                <a:spcPts val="1776"/>
              </a:spcBef>
            </a:pPr>
            <a:r>
              <a:rPr lang="en-US" dirty="0" smtClean="0">
                <a:latin typeface="Arial"/>
                <a:cs typeface="Arial"/>
              </a:rPr>
              <a:t>North America by NRAO</a:t>
            </a:r>
          </a:p>
          <a:p>
            <a:pPr lvl="1">
              <a:spcBef>
                <a:spcPts val="1776"/>
              </a:spcBef>
            </a:pPr>
            <a:r>
              <a:rPr lang="en-US" dirty="0" smtClean="0">
                <a:latin typeface="Arial"/>
                <a:cs typeface="Arial"/>
              </a:rPr>
              <a:t>Europe by ESO</a:t>
            </a:r>
            <a:endParaRPr lang="en-US" dirty="0">
              <a:latin typeface="Arial"/>
              <a:cs typeface="Arial"/>
            </a:endParaRPr>
          </a:p>
          <a:p>
            <a:pPr lvl="1">
              <a:spcBef>
                <a:spcPts val="1776"/>
              </a:spcBef>
            </a:pPr>
            <a:r>
              <a:rPr lang="en-US" dirty="0" smtClean="0">
                <a:latin typeface="Arial"/>
                <a:cs typeface="Arial"/>
              </a:rPr>
              <a:t>East Asia by National Astronomical Observatory of Japan (NAOJ)</a:t>
            </a:r>
            <a:endParaRPr lang="en-US" dirty="0">
              <a:latin typeface="Arial"/>
              <a:cs typeface="Arial"/>
            </a:endParaRPr>
          </a:p>
          <a:p>
            <a:pPr>
              <a:spcBef>
                <a:spcPts val="1776"/>
              </a:spcBef>
            </a:pPr>
            <a:r>
              <a:rPr lang="en-US" sz="2400" dirty="0" smtClean="0">
                <a:solidFill>
                  <a:srgbClr val="000000"/>
                </a:solidFill>
                <a:latin typeface="Arial"/>
                <a:cs typeface="Arial"/>
              </a:rPr>
              <a:t>Joint ALMA Observatory (JAO) is responsible for ALMA operations in Chile</a:t>
            </a:r>
          </a:p>
          <a:p>
            <a:pPr lvl="1">
              <a:spcBef>
                <a:spcPts val="1776"/>
              </a:spcBef>
            </a:pPr>
            <a:r>
              <a:rPr lang="en-US" dirty="0" smtClean="0">
                <a:latin typeface="Arial"/>
                <a:cs typeface="Arial"/>
              </a:rPr>
              <a:t>Operations Support Facility</a:t>
            </a:r>
          </a:p>
          <a:p>
            <a:pPr lvl="1">
              <a:spcBef>
                <a:spcPts val="1776"/>
              </a:spcBef>
            </a:pPr>
            <a:r>
              <a:rPr lang="en-US" dirty="0" smtClean="0">
                <a:latin typeface="Arial"/>
                <a:cs typeface="Arial"/>
              </a:rPr>
              <a:t>Array Operations Site</a:t>
            </a:r>
          </a:p>
          <a:p>
            <a:pPr lvl="1">
              <a:spcBef>
                <a:spcPts val="1776"/>
              </a:spcBef>
            </a:pPr>
            <a:r>
              <a:rPr lang="en-US" dirty="0" smtClean="0">
                <a:latin typeface="Arial"/>
                <a:cs typeface="Arial"/>
              </a:rPr>
              <a:t>Santiago Central Office</a:t>
            </a:r>
            <a:endParaRPr lang="en-US" dirty="0" smtClean="0">
              <a:solidFill>
                <a:schemeClr val="tx1"/>
              </a:solidFill>
              <a:latin typeface="Arial"/>
              <a:cs typeface="Arial"/>
            </a:endParaRPr>
          </a:p>
          <a:p>
            <a:pPr>
              <a:spcBef>
                <a:spcPts val="1776"/>
              </a:spcBef>
            </a:pPr>
            <a:r>
              <a:rPr lang="en-US" sz="2400" dirty="0" smtClean="0">
                <a:solidFill>
                  <a:schemeClr val="tx1"/>
                </a:solidFill>
                <a:latin typeface="Arial"/>
                <a:cs typeface="Arial"/>
              </a:rPr>
              <a:t>Communications occur through </a:t>
            </a:r>
            <a:r>
              <a:rPr lang="en-US" sz="2400" i="1" dirty="0" err="1" smtClean="0">
                <a:solidFill>
                  <a:schemeClr val="accent2"/>
                </a:solidFill>
                <a:latin typeface="Arial"/>
                <a:cs typeface="Arial"/>
              </a:rPr>
              <a:t>almascience.org</a:t>
            </a:r>
            <a:endParaRPr lang="en-US" sz="2400" i="1" dirty="0" smtClean="0">
              <a:solidFill>
                <a:schemeClr val="accent2"/>
              </a:solidFill>
              <a:latin typeface="Arial"/>
              <a:cs typeface="Arial"/>
            </a:endParaRPr>
          </a:p>
          <a:p>
            <a:pPr>
              <a:spcBef>
                <a:spcPts val="1776"/>
              </a:spcBef>
            </a:pPr>
            <a:r>
              <a:rPr lang="en-US" sz="2400" dirty="0" smtClean="0">
                <a:latin typeface="Arial"/>
                <a:cs typeface="Arial"/>
              </a:rPr>
              <a:t>Communications</a:t>
            </a: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9"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11"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2638457253"/>
      </p:ext>
    </p:extLst>
  </p:cSld>
  <p:clrMapOvr>
    <a:masterClrMapping/>
  </p:clrMapOvr>
  <mc:AlternateContent xmlns:mc="http://schemas.openxmlformats.org/markup-compatibility/2006" xmlns:p14="http://schemas.microsoft.com/office/powerpoint/2010/main">
    <mc:Choice Requires="p14">
      <p:transition spd="slow" p14:dur="2000" advTm="252"/>
    </mc:Choice>
    <mc:Fallback xmlns="">
      <p:transition xmlns:p14="http://schemas.microsoft.com/office/powerpoint/2010/main" spd="slow" advTm="252"/>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203203" y="87592"/>
            <a:ext cx="7586133" cy="672641"/>
          </a:xfrm>
        </p:spPr>
        <p:txBody>
          <a:bodyPr/>
          <a:lstStyle/>
          <a:p>
            <a:r>
              <a:rPr lang="en-US" dirty="0" smtClean="0">
                <a:solidFill>
                  <a:srgbClr val="000000"/>
                </a:solidFill>
                <a:latin typeface="Arial"/>
                <a:ea typeface="ＭＳ Ｐゴシック" charset="0"/>
                <a:cs typeface="Arial"/>
              </a:rPr>
              <a:t>Operations: Science Archive</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203203" y="912907"/>
            <a:ext cx="8229600" cy="4478426"/>
          </a:xfrm>
        </p:spPr>
        <p:txBody>
          <a:bodyPr/>
          <a:lstStyle/>
          <a:p>
            <a:pPr marL="0" indent="0">
              <a:buNone/>
            </a:pPr>
            <a:r>
              <a:rPr lang="en-US" sz="2400" dirty="0" smtClean="0">
                <a:solidFill>
                  <a:srgbClr val="000000"/>
                </a:solidFill>
                <a:latin typeface="Arial"/>
                <a:ea typeface="ＭＳ Ｐゴシック" charset="0"/>
                <a:cs typeface="Arial"/>
              </a:rPr>
              <a:t>Science Archive available from each of Santiago, NRAO-CV, ESO, and NAOJ</a:t>
            </a: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1" descr="Screen shot 2011-02-08 at 6.33.16 PM.png"/>
          <p:cNvPicPr>
            <a:picLocks noChangeAspect="1"/>
          </p:cNvPicPr>
          <p:nvPr/>
        </p:nvPicPr>
        <p:blipFill>
          <a:blip r:embed="rId4">
            <a:extLst>
              <a:ext uri="{28A0092B-C50C-407E-A947-70E740481C1C}">
                <a14:useLocalDpi xmlns:a14="http://schemas.microsoft.com/office/drawing/2010/main" val="0"/>
              </a:ext>
            </a:extLst>
          </a:blip>
          <a:srcRect l="-44" t="6448" b="15768"/>
          <a:stretch>
            <a:fillRect/>
          </a:stretch>
        </p:blipFill>
        <p:spPr bwMode="auto">
          <a:xfrm>
            <a:off x="0" y="2529071"/>
            <a:ext cx="9144000" cy="353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NOAJ logo"/>
          <p:cNvPicPr>
            <a:picLocks noChangeAspect="1" noChangeArrowheads="1"/>
          </p:cNvPicPr>
          <p:nvPr/>
        </p:nvPicPr>
        <p:blipFill>
          <a:blip r:embed="rId6"/>
          <a:srcRect/>
          <a:stretch>
            <a:fillRect/>
          </a:stretch>
        </p:blipFill>
        <p:spPr bwMode="auto">
          <a:xfrm>
            <a:off x="8437651" y="6362202"/>
            <a:ext cx="649003" cy="266662"/>
          </a:xfrm>
          <a:prstGeom prst="rect">
            <a:avLst/>
          </a:prstGeom>
          <a:noFill/>
          <a:ln w="9525">
            <a:noFill/>
            <a:miter lim="800000"/>
            <a:headEnd/>
            <a:tailEnd/>
          </a:ln>
        </p:spPr>
      </p:pic>
      <p:pic>
        <p:nvPicPr>
          <p:cNvPr id="9" name="Picture 11" descr="ESO Logo"/>
          <p:cNvPicPr>
            <a:picLocks noChangeAspect="1" noChangeArrowheads="1"/>
          </p:cNvPicPr>
          <p:nvPr/>
        </p:nvPicPr>
        <p:blipFill>
          <a:blip r:embed="rId7"/>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3972349179"/>
      </p:ext>
    </p:extLst>
  </p:cSld>
  <p:clrMapOvr>
    <a:masterClrMapping/>
  </p:clrMapOvr>
  <mc:AlternateContent xmlns:mc="http://schemas.openxmlformats.org/markup-compatibility/2006" xmlns:p14="http://schemas.microsoft.com/office/powerpoint/2010/main">
    <mc:Choice Requires="p14">
      <p:transition spd="slow" p14:dur="2000" advTm="206"/>
    </mc:Choice>
    <mc:Fallback xmlns="">
      <p:transition xmlns:p14="http://schemas.microsoft.com/office/powerpoint/2010/main" spd="slow" advTm="206"/>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83011" y="111388"/>
            <a:ext cx="7586133" cy="672641"/>
          </a:xfrm>
        </p:spPr>
        <p:txBody>
          <a:bodyPr/>
          <a:lstStyle/>
          <a:p>
            <a:r>
              <a:rPr lang="en-US" dirty="0" smtClean="0">
                <a:solidFill>
                  <a:srgbClr val="000000"/>
                </a:solidFill>
                <a:latin typeface="Arial"/>
                <a:ea typeface="ＭＳ Ｐゴシック" charset="0"/>
                <a:cs typeface="Arial"/>
              </a:rPr>
              <a:t>Science Goals</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183011" y="1022990"/>
            <a:ext cx="8229600" cy="4478426"/>
          </a:xfrm>
        </p:spPr>
        <p:txBody>
          <a:bodyPr/>
          <a:lstStyle/>
          <a:p>
            <a:pPr marL="0" indent="0">
              <a:spcBef>
                <a:spcPts val="2976"/>
              </a:spcBef>
              <a:buNone/>
            </a:pPr>
            <a:r>
              <a:rPr lang="en-US" sz="2400" b="1" dirty="0" smtClean="0">
                <a:solidFill>
                  <a:schemeClr val="tx1"/>
                </a:solidFill>
                <a:latin typeface="Arial"/>
                <a:cs typeface="Arial"/>
              </a:rPr>
              <a:t>ALMA design driven </a:t>
            </a:r>
            <a:r>
              <a:rPr lang="en-US" sz="2400" b="1" dirty="0">
                <a:solidFill>
                  <a:schemeClr val="tx1"/>
                </a:solidFill>
                <a:latin typeface="Arial"/>
                <a:cs typeface="Arial"/>
              </a:rPr>
              <a:t>by </a:t>
            </a:r>
            <a:r>
              <a:rPr lang="en-US" sz="2400" b="1" dirty="0" smtClean="0">
                <a:solidFill>
                  <a:schemeClr val="tx1"/>
                </a:solidFill>
                <a:latin typeface="Arial"/>
                <a:cs typeface="Arial"/>
              </a:rPr>
              <a:t>three Key </a:t>
            </a:r>
            <a:r>
              <a:rPr lang="en-US" sz="2400" b="1" dirty="0">
                <a:solidFill>
                  <a:schemeClr val="tx1"/>
                </a:solidFill>
                <a:latin typeface="Arial"/>
                <a:cs typeface="Arial"/>
              </a:rPr>
              <a:t>S</a:t>
            </a:r>
            <a:r>
              <a:rPr lang="en-US" sz="2400" b="1" dirty="0" smtClean="0">
                <a:solidFill>
                  <a:schemeClr val="tx1"/>
                </a:solidFill>
                <a:latin typeface="Arial"/>
                <a:cs typeface="Arial"/>
              </a:rPr>
              <a:t>cience </a:t>
            </a:r>
            <a:r>
              <a:rPr lang="en-US" sz="2400" b="1" dirty="0">
                <a:solidFill>
                  <a:schemeClr val="tx1"/>
                </a:solidFill>
                <a:latin typeface="Arial"/>
                <a:cs typeface="Arial"/>
              </a:rPr>
              <a:t>G</a:t>
            </a:r>
            <a:r>
              <a:rPr lang="en-US" sz="2400" b="1" dirty="0" smtClean="0">
                <a:solidFill>
                  <a:schemeClr val="tx1"/>
                </a:solidFill>
                <a:latin typeface="Arial"/>
                <a:cs typeface="Arial"/>
              </a:rPr>
              <a:t>oals</a:t>
            </a:r>
            <a:endParaRPr lang="en-US" sz="2400" b="1" dirty="0">
              <a:solidFill>
                <a:schemeClr val="tx1"/>
              </a:solidFill>
              <a:latin typeface="Arial"/>
              <a:cs typeface="Arial"/>
            </a:endParaRPr>
          </a:p>
          <a:p>
            <a:pPr marL="514350" indent="-457200">
              <a:spcBef>
                <a:spcPts val="2976"/>
              </a:spcBef>
              <a:buFont typeface="+mj-lt"/>
              <a:buAutoNum type="arabicPeriod"/>
            </a:pPr>
            <a:r>
              <a:rPr lang="en-US" sz="2400" dirty="0">
                <a:solidFill>
                  <a:schemeClr val="tx1"/>
                </a:solidFill>
                <a:latin typeface="Arial"/>
                <a:cs typeface="Arial"/>
              </a:rPr>
              <a:t>D</a:t>
            </a:r>
            <a:r>
              <a:rPr lang="en-US" sz="2400" dirty="0" smtClean="0">
                <a:solidFill>
                  <a:schemeClr val="tx1"/>
                </a:solidFill>
                <a:latin typeface="Arial"/>
                <a:cs typeface="Arial"/>
              </a:rPr>
              <a:t>etect </a:t>
            </a:r>
            <a:r>
              <a:rPr lang="en-US" sz="2400" dirty="0">
                <a:solidFill>
                  <a:schemeClr val="tx1"/>
                </a:solidFill>
                <a:latin typeface="Arial"/>
                <a:cs typeface="Arial"/>
              </a:rPr>
              <a:t>spectral line emission from CO or [CII] in a normal galaxy like the Milky Way </a:t>
            </a:r>
            <a:r>
              <a:rPr lang="en-US" sz="2400" dirty="0" smtClean="0">
                <a:solidFill>
                  <a:schemeClr val="tx1"/>
                </a:solidFill>
                <a:latin typeface="Arial"/>
                <a:cs typeface="Arial"/>
              </a:rPr>
              <a:t>at </a:t>
            </a:r>
            <a:r>
              <a:rPr lang="en-US" sz="2400" dirty="0">
                <a:solidFill>
                  <a:schemeClr val="tx1"/>
                </a:solidFill>
                <a:latin typeface="Arial"/>
                <a:cs typeface="Arial"/>
              </a:rPr>
              <a:t>z=</a:t>
            </a:r>
            <a:r>
              <a:rPr lang="en-US" sz="2400" dirty="0" smtClean="0">
                <a:solidFill>
                  <a:schemeClr val="tx1"/>
                </a:solidFill>
                <a:latin typeface="Arial"/>
                <a:cs typeface="Arial"/>
              </a:rPr>
              <a:t>3 </a:t>
            </a:r>
            <a:r>
              <a:rPr lang="en-US" sz="2400" dirty="0">
                <a:solidFill>
                  <a:schemeClr val="tx1"/>
                </a:solidFill>
                <a:latin typeface="Arial"/>
                <a:cs typeface="Arial"/>
              </a:rPr>
              <a:t>in </a:t>
            </a:r>
            <a:r>
              <a:rPr lang="en-US" sz="2400" dirty="0" smtClean="0">
                <a:solidFill>
                  <a:schemeClr val="tx1"/>
                </a:solidFill>
                <a:latin typeface="Arial"/>
                <a:cs typeface="Arial"/>
              </a:rPr>
              <a:t>less than 24 hours</a:t>
            </a:r>
            <a:endParaRPr lang="en-US" sz="2400" dirty="0">
              <a:solidFill>
                <a:schemeClr val="tx1"/>
              </a:solidFill>
              <a:latin typeface="Arial"/>
              <a:cs typeface="Arial"/>
            </a:endParaRPr>
          </a:p>
          <a:p>
            <a:pPr marL="514350" indent="-457200">
              <a:spcBef>
                <a:spcPts val="2976"/>
              </a:spcBef>
              <a:buFont typeface="+mj-lt"/>
              <a:buAutoNum type="arabicPeriod"/>
            </a:pPr>
            <a:r>
              <a:rPr lang="en-US" sz="2400" dirty="0">
                <a:solidFill>
                  <a:schemeClr val="tx1"/>
                </a:solidFill>
                <a:latin typeface="Arial"/>
                <a:cs typeface="Arial"/>
              </a:rPr>
              <a:t>I</a:t>
            </a:r>
            <a:r>
              <a:rPr lang="en-US" sz="2400" dirty="0" smtClean="0">
                <a:solidFill>
                  <a:schemeClr val="tx1"/>
                </a:solidFill>
                <a:latin typeface="Arial"/>
                <a:cs typeface="Arial"/>
              </a:rPr>
              <a:t>mage </a:t>
            </a:r>
            <a:r>
              <a:rPr lang="en-US" sz="2400" dirty="0">
                <a:solidFill>
                  <a:schemeClr val="tx1"/>
                </a:solidFill>
                <a:latin typeface="Arial"/>
                <a:cs typeface="Arial"/>
              </a:rPr>
              <a:t>the gas kinematics in </a:t>
            </a:r>
            <a:r>
              <a:rPr lang="en-US" sz="2400" dirty="0" err="1">
                <a:solidFill>
                  <a:schemeClr val="tx1"/>
                </a:solidFill>
                <a:latin typeface="Arial"/>
                <a:cs typeface="Arial"/>
              </a:rPr>
              <a:t>protostars</a:t>
            </a:r>
            <a:r>
              <a:rPr lang="en-US" sz="2400" dirty="0">
                <a:solidFill>
                  <a:schemeClr val="tx1"/>
                </a:solidFill>
                <a:latin typeface="Arial"/>
                <a:cs typeface="Arial"/>
              </a:rPr>
              <a:t> and </a:t>
            </a:r>
            <a:r>
              <a:rPr lang="en-US" sz="2400" dirty="0" smtClean="0">
                <a:solidFill>
                  <a:schemeClr val="tx1"/>
                </a:solidFill>
                <a:latin typeface="Arial"/>
                <a:cs typeface="Arial"/>
              </a:rPr>
              <a:t>protoplanetary </a:t>
            </a:r>
            <a:r>
              <a:rPr lang="en-US" sz="2400" dirty="0">
                <a:solidFill>
                  <a:schemeClr val="tx1"/>
                </a:solidFill>
                <a:latin typeface="Arial"/>
                <a:cs typeface="Arial"/>
              </a:rPr>
              <a:t>disks around young Sun-like stars in the nearest molecular clouds (150 pc</a:t>
            </a:r>
            <a:r>
              <a:rPr lang="en-US" sz="2400" dirty="0" smtClean="0">
                <a:solidFill>
                  <a:schemeClr val="tx1"/>
                </a:solidFill>
                <a:latin typeface="Arial"/>
                <a:cs typeface="Arial"/>
              </a:rPr>
              <a:t>)</a:t>
            </a:r>
            <a:endParaRPr lang="en-US" sz="2400" dirty="0">
              <a:solidFill>
                <a:schemeClr val="tx1"/>
              </a:solidFill>
              <a:latin typeface="Arial"/>
              <a:cs typeface="Arial"/>
            </a:endParaRPr>
          </a:p>
          <a:p>
            <a:pPr marL="514350" indent="-457200">
              <a:spcBef>
                <a:spcPts val="2976"/>
              </a:spcBef>
              <a:buFont typeface="+mj-lt"/>
              <a:buAutoNum type="arabicPeriod"/>
            </a:pPr>
            <a:r>
              <a:rPr lang="en-US" sz="2400" dirty="0">
                <a:solidFill>
                  <a:schemeClr val="tx1"/>
                </a:solidFill>
                <a:latin typeface="Arial"/>
                <a:cs typeface="Arial"/>
              </a:rPr>
              <a:t>P</a:t>
            </a:r>
            <a:r>
              <a:rPr lang="en-US" sz="2400" dirty="0" smtClean="0">
                <a:solidFill>
                  <a:schemeClr val="tx1"/>
                </a:solidFill>
                <a:latin typeface="Arial"/>
                <a:cs typeface="Arial"/>
              </a:rPr>
              <a:t>rovide </a:t>
            </a:r>
            <a:r>
              <a:rPr lang="en-US" sz="2400" dirty="0">
                <a:solidFill>
                  <a:schemeClr val="tx1"/>
                </a:solidFill>
                <a:latin typeface="Arial"/>
                <a:cs typeface="Arial"/>
              </a:rPr>
              <a:t>precise high dynamic range images at an angular resolution of 0.1 </a:t>
            </a:r>
            <a:r>
              <a:rPr lang="en-US" sz="2400" dirty="0" smtClean="0">
                <a:solidFill>
                  <a:schemeClr val="tx1"/>
                </a:solidFill>
                <a:latin typeface="Arial"/>
                <a:cs typeface="Arial"/>
              </a:rPr>
              <a:t>arcsec</a:t>
            </a:r>
            <a:endParaRPr lang="en-US" sz="2400" dirty="0">
              <a:solidFill>
                <a:schemeClr val="tx1"/>
              </a:solidFill>
              <a:latin typeface="Arial"/>
              <a:ea typeface="ＭＳ Ｐゴシック" charset="0"/>
              <a:cs typeface="Arial"/>
            </a:endParaRPr>
          </a:p>
        </p:txBody>
      </p:sp>
      <p:pic>
        <p:nvPicPr>
          <p:cNvPr id="4" name="Picture 3" descr="ALMA_AOS_footer1.png"/>
          <p:cNvPicPr>
            <a:picLocks noChangeAspect="1"/>
          </p:cNvPicPr>
          <p:nvPr/>
        </p:nvPicPr>
        <p:blipFill rotWithShape="1">
          <a:blip r:embed="rId2">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4"/>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5"/>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1311557686"/>
      </p:ext>
    </p:extLst>
  </p:cSld>
  <p:clrMapOvr>
    <a:masterClrMapping/>
  </p:clrMapOvr>
  <mc:AlternateContent xmlns:mc="http://schemas.openxmlformats.org/markup-compatibility/2006" xmlns:p14="http://schemas.microsoft.com/office/powerpoint/2010/main">
    <mc:Choice Requires="p14">
      <p:transition spd="slow" p14:dur="2000" advTm="232"/>
    </mc:Choice>
    <mc:Fallback xmlns="">
      <p:transition xmlns:p14="http://schemas.microsoft.com/office/powerpoint/2010/main" spd="slow" advTm="232"/>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203203" y="87592"/>
            <a:ext cx="7586133" cy="672641"/>
          </a:xfrm>
        </p:spPr>
        <p:txBody>
          <a:bodyPr/>
          <a:lstStyle/>
          <a:p>
            <a:r>
              <a:rPr lang="en-US" sz="3200" dirty="0" smtClean="0">
                <a:solidFill>
                  <a:srgbClr val="000000"/>
                </a:solidFill>
                <a:latin typeface="Arial"/>
                <a:ea typeface="ＭＳ Ｐゴシック" charset="0"/>
                <a:cs typeface="Arial"/>
              </a:rPr>
              <a:t>Science</a:t>
            </a:r>
            <a:endParaRPr lang="en-US" sz="3200"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203203" y="912907"/>
            <a:ext cx="8229600" cy="4478426"/>
          </a:xfrm>
        </p:spPr>
        <p:txBody>
          <a:bodyPr/>
          <a:lstStyle/>
          <a:p>
            <a:pPr>
              <a:spcBef>
                <a:spcPts val="1800"/>
              </a:spcBef>
            </a:pPr>
            <a:r>
              <a:rPr lang="en-US" sz="2400" dirty="0" smtClean="0">
                <a:solidFill>
                  <a:srgbClr val="000000"/>
                </a:solidFill>
                <a:latin typeface="Arial"/>
                <a:cs typeface="Arial"/>
              </a:rPr>
              <a:t>Cycle </a:t>
            </a:r>
            <a:r>
              <a:rPr lang="en-US" sz="2400" dirty="0">
                <a:solidFill>
                  <a:srgbClr val="000000"/>
                </a:solidFill>
                <a:latin typeface="Arial"/>
                <a:cs typeface="Arial"/>
              </a:rPr>
              <a:t>0</a:t>
            </a:r>
            <a:r>
              <a:rPr lang="en-US" sz="2400" dirty="0" smtClean="0">
                <a:solidFill>
                  <a:srgbClr val="000000"/>
                </a:solidFill>
                <a:latin typeface="Arial"/>
                <a:cs typeface="Arial"/>
              </a:rPr>
              <a:t> </a:t>
            </a:r>
            <a:r>
              <a:rPr lang="en-US" sz="2400" dirty="0">
                <a:solidFill>
                  <a:srgbClr val="000000"/>
                </a:solidFill>
                <a:latin typeface="Arial"/>
                <a:cs typeface="Arial"/>
              </a:rPr>
              <a:t>Early </a:t>
            </a:r>
            <a:r>
              <a:rPr lang="en-US" sz="2400" dirty="0" smtClean="0">
                <a:solidFill>
                  <a:srgbClr val="000000"/>
                </a:solidFill>
                <a:latin typeface="Arial"/>
                <a:cs typeface="Arial"/>
              </a:rPr>
              <a:t>Science</a:t>
            </a:r>
          </a:p>
          <a:p>
            <a:pPr lvl="1">
              <a:spcBef>
                <a:spcPts val="1800"/>
              </a:spcBef>
            </a:pPr>
            <a:r>
              <a:rPr lang="en-US" sz="2400" dirty="0" smtClean="0">
                <a:solidFill>
                  <a:srgbClr val="000000"/>
                </a:solidFill>
                <a:latin typeface="Arial"/>
                <a:cs typeface="Arial"/>
              </a:rPr>
              <a:t>919 proposals received, began Oct 2011</a:t>
            </a:r>
          </a:p>
          <a:p>
            <a:pPr lvl="1">
              <a:spcBef>
                <a:spcPts val="1800"/>
              </a:spcBef>
            </a:pPr>
            <a:r>
              <a:rPr lang="en-US" sz="2400" dirty="0" smtClean="0">
                <a:latin typeface="Arial"/>
                <a:cs typeface="Arial"/>
              </a:rPr>
              <a:t>Observations acquired for 113 projects</a:t>
            </a:r>
          </a:p>
          <a:p>
            <a:pPr lvl="1">
              <a:spcBef>
                <a:spcPts val="1800"/>
              </a:spcBef>
            </a:pPr>
            <a:r>
              <a:rPr lang="en-US" sz="2400" dirty="0" smtClean="0">
                <a:latin typeface="Arial"/>
                <a:cs typeface="Arial"/>
              </a:rPr>
              <a:t>All data delivered, available in archive, 178 papers</a:t>
            </a:r>
            <a:endParaRPr lang="en-US" sz="2400" dirty="0" smtClean="0">
              <a:solidFill>
                <a:srgbClr val="000000"/>
              </a:solidFill>
              <a:latin typeface="Arial"/>
              <a:cs typeface="Arial"/>
            </a:endParaRPr>
          </a:p>
          <a:p>
            <a:pPr>
              <a:spcBef>
                <a:spcPts val="1800"/>
              </a:spcBef>
            </a:pPr>
            <a:r>
              <a:rPr lang="en-US" sz="2400" dirty="0" smtClean="0">
                <a:solidFill>
                  <a:srgbClr val="000000"/>
                </a:solidFill>
                <a:latin typeface="Arial"/>
                <a:cs typeface="Arial"/>
              </a:rPr>
              <a:t>Cycle 1 Early Science</a:t>
            </a:r>
          </a:p>
          <a:p>
            <a:pPr lvl="1">
              <a:spcBef>
                <a:spcPts val="1800"/>
              </a:spcBef>
            </a:pPr>
            <a:r>
              <a:rPr lang="en-US" sz="2400" dirty="0" smtClean="0">
                <a:latin typeface="Arial"/>
                <a:cs typeface="Arial"/>
              </a:rPr>
              <a:t>1173 proposals received, began Jan 2013</a:t>
            </a:r>
            <a:endParaRPr lang="en-US" sz="2400" dirty="0">
              <a:latin typeface="Arial"/>
              <a:cs typeface="Arial"/>
            </a:endParaRPr>
          </a:p>
          <a:p>
            <a:pPr lvl="1">
              <a:spcBef>
                <a:spcPts val="1800"/>
              </a:spcBef>
            </a:pPr>
            <a:r>
              <a:rPr lang="en-US" sz="2400" dirty="0">
                <a:latin typeface="Arial"/>
                <a:cs typeface="Arial"/>
              </a:rPr>
              <a:t>Observations </a:t>
            </a:r>
            <a:r>
              <a:rPr lang="en-US" sz="2400" dirty="0" smtClean="0">
                <a:latin typeface="Arial"/>
                <a:cs typeface="Arial"/>
              </a:rPr>
              <a:t>being acquired for 198 projects</a:t>
            </a:r>
          </a:p>
          <a:p>
            <a:pPr lvl="1">
              <a:spcBef>
                <a:spcPts val="1800"/>
              </a:spcBef>
            </a:pPr>
            <a:r>
              <a:rPr lang="en-US" sz="2400" dirty="0" smtClean="0">
                <a:latin typeface="Arial"/>
                <a:cs typeface="Arial"/>
              </a:rPr>
              <a:t>Data becoming available in archive, 25 papers</a:t>
            </a:r>
            <a:endParaRPr lang="en-US" sz="2400" dirty="0">
              <a:latin typeface="Arial"/>
              <a:cs typeface="Arial"/>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380716654"/>
      </p:ext>
    </p:extLst>
  </p:cSld>
  <p:clrMapOvr>
    <a:masterClrMapping/>
  </p:clrMapOvr>
  <mc:AlternateContent xmlns:mc="http://schemas.openxmlformats.org/markup-compatibility/2006" xmlns:p14="http://schemas.microsoft.com/office/powerpoint/2010/main">
    <mc:Choice Requires="p14">
      <p:transition spd="slow" p14:dur="2000" advTm="205"/>
    </mc:Choice>
    <mc:Fallback xmlns="">
      <p:transition xmlns:p14="http://schemas.microsoft.com/office/powerpoint/2010/main" spd="slow" advTm="205"/>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203203" y="87592"/>
            <a:ext cx="7586133" cy="672641"/>
          </a:xfrm>
        </p:spPr>
        <p:txBody>
          <a:bodyPr/>
          <a:lstStyle/>
          <a:p>
            <a:r>
              <a:rPr lang="en-US" dirty="0" smtClean="0">
                <a:solidFill>
                  <a:srgbClr val="000000"/>
                </a:solidFill>
                <a:latin typeface="Arial"/>
                <a:ea typeface="ＭＳ Ｐゴシック" charset="0"/>
                <a:cs typeface="Arial"/>
              </a:rPr>
              <a:t>Science</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203203" y="912907"/>
            <a:ext cx="8229600" cy="4478426"/>
          </a:xfrm>
        </p:spPr>
        <p:txBody>
          <a:bodyPr/>
          <a:lstStyle/>
          <a:p>
            <a:pPr>
              <a:spcBef>
                <a:spcPts val="2400"/>
              </a:spcBef>
            </a:pPr>
            <a:r>
              <a:rPr lang="en-US" sz="2400" dirty="0" smtClean="0">
                <a:solidFill>
                  <a:srgbClr val="000000"/>
                </a:solidFill>
                <a:latin typeface="Arial"/>
                <a:cs typeface="Arial"/>
              </a:rPr>
              <a:t>Cycle 2 Early Science</a:t>
            </a:r>
          </a:p>
          <a:p>
            <a:pPr lvl="1">
              <a:spcBef>
                <a:spcPts val="2400"/>
              </a:spcBef>
            </a:pPr>
            <a:r>
              <a:rPr lang="en-US" sz="2400" dirty="0" smtClean="0">
                <a:latin typeface="Arial"/>
                <a:cs typeface="Arial"/>
              </a:rPr>
              <a:t>1381 proposals received, began 1 June 2014</a:t>
            </a:r>
            <a:endParaRPr lang="en-US" sz="2400" dirty="0">
              <a:latin typeface="Arial"/>
              <a:cs typeface="Arial"/>
            </a:endParaRPr>
          </a:p>
          <a:p>
            <a:pPr lvl="1">
              <a:spcBef>
                <a:spcPts val="2400"/>
              </a:spcBef>
            </a:pPr>
            <a:r>
              <a:rPr lang="en-US" sz="2400" dirty="0" smtClean="0">
                <a:latin typeface="Arial"/>
                <a:cs typeface="Arial"/>
              </a:rPr>
              <a:t>Observations being acquired for 354 projects</a:t>
            </a:r>
            <a:endParaRPr lang="en-US" sz="2400" dirty="0">
              <a:latin typeface="Arial"/>
              <a:cs typeface="Arial"/>
            </a:endParaRPr>
          </a:p>
          <a:p>
            <a:pPr lvl="1">
              <a:spcBef>
                <a:spcPts val="2400"/>
              </a:spcBef>
            </a:pPr>
            <a:r>
              <a:rPr lang="en-US" sz="2400" dirty="0" smtClean="0">
                <a:latin typeface="Arial"/>
                <a:cs typeface="Arial"/>
              </a:rPr>
              <a:t>5 refereed papers.</a:t>
            </a:r>
            <a:endParaRPr lang="en-US" sz="2400" dirty="0">
              <a:latin typeface="Arial"/>
              <a:cs typeface="Arial"/>
            </a:endParaRPr>
          </a:p>
          <a:p>
            <a:pPr>
              <a:spcBef>
                <a:spcPts val="2400"/>
              </a:spcBef>
            </a:pPr>
            <a:r>
              <a:rPr lang="en-US" sz="2400" dirty="0" smtClean="0">
                <a:solidFill>
                  <a:srgbClr val="000000"/>
                </a:solidFill>
                <a:latin typeface="Arial"/>
                <a:cs typeface="Arial"/>
              </a:rPr>
              <a:t>Cycle 3 Early Science</a:t>
            </a:r>
          </a:p>
          <a:p>
            <a:pPr lvl="1">
              <a:spcBef>
                <a:spcPts val="2400"/>
              </a:spcBef>
            </a:pPr>
            <a:r>
              <a:rPr lang="en-US" sz="2400" dirty="0" smtClean="0">
                <a:latin typeface="Arial"/>
                <a:cs typeface="Arial"/>
              </a:rPr>
              <a:t>1582 proposals received, to begin 1 Oct </a:t>
            </a:r>
            <a:r>
              <a:rPr lang="en-US" sz="2400" dirty="0" smtClean="0">
                <a:latin typeface="Arial"/>
                <a:cs typeface="Arial"/>
              </a:rPr>
              <a:t>2015</a:t>
            </a:r>
          </a:p>
          <a:p>
            <a:pPr lvl="1">
              <a:spcBef>
                <a:spcPts val="2400"/>
              </a:spcBef>
            </a:pPr>
            <a:r>
              <a:rPr lang="en-US" sz="2400" dirty="0" smtClean="0">
                <a:solidFill>
                  <a:srgbClr val="000000"/>
                </a:solidFill>
                <a:latin typeface="Arial"/>
                <a:cs typeface="Arial"/>
              </a:rPr>
              <a:t>Observations to be acquired for 401 projects</a:t>
            </a:r>
            <a:endParaRPr lang="en-US" sz="2400" dirty="0" smtClean="0">
              <a:solidFill>
                <a:srgbClr val="000000"/>
              </a:solidFill>
              <a:latin typeface="Arial"/>
              <a:cs typeface="Arial"/>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4144486223"/>
      </p:ext>
    </p:extLst>
  </p:cSld>
  <p:clrMapOvr>
    <a:masterClrMapping/>
  </p:clrMapOvr>
  <mc:AlternateContent xmlns:mc="http://schemas.openxmlformats.org/markup-compatibility/2006" xmlns:p14="http://schemas.microsoft.com/office/powerpoint/2010/main">
    <mc:Choice Requires="p14">
      <p:transition spd="slow" p14:dur="2000" advTm="185"/>
    </mc:Choice>
    <mc:Fallback xmlns="">
      <p:transition xmlns:p14="http://schemas.microsoft.com/office/powerpoint/2010/main" spd="slow" advTm="185"/>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MA_AOS_footer1.png"/>
          <p:cNvPicPr>
            <a:picLocks noChangeAspect="1"/>
          </p:cNvPicPr>
          <p:nvPr/>
        </p:nvPicPr>
        <p:blipFill rotWithShape="1">
          <a:blip r:embed="rId2">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sp>
        <p:nvSpPr>
          <p:cNvPr id="28674" name="Rectangle 7"/>
          <p:cNvSpPr>
            <a:spLocks noGrp="1"/>
          </p:cNvSpPr>
          <p:nvPr>
            <p:ph idx="1"/>
          </p:nvPr>
        </p:nvSpPr>
        <p:spPr>
          <a:xfrm>
            <a:off x="2229313" y="932734"/>
            <a:ext cx="5946324" cy="4478426"/>
          </a:xfrm>
        </p:spPr>
        <p:txBody>
          <a:bodyPr/>
          <a:lstStyle/>
          <a:p>
            <a:pPr>
              <a:spcBef>
                <a:spcPts val="1776"/>
              </a:spcBef>
            </a:pPr>
            <a:r>
              <a:rPr lang="en-US" sz="2800" dirty="0" smtClean="0">
                <a:solidFill>
                  <a:srgbClr val="000000"/>
                </a:solidFill>
                <a:latin typeface="Arial"/>
                <a:ea typeface="ＭＳ Ｐゴシック" charset="0"/>
                <a:cs typeface="Arial"/>
              </a:rPr>
              <a:t>Introduction</a:t>
            </a:r>
          </a:p>
          <a:p>
            <a:pPr>
              <a:spcBef>
                <a:spcPts val="1776"/>
              </a:spcBef>
            </a:pPr>
            <a:r>
              <a:rPr lang="en-US" sz="2800" dirty="0" smtClean="0">
                <a:solidFill>
                  <a:srgbClr val="000000"/>
                </a:solidFill>
                <a:latin typeface="Arial"/>
                <a:ea typeface="ＭＳ Ｐゴシック" charset="0"/>
                <a:cs typeface="Arial"/>
              </a:rPr>
              <a:t>A Brief History</a:t>
            </a:r>
          </a:p>
          <a:p>
            <a:pPr>
              <a:spcBef>
                <a:spcPts val="1776"/>
              </a:spcBef>
            </a:pPr>
            <a:r>
              <a:rPr lang="en-US" sz="2800" dirty="0" smtClean="0">
                <a:solidFill>
                  <a:srgbClr val="000000"/>
                </a:solidFill>
                <a:latin typeface="Arial"/>
                <a:ea typeface="ＭＳ Ｐゴシック" charset="0"/>
                <a:cs typeface="Arial"/>
              </a:rPr>
              <a:t>Key Design Elements</a:t>
            </a:r>
          </a:p>
          <a:p>
            <a:pPr>
              <a:spcBef>
                <a:spcPts val="1776"/>
              </a:spcBef>
            </a:pPr>
            <a:r>
              <a:rPr lang="en-US" sz="2800" dirty="0" smtClean="0">
                <a:solidFill>
                  <a:srgbClr val="000000"/>
                </a:solidFill>
                <a:latin typeface="Arial"/>
                <a:ea typeface="ＭＳ Ｐゴシック" charset="0"/>
                <a:cs typeface="Arial"/>
              </a:rPr>
              <a:t>Operations</a:t>
            </a:r>
          </a:p>
          <a:p>
            <a:pPr>
              <a:spcBef>
                <a:spcPts val="1776"/>
              </a:spcBef>
            </a:pPr>
            <a:r>
              <a:rPr lang="en-US" sz="2800" dirty="0" smtClean="0">
                <a:solidFill>
                  <a:srgbClr val="000000"/>
                </a:solidFill>
                <a:latin typeface="Arial"/>
                <a:ea typeface="ＭＳ Ｐゴシック" charset="0"/>
                <a:cs typeface="Arial"/>
              </a:rPr>
              <a:t>Science Goals</a:t>
            </a:r>
          </a:p>
          <a:p>
            <a:pPr>
              <a:spcBef>
                <a:spcPts val="1776"/>
              </a:spcBef>
            </a:pPr>
            <a:r>
              <a:rPr lang="en-US" sz="2800" dirty="0" smtClean="0">
                <a:solidFill>
                  <a:srgbClr val="000000"/>
                </a:solidFill>
                <a:latin typeface="Arial"/>
                <a:ea typeface="ＭＳ Ｐゴシック" charset="0"/>
                <a:cs typeface="Arial"/>
              </a:rPr>
              <a:t>Science</a:t>
            </a:r>
          </a:p>
          <a:p>
            <a:pPr>
              <a:spcBef>
                <a:spcPts val="1776"/>
              </a:spcBef>
            </a:pPr>
            <a:r>
              <a:rPr lang="en-US" sz="2800" dirty="0" smtClean="0">
                <a:solidFill>
                  <a:srgbClr val="000000"/>
                </a:solidFill>
                <a:latin typeface="Arial"/>
                <a:ea typeface="ＭＳ Ｐゴシック" charset="0"/>
                <a:cs typeface="Arial"/>
              </a:rPr>
              <a:t>Development Program</a:t>
            </a:r>
          </a:p>
          <a:p>
            <a:pPr>
              <a:spcBef>
                <a:spcPts val="1776"/>
              </a:spcBef>
            </a:pPr>
            <a:r>
              <a:rPr lang="en-US" sz="2800" dirty="0" smtClean="0">
                <a:solidFill>
                  <a:srgbClr val="000000"/>
                </a:solidFill>
                <a:latin typeface="Arial"/>
                <a:ea typeface="ＭＳ Ｐゴシック" charset="0"/>
                <a:cs typeface="Arial"/>
              </a:rPr>
              <a:t>Summary</a:t>
            </a:r>
            <a:endParaRPr lang="en-US" dirty="0">
              <a:latin typeface="Arial"/>
              <a:ea typeface="ＭＳ Ｐゴシック" charset="0"/>
              <a:cs typeface="Arial"/>
            </a:endParaRPr>
          </a:p>
        </p:txBody>
      </p:sp>
      <p:sp>
        <p:nvSpPr>
          <p:cNvPr id="28673" name="Rectangle 6"/>
          <p:cNvSpPr>
            <a:spLocks noGrp="1"/>
          </p:cNvSpPr>
          <p:nvPr>
            <p:ph type="title"/>
          </p:nvPr>
        </p:nvSpPr>
        <p:spPr>
          <a:xfrm>
            <a:off x="183011" y="82528"/>
            <a:ext cx="7586133" cy="672641"/>
          </a:xfrm>
        </p:spPr>
        <p:txBody>
          <a:bodyPr/>
          <a:lstStyle/>
          <a:p>
            <a:r>
              <a:rPr lang="en-US" dirty="0" smtClean="0">
                <a:solidFill>
                  <a:srgbClr val="000000"/>
                </a:solidFill>
                <a:latin typeface="Arial"/>
                <a:ea typeface="ＭＳ Ｐゴシック" charset="0"/>
                <a:cs typeface="Arial"/>
              </a:rPr>
              <a:t>Presentation Outline</a:t>
            </a:r>
            <a:endParaRPr lang="en-US" dirty="0">
              <a:solidFill>
                <a:srgbClr val="000000"/>
              </a:solidFill>
              <a:latin typeface="Arial"/>
              <a:ea typeface="ＭＳ Ｐゴシック" charset="0"/>
              <a:cs typeface="Arial"/>
            </a:endParaRPr>
          </a:p>
        </p:txBody>
      </p:sp>
      <p:pic>
        <p:nvPicPr>
          <p:cNvPr id="8"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NOAJ logo"/>
          <p:cNvPicPr>
            <a:picLocks noChangeAspect="1" noChangeArrowheads="1"/>
          </p:cNvPicPr>
          <p:nvPr/>
        </p:nvPicPr>
        <p:blipFill>
          <a:blip r:embed="rId4"/>
          <a:srcRect/>
          <a:stretch>
            <a:fillRect/>
          </a:stretch>
        </p:blipFill>
        <p:spPr bwMode="auto">
          <a:xfrm>
            <a:off x="8437651" y="6362202"/>
            <a:ext cx="649003" cy="266662"/>
          </a:xfrm>
          <a:prstGeom prst="rect">
            <a:avLst/>
          </a:prstGeom>
          <a:noFill/>
          <a:ln w="9525">
            <a:noFill/>
            <a:miter lim="800000"/>
            <a:headEnd/>
            <a:tailEnd/>
          </a:ln>
        </p:spPr>
      </p:pic>
      <p:pic>
        <p:nvPicPr>
          <p:cNvPr id="10" name="Picture 11" descr="ESO Logo"/>
          <p:cNvPicPr>
            <a:picLocks noChangeAspect="1" noChangeArrowheads="1"/>
          </p:cNvPicPr>
          <p:nvPr/>
        </p:nvPicPr>
        <p:blipFill>
          <a:blip r:embed="rId5"/>
          <a:srcRect/>
          <a:stretch>
            <a:fillRect/>
          </a:stretch>
        </p:blipFill>
        <p:spPr bwMode="auto">
          <a:xfrm>
            <a:off x="8014516" y="6241437"/>
            <a:ext cx="348991" cy="45558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Tm="768"/>
    </mc:Choice>
    <mc:Fallback xmlns="">
      <p:transition xmlns:p14="http://schemas.microsoft.com/office/powerpoint/2010/main" spd="slow" advTm="768"/>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933"/>
            <a:ext cx="8369300" cy="960437"/>
          </a:xfrm>
        </p:spPr>
        <p:txBody>
          <a:bodyPr/>
          <a:lstStyle/>
          <a:p>
            <a:pPr eaLnBrk="1" hangingPunct="1"/>
            <a:r>
              <a:rPr lang="en-US" sz="3200" dirty="0" smtClean="0">
                <a:solidFill>
                  <a:schemeClr val="tx1"/>
                </a:solidFill>
                <a:latin typeface="+mj-lt"/>
                <a:ea typeface="Gill Sans MT" charset="0"/>
                <a:cs typeface="Gill Sans MT" charset="0"/>
              </a:rPr>
              <a:t>Distant Galaxies: Inverse K-correction</a:t>
            </a:r>
            <a:br>
              <a:rPr lang="en-US" sz="3200" dirty="0" smtClean="0">
                <a:solidFill>
                  <a:schemeClr val="tx1"/>
                </a:solidFill>
                <a:latin typeface="+mj-lt"/>
                <a:ea typeface="Gill Sans MT" charset="0"/>
                <a:cs typeface="Gill Sans MT" charset="0"/>
              </a:rPr>
            </a:br>
            <a:endParaRPr lang="en-US" sz="3000" dirty="0" smtClean="0">
              <a:solidFill>
                <a:schemeClr val="tx1"/>
              </a:solidFill>
              <a:latin typeface="+mj-lt"/>
              <a:ea typeface="ＭＳ Ｐゴシック" charset="-128"/>
              <a:cs typeface="ＭＳ Ｐゴシック" charset="-128"/>
            </a:endParaRPr>
          </a:p>
        </p:txBody>
      </p:sp>
      <p:sp>
        <p:nvSpPr>
          <p:cNvPr id="86019" name="Rectangle 4"/>
          <p:cNvSpPr>
            <a:spLocks noChangeArrowheads="1"/>
          </p:cNvSpPr>
          <p:nvPr/>
        </p:nvSpPr>
        <p:spPr bwMode="auto">
          <a:xfrm>
            <a:off x="139700" y="1022122"/>
            <a:ext cx="2997200" cy="5055230"/>
          </a:xfrm>
          <a:prstGeom prst="rect">
            <a:avLst/>
          </a:prstGeom>
          <a:noFill/>
          <a:ln w="9525">
            <a:noFill/>
            <a:miter lim="800000"/>
            <a:headEnd/>
            <a:tailEnd/>
          </a:ln>
        </p:spPr>
        <p:txBody>
          <a:bodyPr wrap="square">
            <a:prstTxWarp prst="textNoShape">
              <a:avLst/>
            </a:prstTxWarp>
            <a:spAutoFit/>
          </a:bodyPr>
          <a:lstStyle/>
          <a:p>
            <a:pPr>
              <a:lnSpc>
                <a:spcPct val="150000"/>
              </a:lnSpc>
              <a:buClr>
                <a:schemeClr val="tx2"/>
              </a:buClr>
              <a:buSzPct val="75000"/>
            </a:pPr>
            <a:r>
              <a:rPr lang="en-US" altLang="ko-KR" sz="1800" dirty="0">
                <a:latin typeface="Gill Sans MT" charset="0"/>
                <a:ea typeface="Gill Sans MT" charset="0"/>
                <a:cs typeface="Gill Sans MT" charset="0"/>
              </a:rPr>
              <a:t>As galaxies get </a:t>
            </a:r>
            <a:r>
              <a:rPr lang="en-US" altLang="ko-KR" sz="1800" dirty="0" err="1">
                <a:latin typeface="Gill Sans MT" charset="0"/>
                <a:ea typeface="Gill Sans MT" charset="0"/>
                <a:cs typeface="Gill Sans MT" charset="0"/>
              </a:rPr>
              <a:t>redshifted</a:t>
            </a:r>
            <a:r>
              <a:rPr lang="en-US" altLang="ko-KR" sz="1800" dirty="0">
                <a:latin typeface="Gill Sans MT" charset="0"/>
                <a:ea typeface="Gill Sans MT" charset="0"/>
                <a:cs typeface="Gill Sans MT" charset="0"/>
              </a:rPr>
              <a:t> into the ALMA bands, dimming due to distance is offset by the brighter part of the spectrum being </a:t>
            </a:r>
            <a:r>
              <a:rPr lang="en-US" altLang="ko-KR" sz="1800" dirty="0" err="1">
                <a:latin typeface="Gill Sans MT" charset="0"/>
                <a:ea typeface="Gill Sans MT" charset="0"/>
                <a:cs typeface="Gill Sans MT" charset="0"/>
              </a:rPr>
              <a:t>redshifted</a:t>
            </a:r>
            <a:r>
              <a:rPr lang="en-US" altLang="ko-KR" sz="1800" dirty="0">
                <a:latin typeface="Gill Sans MT" charset="0"/>
                <a:ea typeface="Gill Sans MT" charset="0"/>
                <a:cs typeface="Gill Sans MT" charset="0"/>
              </a:rPr>
              <a:t> in.  Hence, galaxies remain at relatively similar brightness out to high distances</a:t>
            </a:r>
            <a:r>
              <a:rPr lang="en-US" altLang="ko-KR" sz="1800" dirty="0" smtClean="0">
                <a:latin typeface="Gill Sans MT" charset="0"/>
                <a:ea typeface="Gill Sans MT" charset="0"/>
                <a:cs typeface="Gill Sans MT" charset="0"/>
              </a:rPr>
              <a:t>.  This spectrum assumes solar </a:t>
            </a:r>
            <a:r>
              <a:rPr lang="en-US" altLang="ko-KR" sz="1800" dirty="0" err="1" smtClean="0">
                <a:latin typeface="Gill Sans MT" charset="0"/>
                <a:ea typeface="Gill Sans MT" charset="0"/>
                <a:cs typeface="Gill Sans MT" charset="0"/>
              </a:rPr>
              <a:t>metallicity</a:t>
            </a:r>
            <a:r>
              <a:rPr lang="en-US" altLang="ko-KR" sz="1800" dirty="0" smtClean="0">
                <a:latin typeface="Gill Sans MT" charset="0"/>
                <a:ea typeface="Gill Sans MT" charset="0"/>
                <a:cs typeface="Gill Sans MT" charset="0"/>
              </a:rPr>
              <a:t> of course; lower </a:t>
            </a:r>
            <a:r>
              <a:rPr lang="en-US" altLang="ko-KR" sz="1800" dirty="0" err="1" smtClean="0">
                <a:latin typeface="Gill Sans MT" charset="0"/>
                <a:ea typeface="Gill Sans MT" charset="0"/>
                <a:cs typeface="Gill Sans MT" charset="0"/>
              </a:rPr>
              <a:t>metallicity</a:t>
            </a:r>
            <a:r>
              <a:rPr lang="en-US" altLang="ko-KR" sz="1800" dirty="0" smtClean="0">
                <a:latin typeface="Gill Sans MT" charset="0"/>
                <a:ea typeface="Gill Sans MT" charset="0"/>
                <a:cs typeface="Gill Sans MT" charset="0"/>
              </a:rPr>
              <a:t> galaxies may be suppressed at higher z.</a:t>
            </a:r>
            <a:endParaRPr lang="en-US" altLang="ko-KR" sz="1800" dirty="0">
              <a:latin typeface="Gill Sans MT" charset="0"/>
              <a:ea typeface="Gill Sans MT" charset="0"/>
              <a:cs typeface="Gill Sans MT" charset="0"/>
            </a:endParaRPr>
          </a:p>
        </p:txBody>
      </p:sp>
      <p:pic>
        <p:nvPicPr>
          <p:cNvPr id="86020" name="Picture 3" descr="Bande1"/>
          <p:cNvPicPr>
            <a:picLocks noChangeAspect="1" noChangeArrowheads="1"/>
          </p:cNvPicPr>
          <p:nvPr/>
        </p:nvPicPr>
        <p:blipFill>
          <a:blip r:embed="rId3"/>
          <a:srcRect/>
          <a:stretch>
            <a:fillRect/>
          </a:stretch>
        </p:blipFill>
        <p:spPr bwMode="auto">
          <a:xfrm>
            <a:off x="3276600" y="1143000"/>
            <a:ext cx="6248400" cy="4827587"/>
          </a:xfrm>
          <a:prstGeom prst="rect">
            <a:avLst/>
          </a:prstGeom>
          <a:noFill/>
          <a:ln w="9525">
            <a:noFill/>
            <a:miter lim="800000"/>
            <a:headEnd/>
            <a:tailEnd/>
          </a:ln>
        </p:spPr>
      </p:pic>
      <p:sp>
        <p:nvSpPr>
          <p:cNvPr id="86021" name="Rectangle 6"/>
          <p:cNvSpPr>
            <a:spLocks noChangeArrowheads="1"/>
          </p:cNvSpPr>
          <p:nvPr/>
        </p:nvSpPr>
        <p:spPr bwMode="auto">
          <a:xfrm>
            <a:off x="3933825" y="1115556"/>
            <a:ext cx="1400175" cy="369888"/>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800" dirty="0">
                <a:solidFill>
                  <a:srgbClr val="000099"/>
                </a:solidFill>
                <a:latin typeface="Gill Sans MT" charset="0"/>
                <a:ea typeface="Gill Sans" charset="0"/>
                <a:cs typeface="Gill Sans" charset="0"/>
              </a:rPr>
              <a:t>ALMA Bands</a:t>
            </a:r>
          </a:p>
        </p:txBody>
      </p:sp>
      <p:sp>
        <p:nvSpPr>
          <p:cNvPr id="86022" name="TextBox 6"/>
          <p:cNvSpPr txBox="1">
            <a:spLocks noChangeArrowheads="1"/>
          </p:cNvSpPr>
          <p:nvPr/>
        </p:nvSpPr>
        <p:spPr bwMode="auto">
          <a:xfrm>
            <a:off x="5486400" y="914400"/>
            <a:ext cx="2704887" cy="584776"/>
          </a:xfrm>
          <a:prstGeom prst="rect">
            <a:avLst/>
          </a:prstGeom>
          <a:noFill/>
          <a:ln w="9525">
            <a:noFill/>
            <a:miter lim="800000"/>
            <a:headEnd/>
            <a:tailEnd/>
          </a:ln>
        </p:spPr>
        <p:txBody>
          <a:bodyPr wrap="none">
            <a:prstTxWarp prst="textNoShape">
              <a:avLst/>
            </a:prstTxWarp>
            <a:spAutoFit/>
          </a:bodyPr>
          <a:lstStyle/>
          <a:p>
            <a:r>
              <a:rPr lang="en-US" sz="1600" dirty="0">
                <a:solidFill>
                  <a:srgbClr val="0000FF"/>
                </a:solidFill>
              </a:rPr>
              <a:t>Atomic Fine Structure </a:t>
            </a:r>
            <a:r>
              <a:rPr lang="en-US" sz="1600" dirty="0" smtClean="0">
                <a:solidFill>
                  <a:srgbClr val="0000FF"/>
                </a:solidFill>
              </a:rPr>
              <a:t>Lines</a:t>
            </a:r>
          </a:p>
          <a:p>
            <a:r>
              <a:rPr lang="en-US" sz="1600" dirty="0" smtClean="0">
                <a:solidFill>
                  <a:srgbClr val="0000FF"/>
                </a:solidFill>
              </a:rPr>
              <a:t>[C II], [O I], [N II]</a:t>
            </a:r>
            <a:endParaRPr lang="en-US" sz="1600" dirty="0">
              <a:solidFill>
                <a:srgbClr val="0000FF"/>
              </a:solidFill>
            </a:endParaRPr>
          </a:p>
        </p:txBody>
      </p:sp>
      <p:cxnSp>
        <p:nvCxnSpPr>
          <p:cNvPr id="9" name="Straight Arrow Connector 8"/>
          <p:cNvCxnSpPr/>
          <p:nvPr/>
        </p:nvCxnSpPr>
        <p:spPr>
          <a:xfrm rot="5400000">
            <a:off x="6134100" y="1537276"/>
            <a:ext cx="304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6400800" y="1485444"/>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4343400" y="1609243"/>
            <a:ext cx="304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6200000" flipH="1">
            <a:off x="5349876" y="1548944"/>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3" descr="stipple.tiff"/>
          <p:cNvPicPr>
            <a:picLocks noChangeAspect="1"/>
          </p:cNvPicPr>
          <p:nvPr/>
        </p:nvPicPr>
        <p:blipFill>
          <a:blip r:embed="rId4">
            <a:alphaModFix amt="37000"/>
          </a:blip>
          <a:stretch>
            <a:fillRect/>
          </a:stretch>
        </p:blipFill>
        <p:spPr>
          <a:xfrm>
            <a:off x="5799819" y="1672743"/>
            <a:ext cx="166913" cy="3505200"/>
          </a:xfrm>
          <a:prstGeom prst="rect">
            <a:avLst/>
          </a:prstGeom>
          <a:gradFill flip="none" rotWithShape="0">
            <a:gsLst>
              <a:gs pos="100000">
                <a:prstClr val="white">
                  <a:alpha val="4000"/>
                </a:prstClr>
              </a:gs>
              <a:gs pos="79000">
                <a:schemeClr val="accent1">
                  <a:alpha val="2000"/>
                </a:schemeClr>
              </a:gs>
            </a:gsLst>
            <a:lin ang="0" scaled="1"/>
            <a:tileRect/>
          </a:gradFill>
        </p:spPr>
      </p:pic>
      <p:sp>
        <p:nvSpPr>
          <p:cNvPr id="15" name="TextBox 14"/>
          <p:cNvSpPr txBox="1"/>
          <p:nvPr/>
        </p:nvSpPr>
        <p:spPr>
          <a:xfrm>
            <a:off x="5730876" y="1571143"/>
            <a:ext cx="152400" cy="215444"/>
          </a:xfrm>
          <a:prstGeom prst="rect">
            <a:avLst/>
          </a:prstGeom>
          <a:noFill/>
        </p:spPr>
        <p:txBody>
          <a:bodyPr wrap="square" rtlCol="0">
            <a:spAutoFit/>
          </a:bodyPr>
          <a:lstStyle/>
          <a:p>
            <a:pPr marL="342900" indent="-342900" eaLnBrk="0" hangingPunct="0">
              <a:spcBef>
                <a:spcPct val="20000"/>
              </a:spcBef>
            </a:pPr>
            <a:r>
              <a:rPr lang="en-US" sz="800" b="1" dirty="0" smtClean="0">
                <a:solidFill>
                  <a:srgbClr val="000099"/>
                </a:solidFill>
                <a:latin typeface="Gill Sans MT" pitchFamily="34" charset="0"/>
                <a:cs typeface="Gill Sans" pitchFamily="17" charset="0"/>
              </a:rPr>
              <a:t>10</a:t>
            </a:r>
          </a:p>
        </p:txBody>
      </p:sp>
      <p:pic>
        <p:nvPicPr>
          <p:cNvPr id="16" name="Picture 15" descr="ALMA_AOS_footer1.png"/>
          <p:cNvPicPr>
            <a:picLocks noChangeAspect="1"/>
          </p:cNvPicPr>
          <p:nvPr/>
        </p:nvPicPr>
        <p:blipFill rotWithShape="1">
          <a:blip r:embed="rId5">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extLst>
      <p:ext uri="{BB962C8B-B14F-4D97-AF65-F5344CB8AC3E}">
        <p14:creationId xmlns:p14="http://schemas.microsoft.com/office/powerpoint/2010/main" val="3469505191"/>
      </p:ext>
    </p:extLst>
  </p:cSld>
  <p:clrMapOvr>
    <a:masterClrMapping/>
  </p:clrMapOvr>
  <mc:AlternateContent xmlns:mc="http://schemas.openxmlformats.org/markup-compatibility/2006" xmlns:p14="http://schemas.microsoft.com/office/powerpoint/2010/main">
    <mc:Choice Requires="p14">
      <p:transition spd="slow" p14:dur="2000" advTm="164"/>
    </mc:Choice>
    <mc:Fallback xmlns="">
      <p:transition xmlns:p14="http://schemas.microsoft.com/office/powerpoint/2010/main" spd="slow" advTm="164"/>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228600" y="0"/>
            <a:ext cx="7710488" cy="1160463"/>
          </a:xfrm>
        </p:spPr>
        <p:txBody>
          <a:bodyPr/>
          <a:lstStyle/>
          <a:p>
            <a:pPr eaLnBrk="1" hangingPunct="1"/>
            <a:r>
              <a:rPr lang="en-US" sz="3200" dirty="0" smtClean="0">
                <a:solidFill>
                  <a:schemeClr val="tx1"/>
                </a:solidFill>
                <a:latin typeface="+mj-lt"/>
                <a:ea typeface="ＭＳ Ｐゴシック" charset="-128"/>
                <a:cs typeface="ＭＳ Ｐゴシック" charset="-128"/>
              </a:rPr>
              <a:t>At Deep Sensitivities, Galaxies Crowd</a:t>
            </a:r>
          </a:p>
        </p:txBody>
      </p:sp>
      <p:pic>
        <p:nvPicPr>
          <p:cNvPr id="7" name="Picture 6" descr="HerschelHizSky.tiff"/>
          <p:cNvPicPr>
            <a:picLocks noChangeAspect="1"/>
          </p:cNvPicPr>
          <p:nvPr/>
        </p:nvPicPr>
        <p:blipFill>
          <a:blip r:embed="rId4"/>
          <a:srcRect/>
          <a:stretch>
            <a:fillRect/>
          </a:stretch>
        </p:blipFill>
        <p:spPr bwMode="auto">
          <a:xfrm>
            <a:off x="1343026" y="915989"/>
            <a:ext cx="6596062" cy="4956175"/>
          </a:xfrm>
          <a:prstGeom prst="rect">
            <a:avLst/>
          </a:prstGeom>
          <a:noFill/>
          <a:ln w="9525">
            <a:noFill/>
            <a:miter lim="800000"/>
            <a:headEnd/>
            <a:tailEnd/>
          </a:ln>
        </p:spPr>
      </p:pic>
      <p:sp>
        <p:nvSpPr>
          <p:cNvPr id="8" name="TextBox 7"/>
          <p:cNvSpPr txBox="1"/>
          <p:nvPr/>
        </p:nvSpPr>
        <p:spPr>
          <a:xfrm>
            <a:off x="4406900" y="4964113"/>
            <a:ext cx="3532188" cy="400050"/>
          </a:xfrm>
          <a:prstGeom prst="rect">
            <a:avLst/>
          </a:prstGeom>
          <a:noFill/>
        </p:spPr>
        <p:txBody>
          <a:bodyPr wrap="none">
            <a:prstTxWarp prst="textNoShape">
              <a:avLst/>
            </a:prstTxWarp>
            <a:spAutoFit/>
          </a:bodyPr>
          <a:lstStyle/>
          <a:p>
            <a:pPr marL="342900" indent="-342900" eaLnBrk="0" hangingPunct="0">
              <a:spcBef>
                <a:spcPct val="20000"/>
              </a:spcBef>
            </a:pPr>
            <a:r>
              <a:rPr lang="en-US" sz="2000">
                <a:solidFill>
                  <a:srgbClr val="C6D9F1"/>
                </a:solidFill>
                <a:latin typeface="Gill Sans MT" charset="0"/>
                <a:ea typeface="Gill Sans" charset="0"/>
                <a:cs typeface="Gill Sans" charset="0"/>
              </a:rPr>
              <a:t>ALMA knows no confusion limit</a:t>
            </a:r>
          </a:p>
        </p:txBody>
      </p:sp>
      <p:pic>
        <p:nvPicPr>
          <p:cNvPr id="9" name="Picture 8" descr="ALMA_AOS_footer1.png"/>
          <p:cNvPicPr>
            <a:picLocks noChangeAspect="1"/>
          </p:cNvPicPr>
          <p:nvPr/>
        </p:nvPicPr>
        <p:blipFill rotWithShape="1">
          <a:blip r:embed="rId5">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custDataLst>
      <p:tags r:id="rId1"/>
    </p:custDataLst>
    <p:extLst>
      <p:ext uri="{BB962C8B-B14F-4D97-AF65-F5344CB8AC3E}">
        <p14:creationId xmlns:p14="http://schemas.microsoft.com/office/powerpoint/2010/main" val="2306270058"/>
      </p:ext>
    </p:extLst>
  </p:cSld>
  <p:clrMapOvr>
    <a:masterClrMapping/>
  </p:clrMapOvr>
  <p:transition xmlns:p14="http://schemas.microsoft.com/office/powerpoint/2010/main" advTm="2626"/>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154678"/>
            <a:ext cx="7586133" cy="672641"/>
          </a:xfrm>
        </p:spPr>
        <p:txBody>
          <a:bodyPr/>
          <a:lstStyle/>
          <a:p>
            <a:r>
              <a:rPr lang="en-US" sz="3200" dirty="0" smtClean="0">
                <a:solidFill>
                  <a:schemeClr val="tx1"/>
                </a:solidFill>
                <a:latin typeface="+mj-lt"/>
                <a:ea typeface="ＭＳ Ｐゴシック" charset="-128"/>
                <a:cs typeface="ＭＳ Ｐゴシック" charset="-128"/>
              </a:rPr>
              <a:t>The Birth of Chemical Complexity</a:t>
            </a:r>
          </a:p>
        </p:txBody>
      </p:sp>
      <p:pic>
        <p:nvPicPr>
          <p:cNvPr id="5" name="Picture 4" descr="CosmoPeriodicTable.jpg"/>
          <p:cNvPicPr>
            <a:picLocks noChangeAspect="1"/>
          </p:cNvPicPr>
          <p:nvPr/>
        </p:nvPicPr>
        <p:blipFill>
          <a:blip r:embed="rId4"/>
          <a:srcRect/>
          <a:stretch>
            <a:fillRect/>
          </a:stretch>
        </p:blipFill>
        <p:spPr bwMode="auto">
          <a:xfrm>
            <a:off x="457200" y="1295400"/>
            <a:ext cx="4187825" cy="4598988"/>
          </a:xfrm>
          <a:prstGeom prst="rect">
            <a:avLst/>
          </a:prstGeom>
          <a:noFill/>
          <a:ln w="9525">
            <a:noFill/>
            <a:miter lim="800000"/>
            <a:headEnd/>
            <a:tailEnd/>
          </a:ln>
        </p:spPr>
      </p:pic>
      <p:pic>
        <p:nvPicPr>
          <p:cNvPr id="7" name="Picture 6" descr="AstPeriodicTable.jpg"/>
          <p:cNvPicPr>
            <a:picLocks noChangeAspect="1"/>
          </p:cNvPicPr>
          <p:nvPr/>
        </p:nvPicPr>
        <p:blipFill>
          <a:blip r:embed="rId5"/>
          <a:srcRect/>
          <a:stretch>
            <a:fillRect/>
          </a:stretch>
        </p:blipFill>
        <p:spPr bwMode="auto">
          <a:xfrm>
            <a:off x="457200" y="1295400"/>
            <a:ext cx="4187825" cy="4598988"/>
          </a:xfrm>
          <a:prstGeom prst="rect">
            <a:avLst/>
          </a:prstGeom>
          <a:noFill/>
          <a:ln w="9525">
            <a:noFill/>
            <a:miter lim="800000"/>
            <a:headEnd/>
            <a:tailEnd/>
          </a:ln>
        </p:spPr>
      </p:pic>
      <p:sp>
        <p:nvSpPr>
          <p:cNvPr id="8" name="TextBox 7"/>
          <p:cNvSpPr txBox="1"/>
          <p:nvPr/>
        </p:nvSpPr>
        <p:spPr>
          <a:xfrm>
            <a:off x="5029200" y="1676400"/>
            <a:ext cx="3886200" cy="2585323"/>
          </a:xfrm>
          <a:prstGeom prst="rect">
            <a:avLst/>
          </a:prstGeom>
          <a:noFill/>
        </p:spPr>
        <p:txBody>
          <a:bodyPr>
            <a:prstTxWarp prst="textNoShape">
              <a:avLst/>
            </a:prstTxWarp>
            <a:spAutoFit/>
          </a:bodyPr>
          <a:lstStyle/>
          <a:p>
            <a:pPr marL="342900" indent="-342900" eaLnBrk="0" hangingPunct="0">
              <a:spcBef>
                <a:spcPct val="20000"/>
              </a:spcBef>
            </a:pPr>
            <a:r>
              <a:rPr lang="en-US" sz="1800" dirty="0">
                <a:solidFill>
                  <a:srgbClr val="0000FF"/>
                </a:solidFill>
                <a:latin typeface="Gill Sans MT" charset="0"/>
                <a:ea typeface="Gill Sans" charset="0"/>
                <a:cs typeface="Gill Sans" charset="0"/>
              </a:rPr>
              <a:t>When chemistry got interesting</a:t>
            </a:r>
          </a:p>
          <a:p>
            <a:pPr marL="342900" indent="-342900" eaLnBrk="0" hangingPunct="0">
              <a:spcBef>
                <a:spcPct val="20000"/>
              </a:spcBef>
            </a:pPr>
            <a:r>
              <a:rPr lang="en-US" sz="1800" dirty="0">
                <a:solidFill>
                  <a:srgbClr val="0000FF"/>
                </a:solidFill>
                <a:latin typeface="Gill Sans MT" charset="0"/>
                <a:ea typeface="Gill Sans" charset="0"/>
                <a:cs typeface="Gill Sans" charset="0"/>
              </a:rPr>
              <a:t>(H</a:t>
            </a:r>
            <a:r>
              <a:rPr lang="en-US" sz="1800" baseline="-25000" dirty="0">
                <a:solidFill>
                  <a:srgbClr val="0000FF"/>
                </a:solidFill>
                <a:latin typeface="Gill Sans MT" charset="0"/>
                <a:ea typeface="Gill Sans" charset="0"/>
                <a:cs typeface="Gill Sans" charset="0"/>
              </a:rPr>
              <a:t>3</a:t>
            </a:r>
            <a:r>
              <a:rPr lang="en-US" sz="1800" baseline="30000" dirty="0">
                <a:solidFill>
                  <a:srgbClr val="0000FF"/>
                </a:solidFill>
                <a:latin typeface="Gill Sans MT" charset="0"/>
                <a:ea typeface="Gill Sans" charset="0"/>
                <a:cs typeface="Gill Sans" charset="0"/>
              </a:rPr>
              <a:t>+</a:t>
            </a:r>
            <a:r>
              <a:rPr lang="en-US" sz="1800" dirty="0">
                <a:solidFill>
                  <a:srgbClr val="0000FF"/>
                </a:solidFill>
                <a:latin typeface="Gill Sans MT" charset="0"/>
                <a:ea typeface="Gill Sans" charset="0"/>
                <a:cs typeface="Gill Sans" charset="0"/>
              </a:rPr>
              <a:t>, H</a:t>
            </a:r>
            <a:r>
              <a:rPr lang="en-US" sz="1800" baseline="-25000" dirty="0">
                <a:solidFill>
                  <a:srgbClr val="0000FF"/>
                </a:solidFill>
                <a:latin typeface="Gill Sans MT" charset="0"/>
                <a:ea typeface="Gill Sans" charset="0"/>
                <a:cs typeface="Gill Sans" charset="0"/>
              </a:rPr>
              <a:t>2</a:t>
            </a:r>
            <a:r>
              <a:rPr lang="en-US" sz="1800" dirty="0">
                <a:solidFill>
                  <a:srgbClr val="0000FF"/>
                </a:solidFill>
                <a:latin typeface="Gill Sans MT" charset="0"/>
                <a:ea typeface="Gill Sans" charset="0"/>
                <a:cs typeface="Gill Sans" charset="0"/>
              </a:rPr>
              <a:t>D</a:t>
            </a:r>
            <a:r>
              <a:rPr lang="en-US" sz="1800" baseline="30000" dirty="0">
                <a:solidFill>
                  <a:srgbClr val="0000FF"/>
                </a:solidFill>
                <a:latin typeface="Gill Sans MT" charset="0"/>
                <a:ea typeface="Gill Sans" charset="0"/>
                <a:cs typeface="Gill Sans" charset="0"/>
              </a:rPr>
              <a:t>+</a:t>
            </a:r>
            <a:r>
              <a:rPr lang="en-US" sz="1800" dirty="0">
                <a:solidFill>
                  <a:srgbClr val="0000FF"/>
                </a:solidFill>
                <a:latin typeface="Gill Sans MT" charset="0"/>
                <a:ea typeface="Gill Sans" charset="0"/>
                <a:cs typeface="Gill Sans" charset="0"/>
              </a:rPr>
              <a:t>, H</a:t>
            </a:r>
            <a:r>
              <a:rPr lang="en-US" sz="1800" baseline="-25000" dirty="0">
                <a:solidFill>
                  <a:srgbClr val="0000FF"/>
                </a:solidFill>
                <a:latin typeface="Gill Sans MT" charset="0"/>
                <a:ea typeface="Gill Sans" charset="0"/>
                <a:cs typeface="Gill Sans" charset="0"/>
              </a:rPr>
              <a:t>2</a:t>
            </a:r>
            <a:r>
              <a:rPr lang="en-US" sz="1800" dirty="0">
                <a:solidFill>
                  <a:srgbClr val="0000FF"/>
                </a:solidFill>
                <a:latin typeface="Gill Sans MT" charset="0"/>
                <a:ea typeface="Gill Sans" charset="0"/>
                <a:cs typeface="Gill Sans" charset="0"/>
              </a:rPr>
              <a:t>, HD notwithstanding)</a:t>
            </a:r>
          </a:p>
          <a:p>
            <a:pPr marL="342900" indent="-342900" eaLnBrk="0" hangingPunct="0">
              <a:spcBef>
                <a:spcPct val="20000"/>
              </a:spcBef>
            </a:pPr>
            <a:r>
              <a:rPr lang="en-US" sz="1800" dirty="0">
                <a:solidFill>
                  <a:srgbClr val="0000FF"/>
                </a:solidFill>
                <a:latin typeface="Gill Sans MT" charset="0"/>
                <a:ea typeface="Gill Sans" charset="0"/>
                <a:cs typeface="Gill Sans" charset="0"/>
              </a:rPr>
              <a:t>ALMA should be able to monitor the creation of</a:t>
            </a:r>
          </a:p>
          <a:p>
            <a:pPr marL="342900" indent="-342900" eaLnBrk="0" hangingPunct="0">
              <a:spcBef>
                <a:spcPct val="20000"/>
              </a:spcBef>
              <a:buFont typeface="Arial" charset="0"/>
              <a:buChar char="•"/>
            </a:pPr>
            <a:r>
              <a:rPr lang="en-US" sz="1800" dirty="0">
                <a:solidFill>
                  <a:srgbClr val="0000FF"/>
                </a:solidFill>
                <a:latin typeface="Gill Sans MT" charset="0"/>
                <a:ea typeface="Gill Sans" charset="0"/>
                <a:cs typeface="Gill Sans" charset="0"/>
              </a:rPr>
              <a:t>O ([O I], [O III], OH, H</a:t>
            </a:r>
            <a:r>
              <a:rPr lang="en-US" sz="1800" baseline="-25000" dirty="0">
                <a:solidFill>
                  <a:srgbClr val="0000FF"/>
                </a:solidFill>
                <a:latin typeface="Gill Sans MT" charset="0"/>
                <a:ea typeface="Gill Sans" charset="0"/>
                <a:cs typeface="Gill Sans" charset="0"/>
              </a:rPr>
              <a:t>2</a:t>
            </a:r>
            <a:r>
              <a:rPr lang="en-US" sz="1800" dirty="0">
                <a:solidFill>
                  <a:srgbClr val="0000FF"/>
                </a:solidFill>
                <a:latin typeface="Gill Sans MT" charset="0"/>
                <a:ea typeface="Gill Sans" charset="0"/>
                <a:cs typeface="Gill Sans" charset="0"/>
              </a:rPr>
              <a:t>O)</a:t>
            </a:r>
          </a:p>
          <a:p>
            <a:pPr marL="342900" indent="-342900" eaLnBrk="0" hangingPunct="0">
              <a:spcBef>
                <a:spcPct val="20000"/>
              </a:spcBef>
              <a:buFont typeface="Arial" charset="0"/>
              <a:buChar char="•"/>
            </a:pPr>
            <a:r>
              <a:rPr lang="en-US" sz="1800" dirty="0">
                <a:solidFill>
                  <a:srgbClr val="0000FF"/>
                </a:solidFill>
                <a:latin typeface="Gill Sans MT" charset="0"/>
                <a:ea typeface="Gill Sans" charset="0"/>
                <a:cs typeface="Gill Sans" charset="0"/>
              </a:rPr>
              <a:t>C ([C I], [C II], CO, CH, CH</a:t>
            </a:r>
            <a:r>
              <a:rPr lang="en-US" sz="1800" baseline="30000" dirty="0">
                <a:solidFill>
                  <a:srgbClr val="0000FF"/>
                </a:solidFill>
                <a:latin typeface="Gill Sans MT" charset="0"/>
                <a:ea typeface="Gill Sans" charset="0"/>
                <a:cs typeface="Gill Sans" charset="0"/>
              </a:rPr>
              <a:t>+</a:t>
            </a:r>
            <a:r>
              <a:rPr lang="en-US" sz="1800" dirty="0">
                <a:solidFill>
                  <a:srgbClr val="0000FF"/>
                </a:solidFill>
                <a:latin typeface="Gill Sans MT" charset="0"/>
                <a:ea typeface="Gill Sans" charset="0"/>
                <a:cs typeface="Gill Sans" charset="0"/>
              </a:rPr>
              <a:t>,</a:t>
            </a:r>
            <a:r>
              <a:rPr lang="en-US" sz="1800" baseline="30000" dirty="0">
                <a:solidFill>
                  <a:srgbClr val="0000FF"/>
                </a:solidFill>
                <a:latin typeface="Gill Sans MT" charset="0"/>
                <a:ea typeface="Gill Sans" charset="0"/>
                <a:cs typeface="Gill Sans" charset="0"/>
              </a:rPr>
              <a:t>13</a:t>
            </a:r>
            <a:r>
              <a:rPr lang="en-US" sz="1800" dirty="0">
                <a:solidFill>
                  <a:srgbClr val="0000FF"/>
                </a:solidFill>
                <a:latin typeface="Gill Sans MT" charset="0"/>
                <a:ea typeface="Gill Sans" charset="0"/>
                <a:cs typeface="Gill Sans" charset="0"/>
              </a:rPr>
              <a:t>C)</a:t>
            </a:r>
            <a:endParaRPr lang="en-US" sz="1800" baseline="30000" dirty="0">
              <a:solidFill>
                <a:srgbClr val="0000FF"/>
              </a:solidFill>
              <a:latin typeface="Gill Sans MT" charset="0"/>
              <a:ea typeface="Gill Sans" charset="0"/>
              <a:cs typeface="Gill Sans" charset="0"/>
            </a:endParaRPr>
          </a:p>
          <a:p>
            <a:pPr marL="342900" indent="-342900" eaLnBrk="0" hangingPunct="0">
              <a:spcBef>
                <a:spcPct val="20000"/>
              </a:spcBef>
              <a:buFont typeface="Arial" charset="0"/>
              <a:buChar char="•"/>
            </a:pPr>
            <a:r>
              <a:rPr lang="en-US" sz="1800" dirty="0">
                <a:solidFill>
                  <a:srgbClr val="0000FF"/>
                </a:solidFill>
                <a:latin typeface="Gill Sans MT" charset="0"/>
                <a:ea typeface="Gill Sans" charset="0"/>
                <a:cs typeface="Gill Sans" charset="0"/>
              </a:rPr>
              <a:t>N ([N II], NH, N</a:t>
            </a:r>
            <a:r>
              <a:rPr lang="en-US" sz="1800" baseline="-25000" dirty="0">
                <a:solidFill>
                  <a:srgbClr val="0000FF"/>
                </a:solidFill>
                <a:latin typeface="Gill Sans MT" charset="0"/>
                <a:ea typeface="Gill Sans" charset="0"/>
                <a:cs typeface="Gill Sans" charset="0"/>
              </a:rPr>
              <a:t>2</a:t>
            </a:r>
            <a:r>
              <a:rPr lang="en-US" sz="1800" dirty="0">
                <a:solidFill>
                  <a:srgbClr val="0000FF"/>
                </a:solidFill>
                <a:latin typeface="Gill Sans MT" charset="0"/>
                <a:ea typeface="Gill Sans" charset="0"/>
                <a:cs typeface="Gill Sans" charset="0"/>
              </a:rPr>
              <a:t>H</a:t>
            </a:r>
            <a:r>
              <a:rPr lang="en-US" sz="1800" baseline="30000" dirty="0">
                <a:solidFill>
                  <a:srgbClr val="0000FF"/>
                </a:solidFill>
                <a:latin typeface="Gill Sans MT" charset="0"/>
                <a:ea typeface="Gill Sans" charset="0"/>
                <a:cs typeface="Gill Sans" charset="0"/>
              </a:rPr>
              <a:t>+</a:t>
            </a:r>
            <a:r>
              <a:rPr lang="en-US" sz="1800" dirty="0" smtClean="0">
                <a:solidFill>
                  <a:srgbClr val="0000FF"/>
                </a:solidFill>
                <a:latin typeface="Gill Sans MT" charset="0"/>
                <a:ea typeface="Gill Sans" charset="0"/>
                <a:cs typeface="Gill Sans" charset="0"/>
              </a:rPr>
              <a:t>)	</a:t>
            </a:r>
            <a:endParaRPr lang="en-US" sz="1800" b="1" i="1" dirty="0" smtClean="0">
              <a:solidFill>
                <a:schemeClr val="accent2"/>
              </a:solidFill>
              <a:latin typeface="Gill Sans MT" charset="0"/>
              <a:ea typeface="Gill Sans" charset="0"/>
              <a:cs typeface="Gill Sans" charset="0"/>
            </a:endParaRPr>
          </a:p>
          <a:p>
            <a:pPr marL="342900" indent="-342900"/>
            <a:endParaRPr lang="en-US" sz="1800" dirty="0"/>
          </a:p>
        </p:txBody>
      </p:sp>
      <p:pic>
        <p:nvPicPr>
          <p:cNvPr id="6" name="Picture 5" descr="ALMA_AOS_footer1.png"/>
          <p:cNvPicPr>
            <a:picLocks noChangeAspect="1"/>
          </p:cNvPicPr>
          <p:nvPr/>
        </p:nvPicPr>
        <p:blipFill rotWithShape="1">
          <a:blip r:embed="rId6">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custDataLst>
      <p:tags r:id="rId1"/>
    </p:custDataLst>
    <p:extLst>
      <p:ext uri="{BB962C8B-B14F-4D97-AF65-F5344CB8AC3E}">
        <p14:creationId xmlns:p14="http://schemas.microsoft.com/office/powerpoint/2010/main" val="611593192"/>
      </p:ext>
    </p:extLst>
  </p:cSld>
  <p:clrMapOvr>
    <a:masterClrMapping/>
  </p:clrMapOvr>
  <mc:AlternateContent xmlns:mc="http://schemas.openxmlformats.org/markup-compatibility/2006" xmlns:p14="http://schemas.microsoft.com/office/powerpoint/2010/main">
    <mc:Choice Requires="p14">
      <p:transition spd="slow" p14:dur="2000" advTm="1907"/>
    </mc:Choice>
    <mc:Fallback xmlns="">
      <p:transition xmlns:p14="http://schemas.microsoft.com/office/powerpoint/2010/main" spd="slow" advTm="190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22140"/>
            <a:ext cx="5740400" cy="509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127000" y="5567065"/>
            <a:ext cx="8255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200" dirty="0">
                <a:cs typeface="+mn-cs"/>
              </a:rPr>
              <a:t>Figure 5 from An Intensely Star-forming Galaxy at z ~ 7 with Low Dust and Metal Content Revealed by Deep ALMA and HST </a:t>
            </a:r>
            <a:r>
              <a:rPr lang="en-US" sz="1200" dirty="0" smtClean="0">
                <a:cs typeface="+mn-cs"/>
              </a:rPr>
              <a:t>Observations    Masami </a:t>
            </a:r>
            <a:r>
              <a:rPr lang="en-US" sz="1200" dirty="0" err="1">
                <a:cs typeface="+mn-cs"/>
              </a:rPr>
              <a:t>Ouchi</a:t>
            </a:r>
            <a:r>
              <a:rPr lang="en-US" sz="1200" dirty="0">
                <a:cs typeface="+mn-cs"/>
              </a:rPr>
              <a:t> et al. 2013 </a:t>
            </a:r>
            <a:r>
              <a:rPr lang="en-US" sz="1200" dirty="0" err="1">
                <a:cs typeface="+mn-cs"/>
              </a:rPr>
              <a:t>ApJ</a:t>
            </a:r>
            <a:r>
              <a:rPr lang="en-US" sz="1200" dirty="0">
                <a:cs typeface="+mn-cs"/>
              </a:rPr>
              <a:t> 778 102 doi:10.1088/0004-637X/778/2/102</a:t>
            </a:r>
          </a:p>
        </p:txBody>
      </p:sp>
      <p:sp>
        <p:nvSpPr>
          <p:cNvPr id="5" name="Title 1"/>
          <p:cNvSpPr txBox="1">
            <a:spLocks/>
          </p:cNvSpPr>
          <p:nvPr/>
        </p:nvSpPr>
        <p:spPr>
          <a:xfrm>
            <a:off x="596900" y="42863"/>
            <a:ext cx="8229600" cy="960437"/>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err="1" smtClean="0"/>
              <a:t>Submillimeter</a:t>
            </a:r>
            <a:r>
              <a:rPr lang="en-US" sz="3200" dirty="0" smtClean="0"/>
              <a:t> Continuum</a:t>
            </a:r>
            <a:endParaRPr lang="en-US" sz="3200" dirty="0"/>
          </a:p>
        </p:txBody>
      </p:sp>
      <p:pic>
        <p:nvPicPr>
          <p:cNvPr id="6" name="Picture 5" descr="ALMA_AOS_footer1.png"/>
          <p:cNvPicPr>
            <a:picLocks noChangeAspect="1"/>
          </p:cNvPicPr>
          <p:nvPr/>
        </p:nvPicPr>
        <p:blipFill rotWithShape="1">
          <a:blip r:embed="rId4">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extLst>
      <p:ext uri="{BB962C8B-B14F-4D97-AF65-F5344CB8AC3E}">
        <p14:creationId xmlns:p14="http://schemas.microsoft.com/office/powerpoint/2010/main" val="1302487515"/>
      </p:ext>
    </p:extLst>
  </p:cSld>
  <p:clrMapOvr>
    <a:masterClrMapping/>
  </p:clrMapOvr>
  <mc:AlternateContent xmlns:mc="http://schemas.openxmlformats.org/markup-compatibility/2006" xmlns:p14="http://schemas.microsoft.com/office/powerpoint/2010/main">
    <mc:Choice Requires="p14">
      <p:transition spd="slow" p14:dur="2000" advTm="368"/>
    </mc:Choice>
    <mc:Fallback xmlns="">
      <p:transition xmlns:p14="http://schemas.microsoft.com/office/powerpoint/2010/main" spd="slow" advTm="368"/>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タイトル 1"/>
          <p:cNvSpPr>
            <a:spLocks noGrp="1"/>
          </p:cNvSpPr>
          <p:nvPr>
            <p:ph type="title"/>
          </p:nvPr>
        </p:nvSpPr>
        <p:spPr>
          <a:xfrm>
            <a:off x="971550" y="44450"/>
            <a:ext cx="7488238" cy="1071563"/>
          </a:xfrm>
        </p:spPr>
        <p:txBody>
          <a:bodyPr/>
          <a:lstStyle/>
          <a:p>
            <a:pPr marL="342900" indent="-342900"/>
            <a:r>
              <a:rPr lang="en-US" altLang="ja-JP" sz="3200" dirty="0">
                <a:latin typeface="+mj-lt"/>
                <a:ea typeface="メイリオ" charset="0"/>
                <a:cs typeface="メイリオ" charset="0"/>
              </a:rPr>
              <a:t>Formation</a:t>
            </a:r>
            <a:r>
              <a:rPr lang="en-US" altLang="ja-JP" sz="3200" dirty="0">
                <a:latin typeface="メイリオ" charset="0"/>
                <a:ea typeface="メイリオ" charset="0"/>
                <a:cs typeface="メイリオ" charset="0"/>
              </a:rPr>
              <a:t> of the 1</a:t>
            </a:r>
            <a:r>
              <a:rPr lang="en-US" altLang="ja-JP" sz="3200" baseline="30000" dirty="0">
                <a:latin typeface="メイリオ" charset="0"/>
                <a:ea typeface="メイリオ" charset="0"/>
                <a:cs typeface="メイリオ" charset="0"/>
              </a:rPr>
              <a:t>st</a:t>
            </a:r>
            <a:r>
              <a:rPr lang="en-US" altLang="ja-JP" sz="3200" dirty="0">
                <a:latin typeface="メイリオ" charset="0"/>
                <a:ea typeface="メイリオ" charset="0"/>
                <a:cs typeface="メイリオ" charset="0"/>
              </a:rPr>
              <a:t> Galaxies</a:t>
            </a:r>
          </a:p>
        </p:txBody>
      </p:sp>
      <p:sp>
        <p:nvSpPr>
          <p:cNvPr id="39938" name="縦書きテキスト プレースホルダー 2"/>
          <p:cNvSpPr>
            <a:spLocks noGrp="1"/>
          </p:cNvSpPr>
          <p:nvPr>
            <p:ph type="body" orient="vert" idx="1"/>
          </p:nvPr>
        </p:nvSpPr>
        <p:spPr>
          <a:xfrm>
            <a:off x="250825" y="581025"/>
            <a:ext cx="5426075" cy="4752975"/>
          </a:xfrm>
        </p:spPr>
        <p:txBody>
          <a:bodyPr vert="horz">
            <a:normAutofit lnSpcReduction="10000"/>
          </a:bodyPr>
          <a:lstStyle/>
          <a:p>
            <a:r>
              <a:rPr lang="en-US" altLang="ja-JP" sz="2400" dirty="0">
                <a:latin typeface="Arial" charset="0"/>
                <a:ea typeface="メイリオ" charset="0"/>
                <a:cs typeface="Arial" charset="0"/>
              </a:rPr>
              <a:t>ALMA observation </a:t>
            </a:r>
            <a:r>
              <a:rPr lang="en-US" altLang="ja-JP" sz="2400" dirty="0" smtClean="0">
                <a:latin typeface="Arial" charset="0"/>
                <a:ea typeface="メイリオ" charset="0"/>
                <a:cs typeface="Arial" charset="0"/>
              </a:rPr>
              <a:t>of distant Lyα entities:</a:t>
            </a:r>
          </a:p>
          <a:p>
            <a:pPr lvl="1"/>
            <a:r>
              <a:rPr lang="en-US" altLang="ja-JP" dirty="0" smtClean="0">
                <a:latin typeface="Arial" charset="0"/>
                <a:ea typeface="メイリオ" charset="0"/>
                <a:cs typeface="Arial" charset="0"/>
              </a:rPr>
              <a:t>Deep </a:t>
            </a:r>
            <a:r>
              <a:rPr lang="en-US" altLang="ja-JP" dirty="0">
                <a:solidFill>
                  <a:srgbClr val="800000"/>
                </a:solidFill>
                <a:latin typeface="Arial" charset="0"/>
                <a:ea typeface="メイリオ" charset="0"/>
                <a:cs typeface="Arial" charset="0"/>
              </a:rPr>
              <a:t>non-</a:t>
            </a:r>
            <a:r>
              <a:rPr lang="en-US" altLang="ja-JP" dirty="0" smtClean="0">
                <a:solidFill>
                  <a:srgbClr val="800000"/>
                </a:solidFill>
                <a:latin typeface="Arial" charset="0"/>
                <a:ea typeface="メイリオ" charset="0"/>
                <a:cs typeface="Arial" charset="0"/>
              </a:rPr>
              <a:t>detections </a:t>
            </a:r>
            <a:r>
              <a:rPr lang="en-US" altLang="ja-JP" dirty="0">
                <a:latin typeface="Arial" charset="0"/>
                <a:ea typeface="メイリオ" charset="0"/>
                <a:cs typeface="Arial" charset="0"/>
              </a:rPr>
              <a:t>in 250GHz continuum and [CII</a:t>
            </a:r>
            <a:r>
              <a:rPr lang="en-US" altLang="ja-JP" dirty="0" smtClean="0">
                <a:latin typeface="Arial" charset="0"/>
                <a:ea typeface="メイリオ" charset="0"/>
                <a:cs typeface="Arial" charset="0"/>
              </a:rPr>
              <a:t>] (z~7) </a:t>
            </a:r>
          </a:p>
          <a:p>
            <a:pPr lvl="1"/>
            <a:r>
              <a:rPr lang="en-US" altLang="ja-JP" dirty="0" smtClean="0">
                <a:latin typeface="Arial" charset="0"/>
                <a:ea typeface="メイリオ" charset="0"/>
                <a:cs typeface="Arial" charset="0"/>
              </a:rPr>
              <a:t>Very </a:t>
            </a:r>
            <a:r>
              <a:rPr lang="en-US" altLang="ja-JP" dirty="0">
                <a:latin typeface="Arial" charset="0"/>
                <a:ea typeface="メイリオ" charset="0"/>
                <a:cs typeface="Arial" charset="0"/>
              </a:rPr>
              <a:t>low dust content and atomic carbon (e.g. metal poor system) – [CII] may not be the best tracer for 1</a:t>
            </a:r>
            <a:r>
              <a:rPr lang="en-US" altLang="ja-JP" baseline="30000" dirty="0">
                <a:latin typeface="Arial" charset="0"/>
                <a:ea typeface="メイリオ" charset="0"/>
                <a:cs typeface="Arial" charset="0"/>
              </a:rPr>
              <a:t>st</a:t>
            </a:r>
            <a:r>
              <a:rPr lang="en-US" altLang="ja-JP" dirty="0">
                <a:latin typeface="Arial" charset="0"/>
                <a:ea typeface="メイリオ" charset="0"/>
                <a:cs typeface="Arial" charset="0"/>
              </a:rPr>
              <a:t> galaxies</a:t>
            </a:r>
          </a:p>
          <a:p>
            <a:r>
              <a:rPr lang="en-US" altLang="ja-JP" sz="2400" dirty="0">
                <a:latin typeface="Arial" charset="0"/>
                <a:ea typeface="メイリオ" charset="0"/>
                <a:cs typeface="Arial" charset="0"/>
              </a:rPr>
              <a:t>Possibly witnessing an assembly </a:t>
            </a:r>
            <a:r>
              <a:rPr lang="en-US" altLang="ja-JP" sz="2400" dirty="0" smtClean="0">
                <a:latin typeface="Arial" charset="0"/>
                <a:ea typeface="メイリオ" charset="0"/>
                <a:cs typeface="Arial" charset="0"/>
              </a:rPr>
              <a:t>of ‘first galaxy’</a:t>
            </a:r>
          </a:p>
          <a:p>
            <a:pPr lvl="1"/>
            <a:r>
              <a:rPr lang="en-US" altLang="ja-JP" dirty="0" smtClean="0">
                <a:latin typeface="Arial" charset="0"/>
                <a:ea typeface="メイリオ" charset="0"/>
                <a:cs typeface="Arial" charset="0"/>
              </a:rPr>
              <a:t>In BDF2399, [C II] detected 4kpc away (</a:t>
            </a:r>
            <a:r>
              <a:rPr lang="en-US" altLang="ja-JP" dirty="0" err="1" smtClean="0">
                <a:latin typeface="Arial" charset="0"/>
                <a:ea typeface="メイリオ" charset="0"/>
                <a:cs typeface="Arial" charset="0"/>
              </a:rPr>
              <a:t>Maiolino</a:t>
            </a:r>
            <a:r>
              <a:rPr lang="en-US" altLang="ja-JP" dirty="0" smtClean="0">
                <a:latin typeface="Arial" charset="0"/>
                <a:ea typeface="メイリオ" charset="0"/>
                <a:cs typeface="Arial" charset="0"/>
              </a:rPr>
              <a:t> et al. 2015)</a:t>
            </a:r>
          </a:p>
          <a:p>
            <a:r>
              <a:rPr lang="en-US" altLang="ja-JP" sz="2400" dirty="0" smtClean="0">
                <a:latin typeface="Arial" charset="0"/>
                <a:ea typeface="メイリオ" charset="0"/>
                <a:cs typeface="Arial" charset="0"/>
              </a:rPr>
              <a:t>But [C II] strong in several z~6 QSOs</a:t>
            </a:r>
            <a:endParaRPr lang="en-US" altLang="ja-JP" sz="2400" dirty="0">
              <a:latin typeface="Arial" charset="0"/>
              <a:ea typeface="メイリオ" charset="0"/>
              <a:cs typeface="Arial" charset="0"/>
            </a:endParaRPr>
          </a:p>
        </p:txBody>
      </p:sp>
      <p:sp>
        <p:nvSpPr>
          <p:cNvPr id="39939" name="図 2" descr="wang2013f2b.pdf"/>
          <p:cNvSpPr>
            <a:spLocks noChangeAspect="1"/>
          </p:cNvSpPr>
          <p:nvPr/>
        </p:nvSpPr>
        <p:spPr bwMode="auto">
          <a:xfrm>
            <a:off x="4478338" y="2422525"/>
            <a:ext cx="4546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p>
        </p:txBody>
      </p:sp>
      <p:sp>
        <p:nvSpPr>
          <p:cNvPr id="39940" name="テキスト ボックス 12"/>
          <p:cNvSpPr txBox="1">
            <a:spLocks noChangeArrowheads="1"/>
          </p:cNvSpPr>
          <p:nvPr/>
        </p:nvSpPr>
        <p:spPr bwMode="auto">
          <a:xfrm>
            <a:off x="6372225" y="2436813"/>
            <a:ext cx="60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solidFill>
                  <a:schemeClr val="bg1"/>
                </a:solidFill>
              </a:rPr>
              <a:t>[CII]</a:t>
            </a:r>
            <a:endParaRPr lang="ja-JP" altLang="en-US" sz="1800">
              <a:solidFill>
                <a:schemeClr val="bg1"/>
              </a:solidFill>
            </a:endParaRPr>
          </a:p>
        </p:txBody>
      </p:sp>
      <p:sp>
        <p:nvSpPr>
          <p:cNvPr id="39941" name="テキスト ボックス 12"/>
          <p:cNvSpPr txBox="1">
            <a:spLocks noChangeArrowheads="1"/>
          </p:cNvSpPr>
          <p:nvPr/>
        </p:nvSpPr>
        <p:spPr bwMode="auto">
          <a:xfrm>
            <a:off x="6524625" y="2589213"/>
            <a:ext cx="60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a:solidFill>
                  <a:schemeClr val="bg1"/>
                </a:solidFill>
              </a:rPr>
              <a:t>[CII]</a:t>
            </a:r>
            <a:endParaRPr lang="ja-JP" altLang="en-US" sz="1800">
              <a:solidFill>
                <a:schemeClr val="bg1"/>
              </a:solidFill>
            </a:endParaRPr>
          </a:p>
        </p:txBody>
      </p:sp>
      <p:pic>
        <p:nvPicPr>
          <p:cNvPr id="3994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95667" y="733425"/>
            <a:ext cx="29527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テキスト ボックス 3"/>
          <p:cNvSpPr txBox="1">
            <a:spLocks noChangeArrowheads="1"/>
          </p:cNvSpPr>
          <p:nvPr/>
        </p:nvSpPr>
        <p:spPr bwMode="auto">
          <a:xfrm>
            <a:off x="1803400" y="5206627"/>
            <a:ext cx="4568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t>Top: </a:t>
            </a:r>
            <a:r>
              <a:rPr lang="en-US" altLang="ja-JP" sz="1800" dirty="0" err="1" smtClean="0"/>
              <a:t>Himiko</a:t>
            </a:r>
            <a:r>
              <a:rPr lang="en-US" altLang="ja-JP" sz="1800" dirty="0" smtClean="0"/>
              <a:t> </a:t>
            </a:r>
            <a:r>
              <a:rPr lang="en-US" altLang="ja-JP" sz="1800" dirty="0" err="1" smtClean="0"/>
              <a:t>Ouchi</a:t>
            </a:r>
            <a:r>
              <a:rPr lang="en-US" altLang="ja-JP" sz="1800" dirty="0" smtClean="0"/>
              <a:t> </a:t>
            </a:r>
            <a:r>
              <a:rPr lang="en-US" altLang="ja-JP" sz="1800" dirty="0"/>
              <a:t>et al. (2013</a:t>
            </a:r>
            <a:r>
              <a:rPr lang="en-US" altLang="ja-JP" sz="1800" dirty="0" smtClean="0"/>
              <a:t>), Bottom: BDF2399 [C II]: </a:t>
            </a:r>
            <a:r>
              <a:rPr lang="en-US" altLang="ja-JP" sz="1800" dirty="0" err="1" smtClean="0"/>
              <a:t>Maiolino</a:t>
            </a:r>
            <a:r>
              <a:rPr lang="en-US" altLang="ja-JP" sz="1800" dirty="0" smtClean="0"/>
              <a:t> et al 2015.</a:t>
            </a:r>
            <a:endParaRPr lang="ja-JP" altLang="en-US" sz="1800" dirty="0"/>
          </a:p>
        </p:txBody>
      </p:sp>
      <p:pic>
        <p:nvPicPr>
          <p:cNvPr id="2" name="Picture 1" descr="IOK-1_fig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625" y="3698875"/>
            <a:ext cx="2323792" cy="2628900"/>
          </a:xfrm>
          <a:prstGeom prst="rect">
            <a:avLst/>
          </a:prstGeom>
        </p:spPr>
      </p:pic>
      <p:sp>
        <p:nvSpPr>
          <p:cNvPr id="3" name="TextBox 2"/>
          <p:cNvSpPr txBox="1"/>
          <p:nvPr/>
        </p:nvSpPr>
        <p:spPr>
          <a:xfrm>
            <a:off x="3200400" y="5513388"/>
            <a:ext cx="184666" cy="369332"/>
          </a:xfrm>
          <a:prstGeom prst="rect">
            <a:avLst/>
          </a:prstGeom>
          <a:noFill/>
        </p:spPr>
        <p:txBody>
          <a:bodyPr wrap="none" rtlCol="0">
            <a:spAutoFit/>
          </a:bodyPr>
          <a:lstStyle/>
          <a:p>
            <a:endParaRPr lang="en-US" dirty="0" smtClean="0">
              <a:latin typeface="Gill Sans MT" panose="020B0502020104020203" pitchFamily="34" charset="0"/>
            </a:endParaRPr>
          </a:p>
        </p:txBody>
      </p:sp>
      <p:pic>
        <p:nvPicPr>
          <p:cNvPr id="11" name="Picture 10" descr="ALMA_AOS_footer1.png"/>
          <p:cNvPicPr>
            <a:picLocks noChangeAspect="1"/>
          </p:cNvPicPr>
          <p:nvPr/>
        </p:nvPicPr>
        <p:blipFill rotWithShape="1">
          <a:blip r:embed="rId5">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pic>
        <p:nvPicPr>
          <p:cNvPr id="4" name="Picture 3" descr="BDF2399_Maiolino.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626" y="3698875"/>
            <a:ext cx="2323792" cy="2323792"/>
          </a:xfrm>
          <a:prstGeom prst="rect">
            <a:avLst/>
          </a:prstGeom>
        </p:spPr>
      </p:pic>
    </p:spTree>
    <p:extLst>
      <p:ext uri="{BB962C8B-B14F-4D97-AF65-F5344CB8AC3E}">
        <p14:creationId xmlns:p14="http://schemas.microsoft.com/office/powerpoint/2010/main" val="2392246915"/>
      </p:ext>
    </p:extLst>
  </p:cSld>
  <p:clrMapOvr>
    <a:masterClrMapping/>
  </p:clrMapOvr>
  <mc:AlternateContent xmlns:mc="http://schemas.openxmlformats.org/markup-compatibility/2006" xmlns:p14="http://schemas.microsoft.com/office/powerpoint/2010/main">
    <mc:Choice Requires="p14">
      <p:transition spd="slow" p14:dur="2000" advTm="434"/>
    </mc:Choice>
    <mc:Fallback xmlns="">
      <p:transition xmlns:p14="http://schemas.microsoft.com/office/powerpoint/2010/main" spd="slow" advTm="434"/>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52400" y="16019"/>
            <a:ext cx="8839200" cy="898381"/>
          </a:xfrm>
        </p:spPr>
        <p:txBody>
          <a:bodyPr>
            <a:normAutofit fontScale="70000" lnSpcReduction="20000"/>
          </a:bodyPr>
          <a:lstStyle/>
          <a:p>
            <a:pPr lvl="0"/>
            <a:r>
              <a:rPr lang="en-US" dirty="0"/>
              <a:t>The ability to detect spectral line emission from  CO or C II in a normal galaxy like the Milky Way at a redshift of z=3, in less  than 24 hours of observation.</a:t>
            </a:r>
          </a:p>
          <a:p>
            <a:r>
              <a:rPr lang="en-GB" sz="3200" dirty="0" smtClean="0"/>
              <a:t>Example: The ISM in Galaxies at a Billion Years after the Big Bang</a:t>
            </a:r>
            <a:endParaRPr lang="en-GB" sz="3200" dirty="0"/>
          </a:p>
          <a:p>
            <a:endParaRPr lang="en-GB" dirty="0"/>
          </a:p>
        </p:txBody>
      </p:sp>
      <p:sp>
        <p:nvSpPr>
          <p:cNvPr id="9" name="Content Placeholder 2"/>
          <p:cNvSpPr>
            <a:spLocks noGrp="1"/>
          </p:cNvSpPr>
          <p:nvPr>
            <p:ph sz="quarter" idx="12"/>
          </p:nvPr>
        </p:nvSpPr>
        <p:spPr>
          <a:xfrm>
            <a:off x="-1" y="1077387"/>
            <a:ext cx="5167333" cy="4880496"/>
          </a:xfrm>
        </p:spPr>
        <p:txBody>
          <a:bodyPr>
            <a:normAutofit fontScale="85000" lnSpcReduction="20000"/>
          </a:bodyPr>
          <a:lstStyle/>
          <a:p>
            <a:r>
              <a:rPr lang="en-US" sz="2000" dirty="0" smtClean="0"/>
              <a:t>Are evolved galaxies </a:t>
            </a:r>
            <a:r>
              <a:rPr lang="en-US" sz="2000" dirty="0"/>
              <a:t>present among the fainter star-forming population at </a:t>
            </a:r>
            <a:r>
              <a:rPr lang="en-US" sz="2000" i="1" dirty="0"/>
              <a:t>z</a:t>
            </a:r>
            <a:r>
              <a:rPr lang="en-US" sz="2000" dirty="0"/>
              <a:t> &gt; </a:t>
            </a:r>
            <a:r>
              <a:rPr lang="en-US" sz="2000" dirty="0" smtClean="0"/>
              <a:t>3?</a:t>
            </a:r>
          </a:p>
          <a:p>
            <a:r>
              <a:rPr lang="en-US" sz="2000" dirty="0" smtClean="0"/>
              <a:t>With ALMA, </a:t>
            </a:r>
            <a:r>
              <a:rPr lang="en-US" sz="2000" dirty="0" err="1" smtClean="0"/>
              <a:t>Capak</a:t>
            </a:r>
            <a:r>
              <a:rPr lang="en-US" sz="2000" dirty="0" smtClean="0"/>
              <a:t> et al. observed nine dusty, normal (L~1-4 L</a:t>
            </a:r>
            <a:r>
              <a:rPr lang="en-US" sz="2000" baseline="-25000" dirty="0" smtClean="0"/>
              <a:t>*</a:t>
            </a:r>
            <a:r>
              <a:rPr lang="en-US" sz="2000" dirty="0" smtClean="0"/>
              <a:t>) galaxies at </a:t>
            </a:r>
            <a:r>
              <a:rPr lang="en-US" sz="2000" i="1" dirty="0" smtClean="0"/>
              <a:t>z</a:t>
            </a:r>
            <a:r>
              <a:rPr lang="en-US" sz="2000" dirty="0" smtClean="0"/>
              <a:t>=5~6</a:t>
            </a:r>
          </a:p>
          <a:p>
            <a:r>
              <a:rPr lang="en-US" sz="2000" dirty="0" smtClean="0"/>
              <a:t>Detected [C II] with ALMA (20 min observations)  in all nine at ~290 GHz </a:t>
            </a:r>
            <a:r>
              <a:rPr lang="en-US" sz="2000" dirty="0" err="1" smtClean="0"/>
              <a:t>S</a:t>
            </a:r>
            <a:r>
              <a:rPr lang="en-US" sz="2000" baseline="-25000" dirty="0" err="1" smtClean="0"/>
              <a:t>ν</a:t>
            </a:r>
            <a:r>
              <a:rPr lang="en-US" sz="2000" baseline="-25000" dirty="0" smtClean="0"/>
              <a:t> </a:t>
            </a:r>
            <a:r>
              <a:rPr lang="en-US" sz="2000" dirty="0" smtClean="0"/>
              <a:t>= 0.61± 0.12 </a:t>
            </a:r>
            <a:r>
              <a:rPr lang="en-US" sz="2000" dirty="0" err="1" smtClean="0"/>
              <a:t>mJy</a:t>
            </a:r>
            <a:r>
              <a:rPr lang="en-US" sz="2000" dirty="0" smtClean="0"/>
              <a:t> but</a:t>
            </a:r>
            <a:r>
              <a:rPr lang="en-US" sz="2000" b="1" i="1" dirty="0" smtClean="0"/>
              <a:t> only 4 in continuum</a:t>
            </a:r>
          </a:p>
          <a:p>
            <a:r>
              <a:rPr lang="en-US" sz="2000" dirty="0" smtClean="0"/>
              <a:t>Gas distributed over scales 1-8 </a:t>
            </a:r>
            <a:r>
              <a:rPr lang="en-US" sz="2000" dirty="0" err="1" smtClean="0"/>
              <a:t>kpc</a:t>
            </a:r>
            <a:r>
              <a:rPr lang="en-US" sz="2000" dirty="0" smtClean="0"/>
              <a:t>, with diverse dynamics</a:t>
            </a:r>
          </a:p>
          <a:p>
            <a:r>
              <a:rPr lang="en-US" sz="2000" dirty="0" smtClean="0"/>
              <a:t>Highly evolved galaxies: large stellar mass (~fewx10</a:t>
            </a:r>
            <a:r>
              <a:rPr lang="en-US" sz="2000" baseline="30000" dirty="0" smtClean="0"/>
              <a:t>10</a:t>
            </a:r>
            <a:r>
              <a:rPr lang="en-US" sz="2000" dirty="0" smtClean="0"/>
              <a:t> M</a:t>
            </a:r>
            <a:r>
              <a:rPr lang="en-US" sz="1800" baseline="-25000" dirty="0" smtClean="0"/>
              <a:t>O</a:t>
            </a:r>
            <a:r>
              <a:rPr lang="en-US" sz="2000" dirty="0" smtClean="0"/>
              <a:t>) SFR</a:t>
            </a:r>
            <a:r>
              <a:rPr lang="en-US" sz="2000" dirty="0"/>
              <a:t> </a:t>
            </a:r>
            <a:r>
              <a:rPr lang="en-US" sz="2000" dirty="0" smtClean="0"/>
              <a:t>&lt;3to100 M</a:t>
            </a:r>
            <a:r>
              <a:rPr lang="en-US" sz="2000" baseline="-25000" dirty="0" smtClean="0"/>
              <a:t>O</a:t>
            </a:r>
            <a:r>
              <a:rPr lang="en-US" sz="2000" dirty="0" smtClean="0"/>
              <a:t> yr</a:t>
            </a:r>
            <a:r>
              <a:rPr lang="en-US" sz="2000" baseline="30000" dirty="0" smtClean="0"/>
              <a:t>-1 </a:t>
            </a:r>
            <a:r>
              <a:rPr lang="en-US" sz="2000" dirty="0" smtClean="0"/>
              <a:t>(Present day MW rate is </a:t>
            </a:r>
            <a:r>
              <a:rPr lang="en-US" sz="2000" dirty="0"/>
              <a:t>~1M</a:t>
            </a:r>
            <a:r>
              <a:rPr lang="en-US" sz="2000" baseline="-25000" dirty="0"/>
              <a:t>O</a:t>
            </a:r>
            <a:r>
              <a:rPr lang="en-US" sz="2000" dirty="0"/>
              <a:t> yr</a:t>
            </a:r>
            <a:r>
              <a:rPr lang="en-US" sz="2000" baseline="30000" dirty="0"/>
              <a:t>-1 </a:t>
            </a:r>
            <a:r>
              <a:rPr lang="en-US" sz="2000" dirty="0" smtClean="0"/>
              <a:t>)</a:t>
            </a:r>
          </a:p>
          <a:p>
            <a:r>
              <a:rPr lang="en-US" sz="2000" dirty="0" smtClean="0"/>
              <a:t>Thermal emission depressed by 12x relative to galaxies at z~2 suggests strong evolution in ISM properties; these galaxies resemble low </a:t>
            </a:r>
            <a:r>
              <a:rPr lang="en-US" sz="2000" dirty="0" err="1" smtClean="0"/>
              <a:t>metallicity</a:t>
            </a:r>
            <a:r>
              <a:rPr lang="en-US" sz="2000" dirty="0" smtClean="0"/>
              <a:t> systems</a:t>
            </a:r>
          </a:p>
          <a:p>
            <a:r>
              <a:rPr lang="en-US" sz="2000" dirty="0" smtClean="0"/>
              <a:t>Hence, evolved galaxies not unlike the MW are present at z&gt;5!</a:t>
            </a:r>
          </a:p>
          <a:p>
            <a:r>
              <a:rPr lang="en-US" sz="2000" dirty="0" smtClean="0"/>
              <a:t>This goal may have been met…</a:t>
            </a:r>
            <a:endParaRPr lang="en-US" sz="2000" dirty="0"/>
          </a:p>
        </p:txBody>
      </p:sp>
      <p:sp>
        <p:nvSpPr>
          <p:cNvPr id="10" name="TextBox 9"/>
          <p:cNvSpPr txBox="1"/>
          <p:nvPr/>
        </p:nvSpPr>
        <p:spPr>
          <a:xfrm>
            <a:off x="5904428" y="5709295"/>
            <a:ext cx="2889107" cy="307777"/>
          </a:xfrm>
          <a:prstGeom prst="rect">
            <a:avLst/>
          </a:prstGeom>
          <a:noFill/>
        </p:spPr>
        <p:txBody>
          <a:bodyPr wrap="none" rtlCol="0">
            <a:spAutoFit/>
          </a:bodyPr>
          <a:lstStyle/>
          <a:p>
            <a:r>
              <a:rPr lang="en-US" sz="1400" dirty="0" err="1" smtClean="0"/>
              <a:t>Capak</a:t>
            </a:r>
            <a:r>
              <a:rPr lang="en-US" sz="1400" dirty="0" smtClean="0"/>
              <a:t> et al. Nature (2015 Nature)</a:t>
            </a:r>
            <a:endParaRPr lang="en-US" sz="1400" dirty="0"/>
          </a:p>
        </p:txBody>
      </p:sp>
      <p:pic>
        <p:nvPicPr>
          <p:cNvPr id="3" name="Picture 2" descr="Capak_Gal.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306" y="962740"/>
            <a:ext cx="3192229" cy="2173273"/>
          </a:xfrm>
          <a:prstGeom prst="rect">
            <a:avLst/>
          </a:prstGeom>
        </p:spPr>
      </p:pic>
      <p:pic>
        <p:nvPicPr>
          <p:cNvPr id="4" name="Picture 3" descr="Capak_CIIGal.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138" y="3139830"/>
            <a:ext cx="3772861" cy="2602880"/>
          </a:xfrm>
          <a:prstGeom prst="rect">
            <a:avLst/>
          </a:prstGeom>
        </p:spPr>
      </p:pic>
      <p:pic>
        <p:nvPicPr>
          <p:cNvPr id="7" name="Picture 6" descr="ALMA_AOS_footer1.png"/>
          <p:cNvPicPr>
            <a:picLocks noChangeAspect="1"/>
          </p:cNvPicPr>
          <p:nvPr/>
        </p:nvPicPr>
        <p:blipFill rotWithShape="1">
          <a:blip r:embed="rId5">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extLst>
      <p:ext uri="{BB962C8B-B14F-4D97-AF65-F5344CB8AC3E}">
        <p14:creationId xmlns:p14="http://schemas.microsoft.com/office/powerpoint/2010/main" val="42831491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78"/>
            <a:ext cx="7586133" cy="672641"/>
          </a:xfrm>
        </p:spPr>
        <p:txBody>
          <a:bodyPr/>
          <a:lstStyle/>
          <a:p>
            <a:r>
              <a:rPr lang="en-US" sz="3200" dirty="0" smtClean="0">
                <a:solidFill>
                  <a:schemeClr val="tx1"/>
                </a:solidFill>
                <a:latin typeface="+mj-lt"/>
              </a:rPr>
              <a:t>ALMA:  Nitrogen in the Early Universe</a:t>
            </a:r>
            <a:endParaRPr lang="en-US" sz="3200" dirty="0">
              <a:solidFill>
                <a:schemeClr val="tx1"/>
              </a:solidFill>
              <a:latin typeface="+mj-lt"/>
            </a:endParaRPr>
          </a:p>
        </p:txBody>
      </p:sp>
      <p:sp>
        <p:nvSpPr>
          <p:cNvPr id="3" name="Content Placeholder 2"/>
          <p:cNvSpPr>
            <a:spLocks noGrp="1"/>
          </p:cNvSpPr>
          <p:nvPr>
            <p:ph idx="1"/>
          </p:nvPr>
        </p:nvSpPr>
        <p:spPr>
          <a:xfrm>
            <a:off x="152400" y="990600"/>
            <a:ext cx="5638800" cy="4525963"/>
          </a:xfrm>
        </p:spPr>
        <p:txBody>
          <a:bodyPr/>
          <a:lstStyle/>
          <a:p>
            <a:r>
              <a:rPr lang="en-US" sz="2000" dirty="0" smtClean="0">
                <a:solidFill>
                  <a:schemeClr val="tx1"/>
                </a:solidFill>
                <a:latin typeface="+mn-lt"/>
              </a:rPr>
              <a:t>Nitrogen is a secondary element, produced within low mass stars, hence its abundance rise in the Universe may be expected to lag that of O and C</a:t>
            </a:r>
          </a:p>
          <a:p>
            <a:r>
              <a:rPr lang="en-US" sz="2000" dirty="0" smtClean="0">
                <a:solidFill>
                  <a:schemeClr val="tx1"/>
                </a:solidFill>
                <a:latin typeface="+mn-lt"/>
              </a:rPr>
              <a:t>Spectrally, it is traced by the [N II] lines at 122 and 205 microns, which emit at about 5%of the [C II] intensity in the local Universe</a:t>
            </a:r>
          </a:p>
          <a:p>
            <a:r>
              <a:rPr lang="en-US" sz="2000" dirty="0" smtClean="0">
                <a:solidFill>
                  <a:schemeClr val="tx1"/>
                </a:solidFill>
                <a:latin typeface="+mn-lt"/>
              </a:rPr>
              <a:t>Nagao et al. (2012) report ALMA observations of [N II] in J033229.4-275619, a starburst </a:t>
            </a:r>
            <a:r>
              <a:rPr lang="en-US" sz="2000" dirty="0" err="1" smtClean="0">
                <a:solidFill>
                  <a:schemeClr val="tx1"/>
                </a:solidFill>
                <a:latin typeface="+mn-lt"/>
              </a:rPr>
              <a:t>submillimeter</a:t>
            </a:r>
            <a:r>
              <a:rPr lang="en-US" sz="2000" dirty="0" smtClean="0">
                <a:solidFill>
                  <a:schemeClr val="tx1"/>
                </a:solidFill>
                <a:latin typeface="+mn-lt"/>
              </a:rPr>
              <a:t> galaxy at an age since the Big Bang of 1.27 </a:t>
            </a:r>
            <a:r>
              <a:rPr lang="en-US" sz="2000" dirty="0" err="1" smtClean="0">
                <a:solidFill>
                  <a:schemeClr val="tx1"/>
                </a:solidFill>
                <a:latin typeface="+mn-lt"/>
              </a:rPr>
              <a:t>Gyr</a:t>
            </a:r>
            <a:r>
              <a:rPr lang="en-US" sz="2000" dirty="0" smtClean="0">
                <a:solidFill>
                  <a:schemeClr val="tx1"/>
                </a:solidFill>
                <a:latin typeface="+mn-lt"/>
              </a:rPr>
              <a:t> (z=4.75).  [N II]/[C II]~0.043 in this galaxy, suggesting a solar nitrogen abundance (the ratio is 0.05 in M82). (see new [C II]/ALMA data from de </a:t>
            </a:r>
            <a:r>
              <a:rPr lang="en-US" sz="2000" dirty="0" err="1" smtClean="0">
                <a:solidFill>
                  <a:schemeClr val="tx1"/>
                </a:solidFill>
                <a:latin typeface="+mn-lt"/>
              </a:rPr>
              <a:t>Breuck</a:t>
            </a:r>
            <a:r>
              <a:rPr lang="en-US" sz="2000" dirty="0" smtClean="0">
                <a:solidFill>
                  <a:schemeClr val="tx1"/>
                </a:solidFill>
                <a:latin typeface="+mn-lt"/>
              </a:rPr>
              <a:t> et al 2014)</a:t>
            </a:r>
            <a:endParaRPr lang="en-US" sz="2000" dirty="0">
              <a:solidFill>
                <a:schemeClr val="tx1"/>
              </a:solidFill>
              <a:latin typeface="+mn-lt"/>
            </a:endParaRPr>
          </a:p>
        </p:txBody>
      </p:sp>
      <p:pic>
        <p:nvPicPr>
          <p:cNvPr id="5" name="Picture 4" descr="Coppin_J03323.tiff"/>
          <p:cNvPicPr>
            <a:picLocks noChangeAspect="1"/>
          </p:cNvPicPr>
          <p:nvPr/>
        </p:nvPicPr>
        <p:blipFill>
          <a:blip r:embed="rId3"/>
          <a:stretch>
            <a:fillRect/>
          </a:stretch>
        </p:blipFill>
        <p:spPr>
          <a:xfrm>
            <a:off x="5638800" y="1219200"/>
            <a:ext cx="3330502" cy="1125730"/>
          </a:xfrm>
          <a:prstGeom prst="rect">
            <a:avLst/>
          </a:prstGeom>
        </p:spPr>
      </p:pic>
      <p:pic>
        <p:nvPicPr>
          <p:cNvPr id="6" name="Picture 5" descr="Coppin_J03323SED.tiff"/>
          <p:cNvPicPr>
            <a:picLocks noChangeAspect="1"/>
          </p:cNvPicPr>
          <p:nvPr/>
        </p:nvPicPr>
        <p:blipFill>
          <a:blip r:embed="rId4"/>
          <a:stretch>
            <a:fillRect/>
          </a:stretch>
        </p:blipFill>
        <p:spPr>
          <a:xfrm>
            <a:off x="5867400" y="2667000"/>
            <a:ext cx="3060434" cy="1414776"/>
          </a:xfrm>
          <a:prstGeom prst="rect">
            <a:avLst/>
          </a:prstGeom>
        </p:spPr>
      </p:pic>
      <p:pic>
        <p:nvPicPr>
          <p:cNvPr id="8" name="Picture 7" descr="Nagao_J03323_ALMA.jpg"/>
          <p:cNvPicPr>
            <a:picLocks noChangeAspect="1"/>
          </p:cNvPicPr>
          <p:nvPr/>
        </p:nvPicPr>
        <p:blipFill>
          <a:blip r:embed="rId5"/>
          <a:stretch>
            <a:fillRect/>
          </a:stretch>
        </p:blipFill>
        <p:spPr>
          <a:xfrm>
            <a:off x="5715000" y="4419600"/>
            <a:ext cx="1736436" cy="1302327"/>
          </a:xfrm>
          <a:prstGeom prst="rect">
            <a:avLst/>
          </a:prstGeom>
        </p:spPr>
      </p:pic>
      <p:sp>
        <p:nvSpPr>
          <p:cNvPr id="9" name="TextBox 8"/>
          <p:cNvSpPr txBox="1"/>
          <p:nvPr/>
        </p:nvSpPr>
        <p:spPr>
          <a:xfrm>
            <a:off x="5829300" y="5730698"/>
            <a:ext cx="2139728" cy="338554"/>
          </a:xfrm>
          <a:prstGeom prst="rect">
            <a:avLst/>
          </a:prstGeom>
          <a:noFill/>
        </p:spPr>
        <p:txBody>
          <a:bodyPr wrap="none" rtlCol="0">
            <a:spAutoFit/>
          </a:bodyPr>
          <a:lstStyle/>
          <a:p>
            <a:pPr marL="342900" indent="-342900" eaLnBrk="0" hangingPunct="0">
              <a:spcBef>
                <a:spcPct val="20000"/>
              </a:spcBef>
            </a:pPr>
            <a:r>
              <a:rPr lang="en-US" sz="1600" dirty="0" smtClean="0">
                <a:solidFill>
                  <a:schemeClr val="accent4">
                    <a:lumMod val="50000"/>
                  </a:schemeClr>
                </a:solidFill>
                <a:latin typeface="Gill Sans MT" pitchFamily="34" charset="0"/>
                <a:cs typeface="Gill Sans" pitchFamily="17" charset="0"/>
              </a:rPr>
              <a:t>ALMA Image, Spectrum</a:t>
            </a:r>
          </a:p>
        </p:txBody>
      </p:sp>
      <p:sp>
        <p:nvSpPr>
          <p:cNvPr id="10" name="TextBox 9"/>
          <p:cNvSpPr txBox="1"/>
          <p:nvPr/>
        </p:nvSpPr>
        <p:spPr>
          <a:xfrm>
            <a:off x="5877461" y="3962400"/>
            <a:ext cx="3266539" cy="338554"/>
          </a:xfrm>
          <a:prstGeom prst="rect">
            <a:avLst/>
          </a:prstGeom>
          <a:noFill/>
        </p:spPr>
        <p:txBody>
          <a:bodyPr wrap="none" rtlCol="0">
            <a:spAutoFit/>
          </a:bodyPr>
          <a:lstStyle/>
          <a:p>
            <a:pPr marL="342900" indent="-342900" eaLnBrk="0" hangingPunct="0">
              <a:spcBef>
                <a:spcPct val="20000"/>
              </a:spcBef>
            </a:pPr>
            <a:r>
              <a:rPr lang="en-US" sz="1600" dirty="0" smtClean="0">
                <a:solidFill>
                  <a:schemeClr val="accent4">
                    <a:lumMod val="50000"/>
                  </a:schemeClr>
                </a:solidFill>
                <a:latin typeface="Gill Sans MT" pitchFamily="34" charset="0"/>
                <a:cs typeface="Gill Sans" pitchFamily="17" charset="0"/>
              </a:rPr>
              <a:t>J03329.4 Spectral energy distribution</a:t>
            </a:r>
          </a:p>
        </p:txBody>
      </p:sp>
      <p:sp>
        <p:nvSpPr>
          <p:cNvPr id="11" name="TextBox 10"/>
          <p:cNvSpPr txBox="1"/>
          <p:nvPr/>
        </p:nvSpPr>
        <p:spPr>
          <a:xfrm>
            <a:off x="6019800" y="2362200"/>
            <a:ext cx="2605801" cy="338554"/>
          </a:xfrm>
          <a:prstGeom prst="rect">
            <a:avLst/>
          </a:prstGeom>
          <a:noFill/>
        </p:spPr>
        <p:txBody>
          <a:bodyPr wrap="none" rtlCol="0">
            <a:spAutoFit/>
          </a:bodyPr>
          <a:lstStyle/>
          <a:p>
            <a:pPr marL="342900" indent="-342900" eaLnBrk="0" hangingPunct="0">
              <a:spcBef>
                <a:spcPct val="20000"/>
              </a:spcBef>
            </a:pPr>
            <a:r>
              <a:rPr lang="en-US" sz="1600" dirty="0" smtClean="0">
                <a:solidFill>
                  <a:schemeClr val="accent4">
                    <a:lumMod val="50000"/>
                  </a:schemeClr>
                </a:solidFill>
                <a:latin typeface="Gill Sans MT" pitchFamily="34" charset="0"/>
                <a:cs typeface="Gill Sans" pitchFamily="17" charset="0"/>
              </a:rPr>
              <a:t>Visible, NIR/radio, FIR images</a:t>
            </a:r>
          </a:p>
        </p:txBody>
      </p:sp>
      <p:sp>
        <p:nvSpPr>
          <p:cNvPr id="12" name="TextBox 11"/>
          <p:cNvSpPr txBox="1"/>
          <p:nvPr/>
        </p:nvSpPr>
        <p:spPr>
          <a:xfrm>
            <a:off x="7848600" y="1143000"/>
            <a:ext cx="942786" cy="215444"/>
          </a:xfrm>
          <a:prstGeom prst="rect">
            <a:avLst/>
          </a:prstGeom>
          <a:noFill/>
        </p:spPr>
        <p:txBody>
          <a:bodyPr wrap="none" rtlCol="0">
            <a:spAutoFit/>
          </a:bodyPr>
          <a:lstStyle/>
          <a:p>
            <a:pPr marL="342900" indent="-342900" eaLnBrk="0" hangingPunct="0">
              <a:spcBef>
                <a:spcPct val="20000"/>
              </a:spcBef>
            </a:pPr>
            <a:r>
              <a:rPr lang="en-US" sz="800" dirty="0" err="1" smtClean="0">
                <a:solidFill>
                  <a:schemeClr val="accent4">
                    <a:lumMod val="50000"/>
                  </a:schemeClr>
                </a:solidFill>
                <a:latin typeface="Gill Sans MT" pitchFamily="34" charset="0"/>
                <a:cs typeface="Gill Sans" pitchFamily="17" charset="0"/>
              </a:rPr>
              <a:t>Coppin</a:t>
            </a:r>
            <a:r>
              <a:rPr lang="en-US" sz="800" dirty="0" smtClean="0">
                <a:solidFill>
                  <a:schemeClr val="accent4">
                    <a:lumMod val="50000"/>
                  </a:schemeClr>
                </a:solidFill>
                <a:latin typeface="Gill Sans MT" pitchFamily="34" charset="0"/>
                <a:cs typeface="Gill Sans" pitchFamily="17" charset="0"/>
              </a:rPr>
              <a:t> et al. 2009</a:t>
            </a:r>
          </a:p>
        </p:txBody>
      </p:sp>
      <p:sp>
        <p:nvSpPr>
          <p:cNvPr id="13" name="TextBox 12"/>
          <p:cNvSpPr txBox="1"/>
          <p:nvPr/>
        </p:nvSpPr>
        <p:spPr>
          <a:xfrm>
            <a:off x="7772400" y="2590800"/>
            <a:ext cx="942786" cy="215444"/>
          </a:xfrm>
          <a:prstGeom prst="rect">
            <a:avLst/>
          </a:prstGeom>
          <a:noFill/>
        </p:spPr>
        <p:txBody>
          <a:bodyPr wrap="none" rtlCol="0">
            <a:spAutoFit/>
          </a:bodyPr>
          <a:lstStyle/>
          <a:p>
            <a:pPr marL="342900" indent="-342900" eaLnBrk="0" hangingPunct="0">
              <a:spcBef>
                <a:spcPct val="20000"/>
              </a:spcBef>
            </a:pPr>
            <a:r>
              <a:rPr lang="en-US" sz="800" dirty="0" err="1" smtClean="0">
                <a:solidFill>
                  <a:schemeClr val="accent4">
                    <a:lumMod val="50000"/>
                  </a:schemeClr>
                </a:solidFill>
                <a:latin typeface="Gill Sans MT" pitchFamily="34" charset="0"/>
                <a:cs typeface="Gill Sans" pitchFamily="17" charset="0"/>
              </a:rPr>
              <a:t>Coppin</a:t>
            </a:r>
            <a:r>
              <a:rPr lang="en-US" sz="800" dirty="0" smtClean="0">
                <a:solidFill>
                  <a:schemeClr val="accent4">
                    <a:lumMod val="50000"/>
                  </a:schemeClr>
                </a:solidFill>
                <a:latin typeface="Gill Sans MT" pitchFamily="34" charset="0"/>
                <a:cs typeface="Gill Sans" pitchFamily="17" charset="0"/>
              </a:rPr>
              <a:t> et al. 2009</a:t>
            </a:r>
          </a:p>
        </p:txBody>
      </p:sp>
      <p:sp>
        <p:nvSpPr>
          <p:cNvPr id="14" name="TextBox 13"/>
          <p:cNvSpPr txBox="1"/>
          <p:nvPr/>
        </p:nvSpPr>
        <p:spPr>
          <a:xfrm>
            <a:off x="6172200" y="4204156"/>
            <a:ext cx="905216" cy="215444"/>
          </a:xfrm>
          <a:prstGeom prst="rect">
            <a:avLst/>
          </a:prstGeom>
          <a:noFill/>
        </p:spPr>
        <p:txBody>
          <a:bodyPr wrap="none" rtlCol="0">
            <a:spAutoFit/>
          </a:bodyPr>
          <a:lstStyle/>
          <a:p>
            <a:pPr marL="342900" indent="-342900" eaLnBrk="0" hangingPunct="0">
              <a:spcBef>
                <a:spcPct val="20000"/>
              </a:spcBef>
            </a:pPr>
            <a:r>
              <a:rPr lang="en-US" sz="800" dirty="0" smtClean="0">
                <a:solidFill>
                  <a:schemeClr val="accent4">
                    <a:lumMod val="50000"/>
                  </a:schemeClr>
                </a:solidFill>
                <a:latin typeface="Gill Sans MT" pitchFamily="34" charset="0"/>
                <a:cs typeface="Gill Sans" pitchFamily="17" charset="0"/>
              </a:rPr>
              <a:t>Nagao et al. 2012</a:t>
            </a:r>
          </a:p>
        </p:txBody>
      </p:sp>
      <p:pic>
        <p:nvPicPr>
          <p:cNvPr id="15" name="Picture 14" descr="ALESS J03229_CII:tiff.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1436" y="4368800"/>
            <a:ext cx="1578534" cy="1473617"/>
          </a:xfrm>
          <a:prstGeom prst="rect">
            <a:avLst/>
          </a:prstGeom>
        </p:spPr>
      </p:pic>
      <p:sp>
        <p:nvSpPr>
          <p:cNvPr id="16" name="TextBox 15"/>
          <p:cNvSpPr txBox="1"/>
          <p:nvPr/>
        </p:nvSpPr>
        <p:spPr>
          <a:xfrm>
            <a:off x="7772400" y="4193232"/>
            <a:ext cx="1070375" cy="215444"/>
          </a:xfrm>
          <a:prstGeom prst="rect">
            <a:avLst/>
          </a:prstGeom>
          <a:noFill/>
        </p:spPr>
        <p:txBody>
          <a:bodyPr wrap="none" rtlCol="0">
            <a:spAutoFit/>
          </a:bodyPr>
          <a:lstStyle/>
          <a:p>
            <a:r>
              <a:rPr lang="en-US" sz="800" dirty="0" smtClean="0">
                <a:latin typeface="Gill Sans MT" panose="020B0502020104020203" pitchFamily="34" charset="0"/>
              </a:rPr>
              <a:t>De </a:t>
            </a:r>
            <a:r>
              <a:rPr lang="en-US" sz="800" dirty="0" err="1" smtClean="0">
                <a:latin typeface="Gill Sans MT" panose="020B0502020104020203" pitchFamily="34" charset="0"/>
              </a:rPr>
              <a:t>Breuck</a:t>
            </a:r>
            <a:r>
              <a:rPr lang="en-US" sz="800" dirty="0" smtClean="0">
                <a:latin typeface="Gill Sans MT" panose="020B0502020104020203" pitchFamily="34" charset="0"/>
              </a:rPr>
              <a:t> et al 2014</a:t>
            </a:r>
          </a:p>
        </p:txBody>
      </p:sp>
      <p:pic>
        <p:nvPicPr>
          <p:cNvPr id="17" name="Picture 16" descr="ALMA_AOS_footer1.png"/>
          <p:cNvPicPr>
            <a:picLocks noChangeAspect="1"/>
          </p:cNvPicPr>
          <p:nvPr/>
        </p:nvPicPr>
        <p:blipFill rotWithShape="1">
          <a:blip r:embed="rId7">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extLst>
      <p:ext uri="{BB962C8B-B14F-4D97-AF65-F5344CB8AC3E}">
        <p14:creationId xmlns:p14="http://schemas.microsoft.com/office/powerpoint/2010/main" val="1988218143"/>
      </p:ext>
    </p:extLst>
  </p:cSld>
  <p:clrMapOvr>
    <a:masterClrMapping/>
  </p:clrMapOvr>
  <mc:AlternateContent xmlns:mc="http://schemas.openxmlformats.org/markup-compatibility/2006" xmlns:p14="http://schemas.microsoft.com/office/powerpoint/2010/main">
    <mc:Choice Requires="p14">
      <p:transition spd="slow" p14:dur="2000" advTm="726"/>
    </mc:Choice>
    <mc:Fallback xmlns="">
      <p:transition xmlns:p14="http://schemas.microsoft.com/office/powerpoint/2010/main" spd="slow" advTm="726"/>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199" y="1272829"/>
            <a:ext cx="5095037" cy="480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63212"/>
            <a:ext cx="8537513" cy="1175706"/>
          </a:xfrm>
          <a:prstGeom prst="rect">
            <a:avLst/>
          </a:prstGeom>
          <a:noFill/>
        </p:spPr>
        <p:txBody>
          <a:bodyPr wrap="none" rtlCol="0">
            <a:spAutoFit/>
          </a:bodyPr>
          <a:lstStyle/>
          <a:p>
            <a:pPr eaLnBrk="0" hangingPunct="0">
              <a:spcBef>
                <a:spcPct val="20000"/>
              </a:spcBef>
            </a:pPr>
            <a:r>
              <a:rPr lang="en-US" sz="3200" dirty="0" smtClean="0">
                <a:latin typeface="+mj-lt"/>
                <a:cs typeface="Gill Sans" pitchFamily="17" charset="0"/>
              </a:rPr>
              <a:t>The Early Universe: </a:t>
            </a:r>
          </a:p>
          <a:p>
            <a:pPr eaLnBrk="0" hangingPunct="0">
              <a:spcBef>
                <a:spcPct val="20000"/>
              </a:spcBef>
            </a:pPr>
            <a:r>
              <a:rPr lang="en-US" sz="3200" dirty="0" smtClean="0">
                <a:latin typeface="+mj-lt"/>
                <a:cs typeface="Gill Sans" pitchFamily="17" charset="0"/>
              </a:rPr>
              <a:t>High Sensitivity and Resolution in SDP.81 z=3</a:t>
            </a:r>
          </a:p>
        </p:txBody>
      </p:sp>
      <p:pic>
        <p:nvPicPr>
          <p:cNvPr id="6" name="Picture 5" descr="ALMA_AOS_footer1.png"/>
          <p:cNvPicPr>
            <a:picLocks noChangeAspect="1"/>
          </p:cNvPicPr>
          <p:nvPr/>
        </p:nvPicPr>
        <p:blipFill rotWithShape="1">
          <a:blip r:embed="rId4">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extLst>
      <p:ext uri="{BB962C8B-B14F-4D97-AF65-F5344CB8AC3E}">
        <p14:creationId xmlns:p14="http://schemas.microsoft.com/office/powerpoint/2010/main" val="23659942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7"/>
          <p:cNvSpPr txBox="1">
            <a:spLocks noChangeArrowheads="1"/>
          </p:cNvSpPr>
          <p:nvPr/>
        </p:nvSpPr>
        <p:spPr bwMode="auto">
          <a:xfrm>
            <a:off x="4140201" y="1628776"/>
            <a:ext cx="50038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endParaRPr lang="es-ES" sz="2000">
              <a:solidFill>
                <a:schemeClr val="bg1"/>
              </a:solidFill>
            </a:endParaRPr>
          </a:p>
          <a:p>
            <a:pPr eaLnBrk="1" hangingPunct="1"/>
            <a:endParaRPr lang="es-ES"/>
          </a:p>
          <a:p>
            <a:pPr eaLnBrk="1" hangingPunct="1"/>
            <a:endParaRPr lang="es-ES"/>
          </a:p>
        </p:txBody>
      </p:sp>
      <p:pic>
        <p:nvPicPr>
          <p:cNvPr id="2" name="Picture 1" descr="SDP81-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73" y="-1917671"/>
            <a:ext cx="10369177" cy="11674354"/>
          </a:xfrm>
          <a:prstGeom prst="rect">
            <a:avLst/>
          </a:prstGeom>
        </p:spPr>
      </p:pic>
      <p:pic>
        <p:nvPicPr>
          <p:cNvPr id="3" name="Picture 2" descr="SDP81-H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85" y="-1553864"/>
            <a:ext cx="9475318" cy="10667984"/>
          </a:xfrm>
          <a:prstGeom prst="rect">
            <a:avLst/>
          </a:prstGeom>
        </p:spPr>
      </p:pic>
      <p:sp>
        <p:nvSpPr>
          <p:cNvPr id="4" name="TextBox 3"/>
          <p:cNvSpPr txBox="1"/>
          <p:nvPr/>
        </p:nvSpPr>
        <p:spPr>
          <a:xfrm>
            <a:off x="2103986" y="0"/>
            <a:ext cx="3811260" cy="369332"/>
          </a:xfrm>
          <a:prstGeom prst="rect">
            <a:avLst/>
          </a:prstGeom>
          <a:noFill/>
        </p:spPr>
        <p:txBody>
          <a:bodyPr wrap="none" rtlCol="0">
            <a:spAutoFit/>
          </a:bodyPr>
          <a:lstStyle/>
          <a:p>
            <a:r>
              <a:rPr lang="en-US" dirty="0" smtClean="0">
                <a:solidFill>
                  <a:schemeClr val="bg1"/>
                </a:solidFill>
              </a:rPr>
              <a:t>ALMA Partnership, </a:t>
            </a:r>
            <a:r>
              <a:rPr lang="en-US" dirty="0" err="1" smtClean="0">
                <a:solidFill>
                  <a:schemeClr val="bg1"/>
                </a:solidFill>
              </a:rPr>
              <a:t>Vlahakis</a:t>
            </a:r>
            <a:r>
              <a:rPr lang="en-US" dirty="0" smtClean="0">
                <a:solidFill>
                  <a:schemeClr val="bg1"/>
                </a:solidFill>
              </a:rPr>
              <a:t> et al. 2015</a:t>
            </a:r>
            <a:endParaRPr lang="en-US" dirty="0">
              <a:solidFill>
                <a:schemeClr val="bg1"/>
              </a:solidFill>
            </a:endParaRPr>
          </a:p>
        </p:txBody>
      </p:sp>
      <p:pic>
        <p:nvPicPr>
          <p:cNvPr id="6" name="Picture 5" descr="ALMA_AOS_footer1.png"/>
          <p:cNvPicPr>
            <a:picLocks noChangeAspect="1"/>
          </p:cNvPicPr>
          <p:nvPr/>
        </p:nvPicPr>
        <p:blipFill rotWithShape="1">
          <a:blip r:embed="rId5">
            <a:extLst>
              <a:ext uri="{28A0092B-C50C-407E-A947-70E740481C1C}">
                <a14:useLocalDpi xmlns:a14="http://schemas.microsoft.com/office/drawing/2010/main" val="0"/>
              </a:ext>
            </a:extLst>
          </a:blip>
          <a:srcRect t="70425" b="13001"/>
          <a:stretch/>
        </p:blipFill>
        <p:spPr>
          <a:xfrm>
            <a:off x="-642473" y="6078188"/>
            <a:ext cx="10369177" cy="779373"/>
          </a:xfrm>
          <a:prstGeom prst="rect">
            <a:avLst/>
          </a:prstGeom>
        </p:spPr>
      </p:pic>
    </p:spTree>
    <p:extLst>
      <p:ext uri="{BB962C8B-B14F-4D97-AF65-F5344CB8AC3E}">
        <p14:creationId xmlns:p14="http://schemas.microsoft.com/office/powerpoint/2010/main" val="579540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99"/>
            <a:ext cx="7586133" cy="672641"/>
          </a:xfrm>
        </p:spPr>
        <p:txBody>
          <a:bodyPr/>
          <a:lstStyle/>
          <a:p>
            <a:r>
              <a:rPr lang="en-US" dirty="0" smtClean="0">
                <a:solidFill>
                  <a:schemeClr val="tx1"/>
                </a:solidFill>
                <a:latin typeface="+mj-lt"/>
              </a:rPr>
              <a:t>Spectrally Resolved Images…</a:t>
            </a:r>
            <a:endParaRPr lang="en-US" dirty="0">
              <a:solidFill>
                <a:schemeClr val="tx1"/>
              </a:solidFill>
              <a:latin typeface="+mj-lt"/>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pic>
        <p:nvPicPr>
          <p:cNvPr id="5" name="Picture 4"/>
          <p:cNvPicPr>
            <a:picLocks noChangeAspect="1"/>
          </p:cNvPicPr>
          <p:nvPr/>
        </p:nvPicPr>
        <p:blipFill>
          <a:blip r:embed="rId4"/>
          <a:stretch>
            <a:fillRect/>
          </a:stretch>
        </p:blipFill>
        <p:spPr>
          <a:xfrm>
            <a:off x="2370667" y="887006"/>
            <a:ext cx="5094334" cy="5240000"/>
          </a:xfrm>
          <a:prstGeom prst="rect">
            <a:avLst/>
          </a:prstGeom>
        </p:spPr>
      </p:pic>
      <p:sp>
        <p:nvSpPr>
          <p:cNvPr id="7" name="TextBox 6"/>
          <p:cNvSpPr txBox="1"/>
          <p:nvPr/>
        </p:nvSpPr>
        <p:spPr>
          <a:xfrm>
            <a:off x="224746" y="1468963"/>
            <a:ext cx="2289853" cy="2308324"/>
          </a:xfrm>
          <a:prstGeom prst="rect">
            <a:avLst/>
          </a:prstGeom>
          <a:noFill/>
        </p:spPr>
        <p:txBody>
          <a:bodyPr wrap="square" rtlCol="0">
            <a:spAutoFit/>
          </a:bodyPr>
          <a:lstStyle/>
          <a:p>
            <a:r>
              <a:rPr lang="en-US" sz="1800" dirty="0" smtClean="0">
                <a:solidFill>
                  <a:schemeClr val="bg1">
                    <a:lumMod val="50000"/>
                  </a:schemeClr>
                </a:solidFill>
              </a:rPr>
              <a:t>ALMA’s unparalleled line sensitivity provides detailed kinematic information</a:t>
            </a:r>
          </a:p>
          <a:p>
            <a:endParaRPr lang="en-US" sz="1800" dirty="0" smtClean="0">
              <a:solidFill>
                <a:schemeClr val="bg1">
                  <a:lumMod val="50000"/>
                </a:schemeClr>
              </a:solidFill>
            </a:endParaRPr>
          </a:p>
          <a:p>
            <a:r>
              <a:rPr lang="en-US" sz="1800" dirty="0" smtClean="0">
                <a:solidFill>
                  <a:schemeClr val="bg1">
                    <a:lumMod val="50000"/>
                  </a:schemeClr>
                </a:solidFill>
              </a:rPr>
              <a:t>0.01”= 400 pc at </a:t>
            </a:r>
            <a:r>
              <a:rPr lang="en-US" sz="1800" i="1" dirty="0" smtClean="0">
                <a:solidFill>
                  <a:schemeClr val="bg1">
                    <a:lumMod val="50000"/>
                  </a:schemeClr>
                </a:solidFill>
              </a:rPr>
              <a:t>z</a:t>
            </a:r>
            <a:r>
              <a:rPr lang="en-US" sz="1800" dirty="0" smtClean="0">
                <a:solidFill>
                  <a:schemeClr val="bg1">
                    <a:lumMod val="50000"/>
                  </a:schemeClr>
                </a:solidFill>
              </a:rPr>
              <a:t>=3</a:t>
            </a:r>
          </a:p>
          <a:p>
            <a:r>
              <a:rPr lang="en-US" sz="1800" dirty="0" smtClean="0">
                <a:solidFill>
                  <a:schemeClr val="bg1">
                    <a:lumMod val="50000"/>
                  </a:schemeClr>
                </a:solidFill>
              </a:rPr>
              <a:t> </a:t>
            </a:r>
            <a:endParaRPr lang="en-US" sz="1800" dirty="0">
              <a:solidFill>
                <a:schemeClr val="bg1">
                  <a:lumMod val="50000"/>
                </a:schemeClr>
              </a:solidFill>
            </a:endParaRPr>
          </a:p>
        </p:txBody>
      </p:sp>
      <p:sp>
        <p:nvSpPr>
          <p:cNvPr id="8" name="TextBox 7"/>
          <p:cNvSpPr txBox="1"/>
          <p:nvPr/>
        </p:nvSpPr>
        <p:spPr>
          <a:xfrm>
            <a:off x="7238335" y="5212606"/>
            <a:ext cx="1975521" cy="584776"/>
          </a:xfrm>
          <a:prstGeom prst="rect">
            <a:avLst/>
          </a:prstGeom>
          <a:noFill/>
        </p:spPr>
        <p:txBody>
          <a:bodyPr wrap="none" rtlCol="0">
            <a:spAutoFit/>
          </a:bodyPr>
          <a:lstStyle/>
          <a:p>
            <a:r>
              <a:rPr lang="en-US" sz="1600" dirty="0" smtClean="0"/>
              <a:t>ALMA Partnership, </a:t>
            </a:r>
          </a:p>
          <a:p>
            <a:r>
              <a:rPr lang="en-US" sz="1600" dirty="0" err="1" smtClean="0"/>
              <a:t>Vlahakis</a:t>
            </a:r>
            <a:r>
              <a:rPr lang="en-US" sz="1600" dirty="0" smtClean="0"/>
              <a:t> et al. 2015</a:t>
            </a:r>
            <a:endParaRPr lang="en-US" sz="1600" dirty="0"/>
          </a:p>
        </p:txBody>
      </p:sp>
    </p:spTree>
    <p:extLst>
      <p:ext uri="{BB962C8B-B14F-4D97-AF65-F5344CB8AC3E}">
        <p14:creationId xmlns:p14="http://schemas.microsoft.com/office/powerpoint/2010/main" val="17084584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97442" y="72529"/>
            <a:ext cx="7586133" cy="672641"/>
          </a:xfrm>
        </p:spPr>
        <p:txBody>
          <a:bodyPr/>
          <a:lstStyle/>
          <a:p>
            <a:r>
              <a:rPr lang="en-US" dirty="0" smtClean="0">
                <a:solidFill>
                  <a:srgbClr val="000000"/>
                </a:solidFill>
                <a:latin typeface="Arial"/>
                <a:ea typeface="ＭＳ Ｐゴシック" charset="0"/>
                <a:cs typeface="Arial"/>
              </a:rPr>
              <a:t>Introduction</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25750" y="803718"/>
            <a:ext cx="6765818" cy="4478426"/>
          </a:xfrm>
        </p:spPr>
        <p:txBody>
          <a:bodyPr/>
          <a:lstStyle/>
          <a:p>
            <a:pPr>
              <a:spcBef>
                <a:spcPts val="400"/>
              </a:spcBef>
            </a:pPr>
            <a:r>
              <a:rPr lang="en-US" sz="2400" dirty="0" smtClean="0">
                <a:solidFill>
                  <a:srgbClr val="000000"/>
                </a:solidFill>
                <a:latin typeface="Arial"/>
                <a:ea typeface="ＭＳ Ｐゴシック" charset="0"/>
                <a:cs typeface="Arial"/>
              </a:rPr>
              <a:t>ALMA </a:t>
            </a:r>
            <a:r>
              <a:rPr lang="en-US" sz="2400" dirty="0">
                <a:solidFill>
                  <a:srgbClr val="000000"/>
                </a:solidFill>
                <a:latin typeface="Arial"/>
                <a:cs typeface="Arial"/>
              </a:rPr>
              <a:t>is a revolutionary imaging &amp; spectroscopic telescope system for mm </a:t>
            </a:r>
            <a:r>
              <a:rPr lang="en-US" sz="2400" dirty="0" smtClean="0">
                <a:solidFill>
                  <a:srgbClr val="000000"/>
                </a:solidFill>
                <a:latin typeface="Arial"/>
                <a:cs typeface="Arial"/>
              </a:rPr>
              <a:t>&amp; submm astronomy </a:t>
            </a:r>
          </a:p>
          <a:p>
            <a:pPr>
              <a:spcBef>
                <a:spcPts val="400"/>
              </a:spcBef>
            </a:pPr>
            <a:r>
              <a:rPr lang="en-US" sz="2400" dirty="0" smtClean="0">
                <a:solidFill>
                  <a:srgbClr val="000000"/>
                </a:solidFill>
                <a:latin typeface="Arial"/>
                <a:ea typeface="ＭＳ Ｐゴシック" charset="0"/>
                <a:cs typeface="Arial"/>
              </a:rPr>
              <a:t>Builds on pioneering technical development &amp; scientific research conducted at</a:t>
            </a:r>
          </a:p>
          <a:p>
            <a:pPr lvl="1">
              <a:spcBef>
                <a:spcPts val="400"/>
              </a:spcBef>
            </a:pPr>
            <a:r>
              <a:rPr lang="en-US" sz="1800" dirty="0" smtClean="0">
                <a:latin typeface="Arial"/>
                <a:ea typeface="ＭＳ Ｐゴシック" charset="0"/>
                <a:cs typeface="Arial"/>
              </a:rPr>
              <a:t>Submillimeter Array (SMA)</a:t>
            </a:r>
            <a:r>
              <a:rPr lang="en-US" sz="1800" dirty="0">
                <a:latin typeface="Arial"/>
                <a:cs typeface="Arial"/>
              </a:rPr>
              <a:t> </a:t>
            </a:r>
            <a:endParaRPr lang="en-US" sz="1800" dirty="0" smtClean="0">
              <a:latin typeface="Arial"/>
              <a:cs typeface="Arial"/>
            </a:endParaRPr>
          </a:p>
          <a:p>
            <a:pPr lvl="1">
              <a:spcBef>
                <a:spcPts val="400"/>
              </a:spcBef>
            </a:pPr>
            <a:r>
              <a:rPr lang="en-US" sz="1800" dirty="0" smtClean="0">
                <a:latin typeface="Arial"/>
                <a:cs typeface="Arial"/>
              </a:rPr>
              <a:t>Institut </a:t>
            </a:r>
            <a:r>
              <a:rPr lang="en-US" sz="1800" dirty="0">
                <a:latin typeface="Arial"/>
                <a:cs typeface="Arial"/>
              </a:rPr>
              <a:t>de Radioastronomie </a:t>
            </a:r>
            <a:r>
              <a:rPr lang="en-US" sz="1800" dirty="0" err="1" smtClean="0">
                <a:latin typeface="Arial"/>
                <a:cs typeface="Arial"/>
              </a:rPr>
              <a:t>Millimétrique</a:t>
            </a:r>
            <a:r>
              <a:rPr lang="en-US" sz="1800" dirty="0" smtClean="0">
                <a:latin typeface="Arial"/>
                <a:cs typeface="Arial"/>
              </a:rPr>
              <a:t> </a:t>
            </a:r>
            <a:r>
              <a:rPr lang="en-US" sz="1800" dirty="0" smtClean="0">
                <a:latin typeface="Arial"/>
                <a:ea typeface="ＭＳ Ｐゴシック" charset="0"/>
                <a:cs typeface="Arial"/>
              </a:rPr>
              <a:t>Plateau de </a:t>
            </a:r>
            <a:r>
              <a:rPr lang="en-US" sz="1800" dirty="0" err="1" smtClean="0">
                <a:latin typeface="Arial"/>
                <a:ea typeface="ＭＳ Ｐゴシック" charset="0"/>
                <a:cs typeface="Arial"/>
              </a:rPr>
              <a:t>Bure</a:t>
            </a:r>
            <a:r>
              <a:rPr lang="en-US" sz="1800" dirty="0">
                <a:latin typeface="Arial"/>
                <a:ea typeface="ＭＳ Ｐゴシック" charset="0"/>
                <a:cs typeface="Arial"/>
              </a:rPr>
              <a:t> </a:t>
            </a:r>
            <a:r>
              <a:rPr lang="en-US" sz="1800" dirty="0" smtClean="0">
                <a:latin typeface="Arial"/>
                <a:ea typeface="ＭＳ Ｐゴシック" charset="0"/>
                <a:cs typeface="Arial"/>
              </a:rPr>
              <a:t>Interferometer (IRAM </a:t>
            </a:r>
            <a:r>
              <a:rPr lang="en-US" sz="1800" dirty="0" err="1" smtClean="0">
                <a:latin typeface="Arial"/>
                <a:ea typeface="ＭＳ Ｐゴシック" charset="0"/>
                <a:cs typeface="Arial"/>
              </a:rPr>
              <a:t>PdB</a:t>
            </a:r>
            <a:r>
              <a:rPr lang="en-US" sz="1800" dirty="0" smtClean="0">
                <a:latin typeface="Arial"/>
                <a:ea typeface="ＭＳ Ｐゴシック" charset="0"/>
                <a:cs typeface="Arial"/>
              </a:rPr>
              <a:t>)</a:t>
            </a:r>
          </a:p>
          <a:p>
            <a:pPr lvl="1">
              <a:spcBef>
                <a:spcPts val="400"/>
              </a:spcBef>
            </a:pPr>
            <a:r>
              <a:rPr lang="en-US" sz="1800" dirty="0" err="1" smtClean="0">
                <a:latin typeface="Arial"/>
                <a:ea typeface="ＭＳ Ｐゴシック" charset="0"/>
                <a:cs typeface="Arial"/>
              </a:rPr>
              <a:t>Nobeyama</a:t>
            </a:r>
            <a:r>
              <a:rPr lang="en-US" sz="1800" dirty="0" smtClean="0">
                <a:latin typeface="Arial"/>
                <a:ea typeface="ＭＳ Ｐゴシック" charset="0"/>
                <a:cs typeface="Arial"/>
              </a:rPr>
              <a:t> Millimeter Array (NMA)</a:t>
            </a:r>
          </a:p>
          <a:p>
            <a:pPr lvl="1">
              <a:spcBef>
                <a:spcPts val="400"/>
              </a:spcBef>
            </a:pPr>
            <a:r>
              <a:rPr lang="en-US" sz="1800" dirty="0" smtClean="0">
                <a:latin typeface="Arial"/>
                <a:ea typeface="ＭＳ Ｐゴシック" charset="0"/>
                <a:cs typeface="Arial"/>
              </a:rPr>
              <a:t>Combined Array for Research in Millimeter Astronomy (CARMA)</a:t>
            </a:r>
          </a:p>
          <a:p>
            <a:pPr lvl="1">
              <a:spcBef>
                <a:spcPts val="400"/>
              </a:spcBef>
            </a:pPr>
            <a:r>
              <a:rPr lang="en-US" sz="1800" dirty="0" smtClean="0">
                <a:latin typeface="Arial"/>
                <a:ea typeface="ＭＳ Ｐゴシック" charset="0"/>
                <a:cs typeface="Arial"/>
              </a:rPr>
              <a:t>James Clerk Maxwell Telescope (JCMT)</a:t>
            </a:r>
          </a:p>
          <a:p>
            <a:pPr lvl="1">
              <a:spcBef>
                <a:spcPts val="200"/>
              </a:spcBef>
            </a:pPr>
            <a:endParaRPr lang="en-US" sz="2400" dirty="0" smtClean="0">
              <a:latin typeface="Arial"/>
              <a:ea typeface="ＭＳ Ｐゴシック" charset="0"/>
              <a:cs typeface="Arial"/>
            </a:endParaRPr>
          </a:p>
          <a:p>
            <a:pPr>
              <a:spcBef>
                <a:spcPts val="200"/>
              </a:spcBef>
            </a:pPr>
            <a:endParaRPr lang="en-US" dirty="0">
              <a:latin typeface="Arial"/>
              <a:ea typeface="ＭＳ Ｐゴシック" charset="0"/>
              <a:cs typeface="Arial"/>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5" descr="IRAM PdB.jpg"/>
          <p:cNvPicPr>
            <a:picLocks noChangeAspect="1"/>
          </p:cNvPicPr>
          <p:nvPr/>
        </p:nvPicPr>
        <p:blipFill>
          <a:blip r:embed="rId4"/>
          <a:srcRect t="17143" b="20571"/>
          <a:stretch>
            <a:fillRect/>
          </a:stretch>
        </p:blipFill>
        <p:spPr>
          <a:xfrm>
            <a:off x="6607520" y="4905335"/>
            <a:ext cx="2383491" cy="1113452"/>
          </a:xfrm>
          <a:prstGeom prst="rect">
            <a:avLst/>
          </a:prstGeom>
        </p:spPr>
      </p:pic>
      <p:pic>
        <p:nvPicPr>
          <p:cNvPr id="7" name="Picture 6" descr="SMA.jpg"/>
          <p:cNvPicPr>
            <a:picLocks noChangeAspect="1"/>
          </p:cNvPicPr>
          <p:nvPr/>
        </p:nvPicPr>
        <p:blipFill rotWithShape="1">
          <a:blip r:embed="rId5"/>
          <a:srcRect l="35" t="19469" r="15857" b="12979"/>
          <a:stretch/>
        </p:blipFill>
        <p:spPr>
          <a:xfrm>
            <a:off x="6611876" y="3262213"/>
            <a:ext cx="2395728" cy="1336666"/>
          </a:xfrm>
          <a:prstGeom prst="rect">
            <a:avLst/>
          </a:prstGeom>
        </p:spPr>
      </p:pic>
      <p:pic>
        <p:nvPicPr>
          <p:cNvPr id="8" name="Picture 7" descr="JCMT_thumb.jpg"/>
          <p:cNvPicPr>
            <a:picLocks noChangeAspect="1"/>
          </p:cNvPicPr>
          <p:nvPr/>
        </p:nvPicPr>
        <p:blipFill>
          <a:blip r:embed="rId6"/>
          <a:srcRect t="10017" r="26250"/>
          <a:stretch>
            <a:fillRect/>
          </a:stretch>
        </p:blipFill>
        <p:spPr>
          <a:xfrm>
            <a:off x="5166621" y="4847156"/>
            <a:ext cx="1284844" cy="1173785"/>
          </a:xfrm>
          <a:prstGeom prst="rect">
            <a:avLst/>
          </a:prstGeom>
        </p:spPr>
      </p:pic>
      <p:pic>
        <p:nvPicPr>
          <p:cNvPr id="9" name="Picture 8" descr="CARMA.jpg"/>
          <p:cNvPicPr>
            <a:picLocks noChangeAspect="1"/>
          </p:cNvPicPr>
          <p:nvPr/>
        </p:nvPicPr>
        <p:blipFill>
          <a:blip r:embed="rId7"/>
          <a:srcRect b="13458"/>
          <a:stretch>
            <a:fillRect/>
          </a:stretch>
        </p:blipFill>
        <p:spPr>
          <a:xfrm>
            <a:off x="197442" y="4847156"/>
            <a:ext cx="4829479" cy="1118025"/>
          </a:xfrm>
          <a:prstGeom prst="rect">
            <a:avLst/>
          </a:prstGeom>
        </p:spPr>
      </p:pic>
      <p:sp>
        <p:nvSpPr>
          <p:cNvPr id="2" name="TextBox 1"/>
          <p:cNvSpPr txBox="1"/>
          <p:nvPr/>
        </p:nvSpPr>
        <p:spPr>
          <a:xfrm>
            <a:off x="6626677" y="3262213"/>
            <a:ext cx="1454021" cy="369332"/>
          </a:xfrm>
          <a:prstGeom prst="rect">
            <a:avLst/>
          </a:prstGeom>
          <a:noFill/>
        </p:spPr>
        <p:txBody>
          <a:bodyPr wrap="square" rtlCol="0">
            <a:spAutoFit/>
          </a:bodyPr>
          <a:lstStyle/>
          <a:p>
            <a:pPr eaLnBrk="0" hangingPunct="0">
              <a:spcBef>
                <a:spcPct val="20000"/>
              </a:spcBef>
            </a:pPr>
            <a:r>
              <a:rPr lang="en-US" sz="1800" b="1" dirty="0" smtClean="0">
                <a:solidFill>
                  <a:srgbClr val="FFFF00"/>
                </a:solidFill>
                <a:latin typeface="Gill Sans MT" pitchFamily="34" charset="0"/>
                <a:cs typeface="Gill Sans" pitchFamily="17" charset="0"/>
              </a:rPr>
              <a:t>SMA</a:t>
            </a:r>
          </a:p>
        </p:txBody>
      </p:sp>
      <p:sp>
        <p:nvSpPr>
          <p:cNvPr id="11" name="TextBox 10"/>
          <p:cNvSpPr txBox="1"/>
          <p:nvPr/>
        </p:nvSpPr>
        <p:spPr>
          <a:xfrm>
            <a:off x="6608272" y="4886548"/>
            <a:ext cx="1346882" cy="369332"/>
          </a:xfrm>
          <a:prstGeom prst="rect">
            <a:avLst/>
          </a:prstGeom>
          <a:noFill/>
        </p:spPr>
        <p:txBody>
          <a:bodyPr wrap="square" rtlCol="0">
            <a:spAutoFit/>
          </a:bodyPr>
          <a:lstStyle/>
          <a:p>
            <a:pPr eaLnBrk="0" hangingPunct="0">
              <a:spcBef>
                <a:spcPct val="20000"/>
              </a:spcBef>
            </a:pPr>
            <a:r>
              <a:rPr lang="en-US" sz="1800" b="1" dirty="0" smtClean="0">
                <a:solidFill>
                  <a:srgbClr val="FFFF00"/>
                </a:solidFill>
                <a:latin typeface="Gill Sans MT" pitchFamily="34" charset="0"/>
                <a:cs typeface="Gill Sans" pitchFamily="17" charset="0"/>
              </a:rPr>
              <a:t>IRAM </a:t>
            </a:r>
            <a:r>
              <a:rPr lang="en-US" sz="1800" b="1" dirty="0" err="1" smtClean="0">
                <a:solidFill>
                  <a:srgbClr val="FFFF00"/>
                </a:solidFill>
                <a:latin typeface="Gill Sans MT" pitchFamily="34" charset="0"/>
                <a:cs typeface="Gill Sans" pitchFamily="17" charset="0"/>
              </a:rPr>
              <a:t>PdB</a:t>
            </a:r>
            <a:endParaRPr lang="en-US" sz="1800" b="1" dirty="0" smtClean="0">
              <a:solidFill>
                <a:srgbClr val="FFFF00"/>
              </a:solidFill>
              <a:latin typeface="Gill Sans MT" pitchFamily="34" charset="0"/>
              <a:cs typeface="Gill Sans" pitchFamily="17" charset="0"/>
            </a:endParaRPr>
          </a:p>
        </p:txBody>
      </p:sp>
      <p:sp>
        <p:nvSpPr>
          <p:cNvPr id="12" name="TextBox 11"/>
          <p:cNvSpPr txBox="1"/>
          <p:nvPr/>
        </p:nvSpPr>
        <p:spPr>
          <a:xfrm>
            <a:off x="3993958" y="4886312"/>
            <a:ext cx="1454021" cy="369332"/>
          </a:xfrm>
          <a:prstGeom prst="rect">
            <a:avLst/>
          </a:prstGeom>
          <a:noFill/>
        </p:spPr>
        <p:txBody>
          <a:bodyPr wrap="square" rtlCol="0">
            <a:spAutoFit/>
          </a:bodyPr>
          <a:lstStyle/>
          <a:p>
            <a:pPr eaLnBrk="0" hangingPunct="0">
              <a:spcBef>
                <a:spcPct val="20000"/>
              </a:spcBef>
            </a:pPr>
            <a:r>
              <a:rPr lang="en-US" sz="1800" b="1" dirty="0" smtClean="0">
                <a:solidFill>
                  <a:srgbClr val="FFFF00"/>
                </a:solidFill>
                <a:latin typeface="Gill Sans MT" pitchFamily="34" charset="0"/>
                <a:cs typeface="Gill Sans" pitchFamily="17" charset="0"/>
              </a:rPr>
              <a:t>CARMA</a:t>
            </a:r>
          </a:p>
        </p:txBody>
      </p:sp>
      <p:sp>
        <p:nvSpPr>
          <p:cNvPr id="13" name="TextBox 12"/>
          <p:cNvSpPr txBox="1"/>
          <p:nvPr/>
        </p:nvSpPr>
        <p:spPr>
          <a:xfrm>
            <a:off x="5166621" y="4894339"/>
            <a:ext cx="1454021" cy="369332"/>
          </a:xfrm>
          <a:prstGeom prst="rect">
            <a:avLst/>
          </a:prstGeom>
          <a:noFill/>
        </p:spPr>
        <p:txBody>
          <a:bodyPr wrap="square" rtlCol="0">
            <a:spAutoFit/>
          </a:bodyPr>
          <a:lstStyle/>
          <a:p>
            <a:pPr eaLnBrk="0" hangingPunct="0">
              <a:spcBef>
                <a:spcPct val="20000"/>
              </a:spcBef>
            </a:pPr>
            <a:r>
              <a:rPr lang="en-US" sz="1800" b="1" dirty="0" smtClean="0">
                <a:solidFill>
                  <a:srgbClr val="FFFF00"/>
                </a:solidFill>
                <a:latin typeface="Gill Sans MT" pitchFamily="34" charset="0"/>
                <a:cs typeface="Gill Sans" pitchFamily="17" charset="0"/>
              </a:rPr>
              <a:t>JCMT</a:t>
            </a:r>
          </a:p>
        </p:txBody>
      </p:sp>
      <p:pic>
        <p:nvPicPr>
          <p:cNvPr id="14"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NOAJ logo"/>
          <p:cNvPicPr>
            <a:picLocks noChangeAspect="1" noChangeArrowheads="1"/>
          </p:cNvPicPr>
          <p:nvPr/>
        </p:nvPicPr>
        <p:blipFill>
          <a:blip r:embed="rId9"/>
          <a:srcRect/>
          <a:stretch>
            <a:fillRect/>
          </a:stretch>
        </p:blipFill>
        <p:spPr bwMode="auto">
          <a:xfrm>
            <a:off x="8437651" y="6362202"/>
            <a:ext cx="649003" cy="266662"/>
          </a:xfrm>
          <a:prstGeom prst="rect">
            <a:avLst/>
          </a:prstGeom>
          <a:noFill/>
          <a:ln w="9525">
            <a:noFill/>
            <a:miter lim="800000"/>
            <a:headEnd/>
            <a:tailEnd/>
          </a:ln>
        </p:spPr>
      </p:pic>
      <p:pic>
        <p:nvPicPr>
          <p:cNvPr id="16" name="Picture 11" descr="ESO Logo"/>
          <p:cNvPicPr>
            <a:picLocks noChangeAspect="1" noChangeArrowheads="1"/>
          </p:cNvPicPr>
          <p:nvPr/>
        </p:nvPicPr>
        <p:blipFill>
          <a:blip r:embed="rId10"/>
          <a:srcRect/>
          <a:stretch>
            <a:fillRect/>
          </a:stretch>
        </p:blipFill>
        <p:spPr bwMode="auto">
          <a:xfrm>
            <a:off x="8014516" y="6241437"/>
            <a:ext cx="348991" cy="455586"/>
          </a:xfrm>
          <a:prstGeom prst="rect">
            <a:avLst/>
          </a:prstGeom>
          <a:noFill/>
          <a:ln w="9525">
            <a:noFill/>
            <a:miter lim="800000"/>
            <a:headEnd/>
            <a:tailEnd/>
          </a:ln>
        </p:spPr>
      </p:pic>
      <p:pic>
        <p:nvPicPr>
          <p:cNvPr id="3" name="Picture 2" descr="nobeyama_mmarray.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95511" y="1383645"/>
            <a:ext cx="2095500" cy="1676400"/>
          </a:xfrm>
          <a:prstGeom prst="rect">
            <a:avLst/>
          </a:prstGeom>
        </p:spPr>
      </p:pic>
      <p:sp>
        <p:nvSpPr>
          <p:cNvPr id="10" name="TextBox 9"/>
          <p:cNvSpPr txBox="1"/>
          <p:nvPr/>
        </p:nvSpPr>
        <p:spPr>
          <a:xfrm>
            <a:off x="6895511" y="1383645"/>
            <a:ext cx="756237" cy="400110"/>
          </a:xfrm>
          <a:prstGeom prst="rect">
            <a:avLst/>
          </a:prstGeom>
          <a:noFill/>
        </p:spPr>
        <p:txBody>
          <a:bodyPr wrap="none" rtlCol="0">
            <a:spAutoFit/>
          </a:bodyPr>
          <a:lstStyle/>
          <a:p>
            <a:pPr eaLnBrk="0" hangingPunct="0">
              <a:spcBef>
                <a:spcPct val="20000"/>
              </a:spcBef>
            </a:pPr>
            <a:r>
              <a:rPr lang="en-US" sz="2000" dirty="0" smtClean="0">
                <a:solidFill>
                  <a:srgbClr val="FFFF00"/>
                </a:solidFill>
                <a:latin typeface="Gill Sans MT" pitchFamily="34" charset="0"/>
                <a:cs typeface="Gill Sans" pitchFamily="17" charset="0"/>
              </a:rPr>
              <a:t>NMA</a:t>
            </a:r>
          </a:p>
        </p:txBody>
      </p:sp>
    </p:spTree>
    <p:extLst>
      <p:ext uri="{BB962C8B-B14F-4D97-AF65-F5344CB8AC3E}">
        <p14:creationId xmlns:p14="http://schemas.microsoft.com/office/powerpoint/2010/main" val="2486597118"/>
      </p:ext>
    </p:extLst>
  </p:cSld>
  <p:clrMapOvr>
    <a:masterClrMapping/>
  </p:clrMapOvr>
  <mc:AlternateContent xmlns:mc="http://schemas.openxmlformats.org/markup-compatibility/2006" xmlns:p14="http://schemas.microsoft.com/office/powerpoint/2010/main">
    <mc:Choice Requires="p14">
      <p:transition spd="slow" p14:dur="2000" advTm="395"/>
    </mc:Choice>
    <mc:Fallback xmlns="">
      <p:transition xmlns:p14="http://schemas.microsoft.com/office/powerpoint/2010/main" spd="slow" advTm="395"/>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7890933" cy="672641"/>
          </a:xfrm>
        </p:spPr>
        <p:txBody>
          <a:bodyPr/>
          <a:lstStyle/>
          <a:p>
            <a:r>
              <a:rPr lang="en-GB" sz="3200" dirty="0" smtClean="0">
                <a:solidFill>
                  <a:schemeClr val="tx1"/>
                </a:solidFill>
                <a:latin typeface="+mj-lt"/>
              </a:rPr>
              <a:t>Reveal </a:t>
            </a:r>
            <a:r>
              <a:rPr lang="en-GB" sz="3200" dirty="0">
                <a:solidFill>
                  <a:schemeClr val="tx1"/>
                </a:solidFill>
                <a:latin typeface="+mj-lt"/>
              </a:rPr>
              <a:t>the Complex Nature of </a:t>
            </a:r>
            <a:r>
              <a:rPr lang="en-GB" sz="3200" dirty="0" smtClean="0">
                <a:solidFill>
                  <a:schemeClr val="tx1"/>
                </a:solidFill>
                <a:latin typeface="+mj-lt"/>
              </a:rPr>
              <a:t>SDP</a:t>
            </a:r>
            <a:r>
              <a:rPr lang="en-GB" sz="3200" dirty="0">
                <a:solidFill>
                  <a:schemeClr val="tx1"/>
                </a:solidFill>
                <a:latin typeface="+mj-lt"/>
              </a:rPr>
              <a:t>.81</a:t>
            </a:r>
            <a:br>
              <a:rPr lang="en-GB" sz="3200" dirty="0">
                <a:solidFill>
                  <a:schemeClr val="tx1"/>
                </a:solidFill>
                <a:latin typeface="+mj-lt"/>
              </a:rPr>
            </a:br>
            <a:endParaRPr lang="en-US" sz="3200" dirty="0">
              <a:solidFill>
                <a:schemeClr val="tx1"/>
              </a:solidFill>
              <a:latin typeface="+mj-lt"/>
            </a:endParaRPr>
          </a:p>
        </p:txBody>
      </p:sp>
      <p:sp>
        <p:nvSpPr>
          <p:cNvPr id="3" name="Content Placeholder 2"/>
          <p:cNvSpPr>
            <a:spLocks noGrp="1"/>
          </p:cNvSpPr>
          <p:nvPr>
            <p:ph idx="1"/>
          </p:nvPr>
        </p:nvSpPr>
        <p:spPr/>
        <p:txBody>
          <a:bodyPr/>
          <a:lstStyle/>
          <a:p>
            <a:endParaRPr lang="en-US" dirty="0"/>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pic>
        <p:nvPicPr>
          <p:cNvPr id="5" name="Picture 4"/>
          <p:cNvPicPr>
            <a:picLocks noChangeAspect="1"/>
          </p:cNvPicPr>
          <p:nvPr/>
        </p:nvPicPr>
        <p:blipFill>
          <a:blip r:embed="rId4"/>
          <a:stretch>
            <a:fillRect/>
          </a:stretch>
        </p:blipFill>
        <p:spPr>
          <a:xfrm>
            <a:off x="2139030" y="925156"/>
            <a:ext cx="7132241" cy="5222112"/>
          </a:xfrm>
          <a:prstGeom prst="rect">
            <a:avLst/>
          </a:prstGeom>
        </p:spPr>
      </p:pic>
      <p:sp>
        <p:nvSpPr>
          <p:cNvPr id="6" name="TextBox 5"/>
          <p:cNvSpPr txBox="1"/>
          <p:nvPr/>
        </p:nvSpPr>
        <p:spPr>
          <a:xfrm>
            <a:off x="0" y="1787513"/>
            <a:ext cx="2376561" cy="1692771"/>
          </a:xfrm>
          <a:prstGeom prst="rect">
            <a:avLst/>
          </a:prstGeom>
          <a:noFill/>
        </p:spPr>
        <p:txBody>
          <a:bodyPr wrap="square" rtlCol="0">
            <a:spAutoFit/>
          </a:bodyPr>
          <a:lstStyle/>
          <a:p>
            <a:r>
              <a:rPr lang="en-US" dirty="0" smtClean="0"/>
              <a:t>Dye et al. 2015          </a:t>
            </a:r>
            <a:r>
              <a:rPr lang="en-US" sz="1600" i="1" dirty="0" smtClean="0"/>
              <a:t>(see also </a:t>
            </a:r>
            <a:r>
              <a:rPr lang="en-US" sz="1600" i="1" dirty="0" err="1" smtClean="0"/>
              <a:t>Rybak</a:t>
            </a:r>
            <a:r>
              <a:rPr lang="en-US" sz="1600" i="1" dirty="0" smtClean="0"/>
              <a:t> et al. 2015, </a:t>
            </a:r>
            <a:r>
              <a:rPr lang="en-US" sz="1600" i="1" dirty="0" err="1" smtClean="0"/>
              <a:t>Hatsukade</a:t>
            </a:r>
            <a:r>
              <a:rPr lang="en-US" sz="1600" i="1" dirty="0" smtClean="0"/>
              <a:t> et al 2015,Wong et al. 2015, </a:t>
            </a:r>
            <a:r>
              <a:rPr lang="en-US" sz="1600" i="1" dirty="0" err="1" smtClean="0"/>
              <a:t>Swinbank</a:t>
            </a:r>
            <a:r>
              <a:rPr lang="en-US" sz="1600" i="1" dirty="0" smtClean="0"/>
              <a:t> et al. 2015, Tamura et al. 2015)</a:t>
            </a:r>
            <a:endParaRPr lang="en-US" sz="1600" i="1" dirty="0"/>
          </a:p>
        </p:txBody>
      </p:sp>
    </p:spTree>
    <p:extLst>
      <p:ext uri="{BB962C8B-B14F-4D97-AF65-F5344CB8AC3E}">
        <p14:creationId xmlns:p14="http://schemas.microsoft.com/office/powerpoint/2010/main" val="359835033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46499"/>
            <a:ext cx="7586133" cy="672641"/>
          </a:xfrm>
        </p:spPr>
        <p:txBody>
          <a:bodyPr/>
          <a:lstStyle/>
          <a:p>
            <a:r>
              <a:rPr lang="en-US" dirty="0" smtClean="0">
                <a:solidFill>
                  <a:schemeClr val="tx1"/>
                </a:solidFill>
                <a:latin typeface="+mj-lt"/>
              </a:rPr>
              <a:t>An Unstable Gas-rich Disk</a:t>
            </a:r>
            <a:endParaRPr lang="en-US" dirty="0">
              <a:solidFill>
                <a:schemeClr val="tx1"/>
              </a:solidFill>
              <a:latin typeface="+mj-lt"/>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pic>
        <p:nvPicPr>
          <p:cNvPr id="7" name="Picture 6" descr="SwinbankSDP8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46200"/>
            <a:ext cx="9144000" cy="2603645"/>
          </a:xfrm>
          <a:prstGeom prst="rect">
            <a:avLst/>
          </a:prstGeom>
        </p:spPr>
      </p:pic>
      <p:sp>
        <p:nvSpPr>
          <p:cNvPr id="8" name="TextBox 7"/>
          <p:cNvSpPr txBox="1"/>
          <p:nvPr/>
        </p:nvSpPr>
        <p:spPr>
          <a:xfrm>
            <a:off x="215900" y="930245"/>
            <a:ext cx="8174033" cy="400110"/>
          </a:xfrm>
          <a:prstGeom prst="rect">
            <a:avLst/>
          </a:prstGeom>
          <a:noFill/>
        </p:spPr>
        <p:txBody>
          <a:bodyPr wrap="none" rtlCol="0">
            <a:spAutoFit/>
          </a:bodyPr>
          <a:lstStyle/>
          <a:p>
            <a:pPr marL="342900" indent="-342900" eaLnBrk="0" hangingPunct="0">
              <a:spcBef>
                <a:spcPct val="20000"/>
              </a:spcBef>
              <a:buFont typeface="Arial" charset="0"/>
              <a:buChar char="•"/>
            </a:pPr>
            <a:r>
              <a:rPr lang="en-US" sz="2000" dirty="0" smtClean="0">
                <a:solidFill>
                  <a:srgbClr val="000099"/>
                </a:solidFill>
                <a:latin typeface="Gill Sans MT" pitchFamily="34" charset="0"/>
                <a:cs typeface="Gill Sans" pitchFamily="17" charset="0"/>
              </a:rPr>
              <a:t>Reconstructed image shows a number of exceptional star-forming regions</a:t>
            </a:r>
          </a:p>
        </p:txBody>
      </p:sp>
      <p:sp>
        <p:nvSpPr>
          <p:cNvPr id="9" name="TextBox 8"/>
          <p:cNvSpPr txBox="1"/>
          <p:nvPr/>
        </p:nvSpPr>
        <p:spPr>
          <a:xfrm>
            <a:off x="0" y="4400490"/>
            <a:ext cx="9144001" cy="1077218"/>
          </a:xfrm>
          <a:prstGeom prst="rect">
            <a:avLst/>
          </a:prstGeom>
          <a:noFill/>
        </p:spPr>
        <p:txBody>
          <a:bodyPr wrap="square" rtlCol="0">
            <a:spAutoFit/>
          </a:bodyPr>
          <a:lstStyle/>
          <a:p>
            <a:pPr marL="342900" indent="-342900" eaLnBrk="0" hangingPunct="0">
              <a:spcBef>
                <a:spcPct val="20000"/>
              </a:spcBef>
              <a:buFont typeface="Arial" charset="0"/>
              <a:buChar char="•"/>
            </a:pPr>
            <a:r>
              <a:rPr lang="en-US" sz="2000" dirty="0" err="1" smtClean="0">
                <a:solidFill>
                  <a:srgbClr val="000099"/>
                </a:solidFill>
                <a:latin typeface="Gill Sans MT" pitchFamily="34" charset="0"/>
                <a:cs typeface="Gill Sans" pitchFamily="17" charset="0"/>
              </a:rPr>
              <a:t>Swinbank</a:t>
            </a:r>
            <a:r>
              <a:rPr lang="en-US" sz="2000" dirty="0" smtClean="0">
                <a:solidFill>
                  <a:srgbClr val="000099"/>
                </a:solidFill>
                <a:latin typeface="Gill Sans MT" pitchFamily="34" charset="0"/>
                <a:cs typeface="Gill Sans" pitchFamily="17" charset="0"/>
              </a:rPr>
              <a:t> et al (2015): A rotationally-supported disk (V</a:t>
            </a:r>
            <a:r>
              <a:rPr lang="en-US" sz="2000" baseline="-25000" dirty="0" smtClean="0">
                <a:solidFill>
                  <a:srgbClr val="000099"/>
                </a:solidFill>
                <a:latin typeface="Gill Sans MT" pitchFamily="34" charset="0"/>
                <a:cs typeface="Gill Sans" pitchFamily="17" charset="0"/>
              </a:rPr>
              <a:t>rot</a:t>
            </a:r>
            <a:r>
              <a:rPr lang="en-US" sz="2000" dirty="0" smtClean="0">
                <a:solidFill>
                  <a:srgbClr val="000099"/>
                </a:solidFill>
                <a:latin typeface="Gill Sans MT" pitchFamily="34" charset="0"/>
                <a:cs typeface="Gill Sans" pitchFamily="17" charset="0"/>
              </a:rPr>
              <a:t>~320 lm/s, M~4 x 10</a:t>
            </a:r>
            <a:r>
              <a:rPr lang="en-US" sz="2000" baseline="30000" dirty="0" smtClean="0">
                <a:solidFill>
                  <a:srgbClr val="000099"/>
                </a:solidFill>
                <a:latin typeface="Gill Sans MT" pitchFamily="34" charset="0"/>
                <a:cs typeface="Gill Sans" pitchFamily="17" charset="0"/>
              </a:rPr>
              <a:t>10</a:t>
            </a:r>
            <a:r>
              <a:rPr lang="en-US" sz="2000" dirty="0" smtClean="0">
                <a:solidFill>
                  <a:srgbClr val="000099"/>
                </a:solidFill>
                <a:latin typeface="Gill Sans MT" pitchFamily="34" charset="0"/>
                <a:cs typeface="Gill Sans" pitchFamily="17" charset="0"/>
              </a:rPr>
              <a:t>  M</a:t>
            </a:r>
            <a:r>
              <a:rPr lang="en-US" sz="2000" baseline="-25000" dirty="0" smtClean="0">
                <a:solidFill>
                  <a:srgbClr val="000099"/>
                </a:solidFill>
                <a:latin typeface="Gill Sans MT" pitchFamily="34" charset="0"/>
                <a:cs typeface="Gill Sans" pitchFamily="17" charset="0"/>
              </a:rPr>
              <a:t>o</a:t>
            </a:r>
            <a:r>
              <a:rPr lang="en-US" sz="2000" dirty="0" smtClean="0">
                <a:solidFill>
                  <a:srgbClr val="000099"/>
                </a:solidFill>
                <a:latin typeface="Gill Sans MT" pitchFamily="34" charset="0"/>
                <a:cs typeface="Gill Sans" pitchFamily="17" charset="0"/>
              </a:rPr>
              <a:t>)</a:t>
            </a:r>
          </a:p>
          <a:p>
            <a:pPr marL="342900" indent="-342900" eaLnBrk="0" hangingPunct="0">
              <a:spcBef>
                <a:spcPct val="20000"/>
              </a:spcBef>
              <a:buFont typeface="Arial" charset="0"/>
              <a:buChar char="•"/>
            </a:pPr>
            <a:r>
              <a:rPr lang="en-US" sz="2000" dirty="0" smtClean="0">
                <a:solidFill>
                  <a:srgbClr val="000099"/>
                </a:solidFill>
                <a:latin typeface="Gill Sans MT" pitchFamily="34" charset="0"/>
                <a:cs typeface="Gill Sans" pitchFamily="17" charset="0"/>
              </a:rPr>
              <a:t> Extreme molecular cloud conditions similar to those in the Galactic Center</a:t>
            </a:r>
          </a:p>
        </p:txBody>
      </p:sp>
    </p:spTree>
    <p:extLst>
      <p:ext uri="{BB962C8B-B14F-4D97-AF65-F5344CB8AC3E}">
        <p14:creationId xmlns:p14="http://schemas.microsoft.com/office/powerpoint/2010/main" val="297764610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 y="21169"/>
            <a:ext cx="8957733" cy="838199"/>
          </a:xfrm>
        </p:spPr>
        <p:txBody>
          <a:bodyPr/>
          <a:lstStyle/>
          <a:p>
            <a:r>
              <a:rPr lang="en-GB" sz="3200" b="1" dirty="0" smtClean="0">
                <a:solidFill>
                  <a:schemeClr val="tx1"/>
                </a:solidFill>
                <a:latin typeface="+mj-lt"/>
              </a:rPr>
              <a:t>The Rest-</a:t>
            </a:r>
            <a:r>
              <a:rPr lang="en-GB" sz="3200" b="1" dirty="0">
                <a:solidFill>
                  <a:schemeClr val="tx1"/>
                </a:solidFill>
                <a:latin typeface="+mj-lt"/>
              </a:rPr>
              <a:t>F</a:t>
            </a:r>
            <a:r>
              <a:rPr lang="en-GB" sz="3200" b="1" dirty="0" smtClean="0">
                <a:solidFill>
                  <a:schemeClr val="tx1"/>
                </a:solidFill>
                <a:latin typeface="+mj-lt"/>
              </a:rPr>
              <a:t>rame </a:t>
            </a:r>
            <a:r>
              <a:rPr lang="en-GB" sz="3200" b="1" dirty="0" err="1">
                <a:solidFill>
                  <a:schemeClr val="tx1"/>
                </a:solidFill>
                <a:latin typeface="+mj-lt"/>
              </a:rPr>
              <a:t>S</a:t>
            </a:r>
            <a:r>
              <a:rPr lang="en-GB" sz="3200" b="1" dirty="0" err="1" smtClean="0">
                <a:solidFill>
                  <a:schemeClr val="tx1"/>
                </a:solidFill>
                <a:latin typeface="+mj-lt"/>
              </a:rPr>
              <a:t>ubmillimeter</a:t>
            </a:r>
            <a:r>
              <a:rPr lang="en-GB" sz="3200" b="1" dirty="0" smtClean="0">
                <a:solidFill>
                  <a:schemeClr val="tx1"/>
                </a:solidFill>
                <a:latin typeface="+mj-lt"/>
              </a:rPr>
              <a:t> Spectrum of High-</a:t>
            </a:r>
            <a:r>
              <a:rPr lang="en-GB" sz="3200" b="1" i="1" dirty="0" smtClean="0">
                <a:solidFill>
                  <a:schemeClr val="tx1"/>
                </a:solidFill>
                <a:latin typeface="+mj-lt"/>
              </a:rPr>
              <a:t>z,</a:t>
            </a:r>
            <a:r>
              <a:rPr lang="en-GB" sz="3200" b="1" dirty="0" smtClean="0">
                <a:solidFill>
                  <a:schemeClr val="tx1"/>
                </a:solidFill>
                <a:latin typeface="+mj-lt"/>
              </a:rPr>
              <a:t> Dusty</a:t>
            </a:r>
            <a:r>
              <a:rPr lang="en-GB" sz="3200" b="1" i="1" dirty="0" smtClean="0">
                <a:solidFill>
                  <a:schemeClr val="tx1"/>
                </a:solidFill>
                <a:latin typeface="+mj-lt"/>
              </a:rPr>
              <a:t> </a:t>
            </a:r>
            <a:r>
              <a:rPr lang="en-GB" sz="3200" b="1" dirty="0">
                <a:solidFill>
                  <a:schemeClr val="tx1"/>
                </a:solidFill>
                <a:latin typeface="+mj-lt"/>
              </a:rPr>
              <a:t>S</a:t>
            </a:r>
            <a:r>
              <a:rPr lang="en-GB" sz="3200" b="1" dirty="0" smtClean="0">
                <a:solidFill>
                  <a:schemeClr val="tx1"/>
                </a:solidFill>
                <a:latin typeface="+mj-lt"/>
              </a:rPr>
              <a:t>tar-Forming Galaxies</a:t>
            </a:r>
          </a:p>
        </p:txBody>
      </p:sp>
      <p:sp>
        <p:nvSpPr>
          <p:cNvPr id="2" name="TextBox 1"/>
          <p:cNvSpPr txBox="1"/>
          <p:nvPr/>
        </p:nvSpPr>
        <p:spPr>
          <a:xfrm>
            <a:off x="5583234" y="1075731"/>
            <a:ext cx="3249608" cy="338554"/>
          </a:xfrm>
          <a:prstGeom prst="rect">
            <a:avLst/>
          </a:prstGeom>
          <a:noFill/>
        </p:spPr>
        <p:txBody>
          <a:bodyPr wrap="none" rtlCol="0">
            <a:spAutoFit/>
          </a:bodyPr>
          <a:lstStyle/>
          <a:p>
            <a:r>
              <a:rPr lang="es-ES" sz="1600" dirty="0" smtClean="0"/>
              <a:t>Vieira et al. 2013 / </a:t>
            </a:r>
            <a:r>
              <a:rPr lang="es-ES" sz="1600" dirty="0" err="1" smtClean="0"/>
              <a:t>Spilker</a:t>
            </a:r>
            <a:r>
              <a:rPr lang="es-ES" sz="1600" dirty="0" smtClean="0"/>
              <a:t> et al. 2014</a:t>
            </a:r>
            <a:endParaRPr lang="es-ES" sz="1600" dirty="0"/>
          </a:p>
        </p:txBody>
      </p:sp>
      <p:pic>
        <p:nvPicPr>
          <p:cNvPr id="8" name="図 6"/>
          <p:cNvPicPr>
            <a:picLocks noChangeAspect="1"/>
          </p:cNvPicPr>
          <p:nvPr/>
        </p:nvPicPr>
        <p:blipFill>
          <a:blip r:embed="rId4" cstate="print"/>
          <a:srcRect/>
          <a:stretch>
            <a:fillRect/>
          </a:stretch>
        </p:blipFill>
        <p:spPr bwMode="auto">
          <a:xfrm>
            <a:off x="1643041" y="1414285"/>
            <a:ext cx="7189801" cy="4819788"/>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130772" y="1414285"/>
            <a:ext cx="9836120" cy="4448704"/>
          </a:xfrm>
          <a:prstGeom prst="rect">
            <a:avLst/>
          </a:prstGeom>
        </p:spPr>
      </p:pic>
      <p:pic>
        <p:nvPicPr>
          <p:cNvPr id="7" name="Picture 6" descr="ALMA_AOS_footer1.png"/>
          <p:cNvPicPr>
            <a:picLocks noChangeAspect="1"/>
          </p:cNvPicPr>
          <p:nvPr/>
        </p:nvPicPr>
        <p:blipFill rotWithShape="1">
          <a:blip r:embed="rId6">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custDataLst>
      <p:tags r:id="rId1"/>
    </p:custDataLst>
    <p:extLst>
      <p:ext uri="{BB962C8B-B14F-4D97-AF65-F5344CB8AC3E}">
        <p14:creationId xmlns:p14="http://schemas.microsoft.com/office/powerpoint/2010/main" val="788088454"/>
      </p:ext>
    </p:extLst>
  </p:cSld>
  <p:clrMapOvr>
    <a:masterClrMapping/>
  </p:clrMapOvr>
  <mc:AlternateContent xmlns:mc="http://schemas.openxmlformats.org/markup-compatibility/2006" xmlns:p14="http://schemas.microsoft.com/office/powerpoint/2010/main">
    <mc:Choice Requires="p14">
      <p:transition spd="slow" p14:dur="2000" advTm="2888"/>
    </mc:Choice>
    <mc:Fallback xmlns="">
      <p:transition xmlns:p14="http://schemas.microsoft.com/office/powerpoint/2010/main" spd="slow" advTm="28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タイトル 1"/>
          <p:cNvSpPr>
            <a:spLocks noGrp="1"/>
          </p:cNvSpPr>
          <p:nvPr>
            <p:ph type="title"/>
          </p:nvPr>
        </p:nvSpPr>
        <p:spPr/>
        <p:txBody>
          <a:bodyPr/>
          <a:lstStyle/>
          <a:p>
            <a:r>
              <a:rPr lang="en-US" altLang="ja-JP">
                <a:latin typeface="メイリオ" charset="0"/>
                <a:ea typeface="メイリオ" charset="0"/>
                <a:cs typeface="メイリオ" charset="0"/>
              </a:rPr>
              <a:t>Nearby Galaxies</a:t>
            </a:r>
            <a:endParaRPr lang="ja-JP" altLang="en-US">
              <a:latin typeface="メイリオ" charset="0"/>
              <a:ea typeface="メイリオ" charset="0"/>
              <a:cs typeface="メイリオ" charset="0"/>
            </a:endParaRPr>
          </a:p>
        </p:txBody>
      </p:sp>
      <p:sp>
        <p:nvSpPr>
          <p:cNvPr id="16386" name="縦書きテキスト プレースホルダー 2"/>
          <p:cNvSpPr>
            <a:spLocks noGrp="1"/>
          </p:cNvSpPr>
          <p:nvPr>
            <p:ph type="body" orient="vert" idx="1"/>
          </p:nvPr>
        </p:nvSpPr>
        <p:spPr>
          <a:xfrm>
            <a:off x="179388" y="866775"/>
            <a:ext cx="8686800" cy="4525963"/>
          </a:xfrm>
        </p:spPr>
        <p:txBody>
          <a:bodyPr vert="horz"/>
          <a:lstStyle/>
          <a:p>
            <a:r>
              <a:rPr lang="en-US" sz="2400" dirty="0" smtClean="0">
                <a:latin typeface="+mn-lt"/>
              </a:rPr>
              <a:t>ALMA’s excellent line sensitivity and resolution provides a new window into central regions of galaxies</a:t>
            </a:r>
          </a:p>
          <a:p>
            <a:r>
              <a:rPr lang="en-US" sz="2400" dirty="0" smtClean="0">
                <a:latin typeface="+mn-lt"/>
              </a:rPr>
              <a:t>Central chemistry: HNCO in well </a:t>
            </a:r>
            <a:r>
              <a:rPr lang="en-US" sz="2400" dirty="0">
                <a:latin typeface="+mn-lt"/>
              </a:rPr>
              <a:t>shielded </a:t>
            </a:r>
            <a:r>
              <a:rPr lang="en-US" sz="2400" dirty="0" smtClean="0">
                <a:latin typeface="+mn-lt"/>
              </a:rPr>
              <a:t>disk gas, HC</a:t>
            </a:r>
            <a:r>
              <a:rPr lang="en-US" sz="2400" baseline="-25000" dirty="0" smtClean="0">
                <a:latin typeface="+mn-lt"/>
              </a:rPr>
              <a:t>3</a:t>
            </a:r>
            <a:r>
              <a:rPr lang="en-US" sz="2400" dirty="0" smtClean="0">
                <a:latin typeface="+mn-lt"/>
              </a:rPr>
              <a:t>N traces X</a:t>
            </a:r>
            <a:r>
              <a:rPr lang="en-US" sz="2400" dirty="0">
                <a:latin typeface="+mn-lt"/>
              </a:rPr>
              <a:t>-ray </a:t>
            </a:r>
            <a:r>
              <a:rPr lang="en-US" sz="2400" dirty="0" smtClean="0">
                <a:latin typeface="+mn-lt"/>
              </a:rPr>
              <a:t>exposed gas, </a:t>
            </a:r>
            <a:r>
              <a:rPr lang="en-US" sz="2400" dirty="0" err="1" smtClean="0">
                <a:latin typeface="+mn-lt"/>
              </a:rPr>
              <a:t>SiO</a:t>
            </a:r>
            <a:r>
              <a:rPr lang="en-US" sz="2400" dirty="0" smtClean="0">
                <a:latin typeface="+mn-lt"/>
              </a:rPr>
              <a:t> may trace innermost dense gas (also in NGC 1068 Takano et al ‘14)</a:t>
            </a:r>
          </a:p>
          <a:p>
            <a:r>
              <a:rPr lang="en-US" sz="2400" dirty="0" smtClean="0">
                <a:latin typeface="+mn-lt"/>
              </a:rPr>
              <a:t>Constrain mass of central black holes (NGC1097)</a:t>
            </a:r>
          </a:p>
          <a:p>
            <a:endParaRPr lang="ja-JP" altLang="en-US" sz="2400" dirty="0">
              <a:latin typeface="+mn-lt"/>
              <a:ea typeface="メイリオ" charset="0"/>
              <a:cs typeface="メイリオ" charset="0"/>
            </a:endParaRPr>
          </a:p>
        </p:txBody>
      </p:sp>
      <p:sp>
        <p:nvSpPr>
          <p:cNvPr id="16387" name="テキスト ボックス 3"/>
          <p:cNvSpPr txBox="1">
            <a:spLocks noChangeArrowheads="1"/>
          </p:cNvSpPr>
          <p:nvPr/>
        </p:nvSpPr>
        <p:spPr bwMode="auto">
          <a:xfrm>
            <a:off x="395288" y="5589588"/>
            <a:ext cx="3995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err="1"/>
              <a:t>Fathi</a:t>
            </a:r>
            <a:r>
              <a:rPr lang="en-US" altLang="ja-JP" sz="1800" dirty="0"/>
              <a:t> et al. (2013</a:t>
            </a:r>
            <a:r>
              <a:rPr lang="en-US" altLang="ja-JP" sz="1800" dirty="0" smtClean="0"/>
              <a:t>), Martin et al (2014)</a:t>
            </a:r>
            <a:endParaRPr lang="ja-JP" altLang="en-US" sz="1800" dirty="0"/>
          </a:p>
        </p:txBody>
      </p:sp>
      <p:pic>
        <p:nvPicPr>
          <p:cNvPr id="16388" name="図 4"/>
          <p:cNvPicPr>
            <a:picLocks noChangeAspect="1"/>
          </p:cNvPicPr>
          <p:nvPr/>
        </p:nvPicPr>
        <p:blipFill>
          <a:blip r:embed="rId3">
            <a:extLst>
              <a:ext uri="{28A0092B-C50C-407E-A947-70E740481C1C}">
                <a14:useLocalDpi xmlns:a14="http://schemas.microsoft.com/office/drawing/2010/main" val="0"/>
              </a:ext>
            </a:extLst>
          </a:blip>
          <a:srcRect t="49982" r="66208"/>
          <a:stretch>
            <a:fillRect/>
          </a:stretch>
        </p:blipFill>
        <p:spPr bwMode="auto">
          <a:xfrm>
            <a:off x="6804025" y="3500438"/>
            <a:ext cx="2147888"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図 4"/>
          <p:cNvPicPr>
            <a:picLocks noChangeAspect="1"/>
          </p:cNvPicPr>
          <p:nvPr/>
        </p:nvPicPr>
        <p:blipFill>
          <a:blip r:embed="rId3">
            <a:extLst>
              <a:ext uri="{28A0092B-C50C-407E-A947-70E740481C1C}">
                <a14:useLocalDpi xmlns:a14="http://schemas.microsoft.com/office/drawing/2010/main" val="0"/>
              </a:ext>
            </a:extLst>
          </a:blip>
          <a:srcRect r="-6" b="49918"/>
          <a:stretch>
            <a:fillRect/>
          </a:stretch>
        </p:blipFill>
        <p:spPr bwMode="auto">
          <a:xfrm>
            <a:off x="395288" y="3429000"/>
            <a:ext cx="635635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LMA_AOS_footer1.png"/>
          <p:cNvPicPr>
            <a:picLocks noChangeAspect="1"/>
          </p:cNvPicPr>
          <p:nvPr/>
        </p:nvPicPr>
        <p:blipFill rotWithShape="1">
          <a:blip r:embed="rId4">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extLst>
      <p:ext uri="{BB962C8B-B14F-4D97-AF65-F5344CB8AC3E}">
        <p14:creationId xmlns:p14="http://schemas.microsoft.com/office/powerpoint/2010/main" val="4162434214"/>
      </p:ext>
    </p:extLst>
  </p:cSld>
  <p:clrMapOvr>
    <a:masterClrMapping/>
  </p:clrMapOvr>
  <mc:AlternateContent xmlns:mc="http://schemas.openxmlformats.org/markup-compatibility/2006" xmlns:p14="http://schemas.microsoft.com/office/powerpoint/2010/main">
    <mc:Choice Requires="p14">
      <p:transition spd="slow" p14:dur="2000" advTm="12260"/>
    </mc:Choice>
    <mc:Fallback xmlns="">
      <p:transition xmlns:p14="http://schemas.microsoft.com/office/powerpoint/2010/main" spd="slow" advTm="1226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7-01 at 3.09.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200" y="809763"/>
            <a:ext cx="6157560" cy="5130364"/>
          </a:xfrm>
          <a:prstGeom prst="rect">
            <a:avLst/>
          </a:prstGeom>
        </p:spPr>
      </p:pic>
      <p:pic>
        <p:nvPicPr>
          <p:cNvPr id="3" name="Picture 2" descr="ALMA_AOS_footer1.png"/>
          <p:cNvPicPr>
            <a:picLocks noChangeAspect="1"/>
          </p:cNvPicPr>
          <p:nvPr/>
        </p:nvPicPr>
        <p:blipFill rotWithShape="1">
          <a:blip r:embed="rId4">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
        <p:nvSpPr>
          <p:cNvPr id="2" name="TextBox 1"/>
          <p:cNvSpPr txBox="1"/>
          <p:nvPr/>
        </p:nvSpPr>
        <p:spPr>
          <a:xfrm>
            <a:off x="381000" y="219045"/>
            <a:ext cx="7287096" cy="400110"/>
          </a:xfrm>
          <a:prstGeom prst="rect">
            <a:avLst/>
          </a:prstGeom>
          <a:noFill/>
        </p:spPr>
        <p:txBody>
          <a:bodyPr wrap="none" rtlCol="0">
            <a:spAutoFit/>
          </a:bodyPr>
          <a:lstStyle/>
          <a:p>
            <a:pPr eaLnBrk="0" hangingPunct="0">
              <a:spcBef>
                <a:spcPct val="20000"/>
              </a:spcBef>
            </a:pPr>
            <a:r>
              <a:rPr lang="en-US" sz="2000" dirty="0"/>
              <a:t>MEASUREMENT OF THE BLACK-HOLE MASS IN NGC 1097</a:t>
            </a:r>
            <a:endParaRPr lang="en-US" sz="2000" dirty="0" smtClean="0">
              <a:solidFill>
                <a:srgbClr val="000099"/>
              </a:solidFill>
              <a:latin typeface="Gill Sans MT" pitchFamily="34" charset="0"/>
              <a:cs typeface="Gill Sans" pitchFamily="17" charset="0"/>
            </a:endParaRPr>
          </a:p>
        </p:txBody>
      </p:sp>
      <p:sp>
        <p:nvSpPr>
          <p:cNvPr id="4" name="TextBox 3"/>
          <p:cNvSpPr txBox="1"/>
          <p:nvPr/>
        </p:nvSpPr>
        <p:spPr>
          <a:xfrm>
            <a:off x="5384800" y="5935454"/>
            <a:ext cx="2777022" cy="276999"/>
          </a:xfrm>
          <a:prstGeom prst="rect">
            <a:avLst/>
          </a:prstGeom>
          <a:noFill/>
        </p:spPr>
        <p:txBody>
          <a:bodyPr wrap="none" rtlCol="0">
            <a:spAutoFit/>
          </a:bodyPr>
          <a:lstStyle/>
          <a:p>
            <a:pPr eaLnBrk="0" hangingPunct="0">
              <a:spcBef>
                <a:spcPct val="20000"/>
              </a:spcBef>
            </a:pPr>
            <a:r>
              <a:rPr lang="en-US" sz="1200" dirty="0" err="1" smtClean="0">
                <a:solidFill>
                  <a:srgbClr val="000099"/>
                </a:solidFill>
                <a:latin typeface="+mn-lt"/>
                <a:cs typeface="Gill Sans" pitchFamily="17" charset="0"/>
              </a:rPr>
              <a:t>Onishi</a:t>
            </a:r>
            <a:r>
              <a:rPr lang="en-US" sz="1200" dirty="0" smtClean="0">
                <a:solidFill>
                  <a:srgbClr val="000099"/>
                </a:solidFill>
                <a:latin typeface="+mn-lt"/>
                <a:cs typeface="Gill Sans" pitchFamily="17" charset="0"/>
              </a:rPr>
              <a:t>, Iguchi, </a:t>
            </a:r>
            <a:r>
              <a:rPr lang="en-US" sz="1200" dirty="0" err="1" smtClean="0">
                <a:solidFill>
                  <a:srgbClr val="000099"/>
                </a:solidFill>
                <a:latin typeface="+mn-lt"/>
                <a:cs typeface="Gill Sans" pitchFamily="17" charset="0"/>
              </a:rPr>
              <a:t>Sheth</a:t>
            </a:r>
            <a:r>
              <a:rPr lang="en-US" sz="1200" dirty="0" smtClean="0">
                <a:solidFill>
                  <a:srgbClr val="000099"/>
                </a:solidFill>
                <a:latin typeface="+mn-lt"/>
                <a:cs typeface="Gill Sans" pitchFamily="17" charset="0"/>
              </a:rPr>
              <a:t> and Kohno 2015</a:t>
            </a:r>
          </a:p>
        </p:txBody>
      </p:sp>
      <p:sp>
        <p:nvSpPr>
          <p:cNvPr id="6" name="TextBox 5"/>
          <p:cNvSpPr txBox="1"/>
          <p:nvPr/>
        </p:nvSpPr>
        <p:spPr>
          <a:xfrm>
            <a:off x="114301" y="814457"/>
            <a:ext cx="2336800" cy="3970318"/>
          </a:xfrm>
          <a:prstGeom prst="rect">
            <a:avLst/>
          </a:prstGeom>
          <a:noFill/>
        </p:spPr>
        <p:txBody>
          <a:bodyPr wrap="square" rtlCol="0">
            <a:spAutoFit/>
          </a:bodyPr>
          <a:lstStyle/>
          <a:p>
            <a:pPr marL="342900" indent="-342900" eaLnBrk="0" hangingPunct="0">
              <a:spcBef>
                <a:spcPct val="20000"/>
              </a:spcBef>
              <a:buFont typeface="Arial" charset="0"/>
              <a:buChar char="•"/>
            </a:pPr>
            <a:r>
              <a:rPr lang="en-US" sz="2000" dirty="0">
                <a:solidFill>
                  <a:srgbClr val="000099"/>
                </a:solidFill>
                <a:latin typeface="Gill Sans MT" pitchFamily="34" charset="0"/>
                <a:cs typeface="Gill Sans" pitchFamily="17" charset="0"/>
              </a:rPr>
              <a:t>ALMA provides excellent line sensitivity and resolution (~2” here)</a:t>
            </a:r>
            <a:endParaRPr lang="en-US" sz="2000" dirty="0">
              <a:solidFill>
                <a:schemeClr val="tx2"/>
              </a:solidFill>
              <a:latin typeface="Gill Sans MT" pitchFamily="34" charset="0"/>
              <a:cs typeface="Gill Sans" pitchFamily="17" charset="0"/>
            </a:endParaRPr>
          </a:p>
          <a:p>
            <a:pPr marL="342900" indent="-342900" eaLnBrk="0" hangingPunct="0">
              <a:spcBef>
                <a:spcPct val="20000"/>
              </a:spcBef>
              <a:buFont typeface="Arial" charset="0"/>
              <a:buChar char="•"/>
            </a:pPr>
            <a:r>
              <a:rPr lang="en-US" sz="2000" dirty="0" smtClean="0">
                <a:solidFill>
                  <a:srgbClr val="000099"/>
                </a:solidFill>
                <a:latin typeface="Gill Sans MT" pitchFamily="34" charset="0"/>
                <a:cs typeface="Gill Sans" pitchFamily="17" charset="0"/>
              </a:rPr>
              <a:t>HCN and HCO+ J=1-0 measure dense near-nuclear mass</a:t>
            </a:r>
          </a:p>
          <a:p>
            <a:pPr marL="342900" indent="-342900" eaLnBrk="0" hangingPunct="0">
              <a:spcBef>
                <a:spcPct val="20000"/>
              </a:spcBef>
              <a:buFont typeface="Arial" charset="0"/>
              <a:buChar char="•"/>
            </a:pPr>
            <a:r>
              <a:rPr lang="en-US" sz="2000" dirty="0" smtClean="0">
                <a:solidFill>
                  <a:schemeClr val="tx2"/>
                </a:solidFill>
              </a:rPr>
              <a:t>SMBH mass:</a:t>
            </a:r>
            <a:endParaRPr lang="en-US" sz="2000" dirty="0">
              <a:solidFill>
                <a:schemeClr val="tx2"/>
              </a:solidFill>
            </a:endParaRPr>
          </a:p>
          <a:p>
            <a:r>
              <a:rPr lang="en-US" sz="2000" dirty="0" smtClean="0">
                <a:solidFill>
                  <a:schemeClr val="tx2"/>
                </a:solidFill>
              </a:rPr>
              <a:t>M</a:t>
            </a:r>
            <a:r>
              <a:rPr lang="en-US" sz="2000" baseline="-25000" dirty="0" smtClean="0">
                <a:solidFill>
                  <a:schemeClr val="tx2"/>
                </a:solidFill>
              </a:rPr>
              <a:t>BH</a:t>
            </a:r>
            <a:r>
              <a:rPr lang="en-US" sz="2000" dirty="0" smtClean="0">
                <a:solidFill>
                  <a:schemeClr val="tx2"/>
                </a:solidFill>
              </a:rPr>
              <a:t>= 1.40×10</a:t>
            </a:r>
            <a:r>
              <a:rPr lang="en-US" sz="2000" baseline="30000" dirty="0" smtClean="0">
                <a:solidFill>
                  <a:schemeClr val="tx2"/>
                </a:solidFill>
              </a:rPr>
              <a:t>8</a:t>
            </a:r>
            <a:r>
              <a:rPr lang="en-US" sz="2000" dirty="0" smtClean="0">
                <a:solidFill>
                  <a:schemeClr val="tx2"/>
                </a:solidFill>
              </a:rPr>
              <a:t>M</a:t>
            </a:r>
            <a:r>
              <a:rPr lang="en-US" sz="2000" baseline="-25000" dirty="0" smtClean="0">
                <a:solidFill>
                  <a:schemeClr val="tx2"/>
                </a:solidFill>
              </a:rPr>
              <a:t>⊙</a:t>
            </a:r>
            <a:endParaRPr lang="en-US" sz="2000" baseline="-25000" dirty="0">
              <a:solidFill>
                <a:schemeClr val="tx2"/>
              </a:solidFill>
            </a:endParaRPr>
          </a:p>
          <a:p>
            <a:pPr marL="342900" indent="-342900" eaLnBrk="0" hangingPunct="0">
              <a:spcBef>
                <a:spcPct val="20000"/>
              </a:spcBef>
              <a:buFont typeface="Arial" charset="0"/>
              <a:buChar char="•"/>
            </a:pPr>
            <a:endParaRPr lang="en-US" sz="2000" dirty="0" smtClean="0">
              <a:solidFill>
                <a:srgbClr val="000099"/>
              </a:solidFill>
              <a:latin typeface="Gill Sans MT" pitchFamily="34" charset="0"/>
              <a:cs typeface="Gill Sans" pitchFamily="17" charset="0"/>
            </a:endParaRPr>
          </a:p>
        </p:txBody>
      </p:sp>
      <p:pic>
        <p:nvPicPr>
          <p:cNvPr id="7" name="Picture 6" descr="N1097BH.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4200" y="723900"/>
            <a:ext cx="2717800" cy="5397500"/>
          </a:xfrm>
          <a:prstGeom prst="rect">
            <a:avLst/>
          </a:prstGeom>
        </p:spPr>
      </p:pic>
    </p:spTree>
    <p:extLst>
      <p:ext uri="{BB962C8B-B14F-4D97-AF65-F5344CB8AC3E}">
        <p14:creationId xmlns:p14="http://schemas.microsoft.com/office/powerpoint/2010/main" val="4072330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398933" cy="672641"/>
          </a:xfrm>
        </p:spPr>
        <p:txBody>
          <a:bodyPr/>
          <a:lstStyle/>
          <a:p>
            <a:r>
              <a:rPr lang="en-US" sz="3200" dirty="0" smtClean="0">
                <a:solidFill>
                  <a:schemeClr val="tx1"/>
                </a:solidFill>
                <a:latin typeface="+mj-lt"/>
              </a:rPr>
              <a:t>SN87A Molecule and Dust Production, </a:t>
            </a:r>
            <a:r>
              <a:rPr lang="en-US" sz="3200" dirty="0">
                <a:solidFill>
                  <a:schemeClr val="tx1"/>
                </a:solidFill>
                <a:latin typeface="+mj-lt"/>
              </a:rPr>
              <a:t>Particle </a:t>
            </a:r>
            <a:r>
              <a:rPr lang="en-US" sz="3200" dirty="0" smtClean="0">
                <a:solidFill>
                  <a:schemeClr val="tx1"/>
                </a:solidFill>
                <a:latin typeface="+mj-lt"/>
              </a:rPr>
              <a:t>Acceleration</a:t>
            </a:r>
            <a:endParaRPr lang="en-US" sz="3200" dirty="0">
              <a:latin typeface="+mj-lt"/>
            </a:endParaRPr>
          </a:p>
        </p:txBody>
      </p:sp>
      <p:sp>
        <p:nvSpPr>
          <p:cNvPr id="4" name="Content Placeholder 2"/>
          <p:cNvSpPr txBox="1">
            <a:spLocks/>
          </p:cNvSpPr>
          <p:nvPr/>
        </p:nvSpPr>
        <p:spPr bwMode="auto">
          <a:xfrm>
            <a:off x="4440765" y="978683"/>
            <a:ext cx="4588934" cy="55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kern="1200">
                <a:solidFill>
                  <a:srgbClr val="FFFFFF"/>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err="1">
                <a:solidFill>
                  <a:srgbClr val="000099"/>
                </a:solidFill>
                <a:cs typeface="Gill Sans" pitchFamily="17" charset="0"/>
              </a:rPr>
              <a:t>Kamenetzky</a:t>
            </a:r>
            <a:r>
              <a:rPr lang="en-US" sz="1600" dirty="0">
                <a:solidFill>
                  <a:srgbClr val="000099"/>
                </a:solidFill>
                <a:cs typeface="Gill Sans" pitchFamily="17" charset="0"/>
              </a:rPr>
              <a:t>, McCray, </a:t>
            </a:r>
            <a:r>
              <a:rPr lang="en-US" sz="1600" dirty="0" err="1">
                <a:solidFill>
                  <a:srgbClr val="000099"/>
                </a:solidFill>
                <a:cs typeface="Gill Sans" pitchFamily="17" charset="0"/>
              </a:rPr>
              <a:t>Indebetouw</a:t>
            </a:r>
            <a:r>
              <a:rPr lang="en-US" sz="1600" dirty="0">
                <a:solidFill>
                  <a:srgbClr val="000099"/>
                </a:solidFill>
                <a:cs typeface="Gill Sans" pitchFamily="17" charset="0"/>
              </a:rPr>
              <a:t> et al </a:t>
            </a:r>
            <a:r>
              <a:rPr lang="en-US" sz="1600" dirty="0" err="1">
                <a:solidFill>
                  <a:srgbClr val="000099"/>
                </a:solidFill>
                <a:cs typeface="Gill Sans" pitchFamily="17" charset="0"/>
              </a:rPr>
              <a:t>ApJ</a:t>
            </a:r>
            <a:r>
              <a:rPr lang="en-US" sz="1600" dirty="0">
                <a:solidFill>
                  <a:srgbClr val="000099"/>
                </a:solidFill>
                <a:cs typeface="Gill Sans" pitchFamily="17" charset="0"/>
              </a:rPr>
              <a:t> </a:t>
            </a:r>
            <a:r>
              <a:rPr lang="en-US" sz="1600" dirty="0" smtClean="0">
                <a:solidFill>
                  <a:srgbClr val="000099"/>
                </a:solidFill>
                <a:cs typeface="Gill Sans" pitchFamily="17" charset="0"/>
              </a:rPr>
              <a:t>2013 </a:t>
            </a:r>
            <a:r>
              <a:rPr lang="en-US" sz="1600" dirty="0" err="1">
                <a:solidFill>
                  <a:srgbClr val="000000"/>
                </a:solidFill>
              </a:rPr>
              <a:t>Indebetouw</a:t>
            </a:r>
            <a:r>
              <a:rPr lang="en-US" sz="1600" dirty="0">
                <a:solidFill>
                  <a:srgbClr val="000000"/>
                </a:solidFill>
              </a:rPr>
              <a:t> </a:t>
            </a:r>
            <a:r>
              <a:rPr lang="en-US" sz="1600" i="1" dirty="0">
                <a:solidFill>
                  <a:srgbClr val="000000"/>
                </a:solidFill>
              </a:rPr>
              <a:t>et al. </a:t>
            </a:r>
            <a:r>
              <a:rPr lang="en-US" sz="1600" dirty="0">
                <a:solidFill>
                  <a:srgbClr val="000000"/>
                </a:solidFill>
              </a:rPr>
              <a:t>2014</a:t>
            </a:r>
            <a:endParaRPr lang="en-US" sz="1600" dirty="0">
              <a:solidFill>
                <a:srgbClr val="000099"/>
              </a:solidFill>
              <a:cs typeface="Gill Sans" pitchFamily="17" charset="0"/>
            </a:endParaRPr>
          </a:p>
        </p:txBody>
      </p:sp>
      <p:pic>
        <p:nvPicPr>
          <p:cNvPr id="5" name="Picture 4" descr="SN87ADu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38569"/>
            <a:ext cx="6705600" cy="2730383"/>
          </a:xfrm>
          <a:prstGeom prst="rect">
            <a:avLst/>
          </a:prstGeom>
        </p:spPr>
      </p:pic>
      <p:pic>
        <p:nvPicPr>
          <p:cNvPr id="7" name="Picture 6" descr="SN87A_CO_130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36993"/>
            <a:ext cx="2806552" cy="2531959"/>
          </a:xfrm>
          <a:prstGeom prst="rect">
            <a:avLst/>
          </a:prstGeom>
        </p:spPr>
      </p:pic>
      <p:pic>
        <p:nvPicPr>
          <p:cNvPr id="8" name="Picture 7" descr="ALMA_AOS_footer1.png"/>
          <p:cNvPicPr>
            <a:picLocks noChangeAspect="1"/>
          </p:cNvPicPr>
          <p:nvPr/>
        </p:nvPicPr>
        <p:blipFill rotWithShape="1">
          <a:blip r:embed="rId5">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pic>
        <p:nvPicPr>
          <p:cNvPr id="9" name="Picture 8"/>
          <p:cNvPicPr>
            <a:picLocks noChangeAspect="1"/>
          </p:cNvPicPr>
          <p:nvPr/>
        </p:nvPicPr>
        <p:blipFill>
          <a:blip r:embed="rId6"/>
          <a:stretch>
            <a:fillRect/>
          </a:stretch>
        </p:blipFill>
        <p:spPr>
          <a:xfrm>
            <a:off x="939800" y="672641"/>
            <a:ext cx="7620000" cy="6223000"/>
          </a:xfrm>
          <a:prstGeom prst="rect">
            <a:avLst/>
          </a:prstGeom>
        </p:spPr>
      </p:pic>
    </p:spTree>
    <p:extLst>
      <p:ext uri="{BB962C8B-B14F-4D97-AF65-F5344CB8AC3E}">
        <p14:creationId xmlns:p14="http://schemas.microsoft.com/office/powerpoint/2010/main" val="1949523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Autofit/>
          </a:bodyPr>
          <a:lstStyle/>
          <a:p>
            <a:r>
              <a:rPr lang="en-US" sz="3200" b="1" dirty="0" smtClean="0">
                <a:latin typeface="+mj-lt"/>
              </a:rPr>
              <a:t>ALMA observations of disks in young stars</a:t>
            </a:r>
            <a:endParaRPr lang="en-US" sz="3200" b="1" dirty="0">
              <a:latin typeface="+mj-lt"/>
            </a:endParaRPr>
          </a:p>
        </p:txBody>
      </p:sp>
      <p:sp>
        <p:nvSpPr>
          <p:cNvPr id="4" name="Text Placeholder 3"/>
          <p:cNvSpPr>
            <a:spLocks noGrp="1"/>
          </p:cNvSpPr>
          <p:nvPr>
            <p:ph type="body" sz="quarter" idx="12"/>
          </p:nvPr>
        </p:nvSpPr>
        <p:spPr>
          <a:xfrm>
            <a:off x="250208" y="742356"/>
            <a:ext cx="4406459" cy="4603750"/>
          </a:xfrm>
        </p:spPr>
        <p:txBody>
          <a:bodyPr>
            <a:normAutofit/>
          </a:bodyPr>
          <a:lstStyle/>
          <a:p>
            <a:r>
              <a:rPr lang="en-US" dirty="0" smtClean="0"/>
              <a:t>Sensitivity provides gas images—chemistry, dynamics</a:t>
            </a:r>
          </a:p>
          <a:p>
            <a:r>
              <a:rPr lang="en-US" dirty="0" smtClean="0"/>
              <a:t>ALMA extends knowledge of low mass disks to lower masses, finer scales, chemistry</a:t>
            </a:r>
          </a:p>
          <a:p>
            <a:pPr lvl="1"/>
            <a:r>
              <a:rPr lang="en-US" dirty="0" err="1" smtClean="0"/>
              <a:t>Subsolar</a:t>
            </a:r>
            <a:r>
              <a:rPr lang="en-US" dirty="0" smtClean="0"/>
              <a:t> mass stars</a:t>
            </a:r>
          </a:p>
          <a:p>
            <a:pPr lvl="1"/>
            <a:r>
              <a:rPr lang="en-US" dirty="0" smtClean="0"/>
              <a:t>Brown dwarfs</a:t>
            </a:r>
          </a:p>
          <a:p>
            <a:pPr lvl="2"/>
            <a:endParaRPr lang="en-US" dirty="0"/>
          </a:p>
        </p:txBody>
      </p:sp>
      <p:sp>
        <p:nvSpPr>
          <p:cNvPr id="5" name="TextBox 4"/>
          <p:cNvSpPr txBox="1"/>
          <p:nvPr/>
        </p:nvSpPr>
        <p:spPr>
          <a:xfrm>
            <a:off x="310118" y="5317479"/>
            <a:ext cx="5413349" cy="1015663"/>
          </a:xfrm>
          <a:prstGeom prst="rect">
            <a:avLst/>
          </a:prstGeom>
          <a:noFill/>
        </p:spPr>
        <p:txBody>
          <a:bodyPr wrap="square" rtlCol="0">
            <a:spAutoFit/>
          </a:bodyPr>
          <a:lstStyle/>
          <a:p>
            <a:r>
              <a:rPr lang="en-US" sz="1200" dirty="0" smtClean="0">
                <a:latin typeface="+mn-lt"/>
              </a:rPr>
              <a:t>*L1527 </a:t>
            </a:r>
            <a:r>
              <a:rPr lang="en-US" sz="1200" dirty="0">
                <a:latin typeface="+mn-lt"/>
              </a:rPr>
              <a:t>(Sakai et al </a:t>
            </a:r>
            <a:r>
              <a:rPr lang="fr-FR" sz="1200" dirty="0">
                <a:latin typeface="+mn-lt"/>
              </a:rPr>
              <a:t>’</a:t>
            </a:r>
            <a:r>
              <a:rPr lang="en-US" sz="1200" dirty="0">
                <a:latin typeface="+mn-lt"/>
              </a:rPr>
              <a:t>14), HH212 (</a:t>
            </a:r>
            <a:r>
              <a:rPr lang="en-US" sz="1200" dirty="0" err="1">
                <a:latin typeface="+mn-lt"/>
              </a:rPr>
              <a:t>Codella</a:t>
            </a:r>
            <a:r>
              <a:rPr lang="en-US" sz="1200" dirty="0">
                <a:latin typeface="+mn-lt"/>
              </a:rPr>
              <a:t> et al ‘14), VLA1623A (Murillo et al ‘13), </a:t>
            </a:r>
            <a:r>
              <a:rPr lang="en-US" sz="1200" dirty="0" err="1">
                <a:latin typeface="+mn-lt"/>
              </a:rPr>
              <a:t>RCrA</a:t>
            </a:r>
            <a:r>
              <a:rPr lang="en-US" sz="1200" dirty="0">
                <a:latin typeface="+mn-lt"/>
              </a:rPr>
              <a:t> IRS7b(Lindberg et al </a:t>
            </a:r>
            <a:r>
              <a:rPr lang="fr-FR" sz="1200" dirty="0" smtClean="0">
                <a:latin typeface="+mn-lt"/>
              </a:rPr>
              <a:t>’</a:t>
            </a:r>
            <a:r>
              <a:rPr lang="en-US" sz="1200" dirty="0" smtClean="0">
                <a:latin typeface="+mn-lt"/>
              </a:rPr>
              <a:t>14) </a:t>
            </a:r>
            <a:r>
              <a:rPr lang="en-US" sz="1200" baseline="30000" dirty="0" smtClean="0">
                <a:latin typeface="+mn-lt"/>
                <a:ea typeface="Zapf Dingbats"/>
                <a:cs typeface="Zapf Dingbats"/>
                <a:sym typeface="Zapf Dingbats"/>
              </a:rPr>
              <a:t>★</a:t>
            </a:r>
            <a:r>
              <a:rPr lang="en-US" sz="1200" dirty="0" smtClean="0">
                <a:latin typeface="+mn-lt"/>
                <a:ea typeface="Zapf Dingbats"/>
                <a:cs typeface="Zapf Dingbats"/>
                <a:sym typeface="Zapf Dingbats"/>
              </a:rPr>
              <a:t> </a:t>
            </a:r>
            <a:r>
              <a:rPr lang="en-US" sz="1200" dirty="0" err="1">
                <a:latin typeface="+mn-lt"/>
                <a:ea typeface="Lucida Grande"/>
                <a:cs typeface="Lucida Grande"/>
              </a:rPr>
              <a:t>ρ</a:t>
            </a:r>
            <a:r>
              <a:rPr lang="en-US" sz="1200" dirty="0">
                <a:latin typeface="+mn-lt"/>
              </a:rPr>
              <a:t> </a:t>
            </a:r>
            <a:r>
              <a:rPr lang="en-US" sz="1200" dirty="0" err="1">
                <a:latin typeface="+mn-lt"/>
              </a:rPr>
              <a:t>Oph</a:t>
            </a:r>
            <a:r>
              <a:rPr lang="en-US" sz="1200" dirty="0">
                <a:latin typeface="+mn-lt"/>
              </a:rPr>
              <a:t> 102 Ricci et al ‘12, M0444, CIDA 1, and CFHT Tau4 (Ricci et al ‘14)</a:t>
            </a:r>
          </a:p>
          <a:p>
            <a:endParaRPr lang="en-US" dirty="0" smtClean="0">
              <a:latin typeface="Gill Sans MT" panose="020B0502020104020203" pitchFamily="34" charset="0"/>
            </a:endParaRPr>
          </a:p>
        </p:txBody>
      </p:sp>
      <p:pic>
        <p:nvPicPr>
          <p:cNvPr id="7" name="Picture 6" descr="2M0444_M0.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399" y="622945"/>
            <a:ext cx="3488267" cy="2487535"/>
          </a:xfrm>
          <a:prstGeom prst="rect">
            <a:avLst/>
          </a:prstGeom>
        </p:spPr>
      </p:pic>
      <p:pic>
        <p:nvPicPr>
          <p:cNvPr id="8" name="Picture 7" descr="2M0444_V.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467" y="3240657"/>
            <a:ext cx="3268133" cy="2386109"/>
          </a:xfrm>
          <a:prstGeom prst="rect">
            <a:avLst/>
          </a:prstGeom>
        </p:spPr>
      </p:pic>
      <p:sp>
        <p:nvSpPr>
          <p:cNvPr id="9" name="TextBox 8"/>
          <p:cNvSpPr txBox="1"/>
          <p:nvPr/>
        </p:nvSpPr>
        <p:spPr>
          <a:xfrm>
            <a:off x="6271005" y="3086768"/>
            <a:ext cx="1813730" cy="307777"/>
          </a:xfrm>
          <a:prstGeom prst="rect">
            <a:avLst/>
          </a:prstGeom>
          <a:noFill/>
        </p:spPr>
        <p:txBody>
          <a:bodyPr wrap="none" rtlCol="0">
            <a:spAutoFit/>
          </a:bodyPr>
          <a:lstStyle/>
          <a:p>
            <a:r>
              <a:rPr lang="en-US" sz="1400" dirty="0" smtClean="0">
                <a:latin typeface="Gill Sans MT" panose="020B0502020104020203" pitchFamily="34" charset="0"/>
              </a:rPr>
              <a:t>Brown Dwarf 2M0444</a:t>
            </a:r>
          </a:p>
        </p:txBody>
      </p:sp>
      <p:sp>
        <p:nvSpPr>
          <p:cNvPr id="10" name="TextBox 9"/>
          <p:cNvSpPr txBox="1"/>
          <p:nvPr/>
        </p:nvSpPr>
        <p:spPr>
          <a:xfrm>
            <a:off x="7574198" y="5542440"/>
            <a:ext cx="1146468" cy="276999"/>
          </a:xfrm>
          <a:prstGeom prst="rect">
            <a:avLst/>
          </a:prstGeom>
          <a:noFill/>
        </p:spPr>
        <p:txBody>
          <a:bodyPr wrap="none" rtlCol="0">
            <a:spAutoFit/>
          </a:bodyPr>
          <a:lstStyle/>
          <a:p>
            <a:r>
              <a:rPr lang="en-US" sz="1200" dirty="0" smtClean="0">
                <a:latin typeface="Gill Sans MT" panose="020B0502020104020203" pitchFamily="34" charset="0"/>
              </a:rPr>
              <a:t>Ricci et al 2014</a:t>
            </a:r>
          </a:p>
        </p:txBody>
      </p:sp>
      <p:pic>
        <p:nvPicPr>
          <p:cNvPr id="11" name="Picture 10" descr="ALMA_AOS_footer1.png"/>
          <p:cNvPicPr>
            <a:picLocks noChangeAspect="1"/>
          </p:cNvPicPr>
          <p:nvPr/>
        </p:nvPicPr>
        <p:blipFill rotWithShape="1">
          <a:blip r:embed="rId5">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extLst>
      <p:ext uri="{BB962C8B-B14F-4D97-AF65-F5344CB8AC3E}">
        <p14:creationId xmlns:p14="http://schemas.microsoft.com/office/powerpoint/2010/main" val="3347098623"/>
      </p:ext>
    </p:extLst>
  </p:cSld>
  <p:clrMapOvr>
    <a:masterClrMapping/>
  </p:clrMapOvr>
  <mc:AlternateContent xmlns:mc="http://schemas.openxmlformats.org/markup-compatibility/2006" xmlns:p14="http://schemas.microsoft.com/office/powerpoint/2010/main">
    <mc:Choice Requires="p14">
      <p:transition spd="slow" p14:dur="2000" advTm="148328"/>
    </mc:Choice>
    <mc:Fallback xmlns="">
      <p:transition xmlns:p14="http://schemas.microsoft.com/office/powerpoint/2010/main" spd="slow" advTm="148328"/>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934"/>
            <a:ext cx="8469490" cy="960437"/>
          </a:xfrm>
        </p:spPr>
        <p:txBody>
          <a:bodyPr>
            <a:noAutofit/>
          </a:bodyPr>
          <a:lstStyle/>
          <a:p>
            <a:r>
              <a:rPr lang="en-US" sz="3200" dirty="0" err="1" smtClean="0">
                <a:solidFill>
                  <a:schemeClr val="tx1"/>
                </a:solidFill>
                <a:latin typeface="+mj-lt"/>
              </a:rPr>
              <a:t>Protoplanetary</a:t>
            </a:r>
            <a:r>
              <a:rPr lang="en-US" sz="3200" dirty="0" smtClean="0">
                <a:solidFill>
                  <a:schemeClr val="tx1"/>
                </a:solidFill>
                <a:latin typeface="+mj-lt"/>
              </a:rPr>
              <a:t> Disk </a:t>
            </a:r>
            <a:r>
              <a:rPr lang="en-US" sz="3200" dirty="0" err="1" smtClean="0">
                <a:solidFill>
                  <a:schemeClr val="tx1"/>
                </a:solidFill>
                <a:latin typeface="+mj-lt"/>
              </a:rPr>
              <a:t>Midplane</a:t>
            </a:r>
            <a:r>
              <a:rPr lang="en-US" sz="3200" dirty="0" smtClean="0">
                <a:solidFill>
                  <a:schemeClr val="tx1"/>
                </a:solidFill>
                <a:latin typeface="+mj-lt"/>
              </a:rPr>
              <a:t> Snow Lines</a:t>
            </a:r>
            <a:endParaRPr lang="en-US" sz="3200" dirty="0">
              <a:solidFill>
                <a:schemeClr val="tx1"/>
              </a:solidFill>
              <a:latin typeface="+mj-lt"/>
            </a:endParaRPr>
          </a:p>
        </p:txBody>
      </p:sp>
      <p:sp>
        <p:nvSpPr>
          <p:cNvPr id="3" name="Content Placeholder 2"/>
          <p:cNvSpPr>
            <a:spLocks noGrp="1"/>
          </p:cNvSpPr>
          <p:nvPr>
            <p:ph idx="1"/>
          </p:nvPr>
        </p:nvSpPr>
        <p:spPr>
          <a:xfrm>
            <a:off x="121357" y="1012371"/>
            <a:ext cx="5497686" cy="4525963"/>
          </a:xfrm>
        </p:spPr>
        <p:txBody>
          <a:bodyPr>
            <a:noAutofit/>
          </a:bodyPr>
          <a:lstStyle/>
          <a:p>
            <a:r>
              <a:rPr lang="en-US" dirty="0">
                <a:solidFill>
                  <a:schemeClr val="tx1"/>
                </a:solidFill>
                <a:latin typeface="+mn-lt"/>
              </a:rPr>
              <a:t>Disk </a:t>
            </a:r>
            <a:r>
              <a:rPr lang="en-US" dirty="0" err="1">
                <a:solidFill>
                  <a:schemeClr val="tx1"/>
                </a:solidFill>
                <a:latin typeface="+mn-lt"/>
              </a:rPr>
              <a:t>midplanes</a:t>
            </a:r>
            <a:r>
              <a:rPr lang="en-US" dirty="0">
                <a:solidFill>
                  <a:schemeClr val="tx1"/>
                </a:solidFill>
                <a:latin typeface="+mn-lt"/>
              </a:rPr>
              <a:t> are </a:t>
            </a:r>
            <a:r>
              <a:rPr lang="en-US" dirty="0" smtClean="0">
                <a:solidFill>
                  <a:schemeClr val="tx1"/>
                </a:solidFill>
                <a:latin typeface="+mn-lt"/>
              </a:rPr>
              <a:t> </a:t>
            </a:r>
          </a:p>
          <a:p>
            <a:pPr lvl="1"/>
            <a:r>
              <a:rPr lang="en-US" dirty="0" smtClean="0">
                <a:solidFill>
                  <a:schemeClr val="tx1"/>
                </a:solidFill>
                <a:latin typeface="+mn-lt"/>
              </a:rPr>
              <a:t>The sites </a:t>
            </a:r>
            <a:r>
              <a:rPr lang="en-US" dirty="0">
                <a:solidFill>
                  <a:schemeClr val="tx1"/>
                </a:solidFill>
                <a:latin typeface="+mn-lt"/>
              </a:rPr>
              <a:t>of planet formation, the main reservoirs of mass and probable sources of complex organics</a:t>
            </a:r>
          </a:p>
          <a:p>
            <a:pPr lvl="1"/>
            <a:r>
              <a:rPr lang="en-US" dirty="0">
                <a:solidFill>
                  <a:schemeClr val="tx1"/>
                </a:solidFill>
                <a:latin typeface="+mn-lt"/>
              </a:rPr>
              <a:t>C</a:t>
            </a:r>
            <a:r>
              <a:rPr lang="en-US" dirty="0" smtClean="0">
                <a:solidFill>
                  <a:schemeClr val="tx1"/>
                </a:solidFill>
                <a:latin typeface="+mn-lt"/>
              </a:rPr>
              <a:t>old</a:t>
            </a:r>
            <a:r>
              <a:rPr lang="en-US" dirty="0">
                <a:solidFill>
                  <a:schemeClr val="tx1"/>
                </a:solidFill>
                <a:latin typeface="+mn-lt"/>
              </a:rPr>
              <a:t>—ices form; ices are sticky; good larger body </a:t>
            </a:r>
            <a:r>
              <a:rPr lang="en-US" dirty="0" smtClean="0">
                <a:solidFill>
                  <a:schemeClr val="tx1"/>
                </a:solidFill>
                <a:latin typeface="+mn-lt"/>
              </a:rPr>
              <a:t>seeds</a:t>
            </a:r>
          </a:p>
          <a:p>
            <a:pPr lvl="1"/>
            <a:r>
              <a:rPr lang="en-US" dirty="0" smtClean="0">
                <a:solidFill>
                  <a:schemeClr val="tx1"/>
                </a:solidFill>
                <a:latin typeface="+mn-lt"/>
              </a:rPr>
              <a:t>Characterized by a range </a:t>
            </a:r>
            <a:r>
              <a:rPr lang="en-US" dirty="0">
                <a:solidFill>
                  <a:schemeClr val="tx1"/>
                </a:solidFill>
                <a:latin typeface="+mn-lt"/>
              </a:rPr>
              <a:t>of low-energy lines of ions, </a:t>
            </a:r>
            <a:r>
              <a:rPr lang="en-US" dirty="0" err="1">
                <a:solidFill>
                  <a:schemeClr val="tx1"/>
                </a:solidFill>
                <a:latin typeface="+mn-lt"/>
              </a:rPr>
              <a:t>deuterated</a:t>
            </a:r>
            <a:r>
              <a:rPr lang="en-US" dirty="0">
                <a:solidFill>
                  <a:schemeClr val="tx1"/>
                </a:solidFill>
                <a:latin typeface="+mn-lt"/>
              </a:rPr>
              <a:t> molecules, </a:t>
            </a:r>
            <a:r>
              <a:rPr lang="en-US" dirty="0" err="1">
                <a:solidFill>
                  <a:schemeClr val="tx1"/>
                </a:solidFill>
                <a:latin typeface="+mn-lt"/>
              </a:rPr>
              <a:t>isotopologues</a:t>
            </a:r>
            <a:r>
              <a:rPr lang="en-US" dirty="0">
                <a:solidFill>
                  <a:schemeClr val="tx1"/>
                </a:solidFill>
                <a:latin typeface="+mn-lt"/>
              </a:rPr>
              <a:t> and </a:t>
            </a:r>
            <a:r>
              <a:rPr lang="en-US" dirty="0" smtClean="0">
                <a:solidFill>
                  <a:schemeClr val="tx1"/>
                </a:solidFill>
                <a:latin typeface="+mn-lt"/>
              </a:rPr>
              <a:t>organics</a:t>
            </a:r>
          </a:p>
          <a:p>
            <a:r>
              <a:rPr lang="en-US" dirty="0" smtClean="0">
                <a:solidFill>
                  <a:schemeClr val="tx1"/>
                </a:solidFill>
                <a:latin typeface="+mn-lt"/>
              </a:rPr>
              <a:t>Observational feature: ‘Snow Line’ which occurs where the temperature drops to where frost forms—in this case CO frost</a:t>
            </a:r>
          </a:p>
        </p:txBody>
      </p:sp>
      <p:pic>
        <p:nvPicPr>
          <p:cNvPr id="5" name="Picture 4" descr="CO_snowline_TWHy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7576" y="1275489"/>
            <a:ext cx="3262489" cy="2446867"/>
          </a:xfrm>
          <a:prstGeom prst="rect">
            <a:avLst/>
          </a:prstGeom>
        </p:spPr>
      </p:pic>
      <p:sp>
        <p:nvSpPr>
          <p:cNvPr id="6" name="TextBox 5"/>
          <p:cNvSpPr txBox="1"/>
          <p:nvPr/>
        </p:nvSpPr>
        <p:spPr>
          <a:xfrm>
            <a:off x="6020364" y="976179"/>
            <a:ext cx="2708957" cy="307777"/>
          </a:xfrm>
          <a:prstGeom prst="rect">
            <a:avLst/>
          </a:prstGeom>
          <a:noFill/>
        </p:spPr>
        <p:txBody>
          <a:bodyPr wrap="none" rtlCol="0">
            <a:spAutoFit/>
          </a:bodyPr>
          <a:lstStyle/>
          <a:p>
            <a:r>
              <a:rPr lang="en-US" sz="1400" dirty="0" err="1" smtClean="0"/>
              <a:t>TWHya</a:t>
            </a:r>
            <a:r>
              <a:rPr lang="en-US" sz="1400" dirty="0" smtClean="0"/>
              <a:t> CO Snow Line  Qi et al.</a:t>
            </a:r>
            <a:endParaRPr lang="en-US" sz="1400" dirty="0"/>
          </a:p>
        </p:txBody>
      </p:sp>
      <p:pic>
        <p:nvPicPr>
          <p:cNvPr id="7" name="Picture 6" descr="SnowlineBes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3854" y="3758698"/>
            <a:ext cx="2675467" cy="2448732"/>
          </a:xfrm>
          <a:prstGeom prst="rect">
            <a:avLst/>
          </a:prstGeom>
        </p:spPr>
      </p:pic>
      <p:sp>
        <p:nvSpPr>
          <p:cNvPr id="8" name="TextBox 7"/>
          <p:cNvSpPr txBox="1"/>
          <p:nvPr/>
        </p:nvSpPr>
        <p:spPr>
          <a:xfrm>
            <a:off x="3913014" y="5565073"/>
            <a:ext cx="2310173" cy="307777"/>
          </a:xfrm>
          <a:prstGeom prst="rect">
            <a:avLst/>
          </a:prstGeom>
          <a:noFill/>
        </p:spPr>
        <p:txBody>
          <a:bodyPr wrap="none" rtlCol="0">
            <a:spAutoFit/>
          </a:bodyPr>
          <a:lstStyle/>
          <a:p>
            <a:r>
              <a:rPr lang="en-US" sz="1400" dirty="0" smtClean="0"/>
              <a:t>HD163296 Mathews et al.</a:t>
            </a:r>
            <a:endParaRPr lang="en-US" sz="1400" dirty="0"/>
          </a:p>
        </p:txBody>
      </p:sp>
      <p:pic>
        <p:nvPicPr>
          <p:cNvPr id="9" name="Picture 8" descr="ALMA_AOS_footer1.png"/>
          <p:cNvPicPr>
            <a:picLocks noChangeAspect="1"/>
          </p:cNvPicPr>
          <p:nvPr/>
        </p:nvPicPr>
        <p:blipFill rotWithShape="1">
          <a:blip r:embed="rId6">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custDataLst>
      <p:tags r:id="rId1"/>
    </p:custDataLst>
    <p:extLst>
      <p:ext uri="{BB962C8B-B14F-4D97-AF65-F5344CB8AC3E}">
        <p14:creationId xmlns:p14="http://schemas.microsoft.com/office/powerpoint/2010/main" val="981160573"/>
      </p:ext>
    </p:extLst>
  </p:cSld>
  <p:clrMapOvr>
    <a:masterClrMapping/>
  </p:clrMapOvr>
  <mc:AlternateContent xmlns:mc="http://schemas.openxmlformats.org/markup-compatibility/2006" xmlns:p14="http://schemas.microsoft.com/office/powerpoint/2010/main">
    <mc:Choice Requires="p14">
      <p:transition spd="slow" p14:dur="2000" advTm="82262"/>
    </mc:Choice>
    <mc:Fallback xmlns="">
      <p:transition xmlns:p14="http://schemas.microsoft.com/office/powerpoint/2010/main" spd="slow" advTm="8226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21733" y="41011"/>
            <a:ext cx="7941994" cy="838199"/>
          </a:xfrm>
        </p:spPr>
        <p:txBody>
          <a:bodyPr/>
          <a:lstStyle/>
          <a:p>
            <a:r>
              <a:rPr lang="en-GB" sz="3200" b="1" dirty="0" smtClean="0">
                <a:solidFill>
                  <a:schemeClr val="tx1"/>
                </a:solidFill>
                <a:latin typeface="+mj-lt"/>
              </a:rPr>
              <a:t>Power of Many Long Baselines: HL Tau</a:t>
            </a:r>
            <a:endParaRPr lang="en-GB" sz="3200" b="1" dirty="0">
              <a:solidFill>
                <a:schemeClr val="tx1"/>
              </a:solidFill>
              <a:latin typeface="+mj-lt"/>
            </a:endParaRPr>
          </a:p>
        </p:txBody>
      </p:sp>
      <p:pic>
        <p:nvPicPr>
          <p:cNvPr id="8" name="Picture 5" descr="HL Tau Carm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08100"/>
            <a:ext cx="5334000"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843" y="1905000"/>
            <a:ext cx="4038600" cy="4038600"/>
          </a:xfrm>
          <a:prstGeom prst="rect">
            <a:avLst/>
          </a:prstGeom>
        </p:spPr>
      </p:pic>
      <p:pic>
        <p:nvPicPr>
          <p:cNvPr id="5" name="Picture 4" descr="ALMA_AOS_footer1.png"/>
          <p:cNvPicPr>
            <a:picLocks noChangeAspect="1"/>
          </p:cNvPicPr>
          <p:nvPr/>
        </p:nvPicPr>
        <p:blipFill rotWithShape="1">
          <a:blip r:embed="rId5">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spTree>
    <p:custDataLst>
      <p:tags r:id="rId1"/>
    </p:custDataLst>
    <p:extLst>
      <p:ext uri="{BB962C8B-B14F-4D97-AF65-F5344CB8AC3E}">
        <p14:creationId xmlns:p14="http://schemas.microsoft.com/office/powerpoint/2010/main" val="505109159"/>
      </p:ext>
    </p:extLst>
  </p:cSld>
  <p:clrMapOvr>
    <a:masterClrMapping/>
  </p:clrMapOvr>
  <mc:AlternateContent xmlns:mc="http://schemas.openxmlformats.org/markup-compatibility/2006" xmlns:p14="http://schemas.microsoft.com/office/powerpoint/2010/main">
    <mc:Choice Requires="p14">
      <p:transition spd="slow" p14:dur="2000" advTm="28357"/>
    </mc:Choice>
    <mc:Fallback xmlns="">
      <p:transition xmlns:p14="http://schemas.microsoft.com/office/powerpoint/2010/main" spd="slow" advTm="2835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876300" y="362744"/>
            <a:ext cx="7573694" cy="838199"/>
          </a:xfrm>
        </p:spPr>
        <p:txBody>
          <a:bodyPr/>
          <a:lstStyle/>
          <a:p>
            <a:r>
              <a:rPr lang="en-GB" sz="3200" b="1" dirty="0" smtClean="0">
                <a:latin typeface="+mj-lt"/>
              </a:rPr>
              <a:t>Long Baseline Campaign: HL Tau</a:t>
            </a:r>
            <a:endParaRPr lang="en-GB" sz="3200" b="1" dirty="0">
              <a:latin typeface="+mj-lt"/>
            </a:endParaRPr>
          </a:p>
        </p:txBody>
      </p:sp>
      <p:sp>
        <p:nvSpPr>
          <p:cNvPr id="5" name="TextBox 4"/>
          <p:cNvSpPr txBox="1"/>
          <p:nvPr/>
        </p:nvSpPr>
        <p:spPr>
          <a:xfrm>
            <a:off x="355601" y="5014078"/>
            <a:ext cx="8420100" cy="1446550"/>
          </a:xfrm>
          <a:prstGeom prst="rect">
            <a:avLst/>
          </a:prstGeom>
          <a:noFill/>
        </p:spPr>
        <p:txBody>
          <a:bodyPr wrap="square" rtlCol="0">
            <a:spAutoFit/>
          </a:bodyPr>
          <a:lstStyle/>
          <a:p>
            <a:r>
              <a:rPr lang="en-US" sz="1600" dirty="0"/>
              <a:t>ALMA HL Tau SV data at </a:t>
            </a:r>
            <a:r>
              <a:rPr lang="en-US" sz="1600" dirty="0" smtClean="0"/>
              <a:t>3 and 1mm (combined B6&amp;B7), and Spectral Index image. </a:t>
            </a:r>
            <a:r>
              <a:rPr lang="en-US" sz="1600" dirty="0"/>
              <a:t>The images were made from 14 executions x 4 GHz bandwidth (BW), 9 executions x 8 GHz BW, and 10 executions x 8 GHz BW and Bands 3, 6, and 7, </a:t>
            </a:r>
            <a:r>
              <a:rPr lang="en-US" sz="1600" dirty="0" smtClean="0"/>
              <a:t>respectively</a:t>
            </a:r>
            <a:r>
              <a:rPr lang="en-US" sz="1600" dirty="0"/>
              <a:t>. </a:t>
            </a:r>
            <a:r>
              <a:rPr lang="en-US" sz="1600" dirty="0" smtClean="0"/>
              <a:t> Beam </a:t>
            </a:r>
            <a:r>
              <a:rPr lang="en-US" sz="1600" dirty="0"/>
              <a:t>sizes are 83x60, 42x30 and 31x19 mas at Bands 3, 6, and 7, respectively. </a:t>
            </a:r>
          </a:p>
          <a:p>
            <a:endParaRPr lang="en-US" dirty="0" smtClean="0">
              <a:latin typeface="Gill Sans MT" panose="020B0502020104020203" pitchFamily="34" charset="0"/>
            </a:endParaRPr>
          </a:p>
        </p:txBody>
      </p:sp>
      <p:pic>
        <p:nvPicPr>
          <p:cNvPr id="8" name="Picture 7"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pic>
        <p:nvPicPr>
          <p:cNvPr id="7" name="Picture 6" descr="ALMA-HLTau3m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552971"/>
            <a:ext cx="2741114" cy="2710657"/>
          </a:xfrm>
          <a:prstGeom prst="rect">
            <a:avLst/>
          </a:prstGeom>
        </p:spPr>
      </p:pic>
      <p:pic>
        <p:nvPicPr>
          <p:cNvPr id="10" name="Picture 9" descr="ALMA-HLTau1mm.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9100" y="1552971"/>
            <a:ext cx="2743200" cy="2735516"/>
          </a:xfrm>
          <a:prstGeom prst="rect">
            <a:avLst/>
          </a:prstGeom>
        </p:spPr>
      </p:pic>
      <p:pic>
        <p:nvPicPr>
          <p:cNvPr id="11" name="Picture 10" descr="ALMA-HLTauSpIndex.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2300" y="1552970"/>
            <a:ext cx="3289300" cy="2787929"/>
          </a:xfrm>
          <a:prstGeom prst="rect">
            <a:avLst/>
          </a:prstGeom>
        </p:spPr>
      </p:pic>
      <p:sp>
        <p:nvSpPr>
          <p:cNvPr id="12" name="TextBox 11"/>
          <p:cNvSpPr txBox="1"/>
          <p:nvPr/>
        </p:nvSpPr>
        <p:spPr>
          <a:xfrm>
            <a:off x="4375917" y="4473545"/>
            <a:ext cx="4074077" cy="400110"/>
          </a:xfrm>
          <a:prstGeom prst="rect">
            <a:avLst/>
          </a:prstGeom>
          <a:noFill/>
        </p:spPr>
        <p:txBody>
          <a:bodyPr wrap="none" rtlCol="0">
            <a:spAutoFit/>
          </a:bodyPr>
          <a:lstStyle/>
          <a:p>
            <a:pPr eaLnBrk="0" hangingPunct="0">
              <a:spcBef>
                <a:spcPct val="20000"/>
              </a:spcBef>
            </a:pPr>
            <a:r>
              <a:rPr lang="en-US" sz="2000" dirty="0" smtClean="0">
                <a:solidFill>
                  <a:srgbClr val="000099"/>
                </a:solidFill>
                <a:latin typeface="Gill Sans MT" pitchFamily="34" charset="0"/>
                <a:cs typeface="Gill Sans" pitchFamily="17" charset="0"/>
              </a:rPr>
              <a:t>ALMA Partnership, Brogan et al. 2015</a:t>
            </a:r>
            <a:endParaRPr lang="en-US" sz="2000" dirty="0" smtClean="0">
              <a:solidFill>
                <a:srgbClr val="000099"/>
              </a:solidFill>
              <a:latin typeface="Gill Sans MT" pitchFamily="34" charset="0"/>
              <a:cs typeface="Gill Sans" pitchFamily="17" charset="0"/>
            </a:endParaRPr>
          </a:p>
        </p:txBody>
      </p:sp>
    </p:spTree>
    <p:extLst>
      <p:ext uri="{BB962C8B-B14F-4D97-AF65-F5344CB8AC3E}">
        <p14:creationId xmlns:p14="http://schemas.microsoft.com/office/powerpoint/2010/main" val="2597109604"/>
      </p:ext>
    </p:extLst>
  </p:cSld>
  <p:clrMapOvr>
    <a:masterClrMapping/>
  </p:clrMapOvr>
  <mc:AlternateContent xmlns:mc="http://schemas.openxmlformats.org/markup-compatibility/2006" xmlns:p14="http://schemas.microsoft.com/office/powerpoint/2010/main">
    <mc:Choice Requires="p14">
      <p:transition spd="slow" p14:dur="2000" advTm="23398"/>
    </mc:Choice>
    <mc:Fallback xmlns="">
      <p:transition xmlns:p14="http://schemas.microsoft.com/office/powerpoint/2010/main" spd="slow" advTm="23398"/>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21099"/>
            <a:ext cx="7586133" cy="672641"/>
          </a:xfrm>
        </p:spPr>
        <p:txBody>
          <a:bodyPr/>
          <a:lstStyle/>
          <a:p>
            <a:r>
              <a:rPr lang="en-US" dirty="0" smtClean="0">
                <a:solidFill>
                  <a:schemeClr val="tx1"/>
                </a:solidFill>
              </a:rPr>
              <a:t>Introduction</a:t>
            </a:r>
            <a:endParaRPr lang="en-US" dirty="0">
              <a:solidFill>
                <a:schemeClr val="tx1"/>
              </a:solidFill>
            </a:endParaRPr>
          </a:p>
        </p:txBody>
      </p:sp>
      <p:pic>
        <p:nvPicPr>
          <p:cNvPr id="5" name="Picture 4" descr="ALMA_AOS_footer1.png"/>
          <p:cNvPicPr>
            <a:picLocks noChangeAspect="1"/>
          </p:cNvPicPr>
          <p:nvPr/>
        </p:nvPicPr>
        <p:blipFill rotWithShape="1">
          <a:blip r:embed="rId2">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pic>
        <p:nvPicPr>
          <p:cNvPr id="6" name="Picture 9"/>
          <p:cNvPicPr>
            <a:picLocks noChangeArrowheads="1"/>
          </p:cNvPicPr>
          <p:nvPr/>
        </p:nvPicPr>
        <p:blipFill>
          <a:blip r:embed="rId3"/>
          <a:srcRect/>
          <a:stretch>
            <a:fillRect/>
          </a:stretch>
        </p:blipFill>
        <p:spPr bwMode="auto">
          <a:xfrm>
            <a:off x="6553200" y="1600200"/>
            <a:ext cx="1868488" cy="3887512"/>
          </a:xfrm>
          <a:prstGeom prst="rect">
            <a:avLst/>
          </a:prstGeom>
          <a:noFill/>
          <a:ln w="9525">
            <a:noFill/>
            <a:miter lim="800000"/>
            <a:headEnd/>
            <a:tailEnd/>
          </a:ln>
        </p:spPr>
      </p:pic>
      <p:sp>
        <p:nvSpPr>
          <p:cNvPr id="7" name="Rectangle 6"/>
          <p:cNvSpPr/>
          <p:nvPr/>
        </p:nvSpPr>
        <p:spPr>
          <a:xfrm>
            <a:off x="368300" y="1600200"/>
            <a:ext cx="6400800" cy="4401205"/>
          </a:xfrm>
          <a:prstGeom prst="rect">
            <a:avLst/>
          </a:prstGeom>
        </p:spPr>
        <p:txBody>
          <a:bodyPr wrap="square">
            <a:spAutoFit/>
          </a:bodyPr>
          <a:lstStyle/>
          <a:p>
            <a:pPr marL="273050" indent="-173038">
              <a:buClr>
                <a:srgbClr val="000000"/>
              </a:buClr>
              <a:buSzPct val="100000"/>
              <a:buFont typeface="Gill Sans" charset="0"/>
              <a:buChar char="•"/>
            </a:pPr>
            <a:r>
              <a:rPr lang="en-US" sz="2000" dirty="0">
                <a:latin typeface="Gill Sans" charset="0"/>
                <a:ea typeface="ＭＳ Ｐゴシック" charset="-128"/>
                <a:sym typeface="Gill Sans" charset="0"/>
              </a:rPr>
              <a:t>Global partnership (shared cost ~1.3 billion 2006$):</a:t>
            </a:r>
          </a:p>
          <a:p>
            <a:pPr marL="730250" lvl="1" indent="-173038"/>
            <a:r>
              <a:rPr lang="en-US" sz="2000" dirty="0">
                <a:solidFill>
                  <a:srgbClr val="000099"/>
                </a:solidFill>
                <a:latin typeface="Gill Sans" charset="0"/>
                <a:ea typeface="ＭＳ Ｐゴシック" charset="-128"/>
                <a:sym typeface="Gill Sans" charset="0"/>
              </a:rPr>
              <a:t>North America (US, Canada, Taiwan)</a:t>
            </a:r>
          </a:p>
          <a:p>
            <a:pPr marL="730250" lvl="1" indent="-173038"/>
            <a:r>
              <a:rPr lang="en-US" sz="2000" dirty="0">
                <a:solidFill>
                  <a:srgbClr val="000099"/>
                </a:solidFill>
                <a:latin typeface="Gill Sans" charset="0"/>
                <a:ea typeface="ＭＳ Ｐゴシック" charset="-128"/>
                <a:sym typeface="Gill Sans" charset="0"/>
              </a:rPr>
              <a:t>Europe (ESO)</a:t>
            </a:r>
          </a:p>
          <a:p>
            <a:pPr marL="730250" lvl="1" indent="-173038"/>
            <a:r>
              <a:rPr lang="en-US" sz="2000" dirty="0">
                <a:solidFill>
                  <a:srgbClr val="000099"/>
                </a:solidFill>
                <a:latin typeface="Gill Sans" charset="0"/>
                <a:ea typeface="ＭＳ Ｐゴシック" charset="-128"/>
                <a:sym typeface="Gill Sans" charset="0"/>
              </a:rPr>
              <a:t>East Asia (</a:t>
            </a:r>
            <a:r>
              <a:rPr lang="en-US" sz="2000" dirty="0" err="1">
                <a:solidFill>
                  <a:srgbClr val="000099"/>
                </a:solidFill>
                <a:latin typeface="Gill Sans" charset="0"/>
                <a:ea typeface="ＭＳ Ｐゴシック" charset="-128"/>
                <a:sym typeface="Gill Sans" charset="0"/>
              </a:rPr>
              <a:t>Japan,</a:t>
            </a:r>
            <a:r>
              <a:rPr lang="en-US" sz="2000" dirty="0" err="1" smtClean="0">
                <a:solidFill>
                  <a:srgbClr val="000099"/>
                </a:solidFill>
                <a:latin typeface="Gill Sans" charset="0"/>
                <a:ea typeface="ＭＳ Ｐゴシック" charset="-128"/>
                <a:sym typeface="Gill Sans" charset="0"/>
              </a:rPr>
              <a:t>Taiwan</a:t>
            </a:r>
            <a:r>
              <a:rPr lang="en-US" sz="2000" dirty="0" smtClean="0">
                <a:solidFill>
                  <a:srgbClr val="000099"/>
                </a:solidFill>
                <a:latin typeface="Gill Sans" charset="0"/>
                <a:ea typeface="ＭＳ Ｐゴシック" charset="-128"/>
                <a:sym typeface="Gill Sans" charset="0"/>
              </a:rPr>
              <a:t>, Korea)</a:t>
            </a:r>
            <a:endParaRPr lang="en-US" sz="2000" dirty="0">
              <a:solidFill>
                <a:srgbClr val="000099"/>
              </a:solidFill>
              <a:latin typeface="Gill Sans" charset="0"/>
              <a:ea typeface="ＭＳ Ｐゴシック" charset="-128"/>
              <a:sym typeface="Gill Sans" charset="0"/>
            </a:endParaRPr>
          </a:p>
          <a:p>
            <a:pPr marL="730250" lvl="1" indent="-173038"/>
            <a:r>
              <a:rPr lang="en-US" sz="2000" dirty="0">
                <a:solidFill>
                  <a:srgbClr val="000099"/>
                </a:solidFill>
                <a:latin typeface="Gill Sans" charset="0"/>
                <a:ea typeface="ＭＳ Ｐゴシック" charset="-128"/>
                <a:sym typeface="Gill Sans" charset="0"/>
              </a:rPr>
              <a:t>In collaboration with Chile</a:t>
            </a:r>
          </a:p>
          <a:p>
            <a:pPr marL="269875" indent="-230188">
              <a:buClr>
                <a:srgbClr val="000000"/>
              </a:buClr>
              <a:buSzPct val="100000"/>
              <a:buFont typeface="Gill Sans" charset="0"/>
              <a:buChar char="•"/>
            </a:pPr>
            <a:endParaRPr lang="en-US" sz="2000" dirty="0">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a:latin typeface="Gill Sans" charset="0"/>
                <a:ea typeface="ＭＳ Ｐゴシック" charset="-128"/>
                <a:sym typeface="Gill Sans" charset="0"/>
              </a:rPr>
              <a:t>Unique high, dry site:</a:t>
            </a:r>
          </a:p>
          <a:p>
            <a:pPr marL="727075" lvl="1" indent="-230188">
              <a:buClr>
                <a:srgbClr val="000000"/>
              </a:buClr>
              <a:buSzPct val="100000"/>
            </a:pPr>
            <a:r>
              <a:rPr lang="en-US" sz="2000" dirty="0">
                <a:latin typeface="Gill Sans" charset="0"/>
                <a:ea typeface="ＭＳ Ｐゴシック" charset="-128"/>
                <a:sym typeface="Gill Sans" charset="0"/>
              </a:rPr>
              <a:t>5000m (16,500 </a:t>
            </a:r>
            <a:r>
              <a:rPr lang="en-US" sz="2000" dirty="0" err="1">
                <a:latin typeface="Gill Sans" charset="0"/>
                <a:ea typeface="ＭＳ Ｐゴシック" charset="-128"/>
                <a:sym typeface="Gill Sans" charset="0"/>
              </a:rPr>
              <a:t>ft</a:t>
            </a:r>
            <a:r>
              <a:rPr lang="en-US" sz="2000" dirty="0">
                <a:latin typeface="Gill Sans" charset="0"/>
                <a:ea typeface="ＭＳ Ｐゴシック" charset="-128"/>
                <a:sym typeface="Gill Sans" charset="0"/>
              </a:rPr>
              <a:t>) in Chilean Atacama desert</a:t>
            </a:r>
          </a:p>
          <a:p>
            <a:pPr marL="727075" lvl="1" indent="-230188">
              <a:buClr>
                <a:srgbClr val="000000"/>
              </a:buClr>
              <a:buSzPct val="100000"/>
            </a:pPr>
            <a:endParaRPr lang="en-US" sz="2000" dirty="0">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latin typeface="Gill Sans" charset="0"/>
                <a:ea typeface="ＭＳ Ｐゴシック" charset="-128"/>
                <a:sym typeface="Gill Sans" charset="0"/>
              </a:rPr>
              <a:t>66 </a:t>
            </a:r>
            <a:r>
              <a:rPr lang="en-US" sz="2000" dirty="0" err="1">
                <a:latin typeface="Gill Sans" charset="0"/>
                <a:ea typeface="ＭＳ Ｐゴシック" charset="-128"/>
                <a:sym typeface="Gill Sans" charset="0"/>
              </a:rPr>
              <a:t>submillimeter</a:t>
            </a:r>
            <a:r>
              <a:rPr lang="en-US" sz="2000" dirty="0">
                <a:latin typeface="Gill Sans" charset="0"/>
                <a:ea typeface="ＭＳ Ｐゴシック" charset="-128"/>
                <a:sym typeface="Gill Sans" charset="0"/>
              </a:rPr>
              <a:t>/millimeter telescopes:</a:t>
            </a:r>
            <a:br>
              <a:rPr lang="en-US" sz="2000" dirty="0">
                <a:latin typeface="Gill Sans" charset="0"/>
                <a:ea typeface="ＭＳ Ｐゴシック" charset="-128"/>
                <a:sym typeface="Gill Sans" charset="0"/>
              </a:rPr>
            </a:br>
            <a:r>
              <a:rPr lang="en-US" sz="2000" dirty="0">
                <a:latin typeface="Gill Sans" charset="0"/>
                <a:ea typeface="ＭＳ Ｐゴシック" charset="-128"/>
                <a:sym typeface="Gill Sans" charset="0"/>
              </a:rPr>
              <a:t>    </a:t>
            </a:r>
            <a:r>
              <a:rPr lang="en-US" sz="2000" dirty="0">
                <a:solidFill>
                  <a:srgbClr val="000099"/>
                </a:solidFill>
                <a:latin typeface="Gill Sans" charset="0"/>
                <a:ea typeface="ＭＳ Ｐゴシック" charset="-128"/>
                <a:sym typeface="Gill Sans" charset="0"/>
              </a:rPr>
              <a:t>12-m Array – 50 x 12-m</a:t>
            </a:r>
          </a:p>
          <a:p>
            <a:pPr marL="269875" indent="-230188">
              <a:buClr>
                <a:srgbClr val="000000"/>
              </a:buClr>
              <a:buSzPct val="100000"/>
            </a:pPr>
            <a:r>
              <a:rPr lang="en-US" sz="2000" dirty="0">
                <a:solidFill>
                  <a:srgbClr val="000099"/>
                </a:solidFill>
                <a:latin typeface="Gill Sans" charset="0"/>
                <a:ea typeface="ＭＳ Ｐゴシック" charset="-128"/>
                <a:sym typeface="Gill Sans" charset="0"/>
              </a:rPr>
              <a:t>	    Atacama Compact Array (ACA) - 12x7-m, 4x12-m</a:t>
            </a:r>
          </a:p>
          <a:p>
            <a:pPr marL="269875" indent="-230188"/>
            <a:endParaRPr lang="en-US" sz="2000" dirty="0">
              <a:solidFill>
                <a:srgbClr val="000099"/>
              </a:solidFill>
              <a:latin typeface="Gill Sans" charset="0"/>
              <a:ea typeface="ＭＳ Ｐゴシック" charset="-128"/>
              <a:sym typeface="Gill Sans" charset="0"/>
            </a:endParaRPr>
          </a:p>
          <a:p>
            <a:pPr marL="269875" indent="-230188">
              <a:buClr>
                <a:srgbClr val="000000"/>
              </a:buClr>
              <a:buSzPct val="100000"/>
              <a:buFont typeface="Gill Sans" charset="0"/>
              <a:buChar char="•"/>
            </a:pPr>
            <a:r>
              <a:rPr lang="en-US" sz="2000" dirty="0" smtClean="0">
                <a:latin typeface="Gill Sans" charset="0"/>
                <a:ea typeface="ＭＳ Ｐゴシック" charset="-128"/>
                <a:sym typeface="Gill Sans" charset="0"/>
              </a:rPr>
              <a:t>Completed 2014</a:t>
            </a:r>
            <a:endParaRPr lang="en-US" sz="2000" dirty="0">
              <a:latin typeface="Gill Sans" charset="0"/>
              <a:ea typeface="ＭＳ Ｐゴシック" charset="-128"/>
              <a:sym typeface="Gill Sans" charset="0"/>
            </a:endParaRPr>
          </a:p>
        </p:txBody>
      </p:sp>
      <p:sp>
        <p:nvSpPr>
          <p:cNvPr id="8" name="Line 11"/>
          <p:cNvSpPr>
            <a:spLocks noChangeShapeType="1"/>
          </p:cNvSpPr>
          <p:nvPr/>
        </p:nvSpPr>
        <p:spPr bwMode="auto">
          <a:xfrm rot="10800000" flipH="1">
            <a:off x="5664200" y="2209798"/>
            <a:ext cx="2032000" cy="1651001"/>
          </a:xfrm>
          <a:prstGeom prst="line">
            <a:avLst/>
          </a:prstGeom>
          <a:noFill/>
          <a:ln w="44450">
            <a:solidFill>
              <a:srgbClr val="0000FF"/>
            </a:solidFill>
            <a:round/>
            <a:headEnd/>
            <a:tailEnd type="stealth" w="lg" len="lg"/>
          </a:ln>
        </p:spPr>
        <p:txBody>
          <a:bodyPr lIns="0" tIns="0" rIns="0" bIns="0">
            <a:prstTxWarp prst="textNoShape">
              <a:avLst/>
            </a:prstTxWarp>
          </a:bodyPr>
          <a:lstStyle/>
          <a:p>
            <a:endParaRPr lang="en-US"/>
          </a:p>
        </p:txBody>
      </p:sp>
    </p:spTree>
    <p:extLst>
      <p:ext uri="{BB962C8B-B14F-4D97-AF65-F5344CB8AC3E}">
        <p14:creationId xmlns:p14="http://schemas.microsoft.com/office/powerpoint/2010/main" val="165942225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314267" cy="672641"/>
          </a:xfrm>
        </p:spPr>
        <p:txBody>
          <a:bodyPr/>
          <a:lstStyle/>
          <a:p>
            <a:r>
              <a:rPr lang="en-US" sz="3200" dirty="0">
                <a:solidFill>
                  <a:schemeClr val="tx1"/>
                </a:solidFill>
                <a:latin typeface="+mj-lt"/>
              </a:rPr>
              <a:t>Interconnecting Streamer in Binary GG Tau</a:t>
            </a:r>
            <a:r>
              <a:rPr lang="en-US" sz="3600" dirty="0">
                <a:solidFill>
                  <a:srgbClr val="000090"/>
                </a:solidFill>
              </a:rPr>
              <a:t/>
            </a:r>
            <a:br>
              <a:rPr lang="en-US" sz="3600" dirty="0">
                <a:solidFill>
                  <a:srgbClr val="000090"/>
                </a:solidFill>
              </a:rPr>
            </a:br>
            <a:endParaRPr lang="en-US" dirty="0"/>
          </a:p>
        </p:txBody>
      </p:sp>
      <p:sp>
        <p:nvSpPr>
          <p:cNvPr id="4" name="Rectangle 3"/>
          <p:cNvSpPr/>
          <p:nvPr/>
        </p:nvSpPr>
        <p:spPr>
          <a:xfrm>
            <a:off x="237066" y="1162759"/>
            <a:ext cx="4572000" cy="4893647"/>
          </a:xfrm>
          <a:prstGeom prst="rect">
            <a:avLst/>
          </a:prstGeom>
        </p:spPr>
        <p:txBody>
          <a:bodyPr>
            <a:spAutoFit/>
          </a:bodyPr>
          <a:lstStyle/>
          <a:p>
            <a:pPr marL="0" indent="0">
              <a:buNone/>
            </a:pPr>
            <a:r>
              <a:rPr lang="en-US" dirty="0" smtClean="0">
                <a:solidFill>
                  <a:srgbClr val="000090"/>
                </a:solidFill>
              </a:rPr>
              <a:t>Can </a:t>
            </a:r>
            <a:r>
              <a:rPr lang="en-US" dirty="0">
                <a:solidFill>
                  <a:srgbClr val="000090"/>
                </a:solidFill>
              </a:rPr>
              <a:t>nature form planets in multiple star systems?</a:t>
            </a:r>
          </a:p>
          <a:p>
            <a:r>
              <a:rPr lang="en-US" dirty="0">
                <a:solidFill>
                  <a:srgbClr val="000090"/>
                </a:solidFill>
              </a:rPr>
              <a:t>ALMA revealed a streamer channeling gas from a massive outer disk to the inner disk in this hierarchical triple system</a:t>
            </a:r>
          </a:p>
          <a:p>
            <a:pPr lvl="1"/>
            <a:r>
              <a:rPr lang="en-US" dirty="0">
                <a:solidFill>
                  <a:srgbClr val="000090"/>
                </a:solidFill>
              </a:rPr>
              <a:t>Flow appears capable of sustaining the 1 </a:t>
            </a:r>
            <a:r>
              <a:rPr lang="en-US" dirty="0" err="1">
                <a:solidFill>
                  <a:srgbClr val="000090"/>
                </a:solidFill>
              </a:rPr>
              <a:t>M</a:t>
            </a:r>
            <a:r>
              <a:rPr lang="en-US" baseline="-25000" dirty="0" err="1">
                <a:solidFill>
                  <a:srgbClr val="000090"/>
                </a:solidFill>
              </a:rPr>
              <a:t>jupiter</a:t>
            </a:r>
            <a:r>
              <a:rPr lang="en-US" dirty="0">
                <a:solidFill>
                  <a:srgbClr val="000090"/>
                </a:solidFill>
              </a:rPr>
              <a:t> inner disk beyond the accretion lifetime, leaving time for planet formation to occur there.</a:t>
            </a:r>
          </a:p>
          <a:p>
            <a:pPr lvl="1"/>
            <a:r>
              <a:rPr lang="en-US" dirty="0">
                <a:solidFill>
                  <a:srgbClr val="000090"/>
                </a:solidFill>
              </a:rPr>
              <a:t>Planets may form here!</a:t>
            </a:r>
          </a:p>
        </p:txBody>
      </p:sp>
      <p:graphicFrame>
        <p:nvGraphicFramePr>
          <p:cNvPr id="5" name="Object 4"/>
          <p:cNvGraphicFramePr>
            <a:graphicFrameLocks noChangeAspect="1"/>
          </p:cNvGraphicFramePr>
          <p:nvPr>
            <p:extLst>
              <p:ext uri="{D42A27DB-BD31-4B8C-83A1-F6EECF244321}">
                <p14:modId xmlns:p14="http://schemas.microsoft.com/office/powerpoint/2010/main" val="2640986572"/>
              </p:ext>
            </p:extLst>
          </p:nvPr>
        </p:nvGraphicFramePr>
        <p:xfrm>
          <a:off x="5287091" y="1650624"/>
          <a:ext cx="3863340" cy="2971800"/>
        </p:xfrm>
        <a:graphic>
          <a:graphicData uri="http://schemas.openxmlformats.org/presentationml/2006/ole">
            <mc:AlternateContent xmlns:mc="http://schemas.openxmlformats.org/markup-compatibility/2006">
              <mc:Choice xmlns:v="urn:schemas-microsoft-com:vml" Requires="v">
                <p:oleObj spid="_x0000_s1072" name="Document" r:id="rId4" imgW="6108700" imgH="4699000" progId="Word.Document.12">
                  <p:embed/>
                </p:oleObj>
              </mc:Choice>
              <mc:Fallback>
                <p:oleObj name="Document" r:id="rId4" imgW="6108700" imgH="4699000" progId="Word.Document.12">
                  <p:embed/>
                  <p:pic>
                    <p:nvPicPr>
                      <p:cNvPr id="0" name=""/>
                      <p:cNvPicPr/>
                      <p:nvPr/>
                    </p:nvPicPr>
                    <p:blipFill>
                      <a:blip r:embed="rId5"/>
                      <a:stretch>
                        <a:fillRect/>
                      </a:stretch>
                    </p:blipFill>
                    <p:spPr>
                      <a:xfrm>
                        <a:off x="5287091" y="1650624"/>
                        <a:ext cx="3863340" cy="2971800"/>
                      </a:xfrm>
                      <a:prstGeom prst="rect">
                        <a:avLst/>
                      </a:prstGeom>
                    </p:spPr>
                  </p:pic>
                </p:oleObj>
              </mc:Fallback>
            </mc:AlternateContent>
          </a:graphicData>
        </a:graphic>
      </p:graphicFrame>
      <p:sp>
        <p:nvSpPr>
          <p:cNvPr id="6" name="Text Box 4"/>
          <p:cNvSpPr txBox="1">
            <a:spLocks noChangeArrowheads="1"/>
          </p:cNvSpPr>
          <p:nvPr/>
        </p:nvSpPr>
        <p:spPr bwMode="auto">
          <a:xfrm>
            <a:off x="6115050" y="1339429"/>
            <a:ext cx="29591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ea typeface="ＭＳ Ｐゴシック"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ea typeface="ＭＳ Ｐゴシック"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ea typeface="ＭＳ Ｐゴシック"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ea typeface="ＭＳ Ｐゴシック"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ea typeface="ＭＳ Ｐゴシック" charset="0"/>
              </a:defRPr>
            </a:lvl5pPr>
            <a:lvl6pPr marL="25146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ea typeface="ＭＳ Ｐゴシック" charset="0"/>
              </a:defRPr>
            </a:lvl6pPr>
            <a:lvl7pPr marL="29718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ea typeface="ＭＳ Ｐゴシック" charset="0"/>
              </a:defRPr>
            </a:lvl7pPr>
            <a:lvl8pPr marL="34290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ea typeface="ＭＳ Ｐゴシック" charset="0"/>
              </a:defRPr>
            </a:lvl8pPr>
            <a:lvl9pPr marL="3886200" indent="-228600" algn="ctr"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sz="1200">
                <a:solidFill>
                  <a:schemeClr val="tx1"/>
                </a:solidFill>
                <a:latin typeface="Arial" charset="0"/>
                <a:ea typeface="ＭＳ Ｐゴシック" charset="0"/>
              </a:defRPr>
            </a:lvl9pPr>
          </a:lstStyle>
          <a:p>
            <a:pPr eaLnBrk="1" hangingPunct="1"/>
            <a:r>
              <a:rPr lang="en-US" dirty="0"/>
              <a:t>A </a:t>
            </a:r>
            <a:r>
              <a:rPr lang="en-US" dirty="0" err="1"/>
              <a:t>Dutrey</a:t>
            </a:r>
            <a:r>
              <a:rPr lang="en-US" dirty="0"/>
              <a:t> </a:t>
            </a:r>
            <a:r>
              <a:rPr lang="en-GB" altLang="zh-CN" i="1" dirty="0">
                <a:ea typeface="宋体" charset="0"/>
                <a:cs typeface="宋体" charset="0"/>
              </a:rPr>
              <a:t>et al. Nature </a:t>
            </a:r>
            <a:r>
              <a:rPr lang="en-GB" altLang="zh-CN" b="1" dirty="0">
                <a:ea typeface="宋体" charset="0"/>
                <a:cs typeface="宋体" charset="0"/>
              </a:rPr>
              <a:t>514</a:t>
            </a:r>
            <a:r>
              <a:rPr lang="en-GB" altLang="zh-CN" dirty="0">
                <a:ea typeface="宋体" charset="0"/>
                <a:cs typeface="宋体" charset="0"/>
              </a:rPr>
              <a:t>, 600-602 (2014</a:t>
            </a:r>
            <a:r>
              <a:rPr lang="en-GB" altLang="zh-CN" dirty="0" smtClean="0">
                <a:ea typeface="宋体" charset="0"/>
                <a:cs typeface="宋体" charset="0"/>
              </a:rPr>
              <a:t>)</a:t>
            </a:r>
            <a:endParaRPr lang="en-GB" altLang="zh-CN" dirty="0">
              <a:ea typeface="宋体" charset="0"/>
              <a:cs typeface="宋体" charset="0"/>
            </a:endParaRPr>
          </a:p>
        </p:txBody>
      </p:sp>
      <p:sp>
        <p:nvSpPr>
          <p:cNvPr id="7" name="TextBox 6"/>
          <p:cNvSpPr txBox="1"/>
          <p:nvPr/>
        </p:nvSpPr>
        <p:spPr>
          <a:xfrm>
            <a:off x="5854700" y="4704312"/>
            <a:ext cx="3219450" cy="1323439"/>
          </a:xfrm>
          <a:prstGeom prst="rect">
            <a:avLst/>
          </a:prstGeom>
          <a:noFill/>
        </p:spPr>
        <p:txBody>
          <a:bodyPr wrap="square" rtlCol="0">
            <a:spAutoFit/>
          </a:bodyPr>
          <a:lstStyle/>
          <a:p>
            <a:r>
              <a:rPr lang="en-US" sz="1600" dirty="0" smtClean="0">
                <a:latin typeface="Gill Sans MT" panose="020B0502020104020203" pitchFamily="34" charset="0"/>
              </a:rPr>
              <a:t>CO J=6-5 data.  Black: integrated area, blue: approaching gas, red: receding gas, Stars: </a:t>
            </a:r>
            <a:r>
              <a:rPr lang="en-US" sz="1600" dirty="0" err="1" smtClean="0">
                <a:latin typeface="Gill Sans MT" panose="020B0502020104020203" pitchFamily="34" charset="0"/>
              </a:rPr>
              <a:t>Aa</a:t>
            </a:r>
            <a:r>
              <a:rPr lang="en-US" sz="1600" dirty="0" smtClean="0">
                <a:latin typeface="Gill Sans MT" panose="020B0502020104020203" pitchFamily="34" charset="0"/>
              </a:rPr>
              <a:t> (south) and </a:t>
            </a:r>
            <a:r>
              <a:rPr lang="en-US" sz="1600" dirty="0" err="1" smtClean="0">
                <a:latin typeface="Gill Sans MT" panose="020B0502020104020203" pitchFamily="34" charset="0"/>
              </a:rPr>
              <a:t>Ab</a:t>
            </a:r>
            <a:r>
              <a:rPr lang="en-US" sz="1600" dirty="0" smtClean="0">
                <a:latin typeface="Gill Sans MT" panose="020B0502020104020203" pitchFamily="34" charset="0"/>
              </a:rPr>
              <a:t> (north).  Ellipses: ring edge.  Spectra illustrate velocities.</a:t>
            </a:r>
          </a:p>
        </p:txBody>
      </p:sp>
      <p:pic>
        <p:nvPicPr>
          <p:cNvPr id="8" name="Picture 7" descr="ALMA_AOS_footer1.png"/>
          <p:cNvPicPr>
            <a:picLocks noChangeAspect="1"/>
          </p:cNvPicPr>
          <p:nvPr/>
        </p:nvPicPr>
        <p:blipFill rotWithShape="1">
          <a:blip r:embed="rId6">
            <a:extLst>
              <a:ext uri="{28A0092B-C50C-407E-A947-70E740481C1C}">
                <a14:useLocalDpi xmlns:a14="http://schemas.microsoft.com/office/drawing/2010/main" val="0"/>
              </a:ext>
            </a:extLst>
          </a:blip>
          <a:srcRect t="70425" b="13001"/>
          <a:stretch/>
        </p:blipFill>
        <p:spPr>
          <a:xfrm>
            <a:off x="-1" y="6078627"/>
            <a:ext cx="9144000" cy="779373"/>
          </a:xfrm>
          <a:prstGeom prst="rect">
            <a:avLst/>
          </a:prstGeom>
        </p:spPr>
      </p:pic>
    </p:spTree>
    <p:extLst>
      <p:ext uri="{BB962C8B-B14F-4D97-AF65-F5344CB8AC3E}">
        <p14:creationId xmlns:p14="http://schemas.microsoft.com/office/powerpoint/2010/main" val="93287637"/>
      </p:ext>
    </p:extLst>
  </p:cSld>
  <p:clrMapOvr>
    <a:masterClrMapping/>
  </p:clrMapOvr>
  <mc:AlternateContent xmlns:mc="http://schemas.openxmlformats.org/markup-compatibility/2006" xmlns:p14="http://schemas.microsoft.com/office/powerpoint/2010/main">
    <mc:Choice Requires="p14">
      <p:transition spd="slow" p14:dur="2000" advTm="29547"/>
    </mc:Choice>
    <mc:Fallback xmlns="">
      <p:transition xmlns:p14="http://schemas.microsoft.com/office/powerpoint/2010/main" spd="slow" advTm="29547"/>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18826"/>
            <a:ext cx="8229600" cy="960437"/>
          </a:xfrm>
        </p:spPr>
        <p:txBody>
          <a:bodyPr/>
          <a:lstStyle/>
          <a:p>
            <a:r>
              <a:rPr lang="en-US" sz="3200" dirty="0" smtClean="0">
                <a:solidFill>
                  <a:schemeClr val="tx1"/>
                </a:solidFill>
                <a:latin typeface="+mj-lt"/>
              </a:rPr>
              <a:t>‘Dust Traps’ in Transition Disks</a:t>
            </a:r>
            <a:endParaRPr lang="en-US" sz="3200" dirty="0">
              <a:solidFill>
                <a:schemeClr val="tx1"/>
              </a:solidFill>
              <a:latin typeface="+mj-lt"/>
            </a:endParaRPr>
          </a:p>
        </p:txBody>
      </p:sp>
      <p:sp>
        <p:nvSpPr>
          <p:cNvPr id="3" name="Content Placeholder 2"/>
          <p:cNvSpPr>
            <a:spLocks noGrp="1"/>
          </p:cNvSpPr>
          <p:nvPr>
            <p:ph idx="1"/>
          </p:nvPr>
        </p:nvSpPr>
        <p:spPr>
          <a:xfrm>
            <a:off x="266700" y="876300"/>
            <a:ext cx="5456767" cy="2781300"/>
          </a:xfrm>
        </p:spPr>
        <p:txBody>
          <a:bodyPr>
            <a:normAutofit/>
          </a:bodyPr>
          <a:lstStyle/>
          <a:p>
            <a:r>
              <a:rPr lang="en-GB" sz="2400" dirty="0" smtClean="0">
                <a:solidFill>
                  <a:schemeClr val="tx1"/>
                </a:solidFill>
                <a:latin typeface="Arial" charset="0"/>
                <a:cs typeface="msgothic" charset="0"/>
              </a:rPr>
              <a:t>An </a:t>
            </a:r>
            <a:r>
              <a:rPr lang="en-GB" sz="2400" dirty="0">
                <a:solidFill>
                  <a:schemeClr val="tx1"/>
                </a:solidFill>
                <a:latin typeface="Arial" charset="0"/>
                <a:cs typeface="msgothic" charset="0"/>
              </a:rPr>
              <a:t>annular </a:t>
            </a:r>
            <a:r>
              <a:rPr lang="en-GB" sz="2400" dirty="0" smtClean="0">
                <a:solidFill>
                  <a:schemeClr val="tx1"/>
                </a:solidFill>
                <a:latin typeface="Arial" charset="0"/>
                <a:cs typeface="msgothic" charset="0"/>
              </a:rPr>
              <a:t>gap is created </a:t>
            </a:r>
            <a:r>
              <a:rPr lang="en-GB" sz="2400" dirty="0">
                <a:solidFill>
                  <a:schemeClr val="tx1"/>
                </a:solidFill>
                <a:latin typeface="Arial" charset="0"/>
                <a:cs typeface="msgothic" charset="0"/>
              </a:rPr>
              <a:t>in the gas </a:t>
            </a:r>
            <a:r>
              <a:rPr lang="en-GB" sz="2400" dirty="0" smtClean="0">
                <a:solidFill>
                  <a:schemeClr val="tx1"/>
                </a:solidFill>
                <a:latin typeface="Arial" charset="0"/>
                <a:cs typeface="msgothic" charset="0"/>
              </a:rPr>
              <a:t>disk (perhaps owing to a planet)</a:t>
            </a:r>
          </a:p>
          <a:p>
            <a:r>
              <a:rPr lang="en-GB" sz="2400" dirty="0" smtClean="0">
                <a:solidFill>
                  <a:schemeClr val="tx1"/>
                </a:solidFill>
                <a:latin typeface="Arial" charset="0"/>
                <a:cs typeface="msgothic" charset="0"/>
              </a:rPr>
              <a:t>A </a:t>
            </a:r>
            <a:r>
              <a:rPr lang="en-GB" sz="2400" dirty="0">
                <a:solidFill>
                  <a:schemeClr val="tx1"/>
                </a:solidFill>
                <a:latin typeface="Arial" charset="0"/>
                <a:cs typeface="msgothic" charset="0"/>
              </a:rPr>
              <a:t>high-pressure vortex </a:t>
            </a:r>
            <a:r>
              <a:rPr lang="en-GB" sz="2400" dirty="0" smtClean="0">
                <a:solidFill>
                  <a:schemeClr val="tx1"/>
                </a:solidFill>
                <a:latin typeface="Arial" charset="0"/>
                <a:cs typeface="msgothic" charset="0"/>
              </a:rPr>
              <a:t>forms </a:t>
            </a:r>
            <a:r>
              <a:rPr lang="en-GB" sz="2400" dirty="0">
                <a:solidFill>
                  <a:schemeClr val="tx1"/>
                </a:solidFill>
                <a:latin typeface="Arial" charset="0"/>
                <a:cs typeface="msgothic" charset="0"/>
              </a:rPr>
              <a:t>at the gap edge, collecting and trapping </a:t>
            </a:r>
            <a:r>
              <a:rPr lang="en-GB" sz="2400" dirty="0" err="1">
                <a:solidFill>
                  <a:schemeClr val="tx1"/>
                </a:solidFill>
                <a:latin typeface="Arial" charset="0"/>
                <a:cs typeface="msgothic" charset="0"/>
              </a:rPr>
              <a:t>millimeter</a:t>
            </a:r>
            <a:r>
              <a:rPr lang="en-GB" sz="2400" dirty="0">
                <a:solidFill>
                  <a:schemeClr val="tx1"/>
                </a:solidFill>
                <a:latin typeface="Arial" charset="0"/>
                <a:cs typeface="msgothic" charset="0"/>
              </a:rPr>
              <a:t>-sized dust particles that would otherwise spiral rapidly inward through the disk.</a:t>
            </a:r>
          </a:p>
          <a:p>
            <a:pPr marL="0" indent="0">
              <a:buNone/>
            </a:pPr>
            <a:endParaRPr lang="en-GB" b="1" dirty="0">
              <a:solidFill>
                <a:schemeClr val="tx1"/>
              </a:solidFill>
              <a:latin typeface="Arial" charset="0"/>
            </a:endParaRPr>
          </a:p>
          <a:p>
            <a:endParaRPr lang="en-US" dirty="0"/>
          </a:p>
        </p:txBody>
      </p:sp>
      <p:sp>
        <p:nvSpPr>
          <p:cNvPr id="7" name="TextBox 6"/>
          <p:cNvSpPr txBox="1"/>
          <p:nvPr/>
        </p:nvSpPr>
        <p:spPr>
          <a:xfrm>
            <a:off x="7776092" y="5816600"/>
            <a:ext cx="1105441" cy="261610"/>
          </a:xfrm>
          <a:prstGeom prst="rect">
            <a:avLst/>
          </a:prstGeom>
          <a:noFill/>
        </p:spPr>
        <p:txBody>
          <a:bodyPr wrap="none" rtlCol="0">
            <a:spAutoFit/>
          </a:bodyPr>
          <a:lstStyle/>
          <a:p>
            <a:pPr eaLnBrk="0" hangingPunct="0">
              <a:spcBef>
                <a:spcPct val="20000"/>
              </a:spcBef>
            </a:pPr>
            <a:r>
              <a:rPr lang="en-US" sz="1100" dirty="0" smtClean="0">
                <a:solidFill>
                  <a:srgbClr val="000099"/>
                </a:solidFill>
                <a:latin typeface="Gill Sans MT" pitchFamily="34" charset="0"/>
                <a:cs typeface="Gill Sans" pitchFamily="17" charset="0"/>
              </a:rPr>
              <a:t>Perez et al 2014</a:t>
            </a:r>
          </a:p>
        </p:txBody>
      </p:sp>
      <p:pic>
        <p:nvPicPr>
          <p:cNvPr id="9" name="Picture 8"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1" y="6078627"/>
            <a:ext cx="9144000" cy="779373"/>
          </a:xfrm>
          <a:prstGeom prst="rect">
            <a:avLst/>
          </a:prstGeom>
        </p:spPr>
      </p:pic>
      <p:pic>
        <p:nvPicPr>
          <p:cNvPr id="4" name="Picture 3" descr="PerezDisks.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200" y="588849"/>
            <a:ext cx="2836333" cy="5227751"/>
          </a:xfrm>
          <a:prstGeom prst="rect">
            <a:avLst/>
          </a:prstGeom>
        </p:spPr>
      </p:pic>
      <p:pic>
        <p:nvPicPr>
          <p:cNvPr id="5" name="Picture 4" descr="HD142527.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9200" y="3578390"/>
            <a:ext cx="2286000" cy="2156848"/>
          </a:xfrm>
          <a:prstGeom prst="rect">
            <a:avLst/>
          </a:prstGeom>
        </p:spPr>
      </p:pic>
      <p:sp>
        <p:nvSpPr>
          <p:cNvPr id="6" name="TextBox 5"/>
          <p:cNvSpPr txBox="1"/>
          <p:nvPr/>
        </p:nvSpPr>
        <p:spPr>
          <a:xfrm>
            <a:off x="4292600" y="3257490"/>
            <a:ext cx="1338828" cy="400110"/>
          </a:xfrm>
          <a:prstGeom prst="rect">
            <a:avLst/>
          </a:prstGeom>
          <a:noFill/>
        </p:spPr>
        <p:txBody>
          <a:bodyPr wrap="none" rtlCol="0">
            <a:spAutoFit/>
          </a:bodyPr>
          <a:lstStyle/>
          <a:p>
            <a:pPr eaLnBrk="0" hangingPunct="0">
              <a:spcBef>
                <a:spcPct val="20000"/>
              </a:spcBef>
            </a:pPr>
            <a:r>
              <a:rPr lang="en-US" sz="2000" dirty="0" smtClean="0">
                <a:solidFill>
                  <a:schemeClr val="bg1">
                    <a:lumMod val="65000"/>
                  </a:schemeClr>
                </a:solidFill>
                <a:latin typeface="Gill Sans MT" pitchFamily="34" charset="0"/>
                <a:cs typeface="Gill Sans" pitchFamily="17" charset="0"/>
              </a:rPr>
              <a:t>HD142527</a:t>
            </a:r>
          </a:p>
        </p:txBody>
      </p:sp>
      <p:sp>
        <p:nvSpPr>
          <p:cNvPr id="8" name="TextBox 7"/>
          <p:cNvSpPr txBox="1"/>
          <p:nvPr/>
        </p:nvSpPr>
        <p:spPr>
          <a:xfrm>
            <a:off x="4747242" y="5757165"/>
            <a:ext cx="1297958" cy="261610"/>
          </a:xfrm>
          <a:prstGeom prst="rect">
            <a:avLst/>
          </a:prstGeom>
          <a:noFill/>
        </p:spPr>
        <p:txBody>
          <a:bodyPr wrap="none" rtlCol="0">
            <a:spAutoFit/>
          </a:bodyPr>
          <a:lstStyle/>
          <a:p>
            <a:pPr eaLnBrk="0" hangingPunct="0">
              <a:spcBef>
                <a:spcPct val="20000"/>
              </a:spcBef>
            </a:pPr>
            <a:r>
              <a:rPr lang="en-US" sz="1100" dirty="0" err="1" smtClean="0">
                <a:solidFill>
                  <a:srgbClr val="000099"/>
                </a:solidFill>
                <a:latin typeface="Gill Sans MT" pitchFamily="34" charset="0"/>
                <a:cs typeface="Gill Sans" pitchFamily="17" charset="0"/>
              </a:rPr>
              <a:t>Casassus</a:t>
            </a:r>
            <a:r>
              <a:rPr lang="en-US" sz="1100" dirty="0" smtClean="0">
                <a:solidFill>
                  <a:srgbClr val="000099"/>
                </a:solidFill>
                <a:latin typeface="Gill Sans MT" pitchFamily="34" charset="0"/>
                <a:cs typeface="Gill Sans" pitchFamily="17" charset="0"/>
              </a:rPr>
              <a:t> et </a:t>
            </a:r>
            <a:r>
              <a:rPr lang="en-US" sz="1100" dirty="0">
                <a:solidFill>
                  <a:srgbClr val="000099"/>
                </a:solidFill>
                <a:latin typeface="Gill Sans MT" pitchFamily="34" charset="0"/>
                <a:cs typeface="Gill Sans" pitchFamily="17" charset="0"/>
              </a:rPr>
              <a:t>a</a:t>
            </a:r>
            <a:r>
              <a:rPr lang="en-US" sz="1100" dirty="0" smtClean="0">
                <a:solidFill>
                  <a:srgbClr val="000099"/>
                </a:solidFill>
                <a:latin typeface="Gill Sans MT" pitchFamily="34" charset="0"/>
                <a:cs typeface="Gill Sans" pitchFamily="17" charset="0"/>
              </a:rPr>
              <a:t>l 2015</a:t>
            </a:r>
          </a:p>
        </p:txBody>
      </p:sp>
      <p:pic>
        <p:nvPicPr>
          <p:cNvPr id="10" name="Picture 9" descr="sketch-twist.00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4885" y="3653065"/>
            <a:ext cx="2884713" cy="2163535"/>
          </a:xfrm>
          <a:prstGeom prst="rect">
            <a:avLst/>
          </a:prstGeom>
        </p:spPr>
      </p:pic>
    </p:spTree>
    <p:extLst>
      <p:ext uri="{BB962C8B-B14F-4D97-AF65-F5344CB8AC3E}">
        <p14:creationId xmlns:p14="http://schemas.microsoft.com/office/powerpoint/2010/main" val="293694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787577" y="43555"/>
            <a:ext cx="7573694" cy="838199"/>
          </a:xfrm>
        </p:spPr>
        <p:txBody>
          <a:bodyPr/>
          <a:lstStyle/>
          <a:p>
            <a:r>
              <a:rPr lang="en-GB" sz="3200" b="1" dirty="0" smtClean="0">
                <a:solidFill>
                  <a:schemeClr val="tx1"/>
                </a:solidFill>
                <a:latin typeface="+mj-lt"/>
              </a:rPr>
              <a:t>Beta </a:t>
            </a:r>
            <a:r>
              <a:rPr lang="en-GB" sz="3200" b="1" dirty="0" err="1" smtClean="0">
                <a:solidFill>
                  <a:schemeClr val="tx1"/>
                </a:solidFill>
                <a:latin typeface="+mj-lt"/>
              </a:rPr>
              <a:t>Pictoris</a:t>
            </a:r>
            <a:r>
              <a:rPr lang="en-GB" sz="3200" b="1" dirty="0" smtClean="0">
                <a:solidFill>
                  <a:schemeClr val="tx1"/>
                </a:solidFill>
                <a:latin typeface="+mj-lt"/>
              </a:rPr>
              <a:t> Debris Disk</a:t>
            </a:r>
            <a:endParaRPr lang="en-GB" sz="3200" b="1" dirty="0">
              <a:solidFill>
                <a:schemeClr val="tx1"/>
              </a:solidFill>
              <a:latin typeface="+mj-lt"/>
            </a:endParaRPr>
          </a:p>
        </p:txBody>
      </p:sp>
      <p:pic>
        <p:nvPicPr>
          <p:cNvPr id="10" name="Picture 9" descr="fig2-1.png"/>
          <p:cNvPicPr>
            <a:picLocks noChangeAspect="1"/>
          </p:cNvPicPr>
          <p:nvPr/>
        </p:nvPicPr>
        <p:blipFill>
          <a:blip r:embed="rId3"/>
          <a:stretch>
            <a:fillRect/>
          </a:stretch>
        </p:blipFill>
        <p:spPr>
          <a:xfrm>
            <a:off x="4877182" y="531019"/>
            <a:ext cx="4266818" cy="3484082"/>
          </a:xfrm>
          <a:prstGeom prst="rect">
            <a:avLst/>
          </a:prstGeom>
        </p:spPr>
      </p:pic>
      <p:pic>
        <p:nvPicPr>
          <p:cNvPr id="12" name="Picture 11" descr="fig1.png"/>
          <p:cNvPicPr>
            <a:picLocks noChangeAspect="1"/>
          </p:cNvPicPr>
          <p:nvPr/>
        </p:nvPicPr>
        <p:blipFill>
          <a:blip r:embed="rId4"/>
          <a:stretch>
            <a:fillRect/>
          </a:stretch>
        </p:blipFill>
        <p:spPr>
          <a:xfrm>
            <a:off x="213347" y="1030549"/>
            <a:ext cx="3609426" cy="3114529"/>
          </a:xfrm>
          <a:prstGeom prst="rect">
            <a:avLst/>
          </a:prstGeom>
        </p:spPr>
      </p:pic>
      <p:pic>
        <p:nvPicPr>
          <p:cNvPr id="13" name="Picture 12" descr="fig2.png"/>
          <p:cNvPicPr>
            <a:picLocks noChangeAspect="1"/>
          </p:cNvPicPr>
          <p:nvPr/>
        </p:nvPicPr>
        <p:blipFill>
          <a:blip r:embed="rId5"/>
          <a:stretch>
            <a:fillRect/>
          </a:stretch>
        </p:blipFill>
        <p:spPr>
          <a:xfrm>
            <a:off x="213347" y="791004"/>
            <a:ext cx="3609426" cy="3662644"/>
          </a:xfrm>
          <a:prstGeom prst="rect">
            <a:avLst/>
          </a:prstGeom>
        </p:spPr>
      </p:pic>
      <p:sp>
        <p:nvSpPr>
          <p:cNvPr id="5" name="Rectangle 4"/>
          <p:cNvSpPr/>
          <p:nvPr/>
        </p:nvSpPr>
        <p:spPr>
          <a:xfrm>
            <a:off x="254325" y="5014627"/>
            <a:ext cx="2260467" cy="523220"/>
          </a:xfrm>
          <a:prstGeom prst="rect">
            <a:avLst/>
          </a:prstGeom>
        </p:spPr>
        <p:txBody>
          <a:bodyPr wrap="none">
            <a:spAutoFit/>
          </a:bodyPr>
          <a:lstStyle/>
          <a:p>
            <a:r>
              <a:rPr lang="en-US" sz="1400" dirty="0" smtClean="0">
                <a:solidFill>
                  <a:srgbClr val="000000"/>
                </a:solidFill>
              </a:rPr>
              <a:t>Dust, then CO</a:t>
            </a:r>
          </a:p>
          <a:p>
            <a:r>
              <a:rPr lang="en-US" sz="1400" dirty="0" smtClean="0">
                <a:solidFill>
                  <a:srgbClr val="000000"/>
                </a:solidFill>
              </a:rPr>
              <a:t>Dent </a:t>
            </a:r>
            <a:r>
              <a:rPr lang="en-US" sz="1400" dirty="0">
                <a:solidFill>
                  <a:srgbClr val="000000"/>
                </a:solidFill>
              </a:rPr>
              <a:t>et al. (2014) Science</a:t>
            </a:r>
          </a:p>
        </p:txBody>
      </p:sp>
      <p:sp>
        <p:nvSpPr>
          <p:cNvPr id="14" name="Rectangle 13"/>
          <p:cNvSpPr/>
          <p:nvPr/>
        </p:nvSpPr>
        <p:spPr>
          <a:xfrm>
            <a:off x="6001204" y="3529524"/>
            <a:ext cx="1910687" cy="307777"/>
          </a:xfrm>
          <a:prstGeom prst="rect">
            <a:avLst/>
          </a:prstGeom>
        </p:spPr>
        <p:txBody>
          <a:bodyPr wrap="none">
            <a:spAutoFit/>
          </a:bodyPr>
          <a:lstStyle/>
          <a:p>
            <a:r>
              <a:rPr lang="en-US" sz="1400" dirty="0"/>
              <a:t>CO (3-2) velocity field</a:t>
            </a:r>
          </a:p>
        </p:txBody>
      </p:sp>
      <p:pic>
        <p:nvPicPr>
          <p:cNvPr id="11" name="Picture 10" descr="Screen Shot 2014-03-27 at 7.27.4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2277" y="3794260"/>
            <a:ext cx="2534123" cy="2282646"/>
          </a:xfrm>
          <a:prstGeom prst="rect">
            <a:avLst/>
          </a:prstGeom>
        </p:spPr>
      </p:pic>
      <p:pic>
        <p:nvPicPr>
          <p:cNvPr id="15" name="Picture 14" descr="ALMA_AOS_footer1.png"/>
          <p:cNvPicPr>
            <a:picLocks noChangeAspect="1"/>
          </p:cNvPicPr>
          <p:nvPr/>
        </p:nvPicPr>
        <p:blipFill rotWithShape="1">
          <a:blip r:embed="rId7">
            <a:extLst>
              <a:ext uri="{28A0092B-C50C-407E-A947-70E740481C1C}">
                <a14:useLocalDpi xmlns:a14="http://schemas.microsoft.com/office/drawing/2010/main" val="0"/>
              </a:ext>
            </a:extLst>
          </a:blip>
          <a:srcRect t="70425" b="13001"/>
          <a:stretch/>
        </p:blipFill>
        <p:spPr>
          <a:xfrm>
            <a:off x="-1" y="6078627"/>
            <a:ext cx="9144000" cy="779373"/>
          </a:xfrm>
          <a:prstGeom prst="rect">
            <a:avLst/>
          </a:prstGeom>
        </p:spPr>
      </p:pic>
      <p:sp>
        <p:nvSpPr>
          <p:cNvPr id="3" name="TextBox 2"/>
          <p:cNvSpPr txBox="1"/>
          <p:nvPr/>
        </p:nvSpPr>
        <p:spPr>
          <a:xfrm>
            <a:off x="6756400" y="5559330"/>
            <a:ext cx="1274708" cy="400110"/>
          </a:xfrm>
          <a:prstGeom prst="rect">
            <a:avLst/>
          </a:prstGeom>
          <a:noFill/>
        </p:spPr>
        <p:txBody>
          <a:bodyPr wrap="none" rtlCol="0">
            <a:spAutoFit/>
          </a:bodyPr>
          <a:lstStyle/>
          <a:p>
            <a:pPr eaLnBrk="0" hangingPunct="0">
              <a:spcBef>
                <a:spcPct val="20000"/>
              </a:spcBef>
            </a:pPr>
            <a:r>
              <a:rPr lang="en-US" sz="2000" dirty="0" smtClean="0">
                <a:latin typeface="Gill Sans MT" pitchFamily="34" charset="0"/>
                <a:cs typeface="Gill Sans" pitchFamily="17" charset="0"/>
              </a:rPr>
              <a:t>Polar view</a:t>
            </a:r>
          </a:p>
        </p:txBody>
      </p:sp>
    </p:spTree>
    <p:extLst>
      <p:ext uri="{BB962C8B-B14F-4D97-AF65-F5344CB8AC3E}">
        <p14:creationId xmlns:p14="http://schemas.microsoft.com/office/powerpoint/2010/main" val="3805726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678"/>
            <a:ext cx="7586133" cy="672641"/>
          </a:xfrm>
        </p:spPr>
        <p:txBody>
          <a:bodyPr/>
          <a:lstStyle/>
          <a:p>
            <a:r>
              <a:rPr lang="en-US" sz="3600" dirty="0">
                <a:solidFill>
                  <a:schemeClr val="tx1"/>
                </a:solidFill>
              </a:rPr>
              <a:t>Candidate </a:t>
            </a:r>
            <a:r>
              <a:rPr lang="en-US" sz="3600" dirty="0" err="1">
                <a:solidFill>
                  <a:schemeClr val="tx1"/>
                </a:solidFill>
              </a:rPr>
              <a:t>Protoplanetary</a:t>
            </a:r>
            <a:r>
              <a:rPr lang="en-US" sz="3600" dirty="0">
                <a:solidFill>
                  <a:schemeClr val="tx1"/>
                </a:solidFill>
              </a:rPr>
              <a:t> Companion to FW Tau</a:t>
            </a:r>
          </a:p>
        </p:txBody>
      </p:sp>
      <p:sp>
        <p:nvSpPr>
          <p:cNvPr id="3" name="Content Placeholder 2"/>
          <p:cNvSpPr>
            <a:spLocks noGrp="1"/>
          </p:cNvSpPr>
          <p:nvPr>
            <p:ph idx="1"/>
          </p:nvPr>
        </p:nvSpPr>
        <p:spPr/>
        <p:txBody>
          <a:bodyPr/>
          <a:lstStyle/>
          <a:p>
            <a:endParaRPr lang="en-US"/>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1" y="6078627"/>
            <a:ext cx="9144000" cy="779373"/>
          </a:xfrm>
          <a:prstGeom prst="rect">
            <a:avLst/>
          </a:prstGeom>
        </p:spPr>
      </p:pic>
      <p:sp>
        <p:nvSpPr>
          <p:cNvPr id="5" name="Text Placeholder 3"/>
          <p:cNvSpPr txBox="1">
            <a:spLocks/>
          </p:cNvSpPr>
          <p:nvPr/>
        </p:nvSpPr>
        <p:spPr>
          <a:xfrm>
            <a:off x="373040" y="1288456"/>
            <a:ext cx="5440906" cy="4989514"/>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000000"/>
                </a:solidFill>
                <a:latin typeface="Gill Sans MT" pitchFamily="34" charset="0"/>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ALMA data: new regime of sensitivity enabling characterization of fundamental circum (sub)stellar and circumplanetary disk properties.</a:t>
            </a:r>
          </a:p>
          <a:p>
            <a:r>
              <a:rPr lang="en-US" smtClean="0"/>
              <a:t>All of the ~1–3 M</a:t>
            </a:r>
            <a:r>
              <a:rPr lang="en-US" baseline="-25000" smtClean="0"/>
              <a:t>⊕ </a:t>
            </a:r>
            <a:r>
              <a:rPr lang="en-US" smtClean="0"/>
              <a:t>disk material in the system associates solely with the faint companion, FW Tau C</a:t>
            </a:r>
          </a:p>
          <a:p>
            <a:pPr lvl="1"/>
            <a:r>
              <a:rPr lang="en-US" sz="1600" smtClean="0"/>
              <a:t>Disk is accreting (Paβ and strong Hα emission)</a:t>
            </a:r>
          </a:p>
          <a:p>
            <a:pPr lvl="1"/>
            <a:r>
              <a:rPr lang="en-US" sz="1600" smtClean="0"/>
              <a:t>H</a:t>
            </a:r>
            <a:r>
              <a:rPr lang="en-US" sz="1600" baseline="-25000" smtClean="0"/>
              <a:t>2</a:t>
            </a:r>
            <a:r>
              <a:rPr lang="en-US" sz="1600" smtClean="0"/>
              <a:t> extended suggesting outflow</a:t>
            </a:r>
          </a:p>
          <a:p>
            <a:r>
              <a:rPr lang="en-US" smtClean="0"/>
              <a:t>M~mass of compact systems of sub-Earth planets seen around field ultracool dwarfs e.g. Kepler-42 bcd</a:t>
            </a:r>
          </a:p>
          <a:p>
            <a:r>
              <a:rPr lang="en-US" smtClean="0"/>
              <a:t>Reservoir ~10x mass of Galilean satellites</a:t>
            </a:r>
          </a:p>
          <a:p>
            <a:endParaRPr 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2266" y="1166520"/>
            <a:ext cx="2861733" cy="27613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9840" y="3784989"/>
            <a:ext cx="2489200" cy="22517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4940" y="1572920"/>
            <a:ext cx="2324100" cy="3492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554213" y="821507"/>
            <a:ext cx="1550124" cy="338554"/>
          </a:xfrm>
          <a:prstGeom prst="rect">
            <a:avLst/>
          </a:prstGeom>
          <a:noFill/>
        </p:spPr>
        <p:txBody>
          <a:bodyPr wrap="none" rtlCol="0">
            <a:spAutoFit/>
          </a:bodyPr>
          <a:lstStyle/>
          <a:p>
            <a:pPr eaLnBrk="0" hangingPunct="0">
              <a:spcBef>
                <a:spcPct val="20000"/>
              </a:spcBef>
            </a:pPr>
            <a:r>
              <a:rPr lang="en-US" sz="1600" dirty="0" smtClean="0">
                <a:latin typeface="Gill Sans MT" pitchFamily="34" charset="0"/>
                <a:cs typeface="Gill Sans" pitchFamily="17" charset="0"/>
              </a:rPr>
              <a:t>Kraus et al 2015</a:t>
            </a:r>
          </a:p>
        </p:txBody>
      </p:sp>
    </p:spTree>
    <p:extLst>
      <p:ext uri="{BB962C8B-B14F-4D97-AF65-F5344CB8AC3E}">
        <p14:creationId xmlns:p14="http://schemas.microsoft.com/office/powerpoint/2010/main" val="2890380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300567" y="156635"/>
            <a:ext cx="8267700" cy="838199"/>
          </a:xfrm>
        </p:spPr>
        <p:txBody>
          <a:bodyPr/>
          <a:lstStyle/>
          <a:p>
            <a:r>
              <a:rPr lang="en-GB" sz="3200" b="1" dirty="0" smtClean="0">
                <a:solidFill>
                  <a:schemeClr val="tx1"/>
                </a:solidFill>
                <a:latin typeface="+mj-lt"/>
              </a:rPr>
              <a:t>Pluton &amp; Charon Observations</a:t>
            </a:r>
            <a:endParaRPr lang="en-GB" sz="3200" b="1" dirty="0">
              <a:solidFill>
                <a:schemeClr val="tx1"/>
              </a:solidFill>
              <a:latin typeface="+mj-lt"/>
            </a:endParaRPr>
          </a:p>
        </p:txBody>
      </p:sp>
      <p:pic>
        <p:nvPicPr>
          <p:cNvPr id="21" name="Picture 20" descr="PlutoObservation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4264" y="1658475"/>
            <a:ext cx="5336987" cy="4002741"/>
          </a:xfrm>
          <a:prstGeom prst="rect">
            <a:avLst/>
          </a:prstGeom>
        </p:spPr>
      </p:pic>
      <p:sp>
        <p:nvSpPr>
          <p:cNvPr id="2" name="Rectangle 1"/>
          <p:cNvSpPr/>
          <p:nvPr/>
        </p:nvSpPr>
        <p:spPr>
          <a:xfrm>
            <a:off x="93121" y="1506233"/>
            <a:ext cx="3488279" cy="4154983"/>
          </a:xfrm>
          <a:prstGeom prst="rect">
            <a:avLst/>
          </a:prstGeom>
        </p:spPr>
        <p:txBody>
          <a:bodyPr wrap="square">
            <a:spAutoFit/>
          </a:bodyPr>
          <a:lstStyle/>
          <a:p>
            <a:pPr>
              <a:defRPr/>
            </a:pPr>
            <a:endParaRPr lang="en-US" dirty="0">
              <a:solidFill>
                <a:srgbClr val="000000"/>
              </a:solidFill>
              <a:effectLst>
                <a:outerShdw blurRad="50800" dist="38100" dir="2700000">
                  <a:srgbClr val="000000">
                    <a:alpha val="43000"/>
                  </a:srgbClr>
                </a:outerShdw>
              </a:effectLst>
            </a:endParaRPr>
          </a:p>
          <a:p>
            <a:pPr>
              <a:defRPr/>
            </a:pPr>
            <a:r>
              <a:rPr lang="en-US" dirty="0" smtClean="0">
                <a:solidFill>
                  <a:srgbClr val="000000"/>
                </a:solidFill>
                <a:effectLst>
                  <a:outerShdw blurRad="50800" dist="38100" dir="2700000">
                    <a:srgbClr val="000000">
                      <a:alpha val="43000"/>
                    </a:srgbClr>
                  </a:outerShdw>
                </a:effectLst>
                <a:sym typeface="Wingdings"/>
              </a:rPr>
              <a:t>Astrometry using a reference network of </a:t>
            </a:r>
            <a:r>
              <a:rPr lang="en-US" dirty="0" err="1" smtClean="0">
                <a:solidFill>
                  <a:srgbClr val="000000"/>
                </a:solidFill>
                <a:effectLst>
                  <a:outerShdw blurRad="50800" dist="38100" dir="2700000">
                    <a:srgbClr val="000000">
                      <a:alpha val="43000"/>
                    </a:srgbClr>
                  </a:outerShdw>
                </a:effectLst>
                <a:sym typeface="Wingdings"/>
              </a:rPr>
              <a:t>neaby</a:t>
            </a:r>
            <a:r>
              <a:rPr lang="en-US" dirty="0" smtClean="0">
                <a:solidFill>
                  <a:srgbClr val="000000"/>
                </a:solidFill>
                <a:effectLst>
                  <a:outerShdw blurRad="50800" dist="38100" dir="2700000">
                    <a:srgbClr val="000000">
                      <a:alpha val="43000"/>
                    </a:srgbClr>
                  </a:outerShdw>
                </a:effectLst>
                <a:sym typeface="Wingdings"/>
              </a:rPr>
              <a:t> QSOs achieved</a:t>
            </a:r>
            <a:r>
              <a:rPr lang="en-US" dirty="0">
                <a:solidFill>
                  <a:srgbClr val="000000"/>
                </a:solidFill>
                <a:effectLst>
                  <a:outerShdw blurRad="50800" dist="38100" dir="2700000">
                    <a:srgbClr val="000000">
                      <a:alpha val="43000"/>
                    </a:srgbClr>
                  </a:outerShdw>
                </a:effectLst>
                <a:sym typeface="Wingdings"/>
              </a:rPr>
              <a:t> </a:t>
            </a:r>
            <a:r>
              <a:rPr lang="en-US" dirty="0" err="1" smtClean="0">
                <a:solidFill>
                  <a:srgbClr val="000000"/>
                </a:solidFill>
                <a:effectLst>
                  <a:outerShdw blurRad="50800" dist="38100" dir="2700000">
                    <a:srgbClr val="000000">
                      <a:alpha val="43000"/>
                    </a:srgbClr>
                  </a:outerShdw>
                </a:effectLst>
                <a:sym typeface="Wingdings"/>
              </a:rPr>
              <a:t>Astrometric</a:t>
            </a:r>
            <a:r>
              <a:rPr lang="en-US" dirty="0" smtClean="0">
                <a:solidFill>
                  <a:srgbClr val="000000"/>
                </a:solidFill>
                <a:effectLst>
                  <a:outerShdw blurRad="50800" dist="38100" dir="2700000">
                    <a:srgbClr val="000000">
                      <a:alpha val="43000"/>
                    </a:srgbClr>
                  </a:outerShdw>
                </a:effectLst>
                <a:sym typeface="Wingdings"/>
              </a:rPr>
              <a:t> accuracy of 4 mas</a:t>
            </a:r>
          </a:p>
          <a:p>
            <a:pPr>
              <a:defRPr/>
            </a:pPr>
            <a:endParaRPr lang="en-US" dirty="0">
              <a:solidFill>
                <a:srgbClr val="000000"/>
              </a:solidFill>
              <a:effectLst>
                <a:outerShdw blurRad="50800" dist="38100" dir="2700000">
                  <a:srgbClr val="000000">
                    <a:alpha val="43000"/>
                  </a:srgbClr>
                </a:outerShdw>
              </a:effectLst>
              <a:sym typeface="Wingdings"/>
            </a:endParaRPr>
          </a:p>
          <a:p>
            <a:pPr>
              <a:defRPr/>
            </a:pPr>
            <a:r>
              <a:rPr lang="en-US" dirty="0" smtClean="0">
                <a:solidFill>
                  <a:srgbClr val="000000"/>
                </a:solidFill>
                <a:effectLst>
                  <a:outerShdw blurRad="50800" dist="38100" dir="2700000">
                    <a:srgbClr val="000000">
                      <a:alpha val="43000"/>
                    </a:srgbClr>
                  </a:outerShdw>
                </a:effectLst>
                <a:sym typeface="Wingdings"/>
              </a:rPr>
              <a:t>ALMA data improved targeting of New Horizons spacecraft</a:t>
            </a:r>
            <a:endParaRPr lang="en-US" dirty="0">
              <a:solidFill>
                <a:srgbClr val="000000"/>
              </a:solidFill>
              <a:effectLst>
                <a:outerShdw blurRad="50800" dist="38100" dir="2700000">
                  <a:srgbClr val="000000">
                    <a:alpha val="43000"/>
                  </a:srgbClr>
                </a:outerShdw>
              </a:effectLst>
            </a:endParaRPr>
          </a:p>
          <a:p>
            <a:pPr>
              <a:defRPr/>
            </a:pPr>
            <a:r>
              <a:rPr lang="en-US" b="1" dirty="0">
                <a:solidFill>
                  <a:srgbClr val="FFFFFF"/>
                </a:solidFill>
              </a:rPr>
              <a:t> </a:t>
            </a:r>
            <a:endParaRPr lang="en-US" dirty="0"/>
          </a:p>
        </p:txBody>
      </p:sp>
      <p:sp>
        <p:nvSpPr>
          <p:cNvPr id="4" name="TextBox 3"/>
          <p:cNvSpPr txBox="1"/>
          <p:nvPr/>
        </p:nvSpPr>
        <p:spPr>
          <a:xfrm>
            <a:off x="6289879" y="5661216"/>
            <a:ext cx="2278388" cy="369332"/>
          </a:xfrm>
          <a:prstGeom prst="rect">
            <a:avLst/>
          </a:prstGeom>
          <a:noFill/>
        </p:spPr>
        <p:txBody>
          <a:bodyPr wrap="none" rtlCol="0">
            <a:spAutoFit/>
          </a:bodyPr>
          <a:lstStyle/>
          <a:p>
            <a:r>
              <a:rPr lang="en-US" dirty="0" err="1" smtClean="0">
                <a:latin typeface="Gill Sans MT" panose="020B0502020104020203" pitchFamily="34" charset="0"/>
              </a:rPr>
              <a:t>Fomalont</a:t>
            </a:r>
            <a:r>
              <a:rPr lang="en-US" dirty="0" smtClean="0">
                <a:latin typeface="Gill Sans MT" panose="020B0502020104020203" pitchFamily="34" charset="0"/>
              </a:rPr>
              <a:t> et al, in prep </a:t>
            </a:r>
          </a:p>
        </p:txBody>
      </p:sp>
      <p:pic>
        <p:nvPicPr>
          <p:cNvPr id="7" name="Picture 6" descr="ALMA_AOS_footer1.png"/>
          <p:cNvPicPr>
            <a:picLocks noChangeAspect="1"/>
          </p:cNvPicPr>
          <p:nvPr/>
        </p:nvPicPr>
        <p:blipFill rotWithShape="1">
          <a:blip r:embed="rId4">
            <a:extLst>
              <a:ext uri="{28A0092B-C50C-407E-A947-70E740481C1C}">
                <a14:useLocalDpi xmlns:a14="http://schemas.microsoft.com/office/drawing/2010/main" val="0"/>
              </a:ext>
            </a:extLst>
          </a:blip>
          <a:srcRect t="70425" b="13001"/>
          <a:stretch/>
        </p:blipFill>
        <p:spPr>
          <a:xfrm>
            <a:off x="-1" y="6078627"/>
            <a:ext cx="9144000" cy="779373"/>
          </a:xfrm>
          <a:prstGeom prst="rect">
            <a:avLst/>
          </a:prstGeom>
        </p:spPr>
      </p:pic>
    </p:spTree>
    <p:extLst>
      <p:ext uri="{BB962C8B-B14F-4D97-AF65-F5344CB8AC3E}">
        <p14:creationId xmlns:p14="http://schemas.microsoft.com/office/powerpoint/2010/main" val="287219346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876300" y="0"/>
            <a:ext cx="7573694" cy="838199"/>
          </a:xfrm>
        </p:spPr>
        <p:txBody>
          <a:bodyPr/>
          <a:lstStyle/>
          <a:p>
            <a:r>
              <a:rPr lang="en-US" sz="3200" b="1" dirty="0" smtClean="0">
                <a:solidFill>
                  <a:schemeClr val="tx1"/>
                </a:solidFill>
                <a:latin typeface="+mj-lt"/>
              </a:rPr>
              <a:t>Juno at High Resolution</a:t>
            </a:r>
            <a:endParaRPr lang="en-US" sz="3200" b="1" dirty="0">
              <a:solidFill>
                <a:schemeClr val="tx1"/>
              </a:solidFill>
              <a:latin typeface="+mj-lt"/>
            </a:endParaRPr>
          </a:p>
        </p:txBody>
      </p:sp>
      <p:sp>
        <p:nvSpPr>
          <p:cNvPr id="10" name="TextBox 9"/>
          <p:cNvSpPr txBox="1"/>
          <p:nvPr/>
        </p:nvSpPr>
        <p:spPr>
          <a:xfrm>
            <a:off x="139701" y="4908288"/>
            <a:ext cx="8458200" cy="1200328"/>
          </a:xfrm>
          <a:prstGeom prst="rect">
            <a:avLst/>
          </a:prstGeom>
          <a:noFill/>
        </p:spPr>
        <p:txBody>
          <a:bodyPr wrap="square" rtlCol="0">
            <a:spAutoFit/>
          </a:bodyPr>
          <a:lstStyle/>
          <a:p>
            <a:r>
              <a:rPr lang="en-US" dirty="0"/>
              <a:t>1.3 mm (Band 6) ALMA SV continuum images of </a:t>
            </a:r>
            <a:r>
              <a:rPr lang="en-US" dirty="0" smtClean="0"/>
              <a:t>Juno—3x15 minute snapshots (l) compared to model (r) from online software DAMIT (</a:t>
            </a:r>
            <a:r>
              <a:rPr lang="en-US" dirty="0" err="1" smtClean="0"/>
              <a:t>Durech</a:t>
            </a:r>
            <a:r>
              <a:rPr lang="en-US" dirty="0" smtClean="0"/>
              <a:t> et al 2013)</a:t>
            </a:r>
            <a:endParaRPr lang="en-US" dirty="0" smtClean="0">
              <a:latin typeface="Gill Sans MT" panose="020B0502020104020203" pitchFamily="34" charset="0"/>
            </a:endParaRPr>
          </a:p>
        </p:txBody>
      </p:sp>
      <p:pic>
        <p:nvPicPr>
          <p:cNvPr id="5" name="Picture 4"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pic>
        <p:nvPicPr>
          <p:cNvPr id="2" name="Picture 1" descr="Juno_movie_greyscal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8031"/>
            <a:ext cx="9144000" cy="3664857"/>
          </a:xfrm>
          <a:prstGeom prst="rect">
            <a:avLst/>
          </a:prstGeom>
        </p:spPr>
      </p:pic>
      <p:sp>
        <p:nvSpPr>
          <p:cNvPr id="3" name="TextBox 2"/>
          <p:cNvSpPr txBox="1"/>
          <p:nvPr/>
        </p:nvSpPr>
        <p:spPr>
          <a:xfrm>
            <a:off x="4660758" y="730190"/>
            <a:ext cx="4229243" cy="400110"/>
          </a:xfrm>
          <a:prstGeom prst="rect">
            <a:avLst/>
          </a:prstGeom>
          <a:noFill/>
        </p:spPr>
        <p:txBody>
          <a:bodyPr wrap="none" rtlCol="0">
            <a:spAutoFit/>
          </a:bodyPr>
          <a:lstStyle/>
          <a:p>
            <a:pPr eaLnBrk="0" hangingPunct="0">
              <a:spcBef>
                <a:spcPct val="20000"/>
              </a:spcBef>
            </a:pPr>
            <a:r>
              <a:rPr lang="en-US" sz="2000" dirty="0" smtClean="0">
                <a:solidFill>
                  <a:srgbClr val="000099"/>
                </a:solidFill>
                <a:latin typeface="Gill Sans MT" pitchFamily="34" charset="0"/>
                <a:cs typeface="Gill Sans" pitchFamily="17" charset="0"/>
              </a:rPr>
              <a:t>ALMA </a:t>
            </a:r>
            <a:r>
              <a:rPr lang="en-US" sz="2000" dirty="0" err="1" smtClean="0">
                <a:solidFill>
                  <a:srgbClr val="000099"/>
                </a:solidFill>
                <a:latin typeface="Gill Sans MT" pitchFamily="34" charset="0"/>
                <a:cs typeface="Gill Sans" pitchFamily="17" charset="0"/>
              </a:rPr>
              <a:t>Parntership</a:t>
            </a:r>
            <a:r>
              <a:rPr lang="en-US" sz="2000" dirty="0" smtClean="0">
                <a:solidFill>
                  <a:srgbClr val="000099"/>
                </a:solidFill>
                <a:latin typeface="Gill Sans MT" pitchFamily="34" charset="0"/>
                <a:cs typeface="Gill Sans" pitchFamily="17" charset="0"/>
              </a:rPr>
              <a:t>, Hunter et al (2015)</a:t>
            </a:r>
            <a:endParaRPr lang="en-US" sz="2000" dirty="0" smtClean="0">
              <a:solidFill>
                <a:srgbClr val="000099"/>
              </a:solidFill>
              <a:latin typeface="Gill Sans MT" pitchFamily="34" charset="0"/>
              <a:cs typeface="Gill Sans" pitchFamily="17" charset="0"/>
            </a:endParaRPr>
          </a:p>
        </p:txBody>
      </p:sp>
    </p:spTree>
    <p:extLst>
      <p:ext uri="{BB962C8B-B14F-4D97-AF65-F5344CB8AC3E}">
        <p14:creationId xmlns:p14="http://schemas.microsoft.com/office/powerpoint/2010/main" val="235272911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248024" y="79973"/>
            <a:ext cx="7586133" cy="672641"/>
          </a:xfrm>
        </p:spPr>
        <p:txBody>
          <a:bodyPr/>
          <a:lstStyle/>
          <a:p>
            <a:r>
              <a:rPr lang="en-US" dirty="0" smtClean="0">
                <a:solidFill>
                  <a:srgbClr val="000000"/>
                </a:solidFill>
                <a:latin typeface="Arial"/>
                <a:ea typeface="ＭＳ Ｐゴシック" charset="0"/>
                <a:cs typeface="Arial"/>
              </a:rPr>
              <a:t>Development Program</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248024" y="769050"/>
            <a:ext cx="8641976" cy="4478426"/>
          </a:xfrm>
        </p:spPr>
        <p:txBody>
          <a:bodyPr/>
          <a:lstStyle/>
          <a:p>
            <a:pPr>
              <a:spcBef>
                <a:spcPts val="1800"/>
              </a:spcBef>
            </a:pPr>
            <a:r>
              <a:rPr lang="en-US" sz="2400" dirty="0" smtClean="0">
                <a:solidFill>
                  <a:srgbClr val="000000"/>
                </a:solidFill>
                <a:latin typeface="Gill Sans MT" charset="0"/>
                <a:ea typeface="ＭＳ Ｐゴシック" charset="0"/>
              </a:rPr>
              <a:t>Development of post-construction receivers, phasing hardware, and new data analysis tools underway</a:t>
            </a:r>
          </a:p>
          <a:p>
            <a:pPr lvl="1">
              <a:spcBef>
                <a:spcPts val="1800"/>
              </a:spcBef>
            </a:pPr>
            <a:r>
              <a:rPr lang="en-US" dirty="0" smtClean="0">
                <a:latin typeface="Gill Sans MT" charset="0"/>
                <a:ea typeface="ＭＳ Ｐゴシック" charset="0"/>
              </a:rPr>
              <a:t>Development Studies program calls issued  </a:t>
            </a:r>
          </a:p>
          <a:p>
            <a:pPr lvl="1">
              <a:spcBef>
                <a:spcPts val="1800"/>
              </a:spcBef>
            </a:pPr>
            <a:r>
              <a:rPr lang="en-US" dirty="0" smtClean="0">
                <a:latin typeface="Gill Sans MT" charset="0"/>
                <a:ea typeface="ＭＳ Ｐゴシック" charset="0"/>
              </a:rPr>
              <a:t>After external review,  proposals funded</a:t>
            </a:r>
          </a:p>
          <a:p>
            <a:pPr lvl="1">
              <a:spcBef>
                <a:spcPts val="1800"/>
              </a:spcBef>
            </a:pPr>
            <a:r>
              <a:rPr lang="en-US" dirty="0" smtClean="0">
                <a:latin typeface="Gill Sans MT" charset="0"/>
                <a:ea typeface="ＭＳ Ｐゴシック" charset="0"/>
              </a:rPr>
              <a:t>Studies may form the basis for new equipment, software or techniques to be deployed on the array</a:t>
            </a:r>
          </a:p>
          <a:p>
            <a:pPr>
              <a:spcBef>
                <a:spcPts val="1800"/>
              </a:spcBef>
            </a:pPr>
            <a:r>
              <a:rPr lang="en-US" dirty="0" smtClean="0">
                <a:solidFill>
                  <a:srgbClr val="000000"/>
                </a:solidFill>
              </a:rPr>
              <a:t>New NA Call for 2016 Development Studies April/May 2015, ESO Call expected Spring 2016, NAOJ Development Workshop (Just concluded)</a:t>
            </a:r>
          </a:p>
          <a:p>
            <a:pPr>
              <a:spcBef>
                <a:spcPts val="1800"/>
              </a:spcBef>
            </a:pPr>
            <a:r>
              <a:rPr lang="en-US" dirty="0" smtClean="0">
                <a:solidFill>
                  <a:srgbClr val="000000"/>
                </a:solidFill>
              </a:rPr>
              <a:t>New Call for Development Projects and Studies will occur from each partner in due course.</a:t>
            </a:r>
            <a:endParaRPr lang="en-US" dirty="0" smtClean="0">
              <a:solidFill>
                <a:schemeClr val="tx1"/>
              </a:solidFill>
            </a:endParaRPr>
          </a:p>
        </p:txBody>
      </p:sp>
      <p:pic>
        <p:nvPicPr>
          <p:cNvPr id="4" name="Picture 3" descr="ALMA_AOS_footer1.png"/>
          <p:cNvPicPr>
            <a:picLocks noChangeAspect="1"/>
          </p:cNvPicPr>
          <p:nvPr/>
        </p:nvPicPr>
        <p:blipFill rotWithShape="1">
          <a:blip r:embed="rId2">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4"/>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5"/>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218837711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248024" y="79973"/>
            <a:ext cx="7586133" cy="672641"/>
          </a:xfrm>
        </p:spPr>
        <p:txBody>
          <a:bodyPr/>
          <a:lstStyle/>
          <a:p>
            <a:r>
              <a:rPr lang="en-US" dirty="0" smtClean="0">
                <a:solidFill>
                  <a:srgbClr val="000000"/>
                </a:solidFill>
                <a:latin typeface="Gill Sans MT" charset="0"/>
                <a:ea typeface="ＭＳ Ｐゴシック" charset="0"/>
              </a:rPr>
              <a:t>Summary</a:t>
            </a:r>
            <a:endParaRPr lang="en-US" dirty="0">
              <a:solidFill>
                <a:srgbClr val="000000"/>
              </a:solidFill>
              <a:latin typeface="Gill Sans MT" charset="0"/>
              <a:ea typeface="ＭＳ Ｐゴシック" charset="0"/>
            </a:endParaRPr>
          </a:p>
        </p:txBody>
      </p:sp>
      <p:pic>
        <p:nvPicPr>
          <p:cNvPr id="4" name="Picture 3" descr="ALMA_AOS_footer1.png"/>
          <p:cNvPicPr>
            <a:picLocks noChangeAspect="1"/>
          </p:cNvPicPr>
          <p:nvPr/>
        </p:nvPicPr>
        <p:blipFill rotWithShape="1">
          <a:blip r:embed="rId2">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4"/>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5"/>
          <a:srcRect/>
          <a:stretch>
            <a:fillRect/>
          </a:stretch>
        </p:blipFill>
        <p:spPr bwMode="auto">
          <a:xfrm>
            <a:off x="8014516" y="6241437"/>
            <a:ext cx="348991" cy="455586"/>
          </a:xfrm>
          <a:prstGeom prst="rect">
            <a:avLst/>
          </a:prstGeom>
          <a:noFill/>
          <a:ln w="9525">
            <a:noFill/>
            <a:miter lim="800000"/>
            <a:headEnd/>
            <a:tailEnd/>
          </a:ln>
        </p:spPr>
      </p:pic>
      <p:sp>
        <p:nvSpPr>
          <p:cNvPr id="2" name="Content Placeholder 1"/>
          <p:cNvSpPr>
            <a:spLocks noGrp="1"/>
          </p:cNvSpPr>
          <p:nvPr>
            <p:ph idx="1"/>
          </p:nvPr>
        </p:nvSpPr>
        <p:spPr>
          <a:xfrm>
            <a:off x="208051" y="909913"/>
            <a:ext cx="8229600" cy="4864353"/>
          </a:xfrm>
        </p:spPr>
        <p:txBody>
          <a:bodyPr/>
          <a:lstStyle/>
          <a:p>
            <a:r>
              <a:rPr lang="en-US" sz="2400" dirty="0">
                <a:solidFill>
                  <a:srgbClr val="000000"/>
                </a:solidFill>
              </a:rPr>
              <a:t>After three decades of planning/construction,  ALMA is approaching full science operations</a:t>
            </a:r>
          </a:p>
          <a:p>
            <a:r>
              <a:rPr lang="en-US" sz="2400" dirty="0" smtClean="0">
                <a:solidFill>
                  <a:srgbClr val="000000"/>
                </a:solidFill>
              </a:rPr>
              <a:t>An internationally built and governed </a:t>
            </a:r>
            <a:r>
              <a:rPr lang="en-US" sz="2400" dirty="0">
                <a:solidFill>
                  <a:srgbClr val="000000"/>
                </a:solidFill>
              </a:rPr>
              <a:t>of the facility</a:t>
            </a:r>
          </a:p>
          <a:p>
            <a:r>
              <a:rPr lang="en-US" sz="2400" dirty="0">
                <a:solidFill>
                  <a:srgbClr val="000000"/>
                </a:solidFill>
              </a:rPr>
              <a:t>Early </a:t>
            </a:r>
            <a:r>
              <a:rPr lang="en-US" sz="2400" dirty="0" smtClean="0">
                <a:solidFill>
                  <a:srgbClr val="000000"/>
                </a:solidFill>
              </a:rPr>
              <a:t>Science </a:t>
            </a:r>
            <a:r>
              <a:rPr lang="en-US" sz="2400" dirty="0">
                <a:solidFill>
                  <a:srgbClr val="000000"/>
                </a:solidFill>
              </a:rPr>
              <a:t>has been hugely </a:t>
            </a:r>
            <a:r>
              <a:rPr lang="en-US" sz="2400" dirty="0" smtClean="0">
                <a:solidFill>
                  <a:srgbClr val="000000"/>
                </a:solidFill>
              </a:rPr>
              <a:t>successful</a:t>
            </a:r>
            <a:endParaRPr lang="en-US" sz="2400" dirty="0">
              <a:solidFill>
                <a:srgbClr val="000000"/>
              </a:solidFill>
            </a:endParaRPr>
          </a:p>
          <a:p>
            <a:pPr lvl="1"/>
            <a:r>
              <a:rPr lang="en-US" sz="2400" dirty="0"/>
              <a:t>R</a:t>
            </a:r>
            <a:r>
              <a:rPr lang="en-US" sz="2400" dirty="0" smtClean="0">
                <a:solidFill>
                  <a:srgbClr val="000000"/>
                </a:solidFill>
              </a:rPr>
              <a:t>egular </a:t>
            </a:r>
            <a:r>
              <a:rPr lang="en-US" sz="2400" dirty="0">
                <a:solidFill>
                  <a:srgbClr val="000000"/>
                </a:solidFill>
              </a:rPr>
              <a:t>observing cycles underway</a:t>
            </a:r>
          </a:p>
          <a:p>
            <a:r>
              <a:rPr lang="en-US" sz="2400" dirty="0">
                <a:solidFill>
                  <a:srgbClr val="000000"/>
                </a:solidFill>
              </a:rPr>
              <a:t>Further technical/scientific development via community involvement: in progress</a:t>
            </a:r>
          </a:p>
          <a:p>
            <a:endParaRPr lang="en-US" sz="2400" dirty="0">
              <a:solidFill>
                <a:srgbClr val="000000"/>
              </a:solidFill>
            </a:endParaRPr>
          </a:p>
          <a:p>
            <a:r>
              <a:rPr lang="en-US" sz="2400" dirty="0" smtClean="0">
                <a:solidFill>
                  <a:srgbClr val="000000"/>
                </a:solidFill>
              </a:rPr>
              <a:t>On </a:t>
            </a:r>
            <a:r>
              <a:rPr lang="en-US" sz="2400" dirty="0">
                <a:solidFill>
                  <a:srgbClr val="000000"/>
                </a:solidFill>
              </a:rPr>
              <a:t>behalf of </a:t>
            </a:r>
            <a:r>
              <a:rPr lang="en-US" sz="2400" dirty="0" smtClean="0">
                <a:solidFill>
                  <a:srgbClr val="000000"/>
                </a:solidFill>
              </a:rPr>
              <a:t>our </a:t>
            </a:r>
            <a:r>
              <a:rPr lang="en-US" sz="2400" dirty="0">
                <a:solidFill>
                  <a:srgbClr val="000000"/>
                </a:solidFill>
              </a:rPr>
              <a:t>international partners </a:t>
            </a:r>
            <a:r>
              <a:rPr lang="en-US" sz="2400" dirty="0" smtClean="0">
                <a:solidFill>
                  <a:srgbClr val="000000"/>
                </a:solidFill>
              </a:rPr>
              <a:t>– we encourage everyone </a:t>
            </a:r>
            <a:r>
              <a:rPr lang="en-US" sz="2400" dirty="0">
                <a:solidFill>
                  <a:srgbClr val="000000"/>
                </a:solidFill>
              </a:rPr>
              <a:t>to consider using ALMA for your </a:t>
            </a:r>
            <a:r>
              <a:rPr lang="en-US" sz="2400" dirty="0" smtClean="0">
                <a:solidFill>
                  <a:srgbClr val="000000"/>
                </a:solidFill>
              </a:rPr>
              <a:t>cutting-edge research</a:t>
            </a:r>
            <a:r>
              <a:rPr lang="en-US" sz="2400" dirty="0">
                <a:solidFill>
                  <a:srgbClr val="000000"/>
                </a:solidFill>
              </a:rPr>
              <a:t>. </a:t>
            </a:r>
          </a:p>
          <a:p>
            <a:endParaRPr lang="en-US" dirty="0">
              <a:solidFill>
                <a:srgbClr val="000000"/>
              </a:solidFill>
            </a:endParaRPr>
          </a:p>
        </p:txBody>
      </p:sp>
    </p:spTree>
    <p:extLst>
      <p:ext uri="{BB962C8B-B14F-4D97-AF65-F5344CB8AC3E}">
        <p14:creationId xmlns:p14="http://schemas.microsoft.com/office/powerpoint/2010/main" val="20017828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P1000736"/>
          <p:cNvPicPr>
            <a:picLocks noChangeAspect="1" noChangeArrowheads="1"/>
          </p:cNvPicPr>
          <p:nvPr/>
        </p:nvPicPr>
        <p:blipFill>
          <a:blip r:embed="rId3">
            <a:lum bright="-20000" contrast="34000"/>
          </a:blip>
          <a:srcRect/>
          <a:stretch>
            <a:fillRect/>
          </a:stretch>
        </p:blipFill>
        <p:spPr bwMode="auto">
          <a:xfrm>
            <a:off x="0" y="2"/>
            <a:ext cx="9144000" cy="6869113"/>
          </a:xfrm>
          <a:prstGeom prst="rect">
            <a:avLst/>
          </a:prstGeom>
          <a:noFill/>
          <a:ln w="9525">
            <a:noFill/>
            <a:miter lim="800000"/>
            <a:headEnd/>
            <a:tailEnd/>
          </a:ln>
        </p:spPr>
      </p:pic>
      <p:sp>
        <p:nvSpPr>
          <p:cNvPr id="96259" name="Rectangle 3"/>
          <p:cNvSpPr>
            <a:spLocks noChangeArrowheads="1"/>
          </p:cNvSpPr>
          <p:nvPr/>
        </p:nvSpPr>
        <p:spPr bwMode="auto">
          <a:xfrm>
            <a:off x="0" y="1422400"/>
            <a:ext cx="9180513" cy="5435600"/>
          </a:xfrm>
          <a:prstGeom prst="rect">
            <a:avLst/>
          </a:prstGeom>
          <a:noFill/>
          <a:ln w="9525">
            <a:noFill/>
            <a:miter lim="800000"/>
            <a:headEnd/>
            <a:tailEnd/>
          </a:ln>
        </p:spPr>
        <p:txBody>
          <a:bodyPr>
            <a:prstTxWarp prst="textNoShape">
              <a:avLst/>
            </a:prstTxWarp>
          </a:bodyPr>
          <a:lstStyle/>
          <a:p>
            <a:pPr>
              <a:lnSpc>
                <a:spcPct val="80000"/>
              </a:lnSpc>
              <a:spcBef>
                <a:spcPct val="20000"/>
              </a:spcBef>
              <a:buClr>
                <a:srgbClr val="FFFF99"/>
              </a:buClr>
            </a:pPr>
            <a:endParaRPr lang="en-US" sz="1600" dirty="0">
              <a:solidFill>
                <a:schemeClr val="bg1"/>
              </a:solidFill>
            </a:endParaRPr>
          </a:p>
          <a:p>
            <a:pPr>
              <a:lnSpc>
                <a:spcPct val="80000"/>
              </a:lnSpc>
              <a:spcBef>
                <a:spcPct val="20000"/>
              </a:spcBef>
              <a:buClr>
                <a:srgbClr val="FFFF99"/>
              </a:buClr>
            </a:pPr>
            <a:endParaRPr lang="en-US" sz="1600" dirty="0">
              <a:solidFill>
                <a:schemeClr val="bg1"/>
              </a:solidFill>
            </a:endParaRPr>
          </a:p>
          <a:p>
            <a:pPr>
              <a:lnSpc>
                <a:spcPct val="80000"/>
              </a:lnSpc>
              <a:spcBef>
                <a:spcPct val="20000"/>
              </a:spcBef>
              <a:buClr>
                <a:srgbClr val="FFFF99"/>
              </a:buClr>
            </a:pPr>
            <a:endParaRPr lang="en-US" sz="1600" dirty="0">
              <a:solidFill>
                <a:schemeClr val="bg1"/>
              </a:solidFill>
            </a:endParaRPr>
          </a:p>
          <a:p>
            <a:pPr>
              <a:lnSpc>
                <a:spcPct val="80000"/>
              </a:lnSpc>
              <a:spcBef>
                <a:spcPct val="20000"/>
              </a:spcBef>
              <a:buClr>
                <a:srgbClr val="FFFF99"/>
              </a:buClr>
            </a:pPr>
            <a:endParaRPr lang="en-US" sz="1600" dirty="0">
              <a:solidFill>
                <a:schemeClr val="bg1"/>
              </a:solidFill>
            </a:endParaRPr>
          </a:p>
          <a:p>
            <a:pPr>
              <a:lnSpc>
                <a:spcPct val="80000"/>
              </a:lnSpc>
              <a:spcBef>
                <a:spcPct val="20000"/>
              </a:spcBef>
              <a:buClr>
                <a:srgbClr val="FFFF99"/>
              </a:buClr>
            </a:pPr>
            <a:endParaRPr lang="en-US" sz="1600" dirty="0">
              <a:solidFill>
                <a:schemeClr val="bg1"/>
              </a:solidFill>
            </a:endParaRPr>
          </a:p>
          <a:p>
            <a:pPr>
              <a:lnSpc>
                <a:spcPct val="80000"/>
              </a:lnSpc>
              <a:spcBef>
                <a:spcPct val="20000"/>
              </a:spcBef>
              <a:buClr>
                <a:srgbClr val="FFFF99"/>
              </a:buClr>
            </a:pPr>
            <a:endParaRPr lang="en-US" sz="4400" dirty="0">
              <a:solidFill>
                <a:schemeClr val="bg1"/>
              </a:solidFill>
            </a:endParaRPr>
          </a:p>
          <a:p>
            <a:pPr algn="ctr">
              <a:lnSpc>
                <a:spcPct val="80000"/>
              </a:lnSpc>
              <a:spcBef>
                <a:spcPct val="20000"/>
              </a:spcBef>
              <a:buClr>
                <a:srgbClr val="FFFF99"/>
              </a:buClr>
            </a:pPr>
            <a:endParaRPr lang="en-US" sz="4400" dirty="0">
              <a:solidFill>
                <a:schemeClr val="bg1"/>
              </a:solidFill>
            </a:endParaRPr>
          </a:p>
          <a:p>
            <a:pPr algn="ctr">
              <a:lnSpc>
                <a:spcPct val="80000"/>
              </a:lnSpc>
              <a:spcBef>
                <a:spcPct val="20000"/>
              </a:spcBef>
              <a:buClr>
                <a:srgbClr val="FFFF99"/>
              </a:buClr>
            </a:pPr>
            <a:r>
              <a:rPr lang="en-US" sz="4400" dirty="0">
                <a:solidFill>
                  <a:schemeClr val="bg1"/>
                </a:solidFill>
              </a:rPr>
              <a:t> </a:t>
            </a:r>
            <a:endParaRPr lang="en-US" sz="1200" b="1" dirty="0" smtClean="0">
              <a:solidFill>
                <a:schemeClr val="bg1"/>
              </a:solidFill>
            </a:endParaRPr>
          </a:p>
          <a:p>
            <a:pPr algn="ctr" eaLnBrk="0" hangingPunct="0">
              <a:lnSpc>
                <a:spcPct val="80000"/>
              </a:lnSpc>
              <a:spcAft>
                <a:spcPts val="3600"/>
              </a:spcAft>
              <a:buClr>
                <a:srgbClr val="FFFF99"/>
              </a:buClr>
            </a:pPr>
            <a:r>
              <a:rPr lang="en-US" sz="2000" dirty="0" smtClean="0">
                <a:solidFill>
                  <a:schemeClr val="bg1"/>
                </a:solidFill>
              </a:rPr>
              <a:t>The Atacama Large Millimeter/</a:t>
            </a:r>
            <a:r>
              <a:rPr lang="en-US" sz="2000" dirty="0" err="1" smtClean="0">
                <a:solidFill>
                  <a:schemeClr val="bg1"/>
                </a:solidFill>
              </a:rPr>
              <a:t>submillimeter</a:t>
            </a:r>
            <a:r>
              <a:rPr lang="en-US" sz="2000" dirty="0" smtClean="0">
                <a:solidFill>
                  <a:schemeClr val="bg1"/>
                </a:solidFill>
              </a:rPr>
              <a:t> Array (ALMA), an international astronomy facility, is a partnership of ESO (representing its members states), NSF (USA) and NINS (Japan), together with NRC (Canada), NSC and ASIAA (Taiwan), and KASI (Republic of Korea), in cooperation with the Republic of Chile. The Joint ALMA Observatory is operated by ESO, AUI/NRAO and NAOJ. The National Radio Astronomy Observatory is a facility of the National Science Foundation operated under the cooperative agreement by Associated Universities Inc. We thank all those who have contributed to making the ALMA project possible. </a:t>
            </a:r>
            <a:endParaRPr lang="en-US" sz="2000" dirty="0">
              <a:solidFill>
                <a:schemeClr val="bg1"/>
              </a:solidFill>
            </a:endParaRPr>
          </a:p>
        </p:txBody>
      </p:sp>
      <p:pic>
        <p:nvPicPr>
          <p:cNvPr id="96260" name="Picture 4" descr="alma_logo"/>
          <p:cNvPicPr>
            <a:picLocks noChangeAspect="1" noChangeArrowheads="1"/>
          </p:cNvPicPr>
          <p:nvPr/>
        </p:nvPicPr>
        <p:blipFill>
          <a:blip r:embed="rId4"/>
          <a:srcRect/>
          <a:stretch>
            <a:fillRect/>
          </a:stretch>
        </p:blipFill>
        <p:spPr bwMode="auto">
          <a:xfrm>
            <a:off x="182359" y="224947"/>
            <a:ext cx="1190051" cy="1794164"/>
          </a:xfrm>
          <a:prstGeom prst="rect">
            <a:avLst/>
          </a:prstGeom>
          <a:noFill/>
          <a:ln w="9525">
            <a:noFill/>
            <a:miter lim="800000"/>
            <a:headEnd/>
            <a:tailEnd/>
          </a:ln>
        </p:spPr>
      </p:pic>
      <p:sp>
        <p:nvSpPr>
          <p:cNvPr id="2" name="Slide Number Placeholder 1"/>
          <p:cNvSpPr>
            <a:spLocks noGrp="1"/>
          </p:cNvSpPr>
          <p:nvPr>
            <p:ph type="sldNum" sz="quarter" idx="4294967295"/>
          </p:nvPr>
        </p:nvSpPr>
        <p:spPr>
          <a:xfrm>
            <a:off x="6553200" y="6356352"/>
            <a:ext cx="2133600" cy="365125"/>
          </a:xfrm>
          <a:prstGeom prst="rect">
            <a:avLst/>
          </a:prstGeom>
        </p:spPr>
        <p:txBody>
          <a:bodyPr/>
          <a:lstStyle/>
          <a:p>
            <a:fld id="{CDFD903C-AB88-1441-B568-2373154680AC}" type="slidenum">
              <a:rPr lang="en-US" smtClean="0"/>
              <a:pPr/>
              <a:t>48</a:t>
            </a:fld>
            <a:endParaRPr lang="en-US"/>
          </a:p>
        </p:txBody>
      </p:sp>
    </p:spTree>
    <p:extLst>
      <p:ext uri="{BB962C8B-B14F-4D97-AF65-F5344CB8AC3E}">
        <p14:creationId xmlns:p14="http://schemas.microsoft.com/office/powerpoint/2010/main" val="4244392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83011" y="92984"/>
            <a:ext cx="7586133" cy="672641"/>
          </a:xfrm>
        </p:spPr>
        <p:txBody>
          <a:bodyPr/>
          <a:lstStyle/>
          <a:p>
            <a:r>
              <a:rPr lang="en-US" dirty="0" smtClean="0">
                <a:solidFill>
                  <a:srgbClr val="000000"/>
                </a:solidFill>
                <a:latin typeface="Arial"/>
                <a:cs typeface="Arial"/>
              </a:rPr>
              <a:t>Introduction</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0" y="942871"/>
            <a:ext cx="9041688" cy="4478426"/>
          </a:xfrm>
        </p:spPr>
        <p:txBody>
          <a:bodyPr/>
          <a:lstStyle/>
          <a:p>
            <a:pPr>
              <a:spcBef>
                <a:spcPts val="2976"/>
              </a:spcBef>
            </a:pPr>
            <a:r>
              <a:rPr lang="en-US" dirty="0" smtClean="0">
                <a:solidFill>
                  <a:srgbClr val="000000"/>
                </a:solidFill>
                <a:latin typeface="Arial"/>
                <a:cs typeface="Arial"/>
              </a:rPr>
              <a:t>Array configurations between 150 meters and 15 kilometers: 192 possible antenna locations for 66 12m antennas; 22 for 16 ACA antennas on shorter baselines</a:t>
            </a:r>
          </a:p>
          <a:p>
            <a:pPr>
              <a:spcBef>
                <a:spcPts val="2976"/>
              </a:spcBef>
            </a:pPr>
            <a:r>
              <a:rPr lang="en-US" dirty="0" smtClean="0">
                <a:solidFill>
                  <a:srgbClr val="000000"/>
                </a:solidFill>
                <a:latin typeface="Arial"/>
                <a:cs typeface="Arial"/>
              </a:rPr>
              <a:t>Angular resolution to 0.005 arcsec (900 GHz)</a:t>
            </a:r>
          </a:p>
          <a:p>
            <a:pPr>
              <a:spcBef>
                <a:spcPts val="2976"/>
              </a:spcBef>
            </a:pPr>
            <a:r>
              <a:rPr lang="en-US" dirty="0" smtClean="0">
                <a:solidFill>
                  <a:srgbClr val="000000"/>
                </a:solidFill>
                <a:latin typeface="Arial"/>
                <a:cs typeface="Arial"/>
              </a:rPr>
              <a:t>Ten frequency bands: 35 – 950 GHz</a:t>
            </a:r>
          </a:p>
          <a:p>
            <a:pPr>
              <a:spcBef>
                <a:spcPts val="2976"/>
              </a:spcBef>
            </a:pPr>
            <a:r>
              <a:rPr lang="en-US" dirty="0" smtClean="0">
                <a:solidFill>
                  <a:srgbClr val="000000"/>
                </a:solidFill>
                <a:latin typeface="Arial"/>
                <a:cs typeface="Arial"/>
              </a:rPr>
              <a:t>All science data archived, with reference images</a:t>
            </a:r>
          </a:p>
          <a:p>
            <a:pPr>
              <a:spcBef>
                <a:spcPts val="2976"/>
              </a:spcBef>
            </a:pPr>
            <a:r>
              <a:rPr lang="en-US" dirty="0" smtClean="0">
                <a:solidFill>
                  <a:srgbClr val="000000"/>
                </a:solidFill>
                <a:latin typeface="Arial"/>
                <a:cs typeface="Arial"/>
              </a:rPr>
              <a:t>Pipeline processing</a:t>
            </a:r>
            <a:endParaRPr lang="en-US" dirty="0">
              <a:solidFill>
                <a:srgbClr val="000000"/>
              </a:solidFill>
              <a:latin typeface="Arial"/>
              <a:cs typeface="Arial"/>
            </a:endParaRPr>
          </a:p>
          <a:p>
            <a:pPr marL="0" indent="0" algn="ctr">
              <a:spcBef>
                <a:spcPts val="2976"/>
              </a:spcBef>
              <a:buNone/>
            </a:pPr>
            <a:r>
              <a:rPr lang="en-US" sz="3200" b="1" i="1" dirty="0" smtClean="0">
                <a:solidFill>
                  <a:srgbClr val="FF0000"/>
                </a:solidFill>
                <a:latin typeface="Arial"/>
                <a:cs typeface="Arial"/>
              </a:rPr>
              <a:t>The ALMA telescope is an effort of many nations for all astronomers</a:t>
            </a:r>
            <a:endParaRPr lang="en-US" sz="3200" b="1" i="1" dirty="0">
              <a:solidFill>
                <a:srgbClr val="FF0000"/>
              </a:solidFill>
              <a:latin typeface="Arial"/>
              <a:cs typeface="Arial"/>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4088526815"/>
      </p:ext>
    </p:extLst>
  </p:cSld>
  <p:clrMapOvr>
    <a:masterClrMapping/>
  </p:clrMapOvr>
  <mc:AlternateContent xmlns:mc="http://schemas.openxmlformats.org/markup-compatibility/2006" xmlns:p14="http://schemas.microsoft.com/office/powerpoint/2010/main">
    <mc:Choice Requires="p14">
      <p:transition spd="slow" p14:dur="2000" advTm="388"/>
    </mc:Choice>
    <mc:Fallback xmlns="">
      <p:transition xmlns:p14="http://schemas.microsoft.com/office/powerpoint/2010/main" spd="slow" advTm="388"/>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83011" y="111388"/>
            <a:ext cx="7586133" cy="672641"/>
          </a:xfrm>
        </p:spPr>
        <p:txBody>
          <a:bodyPr/>
          <a:lstStyle/>
          <a:p>
            <a:r>
              <a:rPr lang="en-US" dirty="0">
                <a:solidFill>
                  <a:srgbClr val="000000"/>
                </a:solidFill>
                <a:latin typeface="Arial"/>
                <a:cs typeface="Arial"/>
              </a:rPr>
              <a:t>Introduction</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127791" y="926757"/>
            <a:ext cx="4269460" cy="1797999"/>
          </a:xfrm>
        </p:spPr>
        <p:txBody>
          <a:bodyPr/>
          <a:lstStyle/>
          <a:p>
            <a:pPr marL="0" indent="0" algn="ctr">
              <a:spcBef>
                <a:spcPts val="576"/>
              </a:spcBef>
              <a:spcAft>
                <a:spcPts val="0"/>
              </a:spcAft>
              <a:buNone/>
            </a:pPr>
            <a:r>
              <a:rPr lang="en-US" sz="2400" dirty="0" smtClean="0">
                <a:solidFill>
                  <a:srgbClr val="000000"/>
                </a:solidFill>
                <a:latin typeface="Arial"/>
                <a:cs typeface="Arial"/>
              </a:rPr>
              <a:t>A partnership </a:t>
            </a:r>
            <a:r>
              <a:rPr lang="en-US" sz="2400" dirty="0">
                <a:solidFill>
                  <a:srgbClr val="000000"/>
                </a:solidFill>
                <a:latin typeface="Arial"/>
                <a:cs typeface="Arial"/>
              </a:rPr>
              <a:t>of North </a:t>
            </a:r>
            <a:r>
              <a:rPr lang="en-US" sz="2400" dirty="0" smtClean="0">
                <a:solidFill>
                  <a:srgbClr val="000000"/>
                </a:solidFill>
                <a:latin typeface="Arial"/>
                <a:cs typeface="Arial"/>
              </a:rPr>
              <a:t>America (37.5%), Europe (37.5%), </a:t>
            </a:r>
            <a:r>
              <a:rPr lang="en-US" sz="2400" dirty="0">
                <a:solidFill>
                  <a:srgbClr val="000000"/>
                </a:solidFill>
                <a:latin typeface="Arial"/>
                <a:cs typeface="Arial"/>
              </a:rPr>
              <a:t>and East </a:t>
            </a:r>
            <a:r>
              <a:rPr lang="en-US" sz="2400" dirty="0" smtClean="0">
                <a:solidFill>
                  <a:srgbClr val="000000"/>
                </a:solidFill>
                <a:latin typeface="Arial"/>
                <a:cs typeface="Arial"/>
              </a:rPr>
              <a:t>Asia (25%), </a:t>
            </a:r>
            <a:r>
              <a:rPr lang="en-US" sz="2400" dirty="0">
                <a:solidFill>
                  <a:srgbClr val="000000"/>
                </a:solidFill>
                <a:latin typeface="Arial"/>
                <a:cs typeface="Arial"/>
              </a:rPr>
              <a:t>in cooperation with the Republic of </a:t>
            </a:r>
            <a:r>
              <a:rPr lang="en-US" sz="2400" dirty="0" smtClean="0">
                <a:solidFill>
                  <a:srgbClr val="000000"/>
                </a:solidFill>
                <a:latin typeface="Arial"/>
                <a:cs typeface="Arial"/>
              </a:rPr>
              <a:t>Chile</a:t>
            </a:r>
            <a:endParaRPr lang="en-US" sz="2400" dirty="0">
              <a:solidFill>
                <a:srgbClr val="000000"/>
              </a:solidFill>
              <a:latin typeface="Arial"/>
              <a:cs typeface="Arial"/>
            </a:endParaRPr>
          </a:p>
        </p:txBody>
      </p:sp>
      <p:pic>
        <p:nvPicPr>
          <p:cNvPr id="4" name="Picture 3" descr="ALMA_AOS_footer1.png"/>
          <p:cNvPicPr>
            <a:picLocks noChangeAspect="1"/>
          </p:cNvPicPr>
          <p:nvPr/>
        </p:nvPicPr>
        <p:blipFill rotWithShape="1">
          <a:blip r:embed="rId2">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Content Placeholder 5" descr="ALMA Partner Map RGB.jpg"/>
          <p:cNvPicPr>
            <a:picLocks noChangeAspect="1"/>
          </p:cNvPicPr>
          <p:nvPr/>
        </p:nvPicPr>
        <p:blipFill rotWithShape="1">
          <a:blip r:embed="rId3" cstate="print">
            <a:extLst>
              <a:ext uri="{28A0092B-C50C-407E-A947-70E740481C1C}">
                <a14:useLocalDpi xmlns:a14="http://schemas.microsoft.com/office/drawing/2010/main" val="0"/>
              </a:ext>
            </a:extLst>
          </a:blip>
          <a:srcRect l="197" r="240"/>
          <a:stretch/>
        </p:blipFill>
        <p:spPr bwMode="auto">
          <a:xfrm>
            <a:off x="4519052" y="1032843"/>
            <a:ext cx="3975010" cy="187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2" name="TextBox 1"/>
          <p:cNvSpPr txBox="1"/>
          <p:nvPr/>
        </p:nvSpPr>
        <p:spPr>
          <a:xfrm>
            <a:off x="183011" y="2962427"/>
            <a:ext cx="8747390" cy="3508653"/>
          </a:xfrm>
          <a:prstGeom prst="rect">
            <a:avLst/>
          </a:prstGeom>
          <a:noFill/>
        </p:spPr>
        <p:txBody>
          <a:bodyPr wrap="square" rtlCol="0">
            <a:spAutoFit/>
          </a:bodyPr>
          <a:lstStyle/>
          <a:p>
            <a:pPr>
              <a:spcBef>
                <a:spcPts val="1200"/>
              </a:spcBef>
            </a:pPr>
            <a:r>
              <a:rPr lang="en-US" dirty="0">
                <a:solidFill>
                  <a:srgbClr val="000000"/>
                </a:solidFill>
                <a:latin typeface="Arial"/>
                <a:cs typeface="Arial"/>
              </a:rPr>
              <a:t>F</a:t>
            </a:r>
            <a:r>
              <a:rPr lang="en-US" dirty="0" smtClean="0">
                <a:solidFill>
                  <a:srgbClr val="000000"/>
                </a:solidFill>
                <a:latin typeface="Arial"/>
                <a:cs typeface="Arial"/>
              </a:rPr>
              <a:t>unding</a:t>
            </a:r>
            <a:endParaRPr lang="en-US" dirty="0">
              <a:solidFill>
                <a:srgbClr val="000000"/>
              </a:solidFill>
              <a:latin typeface="Arial"/>
              <a:cs typeface="Arial"/>
            </a:endParaRPr>
          </a:p>
          <a:p>
            <a:pPr marL="342900" indent="-342900">
              <a:spcBef>
                <a:spcPts val="1200"/>
              </a:spcBef>
              <a:buFont typeface="Arial"/>
              <a:buChar char="•"/>
            </a:pPr>
            <a:r>
              <a:rPr lang="en-US" sz="2000" u="sng" dirty="0">
                <a:solidFill>
                  <a:srgbClr val="000000"/>
                </a:solidFill>
                <a:latin typeface="Arial"/>
                <a:cs typeface="Arial"/>
              </a:rPr>
              <a:t>North America</a:t>
            </a:r>
            <a:r>
              <a:rPr lang="en-US" sz="2000" dirty="0">
                <a:solidFill>
                  <a:srgbClr val="000000"/>
                </a:solidFill>
                <a:latin typeface="Arial"/>
                <a:cs typeface="Arial"/>
              </a:rPr>
              <a:t>: National Science Foundation (US), in cooperation with National Research Council (Canada) and National Science Council (Taiwan)</a:t>
            </a:r>
          </a:p>
          <a:p>
            <a:pPr marL="342900" indent="-342900">
              <a:spcBef>
                <a:spcPts val="1200"/>
              </a:spcBef>
              <a:buFont typeface="Arial"/>
              <a:buChar char="•"/>
            </a:pPr>
            <a:r>
              <a:rPr lang="en-US" sz="2000" u="sng" dirty="0">
                <a:solidFill>
                  <a:srgbClr val="000000"/>
                </a:solidFill>
                <a:latin typeface="Arial"/>
                <a:cs typeface="Arial"/>
              </a:rPr>
              <a:t>Europe</a:t>
            </a:r>
            <a:r>
              <a:rPr lang="en-US" sz="2000" dirty="0">
                <a:solidFill>
                  <a:srgbClr val="000000"/>
                </a:solidFill>
                <a:latin typeface="Arial"/>
                <a:cs typeface="Arial"/>
              </a:rPr>
              <a:t>: European </a:t>
            </a:r>
            <a:r>
              <a:rPr lang="en-US" sz="2000" dirty="0" err="1">
                <a:solidFill>
                  <a:srgbClr val="000000"/>
                </a:solidFill>
                <a:latin typeface="Arial"/>
                <a:cs typeface="Arial"/>
              </a:rPr>
              <a:t>Organisation</a:t>
            </a:r>
            <a:r>
              <a:rPr lang="en-US" sz="2000" dirty="0">
                <a:solidFill>
                  <a:srgbClr val="000000"/>
                </a:solidFill>
                <a:latin typeface="Arial"/>
                <a:cs typeface="Arial"/>
              </a:rPr>
              <a:t> for Astronomical Research in the Southern Hemisphere (ESO)</a:t>
            </a:r>
          </a:p>
          <a:p>
            <a:pPr marL="342900" indent="-342900">
              <a:spcBef>
                <a:spcPts val="1200"/>
              </a:spcBef>
              <a:buFont typeface="Arial"/>
              <a:buChar char="•"/>
            </a:pPr>
            <a:r>
              <a:rPr lang="en-US" sz="2000" u="sng" dirty="0">
                <a:solidFill>
                  <a:srgbClr val="000000"/>
                </a:solidFill>
                <a:latin typeface="Arial"/>
                <a:cs typeface="Arial"/>
              </a:rPr>
              <a:t>East Asia</a:t>
            </a:r>
            <a:r>
              <a:rPr lang="en-US" sz="2000" dirty="0">
                <a:solidFill>
                  <a:srgbClr val="000000"/>
                </a:solidFill>
                <a:latin typeface="Arial"/>
                <a:cs typeface="Arial"/>
              </a:rPr>
              <a:t>: National Institute of Natural Sciences (Japan) in cooperation with Academia </a:t>
            </a:r>
            <a:r>
              <a:rPr lang="en-US" sz="2000" dirty="0" err="1">
                <a:solidFill>
                  <a:srgbClr val="000000"/>
                </a:solidFill>
                <a:latin typeface="Arial"/>
                <a:cs typeface="Arial"/>
              </a:rPr>
              <a:t>Sinica</a:t>
            </a:r>
            <a:r>
              <a:rPr lang="en-US" sz="2000" dirty="0">
                <a:solidFill>
                  <a:srgbClr val="000000"/>
                </a:solidFill>
                <a:latin typeface="Arial"/>
                <a:cs typeface="Arial"/>
              </a:rPr>
              <a:t> (Taiwan</a:t>
            </a:r>
            <a:r>
              <a:rPr lang="en-US" sz="2000" dirty="0" smtClean="0">
                <a:solidFill>
                  <a:srgbClr val="000000"/>
                </a:solidFill>
                <a:latin typeface="Arial"/>
                <a:cs typeface="Arial"/>
              </a:rPr>
              <a:t>) </a:t>
            </a:r>
            <a:r>
              <a:rPr lang="en-US" sz="2000" dirty="0"/>
              <a:t>and KASI (Republic of Korea)</a:t>
            </a:r>
            <a:endParaRPr lang="en-US" sz="2000" dirty="0">
              <a:latin typeface="Arial"/>
              <a:cs typeface="Arial"/>
            </a:endParaRPr>
          </a:p>
          <a:p>
            <a:pPr eaLnBrk="0" hangingPunct="0">
              <a:spcBef>
                <a:spcPct val="20000"/>
              </a:spcBef>
            </a:pPr>
            <a:endParaRPr lang="en-US" sz="2000" dirty="0" smtClean="0">
              <a:solidFill>
                <a:srgbClr val="000000"/>
              </a:solidFill>
              <a:latin typeface="Gill Sans MT" pitchFamily="34" charset="0"/>
              <a:cs typeface="Gill Sans" pitchFamily="17" charset="0"/>
            </a:endParaRPr>
          </a:p>
        </p:txBody>
      </p:sp>
      <p:pic>
        <p:nvPicPr>
          <p:cNvPr id="8"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10"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2970271491"/>
      </p:ext>
    </p:extLst>
  </p:cSld>
  <p:clrMapOvr>
    <a:masterClrMapping/>
  </p:clrMapOvr>
  <mc:AlternateContent xmlns:mc="http://schemas.openxmlformats.org/markup-compatibility/2006" xmlns:p14="http://schemas.microsoft.com/office/powerpoint/2010/main">
    <mc:Choice Requires="p14">
      <p:transition spd="slow" p14:dur="2000" advTm="456"/>
    </mc:Choice>
    <mc:Fallback xmlns="">
      <p:transition xmlns:p14="http://schemas.microsoft.com/office/powerpoint/2010/main" spd="slow" advTm="456"/>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97437" y="72150"/>
            <a:ext cx="7586133" cy="672641"/>
          </a:xfrm>
        </p:spPr>
        <p:txBody>
          <a:bodyPr/>
          <a:lstStyle/>
          <a:p>
            <a:r>
              <a:rPr lang="en-US" dirty="0" smtClean="0">
                <a:solidFill>
                  <a:schemeClr val="tx1"/>
                </a:solidFill>
                <a:latin typeface="Arial"/>
                <a:ea typeface="ＭＳ Ｐゴシック" charset="0"/>
                <a:cs typeface="Arial"/>
              </a:rPr>
              <a:t>A Brief History of ALMA: I</a:t>
            </a:r>
            <a:endParaRPr lang="en-US" dirty="0">
              <a:solidFill>
                <a:schemeClr val="tx1"/>
              </a:solidFill>
              <a:latin typeface="Arial"/>
              <a:ea typeface="ＭＳ Ｐゴシック" charset="0"/>
              <a:cs typeface="Arial"/>
            </a:endParaRPr>
          </a:p>
        </p:txBody>
      </p:sp>
      <p:sp>
        <p:nvSpPr>
          <p:cNvPr id="28674" name="Rectangle 7"/>
          <p:cNvSpPr>
            <a:spLocks noGrp="1"/>
          </p:cNvSpPr>
          <p:nvPr>
            <p:ph idx="1"/>
          </p:nvPr>
        </p:nvSpPr>
        <p:spPr>
          <a:xfrm>
            <a:off x="138693" y="838993"/>
            <a:ext cx="8692212" cy="4478426"/>
          </a:xfrm>
        </p:spPr>
        <p:txBody>
          <a:bodyPr/>
          <a:lstStyle/>
          <a:p>
            <a:pPr>
              <a:spcBef>
                <a:spcPts val="900"/>
              </a:spcBef>
            </a:pPr>
            <a:r>
              <a:rPr lang="en-US" sz="2400" dirty="0">
                <a:solidFill>
                  <a:srgbClr val="000000"/>
                </a:solidFill>
                <a:latin typeface="Arial"/>
                <a:cs typeface="Arial"/>
              </a:rPr>
              <a:t>A fusion of </a:t>
            </a:r>
            <a:r>
              <a:rPr lang="en-US" sz="2400" dirty="0" smtClean="0">
                <a:solidFill>
                  <a:srgbClr val="000000"/>
                </a:solidFill>
                <a:latin typeface="Arial"/>
                <a:cs typeface="Arial"/>
              </a:rPr>
              <a:t>ideas under development since the 1980s</a:t>
            </a:r>
            <a:endParaRPr lang="en-US" sz="2400" dirty="0">
              <a:solidFill>
                <a:srgbClr val="000000"/>
              </a:solidFill>
              <a:latin typeface="Arial"/>
              <a:cs typeface="Arial"/>
            </a:endParaRPr>
          </a:p>
          <a:p>
            <a:pPr lvl="1">
              <a:spcBef>
                <a:spcPts val="900"/>
              </a:spcBef>
            </a:pPr>
            <a:r>
              <a:rPr lang="en-US" dirty="0" smtClean="0">
                <a:latin typeface="Arial"/>
                <a:cs typeface="Arial"/>
              </a:rPr>
              <a:t>Millimeter Array (MMA) </a:t>
            </a:r>
            <a:r>
              <a:rPr lang="en-US" dirty="0">
                <a:latin typeface="Arial"/>
                <a:cs typeface="Arial"/>
              </a:rPr>
              <a:t>	</a:t>
            </a:r>
            <a:r>
              <a:rPr lang="en-US" dirty="0" smtClean="0">
                <a:latin typeface="Arial"/>
                <a:cs typeface="Arial"/>
              </a:rPr>
              <a:t>	 </a:t>
            </a:r>
            <a:r>
              <a:rPr lang="en-US" dirty="0">
                <a:latin typeface="Arial"/>
                <a:cs typeface="Arial"/>
              </a:rPr>
              <a:t>		United States</a:t>
            </a:r>
          </a:p>
          <a:p>
            <a:pPr marL="800100" lvl="1" indent="-342900">
              <a:spcBef>
                <a:spcPts val="900"/>
              </a:spcBef>
              <a:buFont typeface="Lucida Grande"/>
              <a:buChar char="-"/>
            </a:pPr>
            <a:r>
              <a:rPr lang="en-US" dirty="0">
                <a:latin typeface="Arial"/>
                <a:cs typeface="Arial"/>
              </a:rPr>
              <a:t>Large Southern Array </a:t>
            </a:r>
            <a:r>
              <a:rPr lang="en-US" dirty="0" smtClean="0">
                <a:latin typeface="Arial"/>
                <a:cs typeface="Arial"/>
              </a:rPr>
              <a:t> (LSA)</a:t>
            </a:r>
            <a:r>
              <a:rPr lang="en-US" dirty="0">
                <a:latin typeface="Arial"/>
                <a:cs typeface="Arial"/>
              </a:rPr>
              <a:t>	</a:t>
            </a:r>
            <a:r>
              <a:rPr lang="en-US" dirty="0" smtClean="0">
                <a:latin typeface="Arial"/>
                <a:cs typeface="Arial"/>
              </a:rPr>
              <a:t>	</a:t>
            </a:r>
            <a:r>
              <a:rPr lang="en-US" dirty="0">
                <a:latin typeface="Arial"/>
                <a:cs typeface="Arial"/>
              </a:rPr>
              <a:t>	Europe</a:t>
            </a:r>
          </a:p>
          <a:p>
            <a:pPr marL="800100" lvl="1" indent="-342900">
              <a:spcBef>
                <a:spcPts val="900"/>
              </a:spcBef>
              <a:buFont typeface="Lucida Grande"/>
              <a:buChar char="-"/>
            </a:pPr>
            <a:r>
              <a:rPr lang="en-US" dirty="0">
                <a:latin typeface="Arial"/>
                <a:cs typeface="Arial"/>
              </a:rPr>
              <a:t>Large Millimeter Array 	</a:t>
            </a:r>
            <a:r>
              <a:rPr lang="en-US" dirty="0" smtClean="0">
                <a:latin typeface="Arial"/>
                <a:cs typeface="Arial"/>
              </a:rPr>
              <a:t>	 		Japan</a:t>
            </a:r>
            <a:endParaRPr lang="en-US" dirty="0">
              <a:latin typeface="Arial"/>
              <a:cs typeface="Arial"/>
            </a:endParaRPr>
          </a:p>
          <a:p>
            <a:pPr>
              <a:spcBef>
                <a:spcPts val="900"/>
              </a:spcBef>
            </a:pPr>
            <a:r>
              <a:rPr lang="en-US" sz="2400" dirty="0" smtClean="0">
                <a:solidFill>
                  <a:srgbClr val="000000"/>
                </a:solidFill>
                <a:latin typeface="Arial"/>
                <a:cs typeface="Arial"/>
              </a:rPr>
              <a:t>NRAO &amp; ESO agreed in 1997 </a:t>
            </a:r>
            <a:r>
              <a:rPr lang="en-US" sz="2400" dirty="0">
                <a:solidFill>
                  <a:srgbClr val="000000"/>
                </a:solidFill>
                <a:latin typeface="Arial"/>
                <a:cs typeface="Arial"/>
              </a:rPr>
              <a:t>to </a:t>
            </a:r>
            <a:r>
              <a:rPr lang="en-US" sz="2400" dirty="0" smtClean="0">
                <a:solidFill>
                  <a:srgbClr val="000000"/>
                </a:solidFill>
                <a:latin typeface="Arial"/>
                <a:cs typeface="Arial"/>
              </a:rPr>
              <a:t>merge </a:t>
            </a:r>
            <a:r>
              <a:rPr lang="en-US" sz="2400" dirty="0">
                <a:solidFill>
                  <a:srgbClr val="000000"/>
                </a:solidFill>
                <a:latin typeface="Arial"/>
                <a:cs typeface="Arial"/>
              </a:rPr>
              <a:t>MMA and </a:t>
            </a:r>
            <a:r>
              <a:rPr lang="en-US" sz="2400" dirty="0" smtClean="0">
                <a:solidFill>
                  <a:srgbClr val="000000"/>
                </a:solidFill>
                <a:latin typeface="Arial"/>
                <a:cs typeface="Arial"/>
              </a:rPr>
              <a:t>LSA </a:t>
            </a:r>
            <a:r>
              <a:rPr lang="en-US" sz="2400" dirty="0" smtClean="0">
                <a:solidFill>
                  <a:srgbClr val="000000"/>
                </a:solidFill>
                <a:latin typeface="Arial"/>
                <a:cs typeface="Arial"/>
                <a:sym typeface="Wingdings"/>
              </a:rPr>
              <a:t> </a:t>
            </a:r>
            <a:r>
              <a:rPr lang="en-US" sz="2400" dirty="0">
                <a:solidFill>
                  <a:srgbClr val="000000"/>
                </a:solidFill>
                <a:latin typeface="Arial"/>
                <a:cs typeface="Arial"/>
              </a:rPr>
              <a:t>Atacama Large Millimeter Array</a:t>
            </a:r>
          </a:p>
          <a:p>
            <a:pPr>
              <a:spcBef>
                <a:spcPts val="900"/>
              </a:spcBef>
            </a:pPr>
            <a:r>
              <a:rPr lang="en-US" sz="2400" dirty="0">
                <a:solidFill>
                  <a:srgbClr val="000000"/>
                </a:solidFill>
                <a:latin typeface="Arial"/>
                <a:cs typeface="Arial"/>
              </a:rPr>
              <a:t>ALMA Agreement signed 25 Feb </a:t>
            </a:r>
            <a:r>
              <a:rPr lang="en-US" sz="2400" dirty="0" smtClean="0">
                <a:solidFill>
                  <a:srgbClr val="000000"/>
                </a:solidFill>
                <a:latin typeface="Arial"/>
                <a:cs typeface="Arial"/>
              </a:rPr>
              <a:t>03 </a:t>
            </a:r>
            <a:r>
              <a:rPr lang="en-US" sz="2400" dirty="0">
                <a:solidFill>
                  <a:srgbClr val="000000"/>
                </a:solidFill>
                <a:latin typeface="Arial"/>
                <a:cs typeface="Arial"/>
              </a:rPr>
              <a:t>by North America </a:t>
            </a:r>
            <a:r>
              <a:rPr lang="en-US" sz="2400" dirty="0" smtClean="0">
                <a:solidFill>
                  <a:srgbClr val="000000"/>
                </a:solidFill>
                <a:latin typeface="Arial"/>
                <a:cs typeface="Arial"/>
              </a:rPr>
              <a:t>&amp; Europe</a:t>
            </a:r>
            <a:endParaRPr lang="en-US" sz="2400" dirty="0">
              <a:solidFill>
                <a:srgbClr val="000000"/>
              </a:solidFill>
              <a:latin typeface="Arial"/>
              <a:cs typeface="Arial"/>
            </a:endParaRPr>
          </a:p>
          <a:p>
            <a:pPr>
              <a:spcBef>
                <a:spcPts val="900"/>
              </a:spcBef>
            </a:pPr>
            <a:r>
              <a:rPr lang="en-US" sz="2400" dirty="0">
                <a:solidFill>
                  <a:srgbClr val="000000"/>
                </a:solidFill>
                <a:latin typeface="Arial"/>
                <a:cs typeface="Arial"/>
              </a:rPr>
              <a:t>Japan joined partnership Sep </a:t>
            </a:r>
            <a:r>
              <a:rPr lang="en-US" sz="2400" dirty="0" smtClean="0">
                <a:solidFill>
                  <a:srgbClr val="000000"/>
                </a:solidFill>
                <a:latin typeface="Arial"/>
                <a:cs typeface="Arial"/>
              </a:rPr>
              <a:t>2004, providing additional capabilities</a:t>
            </a:r>
          </a:p>
          <a:p>
            <a:pPr marL="800100" lvl="1" indent="-342900">
              <a:spcBef>
                <a:spcPts val="900"/>
              </a:spcBef>
              <a:buFont typeface="Lucida Grande"/>
              <a:buChar char="-"/>
            </a:pPr>
            <a:r>
              <a:rPr lang="en-US" dirty="0" smtClean="0">
                <a:latin typeface="Arial"/>
                <a:cs typeface="Arial"/>
              </a:rPr>
              <a:t>Atacama Compact Array &amp; very high frequency bands </a:t>
            </a:r>
          </a:p>
          <a:p>
            <a:pPr marL="400050">
              <a:spcBef>
                <a:spcPts val="900"/>
              </a:spcBef>
              <a:buFont typeface="Arial"/>
              <a:buChar char="•"/>
            </a:pPr>
            <a:r>
              <a:rPr lang="en-US" sz="2400" dirty="0" smtClean="0">
                <a:solidFill>
                  <a:srgbClr val="000000"/>
                </a:solidFill>
                <a:latin typeface="Arial"/>
                <a:cs typeface="Arial"/>
              </a:rPr>
              <a:t>ALMA </a:t>
            </a:r>
            <a:r>
              <a:rPr lang="en-US" sz="2400" dirty="0" smtClean="0">
                <a:solidFill>
                  <a:srgbClr val="000000"/>
                </a:solidFill>
                <a:latin typeface="Arial"/>
                <a:cs typeface="Arial"/>
                <a:sym typeface="Wingdings"/>
              </a:rPr>
              <a:t> </a:t>
            </a:r>
            <a:r>
              <a:rPr lang="en-US" sz="2400" dirty="0" smtClean="0">
                <a:solidFill>
                  <a:srgbClr val="000000"/>
                </a:solidFill>
                <a:latin typeface="Arial"/>
                <a:cs typeface="Arial"/>
              </a:rPr>
              <a:t>Atacama </a:t>
            </a:r>
            <a:r>
              <a:rPr lang="en-US" sz="2400" dirty="0">
                <a:solidFill>
                  <a:srgbClr val="000000"/>
                </a:solidFill>
                <a:latin typeface="Arial"/>
                <a:cs typeface="Arial"/>
              </a:rPr>
              <a:t>Large Millimeter/submillimeter Array</a:t>
            </a:r>
          </a:p>
          <a:p>
            <a:pPr>
              <a:spcBef>
                <a:spcPts val="300"/>
              </a:spcBef>
            </a:pPr>
            <a:endParaRPr lang="en-US" dirty="0">
              <a:solidFill>
                <a:srgbClr val="000000"/>
              </a:solidFill>
              <a:latin typeface="Gill Sans MT"/>
              <a:ea typeface="ＭＳ Ｐゴシック" charset="0"/>
              <a:cs typeface="Gill Sans MT"/>
            </a:endParaRPr>
          </a:p>
        </p:txBody>
      </p:sp>
      <p:pic>
        <p:nvPicPr>
          <p:cNvPr id="4" name="Picture 3" descr="ALMA_AOS_footer1.png"/>
          <p:cNvPicPr>
            <a:picLocks noChangeAspect="1"/>
          </p:cNvPicPr>
          <p:nvPr/>
        </p:nvPicPr>
        <p:blipFill rotWithShape="1">
          <a:blip r:embed="rId2">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9"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NOAJ logo"/>
          <p:cNvPicPr>
            <a:picLocks noChangeAspect="1" noChangeArrowheads="1"/>
          </p:cNvPicPr>
          <p:nvPr/>
        </p:nvPicPr>
        <p:blipFill>
          <a:blip r:embed="rId4"/>
          <a:srcRect/>
          <a:stretch>
            <a:fillRect/>
          </a:stretch>
        </p:blipFill>
        <p:spPr bwMode="auto">
          <a:xfrm>
            <a:off x="8437651" y="6362202"/>
            <a:ext cx="649003" cy="266662"/>
          </a:xfrm>
          <a:prstGeom prst="rect">
            <a:avLst/>
          </a:prstGeom>
          <a:noFill/>
          <a:ln w="9525">
            <a:noFill/>
            <a:miter lim="800000"/>
            <a:headEnd/>
            <a:tailEnd/>
          </a:ln>
        </p:spPr>
      </p:pic>
      <p:pic>
        <p:nvPicPr>
          <p:cNvPr id="11" name="Picture 11" descr="ESO Logo"/>
          <p:cNvPicPr>
            <a:picLocks noChangeAspect="1" noChangeArrowheads="1"/>
          </p:cNvPicPr>
          <p:nvPr/>
        </p:nvPicPr>
        <p:blipFill>
          <a:blip r:embed="rId5"/>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1012066972"/>
      </p:ext>
    </p:extLst>
  </p:cSld>
  <p:clrMapOvr>
    <a:masterClrMapping/>
  </p:clrMapOvr>
  <mc:AlternateContent xmlns:mc="http://schemas.openxmlformats.org/markup-compatibility/2006" xmlns:p14="http://schemas.microsoft.com/office/powerpoint/2010/main">
    <mc:Choice Requires="p14">
      <p:transition spd="slow" p14:dur="2000" advTm="436"/>
    </mc:Choice>
    <mc:Fallback xmlns="">
      <p:transition xmlns:p14="http://schemas.microsoft.com/office/powerpoint/2010/main" spd="slow" advTm="436"/>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197437" y="82528"/>
            <a:ext cx="7586133" cy="672641"/>
          </a:xfrm>
        </p:spPr>
        <p:txBody>
          <a:bodyPr/>
          <a:lstStyle/>
          <a:p>
            <a:r>
              <a:rPr lang="en-US" dirty="0" smtClean="0">
                <a:solidFill>
                  <a:srgbClr val="000000"/>
                </a:solidFill>
                <a:latin typeface="Arial"/>
                <a:ea typeface="ＭＳ Ｐゴシック" charset="0"/>
                <a:cs typeface="Arial"/>
              </a:rPr>
              <a:t>A Brief History of ALMA: II</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107790" y="697803"/>
            <a:ext cx="9095976" cy="4478426"/>
          </a:xfrm>
        </p:spPr>
        <p:txBody>
          <a:bodyPr/>
          <a:lstStyle/>
          <a:p>
            <a:pPr>
              <a:lnSpc>
                <a:spcPct val="120000"/>
              </a:lnSpc>
              <a:spcBef>
                <a:spcPts val="840"/>
              </a:spcBef>
            </a:pPr>
            <a:r>
              <a:rPr lang="en-US" sz="2400" dirty="0" smtClean="0">
                <a:solidFill>
                  <a:srgbClr val="000000"/>
                </a:solidFill>
                <a:latin typeface="Arial"/>
                <a:ea typeface="MS Mincho" charset="-128"/>
                <a:cs typeface="Arial"/>
              </a:rPr>
              <a:t>Nov 2003</a:t>
            </a:r>
            <a:r>
              <a:rPr lang="en-US" sz="2400" dirty="0">
                <a:solidFill>
                  <a:srgbClr val="000000"/>
                </a:solidFill>
                <a:latin typeface="Arial"/>
                <a:ea typeface="MS Mincho" charset="-128"/>
                <a:cs typeface="Arial"/>
              </a:rPr>
              <a:t>	</a:t>
            </a:r>
            <a:r>
              <a:rPr lang="en-US" sz="2400" dirty="0" smtClean="0">
                <a:solidFill>
                  <a:srgbClr val="000000"/>
                </a:solidFill>
                <a:latin typeface="Arial"/>
                <a:ea typeface="MS Mincho" charset="-128"/>
                <a:cs typeface="Arial"/>
              </a:rPr>
              <a:t>	Groundbreaking in northern Chile</a:t>
            </a:r>
            <a:endParaRPr lang="en-US" sz="2400" dirty="0">
              <a:solidFill>
                <a:srgbClr val="000000"/>
              </a:solidFill>
              <a:latin typeface="Arial"/>
              <a:ea typeface="MS Mincho" charset="-128"/>
              <a:cs typeface="Arial"/>
            </a:endParaRPr>
          </a:p>
          <a:p>
            <a:pPr>
              <a:lnSpc>
                <a:spcPct val="120000"/>
              </a:lnSpc>
              <a:spcBef>
                <a:spcPts val="840"/>
              </a:spcBef>
            </a:pPr>
            <a:r>
              <a:rPr lang="en-US" sz="2400" dirty="0" smtClean="0">
                <a:solidFill>
                  <a:srgbClr val="000000"/>
                </a:solidFill>
                <a:latin typeface="Arial"/>
                <a:ea typeface="MS Mincho" charset="-128"/>
                <a:cs typeface="Arial"/>
              </a:rPr>
              <a:t>Apr 2007</a:t>
            </a:r>
            <a:r>
              <a:rPr lang="en-US" sz="2400" dirty="0">
                <a:solidFill>
                  <a:srgbClr val="000000"/>
                </a:solidFill>
                <a:latin typeface="Arial"/>
                <a:ea typeface="MS Mincho" charset="-128"/>
                <a:cs typeface="Arial"/>
              </a:rPr>
              <a:t>	</a:t>
            </a:r>
            <a:r>
              <a:rPr lang="en-US" sz="2400" dirty="0" smtClean="0">
                <a:solidFill>
                  <a:srgbClr val="000000"/>
                </a:solidFill>
                <a:latin typeface="Arial"/>
                <a:ea typeface="MS Mincho" charset="-128"/>
                <a:cs typeface="Arial"/>
              </a:rPr>
              <a:t>	First </a:t>
            </a:r>
            <a:r>
              <a:rPr lang="en-US" sz="2400" dirty="0">
                <a:solidFill>
                  <a:srgbClr val="000000"/>
                </a:solidFill>
                <a:latin typeface="Arial"/>
                <a:ea typeface="MS Mincho" charset="-128"/>
                <a:cs typeface="Arial"/>
              </a:rPr>
              <a:t>ALMA Antennas arrive in Chile </a:t>
            </a:r>
          </a:p>
          <a:p>
            <a:pPr>
              <a:lnSpc>
                <a:spcPct val="120000"/>
              </a:lnSpc>
              <a:spcBef>
                <a:spcPts val="840"/>
              </a:spcBef>
            </a:pPr>
            <a:r>
              <a:rPr lang="en-US" sz="2400" dirty="0" smtClean="0">
                <a:solidFill>
                  <a:srgbClr val="000000"/>
                </a:solidFill>
                <a:latin typeface="Arial"/>
                <a:ea typeface="MS Mincho" charset="-128"/>
                <a:cs typeface="Arial"/>
              </a:rPr>
              <a:t>Oct 2011</a:t>
            </a:r>
            <a:r>
              <a:rPr lang="en-US" sz="2400" dirty="0">
                <a:solidFill>
                  <a:srgbClr val="000000"/>
                </a:solidFill>
                <a:latin typeface="Arial"/>
                <a:ea typeface="MS Mincho" charset="-128"/>
                <a:cs typeface="Arial"/>
              </a:rPr>
              <a:t>	</a:t>
            </a:r>
            <a:r>
              <a:rPr lang="en-US" sz="2400" dirty="0" smtClean="0">
                <a:solidFill>
                  <a:srgbClr val="000000"/>
                </a:solidFill>
                <a:latin typeface="Arial"/>
                <a:ea typeface="MS Mincho" charset="-128"/>
                <a:cs typeface="Arial"/>
              </a:rPr>
              <a:t>	Cycle 0 Early Science begins </a:t>
            </a:r>
            <a:r>
              <a:rPr lang="en-US" sz="2400" dirty="0">
                <a:solidFill>
                  <a:srgbClr val="000000"/>
                </a:solidFill>
                <a:latin typeface="Arial"/>
                <a:ea typeface="MS Mincho" charset="-128"/>
                <a:cs typeface="Arial"/>
              </a:rPr>
              <a:t>with 16 </a:t>
            </a:r>
            <a:r>
              <a:rPr lang="en-US" sz="2400" dirty="0" smtClean="0">
                <a:solidFill>
                  <a:srgbClr val="000000"/>
                </a:solidFill>
                <a:latin typeface="Arial"/>
                <a:ea typeface="MS Mincho" charset="-128"/>
                <a:cs typeface="Arial"/>
              </a:rPr>
              <a:t>antennas</a:t>
            </a:r>
          </a:p>
          <a:p>
            <a:pPr>
              <a:lnSpc>
                <a:spcPct val="120000"/>
              </a:lnSpc>
              <a:spcBef>
                <a:spcPts val="840"/>
              </a:spcBef>
            </a:pPr>
            <a:r>
              <a:rPr lang="en-US" sz="2400" dirty="0" smtClean="0">
                <a:solidFill>
                  <a:srgbClr val="000000"/>
                </a:solidFill>
                <a:latin typeface="Arial"/>
                <a:ea typeface="MS Mincho" charset="-128"/>
                <a:cs typeface="Arial"/>
              </a:rPr>
              <a:t>May 2012</a:t>
            </a:r>
            <a:r>
              <a:rPr lang="en-US" sz="2400" dirty="0">
                <a:solidFill>
                  <a:srgbClr val="000000"/>
                </a:solidFill>
                <a:latin typeface="Arial"/>
                <a:ea typeface="MS Mincho" charset="-128"/>
                <a:cs typeface="Arial"/>
              </a:rPr>
              <a:t>		</a:t>
            </a:r>
            <a:r>
              <a:rPr lang="en-US" sz="2400" dirty="0" smtClean="0">
                <a:solidFill>
                  <a:srgbClr val="000000"/>
                </a:solidFill>
                <a:latin typeface="Arial"/>
                <a:ea typeface="MS Mincho" charset="-128"/>
                <a:cs typeface="Arial"/>
              </a:rPr>
              <a:t>Cycle 1 Early Science Call </a:t>
            </a:r>
            <a:r>
              <a:rPr lang="en-US" sz="2400" dirty="0">
                <a:solidFill>
                  <a:srgbClr val="000000"/>
                </a:solidFill>
                <a:latin typeface="Arial"/>
                <a:ea typeface="MS Mincho" charset="-128"/>
                <a:cs typeface="Arial"/>
              </a:rPr>
              <a:t>for </a:t>
            </a:r>
            <a:r>
              <a:rPr lang="en-US" sz="2400" dirty="0" smtClean="0">
                <a:solidFill>
                  <a:srgbClr val="000000"/>
                </a:solidFill>
                <a:latin typeface="Arial"/>
                <a:ea typeface="MS Mincho" charset="-128"/>
                <a:cs typeface="Arial"/>
              </a:rPr>
              <a:t>Proposals</a:t>
            </a:r>
          </a:p>
          <a:p>
            <a:pPr>
              <a:lnSpc>
                <a:spcPct val="120000"/>
              </a:lnSpc>
              <a:spcBef>
                <a:spcPts val="840"/>
              </a:spcBef>
            </a:pPr>
            <a:r>
              <a:rPr lang="en-US" sz="2400" dirty="0" smtClean="0">
                <a:solidFill>
                  <a:srgbClr val="000000"/>
                </a:solidFill>
                <a:latin typeface="Arial"/>
                <a:ea typeface="MS Mincho" charset="-128"/>
                <a:cs typeface="Arial"/>
              </a:rPr>
              <a:t>Oct 2013</a:t>
            </a:r>
            <a:r>
              <a:rPr lang="en-US" sz="2400" dirty="0">
                <a:solidFill>
                  <a:srgbClr val="000000"/>
                </a:solidFill>
                <a:latin typeface="Arial"/>
                <a:ea typeface="MS Mincho" charset="-128"/>
                <a:cs typeface="Arial"/>
              </a:rPr>
              <a:t>		</a:t>
            </a:r>
            <a:r>
              <a:rPr lang="en-US" sz="2400" dirty="0" smtClean="0">
                <a:solidFill>
                  <a:srgbClr val="000000"/>
                </a:solidFill>
                <a:latin typeface="Arial"/>
                <a:ea typeface="MS Mincho" charset="-128"/>
                <a:cs typeface="Arial"/>
              </a:rPr>
              <a:t>Cycle 2 Call for Proposals</a:t>
            </a:r>
          </a:p>
          <a:p>
            <a:pPr>
              <a:lnSpc>
                <a:spcPct val="120000"/>
              </a:lnSpc>
              <a:spcBef>
                <a:spcPts val="840"/>
              </a:spcBef>
            </a:pPr>
            <a:r>
              <a:rPr lang="en-US" sz="2400" dirty="0" smtClean="0">
                <a:solidFill>
                  <a:srgbClr val="000000"/>
                </a:solidFill>
                <a:latin typeface="Arial"/>
                <a:ea typeface="MS Mincho" charset="-128"/>
                <a:cs typeface="Arial"/>
              </a:rPr>
              <a:t>Jun 2014		Cycle 2 Early Science begins </a:t>
            </a:r>
          </a:p>
          <a:p>
            <a:pPr>
              <a:lnSpc>
                <a:spcPct val="120000"/>
              </a:lnSpc>
              <a:spcBef>
                <a:spcPts val="840"/>
              </a:spcBef>
            </a:pPr>
            <a:r>
              <a:rPr lang="en-US" sz="2400" dirty="0" smtClean="0">
                <a:solidFill>
                  <a:srgbClr val="000000"/>
                </a:solidFill>
                <a:latin typeface="Arial"/>
                <a:ea typeface="MS Mincho" charset="-128"/>
                <a:cs typeface="Arial"/>
              </a:rPr>
              <a:t>Sep 2014        ALMA construction completed</a:t>
            </a:r>
          </a:p>
          <a:p>
            <a:pPr>
              <a:lnSpc>
                <a:spcPct val="120000"/>
              </a:lnSpc>
              <a:spcBef>
                <a:spcPts val="840"/>
              </a:spcBef>
            </a:pPr>
            <a:r>
              <a:rPr lang="en-US" sz="2400" dirty="0" smtClean="0">
                <a:solidFill>
                  <a:srgbClr val="000000"/>
                </a:solidFill>
                <a:latin typeface="Arial"/>
                <a:ea typeface="MS Mincho" charset="-128"/>
                <a:cs typeface="Arial"/>
              </a:rPr>
              <a:t>Mar 2015		Cycle 3 Call for Proposals</a:t>
            </a:r>
          </a:p>
          <a:p>
            <a:pPr>
              <a:lnSpc>
                <a:spcPct val="120000"/>
              </a:lnSpc>
              <a:spcBef>
                <a:spcPts val="840"/>
              </a:spcBef>
            </a:pPr>
            <a:r>
              <a:rPr lang="en-US" sz="2400" dirty="0" smtClean="0">
                <a:solidFill>
                  <a:srgbClr val="000000"/>
                </a:solidFill>
                <a:latin typeface="Arial"/>
                <a:ea typeface="MS Mincho" charset="-128"/>
                <a:cs typeface="Arial"/>
              </a:rPr>
              <a:t>Oct 2015		Cycle 3 Early Science Begins</a:t>
            </a:r>
            <a:endParaRPr lang="en-US" dirty="0">
              <a:solidFill>
                <a:srgbClr val="000000"/>
              </a:solidFill>
              <a:latin typeface="Arial"/>
              <a:ea typeface="ＭＳ Ｐゴシック" charset="0"/>
              <a:cs typeface="Arial"/>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4200518377"/>
      </p:ext>
    </p:extLst>
  </p:cSld>
  <p:clrMapOvr>
    <a:masterClrMapping/>
  </p:clrMapOvr>
  <mc:AlternateContent xmlns:mc="http://schemas.openxmlformats.org/markup-compatibility/2006" xmlns:p14="http://schemas.microsoft.com/office/powerpoint/2010/main">
    <mc:Choice Requires="p14">
      <p:transition spd="slow" p14:dur="2000" advTm="427"/>
    </mc:Choice>
    <mc:Fallback xmlns="">
      <p:transition xmlns:p14="http://schemas.microsoft.com/office/powerpoint/2010/main" spd="slow" advTm="427"/>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Grp="1"/>
          </p:cNvSpPr>
          <p:nvPr>
            <p:ph type="title"/>
          </p:nvPr>
        </p:nvSpPr>
        <p:spPr>
          <a:xfrm>
            <a:off x="226300" y="96958"/>
            <a:ext cx="7586133" cy="672641"/>
          </a:xfrm>
        </p:spPr>
        <p:txBody>
          <a:bodyPr/>
          <a:lstStyle/>
          <a:p>
            <a:r>
              <a:rPr lang="en-US" dirty="0" smtClean="0">
                <a:solidFill>
                  <a:srgbClr val="000000"/>
                </a:solidFill>
                <a:latin typeface="Arial"/>
                <a:ea typeface="ＭＳ Ｐゴシック" charset="0"/>
                <a:cs typeface="Arial"/>
              </a:rPr>
              <a:t>Key Design Elements</a:t>
            </a:r>
            <a:endParaRPr lang="en-US" dirty="0">
              <a:solidFill>
                <a:srgbClr val="000000"/>
              </a:solidFill>
              <a:latin typeface="Arial"/>
              <a:ea typeface="ＭＳ Ｐゴシック" charset="0"/>
              <a:cs typeface="Arial"/>
            </a:endParaRPr>
          </a:p>
        </p:txBody>
      </p:sp>
      <p:sp>
        <p:nvSpPr>
          <p:cNvPr id="28674" name="Rectangle 7"/>
          <p:cNvSpPr>
            <a:spLocks noGrp="1"/>
          </p:cNvSpPr>
          <p:nvPr>
            <p:ph idx="1"/>
          </p:nvPr>
        </p:nvSpPr>
        <p:spPr>
          <a:xfrm>
            <a:off x="226300" y="880447"/>
            <a:ext cx="8229600" cy="4478426"/>
          </a:xfrm>
        </p:spPr>
        <p:txBody>
          <a:bodyPr/>
          <a:lstStyle/>
          <a:p>
            <a:pPr marL="342900" lvl="1" indent="-342900">
              <a:lnSpc>
                <a:spcPct val="90000"/>
              </a:lnSpc>
              <a:spcBef>
                <a:spcPts val="1776"/>
              </a:spcBef>
              <a:buFont typeface="Arial"/>
              <a:buChar char="•"/>
            </a:pPr>
            <a:r>
              <a:rPr lang="en-US" sz="2400" dirty="0" smtClean="0">
                <a:latin typeface="Arial"/>
                <a:cs typeface="Arial"/>
              </a:rPr>
              <a:t>ALMA improves available mm/submm sensitivity </a:t>
            </a:r>
            <a:r>
              <a:rPr lang="en-US" sz="2400" dirty="0">
                <a:latin typeface="Arial"/>
                <a:cs typeface="Arial"/>
              </a:rPr>
              <a:t>by </a:t>
            </a:r>
            <a:r>
              <a:rPr lang="en-US" sz="2400" dirty="0" smtClean="0">
                <a:latin typeface="Arial"/>
                <a:cs typeface="Arial"/>
              </a:rPr>
              <a:t>~ two </a:t>
            </a:r>
            <a:r>
              <a:rPr lang="en-US" sz="2400" dirty="0">
                <a:latin typeface="Arial"/>
                <a:cs typeface="Arial"/>
              </a:rPr>
              <a:t>orders of magnitude</a:t>
            </a:r>
          </a:p>
          <a:p>
            <a:pPr marL="800100" lvl="3" indent="-342900">
              <a:lnSpc>
                <a:spcPct val="90000"/>
              </a:lnSpc>
              <a:spcBef>
                <a:spcPts val="1776"/>
              </a:spcBef>
            </a:pPr>
            <a:r>
              <a:rPr lang="en-US" sz="2400" dirty="0">
                <a:latin typeface="Arial"/>
                <a:cs typeface="Arial"/>
              </a:rPr>
              <a:t>Best accessible site on Earth</a:t>
            </a:r>
          </a:p>
          <a:p>
            <a:pPr marL="800100" lvl="3" indent="-342900">
              <a:lnSpc>
                <a:spcPct val="90000"/>
              </a:lnSpc>
              <a:spcBef>
                <a:spcPts val="1776"/>
              </a:spcBef>
            </a:pPr>
            <a:r>
              <a:rPr lang="en-US" sz="2400" dirty="0">
                <a:latin typeface="Arial"/>
                <a:cs typeface="Arial"/>
              </a:rPr>
              <a:t>Highest performance </a:t>
            </a:r>
            <a:r>
              <a:rPr lang="en-US" sz="2400" dirty="0" smtClean="0">
                <a:latin typeface="Arial"/>
                <a:cs typeface="Arial"/>
              </a:rPr>
              <a:t>antennas &amp; receivers </a:t>
            </a:r>
            <a:r>
              <a:rPr lang="en-US" sz="2400" dirty="0">
                <a:latin typeface="Arial"/>
                <a:cs typeface="Arial"/>
              </a:rPr>
              <a:t>available</a:t>
            </a:r>
          </a:p>
          <a:p>
            <a:pPr marL="800100" lvl="3" indent="-342900">
              <a:lnSpc>
                <a:spcPct val="90000"/>
              </a:lnSpc>
              <a:spcBef>
                <a:spcPts val="1776"/>
              </a:spcBef>
            </a:pPr>
            <a:r>
              <a:rPr lang="en-US" sz="2400" dirty="0">
                <a:latin typeface="Arial"/>
                <a:cs typeface="Arial"/>
              </a:rPr>
              <a:t>Enormous collecting area (1.6 </a:t>
            </a:r>
            <a:r>
              <a:rPr lang="en-US" sz="2400" dirty="0" smtClean="0">
                <a:latin typeface="Arial"/>
                <a:cs typeface="Arial"/>
              </a:rPr>
              <a:t>acres </a:t>
            </a:r>
            <a:r>
              <a:rPr lang="en-US" sz="2400" dirty="0">
                <a:latin typeface="Arial"/>
                <a:cs typeface="Arial"/>
              </a:rPr>
              <a:t>or </a:t>
            </a:r>
            <a:r>
              <a:rPr lang="en-US" sz="2400" dirty="0" smtClean="0">
                <a:latin typeface="Arial"/>
                <a:cs typeface="Arial"/>
              </a:rPr>
              <a:t>6600+ </a:t>
            </a:r>
            <a:r>
              <a:rPr lang="en-US" sz="2400" dirty="0">
                <a:latin typeface="Arial"/>
                <a:cs typeface="Arial"/>
              </a:rPr>
              <a:t>m</a:t>
            </a:r>
            <a:r>
              <a:rPr lang="en-US" sz="2400" baseline="30000" dirty="0">
                <a:latin typeface="Arial"/>
                <a:cs typeface="Arial"/>
              </a:rPr>
              <a:t>2</a:t>
            </a:r>
            <a:r>
              <a:rPr lang="en-US" sz="2400" dirty="0" smtClean="0">
                <a:latin typeface="Arial"/>
                <a:cs typeface="Arial"/>
              </a:rPr>
              <a:t>), huge number of baselines provides image fidelity</a:t>
            </a:r>
          </a:p>
          <a:p>
            <a:pPr marL="342900" lvl="2" indent="-342900">
              <a:lnSpc>
                <a:spcPct val="90000"/>
              </a:lnSpc>
              <a:spcBef>
                <a:spcPts val="1776"/>
              </a:spcBef>
            </a:pPr>
            <a:r>
              <a:rPr lang="en-US" sz="2400" dirty="0" smtClean="0">
                <a:latin typeface="Arial"/>
                <a:cs typeface="Arial"/>
              </a:rPr>
              <a:t>Covers ten </a:t>
            </a:r>
            <a:r>
              <a:rPr lang="en-US" sz="2400" dirty="0">
                <a:latin typeface="Arial"/>
                <a:cs typeface="Arial"/>
              </a:rPr>
              <a:t>atmospheric windows with </a:t>
            </a:r>
            <a:r>
              <a:rPr lang="en-US" sz="2400" dirty="0" smtClean="0">
                <a:latin typeface="Arial"/>
                <a:cs typeface="Arial"/>
              </a:rPr>
              <a:t>50% or more transmission </a:t>
            </a:r>
            <a:r>
              <a:rPr lang="en-US" sz="2400" dirty="0">
                <a:latin typeface="Arial"/>
                <a:cs typeface="Arial"/>
              </a:rPr>
              <a:t>above </a:t>
            </a:r>
            <a:r>
              <a:rPr lang="en-US" sz="2400" dirty="0" smtClean="0">
                <a:latin typeface="Arial"/>
                <a:cs typeface="Arial"/>
              </a:rPr>
              <a:t>35 </a:t>
            </a:r>
            <a:r>
              <a:rPr lang="en-US" sz="2400" dirty="0">
                <a:latin typeface="Arial"/>
                <a:cs typeface="Arial"/>
              </a:rPr>
              <a:t>GHz: Large </a:t>
            </a:r>
            <a:r>
              <a:rPr lang="en-US" sz="2400" dirty="0" smtClean="0">
                <a:latin typeface="Arial"/>
                <a:cs typeface="Arial"/>
              </a:rPr>
              <a:t>bandwidths</a:t>
            </a:r>
            <a:endParaRPr lang="en-US" sz="2400" dirty="0">
              <a:latin typeface="Arial"/>
              <a:cs typeface="Arial"/>
            </a:endParaRPr>
          </a:p>
          <a:p>
            <a:pPr marL="342900" lvl="1" indent="-342900">
              <a:lnSpc>
                <a:spcPct val="90000"/>
              </a:lnSpc>
              <a:spcBef>
                <a:spcPts val="1776"/>
              </a:spcBef>
              <a:buFont typeface="Arial"/>
              <a:buChar char="•"/>
            </a:pPr>
            <a:r>
              <a:rPr lang="en-US" sz="2400" dirty="0" smtClean="0">
                <a:latin typeface="Arial"/>
                <a:cs typeface="Arial"/>
              </a:rPr>
              <a:t>Resolution improvement of nearly 100x</a:t>
            </a:r>
          </a:p>
          <a:p>
            <a:pPr marL="342900" lvl="1" indent="-342900">
              <a:lnSpc>
                <a:spcPct val="90000"/>
              </a:lnSpc>
              <a:spcBef>
                <a:spcPts val="1776"/>
              </a:spcBef>
              <a:buFont typeface="Arial"/>
              <a:buChar char="•"/>
            </a:pPr>
            <a:r>
              <a:rPr lang="en-US" sz="2400" dirty="0" smtClean="0">
                <a:latin typeface="Arial"/>
                <a:cs typeface="Arial"/>
              </a:rPr>
              <a:t>Wavelength coverage improved by 2x</a:t>
            </a:r>
          </a:p>
          <a:p>
            <a:pPr marL="342900" lvl="1" indent="-342900">
              <a:lnSpc>
                <a:spcPct val="90000"/>
              </a:lnSpc>
              <a:spcBef>
                <a:spcPts val="1776"/>
              </a:spcBef>
              <a:buFont typeface="Arial"/>
              <a:buChar char="•"/>
            </a:pPr>
            <a:r>
              <a:rPr lang="en-US" sz="2400" dirty="0" smtClean="0">
                <a:latin typeface="Arial"/>
                <a:cs typeface="Arial"/>
              </a:rPr>
              <a:t>ALMA Development: Update</a:t>
            </a:r>
            <a:r>
              <a:rPr lang="en-US" sz="2400" dirty="0">
                <a:latin typeface="Arial"/>
                <a:cs typeface="Arial"/>
              </a:rPr>
              <a:t> </a:t>
            </a:r>
            <a:r>
              <a:rPr lang="en-US" sz="2400" dirty="0" smtClean="0">
                <a:latin typeface="Arial"/>
                <a:cs typeface="Arial"/>
              </a:rPr>
              <a:t>&amp; Extend Capabilities</a:t>
            </a:r>
            <a:endParaRPr lang="en-US" sz="2400" dirty="0">
              <a:latin typeface="Arial"/>
              <a:cs typeface="Arial"/>
            </a:endParaRPr>
          </a:p>
          <a:p>
            <a:pPr marL="0" indent="0">
              <a:lnSpc>
                <a:spcPct val="90000"/>
              </a:lnSpc>
              <a:buNone/>
            </a:pPr>
            <a:endParaRPr lang="en-US" dirty="0">
              <a:solidFill>
                <a:srgbClr val="000000"/>
              </a:solidFill>
            </a:endParaRPr>
          </a:p>
          <a:p>
            <a:pPr marL="0" lvl="1" indent="0"/>
            <a:endParaRPr lang="en-US" dirty="0">
              <a:latin typeface="Gill Sans MT" charset="0"/>
              <a:ea typeface="ＭＳ Ｐゴシック" charset="0"/>
              <a:cs typeface="Gill Sans" charset="0"/>
            </a:endParaRPr>
          </a:p>
          <a:p>
            <a:endParaRPr lang="en-US" dirty="0">
              <a:solidFill>
                <a:srgbClr val="000000"/>
              </a:solidFill>
              <a:latin typeface="Gill Sans MT" charset="0"/>
              <a:ea typeface="ＭＳ Ｐゴシック" charset="0"/>
            </a:endParaRPr>
          </a:p>
        </p:txBody>
      </p:sp>
      <p:pic>
        <p:nvPicPr>
          <p:cNvPr id="4" name="Picture 3" descr="ALMA_AOS_footer1.png"/>
          <p:cNvPicPr>
            <a:picLocks noChangeAspect="1"/>
          </p:cNvPicPr>
          <p:nvPr/>
        </p:nvPicPr>
        <p:blipFill rotWithShape="1">
          <a:blip r:embed="rId3">
            <a:extLst>
              <a:ext uri="{28A0092B-C50C-407E-A947-70E740481C1C}">
                <a14:useLocalDpi xmlns:a14="http://schemas.microsoft.com/office/drawing/2010/main" val="0"/>
              </a:ext>
            </a:extLst>
          </a:blip>
          <a:srcRect t="70425" b="13001"/>
          <a:stretch/>
        </p:blipFill>
        <p:spPr>
          <a:xfrm>
            <a:off x="0" y="6078627"/>
            <a:ext cx="9144000" cy="779373"/>
          </a:xfrm>
          <a:prstGeom prst="rect">
            <a:avLst/>
          </a:prstGeom>
        </p:spPr>
      </p:pic>
      <p:cxnSp>
        <p:nvCxnSpPr>
          <p:cNvPr id="5" name="Straight Connector 4"/>
          <p:cNvCxnSpPr/>
          <p:nvPr/>
        </p:nvCxnSpPr>
        <p:spPr>
          <a:xfrm>
            <a:off x="0" y="6078627"/>
            <a:ext cx="9144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42271" y="6218658"/>
            <a:ext cx="385347" cy="501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NOAJ logo"/>
          <p:cNvPicPr>
            <a:picLocks noChangeAspect="1" noChangeArrowheads="1"/>
          </p:cNvPicPr>
          <p:nvPr/>
        </p:nvPicPr>
        <p:blipFill>
          <a:blip r:embed="rId5"/>
          <a:srcRect/>
          <a:stretch>
            <a:fillRect/>
          </a:stretch>
        </p:blipFill>
        <p:spPr bwMode="auto">
          <a:xfrm>
            <a:off x="8437651" y="6362202"/>
            <a:ext cx="649003" cy="266662"/>
          </a:xfrm>
          <a:prstGeom prst="rect">
            <a:avLst/>
          </a:prstGeom>
          <a:noFill/>
          <a:ln w="9525">
            <a:noFill/>
            <a:miter lim="800000"/>
            <a:headEnd/>
            <a:tailEnd/>
          </a:ln>
        </p:spPr>
      </p:pic>
      <p:pic>
        <p:nvPicPr>
          <p:cNvPr id="8" name="Picture 11" descr="ESO Logo"/>
          <p:cNvPicPr>
            <a:picLocks noChangeAspect="1" noChangeArrowheads="1"/>
          </p:cNvPicPr>
          <p:nvPr/>
        </p:nvPicPr>
        <p:blipFill>
          <a:blip r:embed="rId6"/>
          <a:srcRect/>
          <a:stretch>
            <a:fillRect/>
          </a:stretch>
        </p:blipFill>
        <p:spPr bwMode="auto">
          <a:xfrm>
            <a:off x="8014516" y="6241437"/>
            <a:ext cx="348991" cy="455586"/>
          </a:xfrm>
          <a:prstGeom prst="rect">
            <a:avLst/>
          </a:prstGeom>
          <a:noFill/>
          <a:ln w="9525">
            <a:noFill/>
            <a:miter lim="800000"/>
            <a:headEnd/>
            <a:tailEnd/>
          </a:ln>
        </p:spPr>
      </p:pic>
    </p:spTree>
    <p:extLst>
      <p:ext uri="{BB962C8B-B14F-4D97-AF65-F5344CB8AC3E}">
        <p14:creationId xmlns:p14="http://schemas.microsoft.com/office/powerpoint/2010/main" val="151035818"/>
      </p:ext>
    </p:extLst>
  </p:cSld>
  <p:clrMapOvr>
    <a:masterClrMapping/>
  </p:clrMapOvr>
  <mc:AlternateContent xmlns:mc="http://schemas.openxmlformats.org/markup-compatibility/2006" xmlns:p14="http://schemas.microsoft.com/office/powerpoint/2010/main">
    <mc:Choice Requires="p14">
      <p:transition spd="slow" p14:dur="2000" advTm="424"/>
    </mc:Choice>
    <mc:Fallback xmlns="">
      <p:transition xmlns:p14="http://schemas.microsoft.com/office/powerpoint/2010/main" spd="slow" advTm="424"/>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3|0.2|0.1"/>
</p:tagLst>
</file>

<file path=ppt/tags/tag2.xml><?xml version="1.0" encoding="utf-8"?>
<p:tagLst xmlns:a="http://schemas.openxmlformats.org/drawingml/2006/main" xmlns:r="http://schemas.openxmlformats.org/officeDocument/2006/relationships" xmlns:p="http://schemas.openxmlformats.org/presentationml/2006/main">
  <p:tag name="TIMING" val="|0.6|0.5"/>
</p:tagLst>
</file>

<file path=ppt/tags/tag3.xml><?xml version="1.0" encoding="utf-8"?>
<p:tagLst xmlns:a="http://schemas.openxmlformats.org/drawingml/2006/main" xmlns:r="http://schemas.openxmlformats.org/officeDocument/2006/relationships" xmlns:p="http://schemas.openxmlformats.org/presentationml/2006/main">
  <p:tag name="TIMING" val="|0.8|1.1"/>
</p:tagLst>
</file>

<file path=ppt/tags/tag4.xml><?xml version="1.0" encoding="utf-8"?>
<p:tagLst xmlns:a="http://schemas.openxmlformats.org/drawingml/2006/main" xmlns:r="http://schemas.openxmlformats.org/officeDocument/2006/relationships" xmlns:p="http://schemas.openxmlformats.org/presentationml/2006/main">
  <p:tag name="TIMING" val="|76.9"/>
</p:tagLst>
</file>

<file path=ppt/tags/tag5.xml><?xml version="1.0" encoding="utf-8"?>
<p:tagLst xmlns:a="http://schemas.openxmlformats.org/drawingml/2006/main" xmlns:r="http://schemas.openxmlformats.org/officeDocument/2006/relationships" xmlns:p="http://schemas.openxmlformats.org/presentationml/2006/main">
  <p:tag name="TIMING" val="|1|10.2|12.9"/>
</p:tagLst>
</file>

<file path=ppt/theme/theme1.xml><?xml version="1.0" encoding="utf-8"?>
<a:theme xmlns:a="http://schemas.openxmlformats.org/drawingml/2006/main" name="ALMA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alma.pot</Template>
  <TotalTime>23384</TotalTime>
  <Words>6677</Words>
  <Application>Microsoft Macintosh PowerPoint</Application>
  <PresentationFormat>On-screen Show (4:3)</PresentationFormat>
  <Paragraphs>602</Paragraphs>
  <Slides>48</Slides>
  <Notes>40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ALMA Slide</vt:lpstr>
      <vt:lpstr>Document</vt:lpstr>
      <vt:lpstr>PowerPoint Presentation</vt:lpstr>
      <vt:lpstr>Presentation Outline</vt:lpstr>
      <vt:lpstr>Introduction</vt:lpstr>
      <vt:lpstr>Introduction</vt:lpstr>
      <vt:lpstr>Introduction</vt:lpstr>
      <vt:lpstr>Introduction</vt:lpstr>
      <vt:lpstr>A Brief History of ALMA: I</vt:lpstr>
      <vt:lpstr>A Brief History of ALMA: II</vt:lpstr>
      <vt:lpstr>Key Design Elements</vt:lpstr>
      <vt:lpstr>Key Design Element: Antennas</vt:lpstr>
      <vt:lpstr>Key Design Element: Antennas</vt:lpstr>
      <vt:lpstr>Key Design Element: ALMA Receiver Bands</vt:lpstr>
      <vt:lpstr>Key Design Element: Receivers</vt:lpstr>
      <vt:lpstr>Key Design Element: Correlators</vt:lpstr>
      <vt:lpstr>Operations</vt:lpstr>
      <vt:lpstr>Operations: Science Archive</vt:lpstr>
      <vt:lpstr>Science Goals</vt:lpstr>
      <vt:lpstr>Science</vt:lpstr>
      <vt:lpstr>Science</vt:lpstr>
      <vt:lpstr>Distant Galaxies: Inverse K-correction </vt:lpstr>
      <vt:lpstr>At Deep Sensitivities, Galaxies Crowd</vt:lpstr>
      <vt:lpstr>The Birth of Chemical Complexity</vt:lpstr>
      <vt:lpstr>PowerPoint Presentation</vt:lpstr>
      <vt:lpstr>Formation of the 1st Galaxies</vt:lpstr>
      <vt:lpstr>PowerPoint Presentation</vt:lpstr>
      <vt:lpstr>ALMA:  Nitrogen in the Early Universe</vt:lpstr>
      <vt:lpstr>PowerPoint Presentation</vt:lpstr>
      <vt:lpstr>PowerPoint Presentation</vt:lpstr>
      <vt:lpstr>Spectrally Resolved Images…</vt:lpstr>
      <vt:lpstr>Reveal the Complex Nature of SDP.81 </vt:lpstr>
      <vt:lpstr>An Unstable Gas-rich Disk</vt:lpstr>
      <vt:lpstr>PowerPoint Presentation</vt:lpstr>
      <vt:lpstr>Nearby Galaxies</vt:lpstr>
      <vt:lpstr>PowerPoint Presentation</vt:lpstr>
      <vt:lpstr>SN87A Molecule and Dust Production, Particle Acceleration</vt:lpstr>
      <vt:lpstr>PowerPoint Presentation</vt:lpstr>
      <vt:lpstr>Protoplanetary Disk Midplane Snow Lines</vt:lpstr>
      <vt:lpstr>PowerPoint Presentation</vt:lpstr>
      <vt:lpstr>PowerPoint Presentation</vt:lpstr>
      <vt:lpstr>Interconnecting Streamer in Binary GG Tau </vt:lpstr>
      <vt:lpstr>‘Dust Traps’ in Transition Disks</vt:lpstr>
      <vt:lpstr>PowerPoint Presentation</vt:lpstr>
      <vt:lpstr>Candidate Protoplanetary Companion to FW Tau</vt:lpstr>
      <vt:lpstr>PowerPoint Presentation</vt:lpstr>
      <vt:lpstr>PowerPoint Presentation</vt:lpstr>
      <vt:lpstr>Development Program</vt:lpstr>
      <vt:lpstr>Summary</vt:lpstr>
      <vt:lpstr>PowerPoint Presentation</vt:lpstr>
    </vt:vector>
  </TitlesOfParts>
  <Company>NRAO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Taylor Johnson</dc:creator>
  <cp:lastModifiedBy>Al Wootten</cp:lastModifiedBy>
  <cp:revision>365</cp:revision>
  <cp:lastPrinted>2013-05-21T18:35:25Z</cp:lastPrinted>
  <dcterms:created xsi:type="dcterms:W3CDTF">2009-03-03T19:26:39Z</dcterms:created>
  <dcterms:modified xsi:type="dcterms:W3CDTF">2015-08-17T14:21:06Z</dcterms:modified>
</cp:coreProperties>
</file>