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8" r:id="rId3"/>
    <p:sldId id="373" r:id="rId4"/>
    <p:sldId id="372" r:id="rId5"/>
    <p:sldId id="369" r:id="rId6"/>
    <p:sldId id="387" r:id="rId7"/>
    <p:sldId id="377" r:id="rId8"/>
    <p:sldId id="386" r:id="rId9"/>
    <p:sldId id="376" r:id="rId10"/>
    <p:sldId id="371" r:id="rId11"/>
    <p:sldId id="384" r:id="rId12"/>
    <p:sldId id="374" r:id="rId13"/>
    <p:sldId id="375" r:id="rId14"/>
    <p:sldId id="379" r:id="rId15"/>
    <p:sldId id="378" r:id="rId16"/>
    <p:sldId id="383" r:id="rId17"/>
    <p:sldId id="385" r:id="rId18"/>
    <p:sldId id="335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0000"/>
    <a:srgbClr val="0033CC"/>
    <a:srgbClr val="139916"/>
    <a:srgbClr val="55D97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 autoAdjust="0"/>
    <p:restoredTop sz="79667" autoAdjust="0"/>
  </p:normalViewPr>
  <p:slideViewPr>
    <p:cSldViewPr>
      <p:cViewPr varScale="1">
        <p:scale>
          <a:sx n="50" d="100"/>
          <a:sy n="50" d="100"/>
        </p:scale>
        <p:origin x="-16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0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101F673-6B1C-468F-ADAF-E208BB549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50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6FA36-4203-4405-A386-9D2BDD9EF1EC}" type="slidenum">
              <a:rPr lang="en-US"/>
              <a:pPr/>
              <a:t>1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Part I: the effects of the atmosphere on the radio signal</a:t>
            </a:r>
          </a:p>
          <a:p>
            <a:r>
              <a:rPr lang="en-US" baseline="0" dirty="0" smtClean="0"/>
              <a:t>Part II: the effects of the atmosphere on the telescope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“atmosphere” includes solar heating!</a:t>
            </a:r>
          </a:p>
          <a:p>
            <a:r>
              <a:rPr lang="en-US" baseline="0" dirty="0" smtClean="0"/>
              <a:t>Talk will  focus on GBT.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10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11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12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13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 Azimuth Corrections</a:t>
            </a:r>
            <a:endParaRPr lang="en-US" dirty="0" smtClean="0"/>
          </a:p>
          <a:p>
            <a:r>
              <a:rPr lang="en-US" dirty="0" smtClean="0"/>
              <a:t>Alidade:</a:t>
            </a:r>
            <a:r>
              <a:rPr lang="en-US" baseline="0" dirty="0" smtClean="0"/>
              <a:t> left and right tilts produce an elevation dependent azimuth error</a:t>
            </a:r>
          </a:p>
          <a:p>
            <a:r>
              <a:rPr lang="en-US" baseline="0" dirty="0" smtClean="0"/>
              <a:t>Horizontal </a:t>
            </a:r>
            <a:r>
              <a:rPr lang="en-US" baseline="0" dirty="0" err="1" smtClean="0"/>
              <a:t>feedarm</a:t>
            </a:r>
            <a:r>
              <a:rPr lang="en-US" baseline="0" dirty="0" smtClean="0"/>
              <a:t>: left-to-right bending </a:t>
            </a:r>
          </a:p>
          <a:p>
            <a:r>
              <a:rPr lang="en-US" baseline="0" dirty="0" smtClean="0"/>
              <a:t>BUS: translation in the x-direction around the y-direction</a:t>
            </a:r>
          </a:p>
          <a:p>
            <a:r>
              <a:rPr lang="en-US" baseline="0" dirty="0" smtClean="0"/>
              <a:t>Vertical </a:t>
            </a:r>
            <a:r>
              <a:rPr lang="en-US" baseline="0" dirty="0" err="1" smtClean="0"/>
              <a:t>feedarm</a:t>
            </a:r>
            <a:r>
              <a:rPr lang="en-US" baseline="0" dirty="0" smtClean="0"/>
              <a:t>: left-to-right differences</a:t>
            </a:r>
          </a:p>
          <a:p>
            <a:endParaRPr lang="en-US" baseline="0" dirty="0" smtClean="0"/>
          </a:p>
          <a:p>
            <a:pPr marL="171450" indent="-171450">
              <a:buFont typeface="Wingdings" pitchFamily="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Elevation Corrections</a:t>
            </a:r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BUS: translation in the y-direction around the x-direction (elevation axle)</a:t>
            </a:r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Horizontal </a:t>
            </a:r>
            <a:r>
              <a:rPr lang="en-US" baseline="0" dirty="0" err="1" smtClean="0">
                <a:sym typeface="Wingdings" panose="05000000000000000000" pitchFamily="2" charset="2"/>
              </a:rPr>
              <a:t>feedarm</a:t>
            </a:r>
            <a:r>
              <a:rPr lang="en-US" baseline="0" dirty="0" smtClean="0">
                <a:sym typeface="Wingdings" panose="05000000000000000000" pitchFamily="2" charset="2"/>
              </a:rPr>
              <a:t>: bending around the x-direction</a:t>
            </a:r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Vertical </a:t>
            </a:r>
            <a:r>
              <a:rPr lang="en-US" baseline="0" dirty="0" err="1" smtClean="0">
                <a:sym typeface="Wingdings" panose="05000000000000000000" pitchFamily="2" charset="2"/>
              </a:rPr>
              <a:t>feedarm</a:t>
            </a:r>
            <a:r>
              <a:rPr lang="en-US" baseline="0" dirty="0" smtClean="0">
                <a:sym typeface="Wingdings" panose="05000000000000000000" pitchFamily="2" charset="2"/>
              </a:rPr>
              <a:t>: differences in the y-direction (front-to-back)</a:t>
            </a:r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Alidade: temperature differences in the legs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14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Conventional</a:t>
            </a:r>
            <a:r>
              <a:rPr lang="en-US" baseline="0" dirty="0" smtClean="0"/>
              <a:t> “with phase” Holography: use a phase reference antenna to measure the amplitude and phase of the far-field beam pattern.  The Fourier transform yields the aperture function and thus the deformations.  Measuring just the power pattern of the in-focus beam underdetermines the aperture function.  For example, you cannot distinguish a sign change in a surface error.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OOF “phase retrieval” Holography:  introduce a known phase change across the aperture by defocusing the telescope.  Due to the non-linearity of the measurement process, a straight forward inversion from the observed beam power pattern to the aperture plane is not possible.  The aperture plane is parameterized by a set of basis functions (Zernike Polynomials) and determined by numerical fits.  Zernike polynomials are a good choice since they are orthogonal.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Images:  </a:t>
            </a:r>
            <a:r>
              <a:rPr lang="en-US" baseline="0" dirty="0" err="1" smtClean="0"/>
              <a:t>wavefront</a:t>
            </a:r>
            <a:r>
              <a:rPr lang="en-US" baseline="0" dirty="0" smtClean="0"/>
              <a:t> errors with contours at half radian intervals at +/- 2pi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15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Forward and Backward scan</a:t>
            </a:r>
            <a:r>
              <a:rPr lang="en-US" baseline="0" dirty="0" smtClean="0"/>
              <a:t> differences.</a:t>
            </a:r>
          </a:p>
          <a:p>
            <a:r>
              <a:rPr lang="en-US" baseline="0" dirty="0" smtClean="0"/>
              <a:t>Hooke’s Law: pointing offset is proportional to pressure which goes as the velocity squared.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16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17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Mustang data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F673-6B1C-468F-ADAF-E208BB5491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2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Plasma Frequency: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f_p</a:t>
            </a:r>
            <a:r>
              <a:rPr lang="en-US" baseline="0" dirty="0" smtClean="0"/>
              <a:t> ~ 10-20 MHz</a:t>
            </a:r>
          </a:p>
          <a:p>
            <a:pPr marL="171450" indent="-171450">
              <a:buFont typeface="Wingdings"/>
              <a:buChar char="à"/>
            </a:pPr>
            <a:r>
              <a:rPr lang="en-US" baseline="0" dirty="0" smtClean="0"/>
              <a:t>Phase path irregularities: 1-100 km in size and important for interferometers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3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Plane Parallel use Snell’s law</a:t>
            </a:r>
          </a:p>
          <a:p>
            <a:r>
              <a:rPr lang="en-US" dirty="0" smtClean="0"/>
              <a:t>Most telescopes use an approximation;</a:t>
            </a:r>
            <a:r>
              <a:rPr lang="en-US" baseline="0" dirty="0" smtClean="0"/>
              <a:t> this will depend on weather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Index of refraction: n = c/v  (v phase velocity)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wave front encounters a refractive wedge of water vapor.  The wave front is tilted from its original </a:t>
            </a:r>
          </a:p>
          <a:p>
            <a:r>
              <a:rPr lang="en-US" dirty="0" smtClean="0"/>
              <a:t>Direction because of the phase difference between the opposite ends</a:t>
            </a:r>
            <a:r>
              <a:rPr lang="en-US" baseline="0" dirty="0" smtClean="0"/>
              <a:t> of the aperture.   This results in</a:t>
            </a:r>
            <a:r>
              <a:rPr lang="en-US" baseline="0" dirty="0"/>
              <a:t> </a:t>
            </a:r>
            <a:r>
              <a:rPr lang="en-US" baseline="0" dirty="0" smtClean="0"/>
              <a:t>a</a:t>
            </a:r>
          </a:p>
          <a:p>
            <a:r>
              <a:rPr lang="en-US" baseline="0" dirty="0" smtClean="0"/>
              <a:t>pointing error (the </a:t>
            </a:r>
            <a:r>
              <a:rPr lang="en-US" baseline="0" dirty="0" smtClean="0"/>
              <a:t>beam </a:t>
            </a:r>
            <a:r>
              <a:rPr lang="en-US" baseline="0" dirty="0" smtClean="0"/>
              <a:t>shape is okay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m50 is a dimensionless parameter related to the standard deviation of the angle of the arrival fluctuations </a:t>
            </a:r>
          </a:p>
          <a:p>
            <a:r>
              <a:rPr lang="en-US" baseline="0" dirty="0" smtClean="0"/>
              <a:t>which is related to the Structure function.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5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Hydrosols are liquid droplets</a:t>
            </a:r>
            <a:r>
              <a:rPr lang="en-US" baseline="0" dirty="0" smtClean="0"/>
              <a:t> (clouds)</a:t>
            </a:r>
          </a:p>
          <a:p>
            <a:r>
              <a:rPr lang="en-US" baseline="0" dirty="0" smtClean="0"/>
              <a:t>H2O lines</a:t>
            </a:r>
          </a:p>
          <a:p>
            <a:r>
              <a:rPr lang="en-US" baseline="0" dirty="0" smtClean="0"/>
              <a:t>O2 lines</a:t>
            </a:r>
          </a:p>
          <a:p>
            <a:r>
              <a:rPr lang="en-US" baseline="0" dirty="0" smtClean="0"/>
              <a:t>Dry air continuum</a:t>
            </a:r>
          </a:p>
          <a:p>
            <a:endParaRPr lang="en-US" baseline="0" dirty="0" smtClean="0"/>
          </a:p>
          <a:p>
            <a:r>
              <a:rPr lang="en-US" baseline="0" dirty="0" smtClean="0">
                <a:sym typeface="Wingdings" panose="05000000000000000000" pitchFamily="2" charset="2"/>
              </a:rPr>
              <a:t> Hydrosols and H2O are weather related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– nearly fixed component</a:t>
            </a:r>
          </a:p>
          <a:p>
            <a:r>
              <a:rPr lang="en-US" dirty="0" smtClean="0"/>
              <a:t>Tb</a:t>
            </a:r>
            <a:r>
              <a:rPr lang="en-US" baseline="0" dirty="0" smtClean="0"/>
              <a:t> – </a:t>
            </a:r>
            <a:r>
              <a:rPr lang="en-US" baseline="0" dirty="0" smtClean="0"/>
              <a:t>atmospheric </a:t>
            </a:r>
            <a:r>
              <a:rPr lang="en-US" baseline="0" dirty="0" smtClean="0"/>
              <a:t>(variable) </a:t>
            </a:r>
            <a:r>
              <a:rPr lang="en-US" baseline="0" dirty="0" smtClean="0"/>
              <a:t>component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Tk</a:t>
            </a:r>
            <a:r>
              <a:rPr lang="en-US" baseline="0" dirty="0" smtClean="0"/>
              <a:t> &gt;&gt; To so atmospheric emission is more important than atmospheric absorption in reducing observing efficiency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7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Pyrgeometer</a:t>
            </a:r>
            <a:r>
              <a:rPr lang="en-US" dirty="0" smtClean="0"/>
              <a:t>:</a:t>
            </a:r>
            <a:r>
              <a:rPr lang="en-US" baseline="0" dirty="0" smtClean="0"/>
              <a:t> 4.5-40 microns over 150 deg.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56DD3-78E7-4CE2-8998-DD41148B7D2A}" type="slidenum">
              <a:rPr lang="en-US"/>
              <a:pPr/>
              <a:t>9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8CC4D-55F2-427C-9C68-B02A54DE4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F5CD9-9EF8-41A1-92BC-448C7A73A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31D4E-B988-443B-8FE5-DFC6E15A5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2A9FD3-8715-4F01-9C1A-BA555965B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30BBE-B0CB-49CD-B39F-8E3565237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0CCDE-C67E-48CB-8E6D-E877A64A61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3FA7E-161C-4A76-BE71-B0AB53584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FD8F4-023F-468E-A6F1-4BC8439D19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6C7EE-9059-449D-8CE1-9F4846710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FCC4E-D79B-40EC-8929-79F137DE0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C69BF-AFD2-4091-A2E6-C22CE6792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FCC64-8F82-42C8-8D84-5075A70E0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D9CD32-429C-4BD6-B6B9-7082DD1FDD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7.jp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www.gb.nrao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 of the Atmosphere on</a:t>
            </a:r>
            <a:br>
              <a:rPr lang="en-US" dirty="0" smtClean="0"/>
            </a:br>
            <a:r>
              <a:rPr lang="en-US" dirty="0" smtClean="0"/>
              <a:t> Radio Astronomy Observations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Dana S. </a:t>
            </a:r>
            <a:r>
              <a:rPr lang="en-US" dirty="0" err="1"/>
              <a:t>Balser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33220"/>
            <a:ext cx="6324600" cy="4258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Adjustments</a:t>
            </a:r>
            <a:endParaRPr lang="en-US" dirty="0"/>
          </a:p>
        </p:txBody>
      </p:sp>
      <p:pic>
        <p:nvPicPr>
          <p:cNvPr id="3" name="Picture 5" descr="gb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492625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3" descr="foc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603500"/>
            <a:ext cx="1752600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surf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4" y="5308600"/>
            <a:ext cx="1589088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190749"/>
            <a:ext cx="1893888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a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022850"/>
            <a:ext cx="1970088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" y="195991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Focus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861" y="4692153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Surface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12717" y="4175571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Pointing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16715" y="4643089"/>
            <a:ext cx="702468" cy="285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99408" y="2245666"/>
            <a:ext cx="2267346" cy="879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05401" y="3919538"/>
            <a:ext cx="2285999" cy="8759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486399" y="4700239"/>
            <a:ext cx="1726318" cy="9253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Performance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00557"/>
              </p:ext>
            </p:extLst>
          </p:nvPr>
        </p:nvGraphicFramePr>
        <p:xfrm>
          <a:off x="838200" y="1676400"/>
          <a:ext cx="7442200" cy="141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4" name="Equation" r:id="rId4" imgW="2070000" imgH="393480" progId="Equation.3">
                  <p:embed/>
                </p:oleObj>
              </mc:Choice>
              <mc:Fallback>
                <p:oleObj name="Equation" r:id="rId4" imgW="20700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7442200" cy="141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093091"/>
              </p:ext>
            </p:extLst>
          </p:nvPr>
        </p:nvGraphicFramePr>
        <p:xfrm>
          <a:off x="1066800" y="3276600"/>
          <a:ext cx="699932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5" name="Equation" r:id="rId6" imgW="1904760" imgH="228600" progId="Equation.3">
                  <p:embed/>
                </p:oleObj>
              </mc:Choice>
              <mc:Fallback>
                <p:oleObj name="Equation" r:id="rId6" imgW="19047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76600"/>
                        <a:ext cx="699932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414301"/>
              </p:ext>
            </p:extLst>
          </p:nvPr>
        </p:nvGraphicFramePr>
        <p:xfrm>
          <a:off x="990600" y="4495800"/>
          <a:ext cx="710115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6" name="Equation" r:id="rId8" imgW="1942920" imgH="228600" progId="Equation.3">
                  <p:embed/>
                </p:oleObj>
              </mc:Choice>
              <mc:Fallback>
                <p:oleObj name="Equation" r:id="rId8" imgW="19429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710115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5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Effects: pointing, focus, surface shape</a:t>
            </a:r>
            <a:endParaRPr lang="en-US" dirty="0"/>
          </a:p>
        </p:txBody>
      </p:sp>
      <p:pic>
        <p:nvPicPr>
          <p:cNvPr id="3" name="Picture 3" descr="focus_vs_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4191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55026"/>
              </p:ext>
            </p:extLst>
          </p:nvPr>
        </p:nvGraphicFramePr>
        <p:xfrm>
          <a:off x="5105400" y="2377230"/>
          <a:ext cx="3530600" cy="84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4" name="Equation" r:id="rId5" imgW="1701720" imgH="406080" progId="Equation.3">
                  <p:embed/>
                </p:oleObj>
              </mc:Choice>
              <mc:Fallback>
                <p:oleObj name="Equation" r:id="rId5" imgW="1701720" imgH="4060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77230"/>
                        <a:ext cx="3530600" cy="845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6522" y="5934045"/>
            <a:ext cx="74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4635" y="2891190"/>
            <a:ext cx="461665" cy="12849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Axial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Pointing and Focus: thermal model</a:t>
            </a:r>
            <a:endParaRPr lang="en-US" dirty="0"/>
          </a:p>
        </p:txBody>
      </p:sp>
      <p:pic>
        <p:nvPicPr>
          <p:cNvPr id="2" name="tempsMovie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1752600"/>
            <a:ext cx="4495800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130296" cy="4682067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505450" y="6358467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err="1" smtClean="0">
                <a:solidFill>
                  <a:srgbClr val="002060"/>
                </a:solidFill>
              </a:rPr>
              <a:t>Constantikes</a:t>
            </a:r>
            <a:r>
              <a:rPr lang="en-US" altLang="en-US" sz="2000" dirty="0" smtClean="0">
                <a:solidFill>
                  <a:srgbClr val="002060"/>
                </a:solidFill>
              </a:rPr>
              <a:t> (2007)</a:t>
            </a:r>
            <a:endParaRPr lang="en-US" altLang="en-US" sz="14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9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Telescope Surface: OOF Holography</a:t>
            </a:r>
            <a:endParaRPr lang="en-US" dirty="0"/>
          </a:p>
        </p:txBody>
      </p:sp>
      <p:pic>
        <p:nvPicPr>
          <p:cNvPr id="3" name="Picture 3" descr="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754313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em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35528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69881" y="2740967"/>
                <a:ext cx="21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𝑟𝑚𝑠</m:t>
                      </m:r>
                      <m:r>
                        <a:rPr lang="en-US" sz="2400" b="0" i="1" smtClean="0">
                          <a:latin typeface="Cambria Math"/>
                        </a:rPr>
                        <m:t>=330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881" y="2740967"/>
                <a:ext cx="216411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53403" y="4648200"/>
                <a:ext cx="21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𝑟𝑚𝑠</m:t>
                      </m:r>
                      <m:r>
                        <a:rPr lang="en-US" sz="2400" b="0" i="1" smtClean="0">
                          <a:latin typeface="Cambria Math"/>
                        </a:rPr>
                        <m:t>=220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403" y="4648200"/>
                <a:ext cx="2164119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29000" y="6172200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err="1" smtClean="0">
                <a:solidFill>
                  <a:srgbClr val="002060"/>
                </a:solidFill>
              </a:rPr>
              <a:t>Nikolic</a:t>
            </a:r>
            <a:r>
              <a:rPr lang="en-US" altLang="en-US" sz="2000" dirty="0" smtClean="0">
                <a:solidFill>
                  <a:srgbClr val="002060"/>
                </a:solidFill>
              </a:rPr>
              <a:t> et al. (2007)</a:t>
            </a:r>
            <a:endParaRPr lang="en-US" altLang="en-US" sz="14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Effects: pointing</a:t>
            </a:r>
            <a:endParaRPr lang="en-US" dirty="0"/>
          </a:p>
        </p:txBody>
      </p:sp>
      <p:pic>
        <p:nvPicPr>
          <p:cNvPr id="3" name="Picture 3" descr="windhyst031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34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413125"/>
              </p:ext>
            </p:extLst>
          </p:nvPr>
        </p:nvGraphicFramePr>
        <p:xfrm>
          <a:off x="4972050" y="2362200"/>
          <a:ext cx="372259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76" name="Equation" r:id="rId5" imgW="2171520" imgH="1244520" progId="Equation.3">
                  <p:embed/>
                </p:oleObj>
              </mc:Choice>
              <mc:Fallback>
                <p:oleObj name="Equation" r:id="rId5" imgW="2171520" imgH="1244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2362200"/>
                        <a:ext cx="372259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324600" y="6019800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002060"/>
                </a:solidFill>
              </a:rPr>
              <a:t>Condon (2003)</a:t>
            </a:r>
            <a:endParaRPr lang="en-US" altLang="en-US" sz="14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Quadrant Detector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4248150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3348" y="5181421"/>
            <a:ext cx="4020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Flag </a:t>
            </a:r>
            <a:r>
              <a:rPr lang="en-US" sz="2400" dirty="0"/>
              <a:t>b</a:t>
            </a:r>
            <a:r>
              <a:rPr lang="en-US" sz="2400" dirty="0" smtClean="0"/>
              <a:t>ad data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 smtClean="0"/>
              <a:t>Correct maps from arrays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 smtClean="0"/>
              <a:t>Real-time corrections</a:t>
            </a:r>
          </a:p>
        </p:txBody>
      </p:sp>
    </p:spTree>
    <p:extLst>
      <p:ext uri="{BB962C8B-B14F-4D97-AF65-F5344CB8AC3E}">
        <p14:creationId xmlns:p14="http://schemas.microsoft.com/office/powerpoint/2010/main" val="18075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Map Corrections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981200"/>
            <a:ext cx="6505575" cy="4343400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477000" y="6257955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err="1" smtClean="0">
                <a:solidFill>
                  <a:srgbClr val="002060"/>
                </a:solidFill>
              </a:rPr>
              <a:t>Ries</a:t>
            </a:r>
            <a:r>
              <a:rPr lang="en-US" altLang="en-US" sz="2000" dirty="0" smtClean="0">
                <a:solidFill>
                  <a:srgbClr val="002060"/>
                </a:solidFill>
              </a:rPr>
              <a:t> et al. (2009)</a:t>
            </a:r>
            <a:endParaRPr lang="en-US" altLang="en-US" sz="1400" dirty="0">
              <a:solidFill>
                <a:srgbClr val="33CC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576685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Before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55317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51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</a:t>
            </a:r>
          </a:p>
        </p:txBody>
      </p:sp>
      <p:pic>
        <p:nvPicPr>
          <p:cNvPr id="152580" name="Picture 4" descr="gbt_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8770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Effects of the Atmosphere on the Radio Signal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47812"/>
            <a:ext cx="5068747" cy="50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Refraction</a:t>
            </a: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901266" y="6410594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002060"/>
                </a:solidFill>
              </a:rPr>
              <a:t>Green (1985)</a:t>
            </a:r>
            <a:endParaRPr lang="en-US" altLang="en-US" sz="1400" dirty="0">
              <a:solidFill>
                <a:srgbClr val="33CC33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4739769"/>
            <a:ext cx="37528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err="1" smtClean="0">
                <a:solidFill>
                  <a:srgbClr val="002060"/>
                </a:solidFill>
              </a:rPr>
              <a:t>Maddalena</a:t>
            </a:r>
            <a:r>
              <a:rPr lang="en-US" altLang="en-US" sz="2000" dirty="0" smtClean="0">
                <a:solidFill>
                  <a:srgbClr val="002060"/>
                </a:solidFill>
              </a:rPr>
              <a:t> &amp; Johnson (2006)</a:t>
            </a:r>
            <a:endParaRPr lang="en-US" altLang="en-US" sz="2000" dirty="0">
              <a:solidFill>
                <a:srgbClr val="33CC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67135" y="1680618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𝑜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135" y="1680618"/>
                <a:ext cx="2438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00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03640" y="3138851"/>
                <a:ext cx="31229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𝐶𝑜𝑠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𝐶𝑜𝑠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640" y="3138851"/>
                <a:ext cx="312297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62087" y="3674482"/>
                <a:ext cx="30060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 ~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−1)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𝐶𝑜𝑡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087" y="3674482"/>
                <a:ext cx="300607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66000" y="5359530"/>
                <a:ext cx="7064050" cy="89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𝑆𝑖𝑛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𝑑𝑛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− 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𝑆𝑖𝑛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1/2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00" y="5359530"/>
                <a:ext cx="7064050" cy="8903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142619" y="264992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Plane Parallel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383492" y="4779884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Spherical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7696"/>
            <a:ext cx="4419600" cy="32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Anomalous Refraction (Seeing)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1200" y="1981200"/>
                <a:ext cx="5041765" cy="2356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100 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𝐺𝐻𝑧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50 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5/6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             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= 0.4 at 10 GHz for Arecibo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= 1.8 at 100 GHz for the GBT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= 3.0 at 300 GHz for the LMT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981200"/>
                <a:ext cx="5041765" cy="2356799"/>
              </a:xfrm>
              <a:prstGeom prst="rect">
                <a:avLst/>
              </a:prstGeom>
              <a:blipFill rotWithShape="1">
                <a:blip r:embed="rId3"/>
                <a:stretch>
                  <a:fillRect r="-846" b="-5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4722167"/>
                <a:ext cx="36945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𝐼𝑚𝑝𝑜𝑟𝑡𝑎𝑛𝑡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𝑤h𝑒𝑛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722167"/>
                <a:ext cx="3694538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77000" y="6102817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err="1" smtClean="0">
                <a:solidFill>
                  <a:srgbClr val="002060"/>
                </a:solidFill>
              </a:rPr>
              <a:t>Olmi</a:t>
            </a:r>
            <a:r>
              <a:rPr lang="en-US" altLang="en-US" sz="2000" dirty="0" smtClean="0">
                <a:solidFill>
                  <a:srgbClr val="002060"/>
                </a:solidFill>
              </a:rPr>
              <a:t> (2002)</a:t>
            </a:r>
            <a:endParaRPr lang="en-US" altLang="en-US" sz="14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</a:t>
            </a:r>
            <a:r>
              <a:rPr lang="en-US" dirty="0" err="1" smtClean="0"/>
              <a:t>Absortion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81400" y="1559386"/>
                <a:ext cx="1670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559386"/>
                <a:ext cx="167064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1" y="2196177"/>
            <a:ext cx="4203623" cy="3771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84" y="2196177"/>
            <a:ext cx="4122511" cy="3771899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77000" y="6102817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002060"/>
                </a:solidFill>
              </a:rPr>
              <a:t>Condon (2007)</a:t>
            </a:r>
            <a:endParaRPr lang="en-US" altLang="en-US" sz="14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Emission (Noise)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89051" y="1905000"/>
                <a:ext cx="2283767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𝑠𝑦𝑠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051" y="1905000"/>
                <a:ext cx="2283767" cy="490840"/>
              </a:xfrm>
              <a:prstGeom prst="rect">
                <a:avLst/>
              </a:prstGeom>
              <a:blipFill rotWithShape="1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2" y="1683598"/>
            <a:ext cx="4653018" cy="38100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31955" y="3016160"/>
                <a:ext cx="16633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𝑟𝑐𝑣𝑟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955" y="3016160"/>
                <a:ext cx="1663339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691433" y="3628015"/>
                <a:ext cx="2481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(1 − 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 </a:t>
                </a:r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433" y="3628015"/>
                <a:ext cx="248138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869739" y="2480091"/>
                <a:ext cx="4540961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𝑟𝑐𝑣𝑟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𝑠𝑟𝑐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𝑔𝑟𝑑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𝑐𝑚𝑏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739" y="2480091"/>
                <a:ext cx="4540961" cy="425053"/>
              </a:xfrm>
              <a:prstGeom prst="rect">
                <a:avLst/>
              </a:prstGeom>
              <a:blipFill rotWithShape="1"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05600" y="5638800"/>
            <a:ext cx="190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002060"/>
                </a:solidFill>
              </a:rPr>
              <a:t>Condon (2007)</a:t>
            </a:r>
          </a:p>
          <a:p>
            <a:r>
              <a:rPr lang="en-US" altLang="en-US" sz="2000" dirty="0" err="1" smtClean="0">
                <a:solidFill>
                  <a:srgbClr val="002060"/>
                </a:solidFill>
              </a:rPr>
              <a:t>Balser</a:t>
            </a:r>
            <a:r>
              <a:rPr lang="en-US" altLang="en-US" sz="2000" dirty="0" smtClean="0">
                <a:solidFill>
                  <a:srgbClr val="002060"/>
                </a:solidFill>
              </a:rPr>
              <a:t> (2004)</a:t>
            </a:r>
            <a:endParaRPr lang="en-US" altLang="en-US" sz="1400" dirty="0">
              <a:solidFill>
                <a:srgbClr val="33CC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367" y="2480091"/>
            <a:ext cx="461665" cy="22170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System Temperature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7719" y="558084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Stability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7" y="2383812"/>
            <a:ext cx="4352925" cy="3243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32" y="2574312"/>
            <a:ext cx="3865704" cy="2907341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791200" y="6286790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002060"/>
                </a:solidFill>
              </a:rPr>
              <a:t>Mason &amp; </a:t>
            </a:r>
            <a:r>
              <a:rPr lang="en-US" altLang="en-US" sz="2000" dirty="0" err="1" smtClean="0">
                <a:solidFill>
                  <a:srgbClr val="002060"/>
                </a:solidFill>
              </a:rPr>
              <a:t>Perera</a:t>
            </a:r>
            <a:r>
              <a:rPr lang="en-US" altLang="en-US" sz="2000" dirty="0" smtClean="0">
                <a:solidFill>
                  <a:srgbClr val="002060"/>
                </a:solidFill>
              </a:rPr>
              <a:t> (2011)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66900" y="6286790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err="1" smtClean="0">
                <a:solidFill>
                  <a:srgbClr val="002060"/>
                </a:solidFill>
              </a:rPr>
              <a:t>Balser</a:t>
            </a:r>
            <a:r>
              <a:rPr lang="en-US" altLang="en-US" sz="2000" dirty="0" smtClean="0">
                <a:solidFill>
                  <a:srgbClr val="002060"/>
                </a:solidFill>
              </a:rPr>
              <a:t> (2011)</a:t>
            </a:r>
            <a:endParaRPr lang="en-US" altLang="en-US" sz="1400" dirty="0">
              <a:solidFill>
                <a:srgbClr val="33CC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7526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 GHz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52910" y="1712267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90 GHz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506" y="2647950"/>
            <a:ext cx="461665" cy="9002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62212" y="2600413"/>
            <a:ext cx="461665" cy="9900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Fraction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66900" y="562740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Irradiance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52910" y="5518248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Tsys</a:t>
            </a:r>
            <a:r>
              <a:rPr lang="en-US" dirty="0" smtClean="0"/>
              <a:t> (90GHz)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74333" y="384331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good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3527" y="36995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7C80"/>
                </a:solidFill>
              </a:rPr>
              <a:t>poor</a:t>
            </a:r>
            <a:endParaRPr lang="en-US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Forecasts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883609" cy="5095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1828800"/>
            <a:ext cx="3008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Vertical Profiles from</a:t>
            </a:r>
          </a:p>
          <a:p>
            <a:r>
              <a:rPr lang="en-US" sz="2400" dirty="0" smtClean="0"/>
              <a:t>GOES and Balloon</a:t>
            </a:r>
          </a:p>
          <a:p>
            <a:r>
              <a:rPr lang="en-US" sz="2400" dirty="0" smtClean="0"/>
              <a:t>Soundings (NOAA)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876800" y="5404157"/>
            <a:ext cx="3657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err="1" smtClean="0">
                <a:solidFill>
                  <a:srgbClr val="002060"/>
                </a:solidFill>
              </a:rPr>
              <a:t>Maddalena</a:t>
            </a:r>
            <a:r>
              <a:rPr lang="en-US" altLang="en-US" sz="2000" dirty="0" smtClean="0">
                <a:solidFill>
                  <a:srgbClr val="002060"/>
                </a:solidFill>
              </a:rPr>
              <a:t>: </a:t>
            </a:r>
            <a:r>
              <a:rPr lang="en-US" altLang="en-US" sz="2000" dirty="0" smtClean="0">
                <a:solidFill>
                  <a:srgbClr val="002060"/>
                </a:solidFill>
                <a:hlinkClick r:id="rId4"/>
              </a:rPr>
              <a:t>www.gb.nrao.edu/</a:t>
            </a:r>
            <a:endParaRPr lang="en-US" altLang="en-US" sz="2000" dirty="0" smtClean="0">
              <a:solidFill>
                <a:srgbClr val="002060"/>
              </a:solidFill>
            </a:endParaRPr>
          </a:p>
          <a:p>
            <a:r>
              <a:rPr lang="en-US" altLang="en-US" sz="2000" dirty="0" smtClean="0">
                <a:solidFill>
                  <a:srgbClr val="002060"/>
                </a:solidFill>
              </a:rPr>
              <a:t>~rmaddale/Weather</a:t>
            </a:r>
            <a:endParaRPr lang="en-US" altLang="en-US" sz="2000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207625" y="3505200"/>
                <a:ext cx="2263248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𝑠𝑦𝑠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625" y="3505200"/>
                <a:ext cx="2263248" cy="490840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 of the Atmosphere on the Telescope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71086" y="2286000"/>
            <a:ext cx="3001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Repeatable Errors: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Gravity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 Static Corrections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3130296" cy="4682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9453" y="3810000"/>
            <a:ext cx="36006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Non-repeatable Errors:</a:t>
            </a:r>
          </a:p>
          <a:p>
            <a:r>
              <a:rPr lang="en-US" sz="2400" dirty="0" smtClean="0"/>
              <a:t>      Thermal (slow)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Wind (fast)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Dynamic Corrections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6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13208</TotalTime>
  <Words>952</Words>
  <Application>Microsoft Office PowerPoint</Application>
  <PresentationFormat>On-screen Show (4:3)</PresentationFormat>
  <Paragraphs>149</Paragraphs>
  <Slides>18</Slides>
  <Notes>18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Equation</vt:lpstr>
      <vt:lpstr>The Effects of the Atmosphere on  Radio Astronomy Observations Dana S. Balser</vt:lpstr>
      <vt:lpstr>The Effects of the Atmosphere on the Radio Signal</vt:lpstr>
      <vt:lpstr>Atmospheric Refraction</vt:lpstr>
      <vt:lpstr>Anomalous Refraction (Seeing)</vt:lpstr>
      <vt:lpstr>Atmospheric Absortion</vt:lpstr>
      <vt:lpstr>Atmospheric Emission (Noise)</vt:lpstr>
      <vt:lpstr>Atmospheric Stability</vt:lpstr>
      <vt:lpstr>Weather Forecasts</vt:lpstr>
      <vt:lpstr>The Effects of the Atmosphere on the Telescope</vt:lpstr>
      <vt:lpstr>Telescope Adjustments</vt:lpstr>
      <vt:lpstr>Telescope Performance</vt:lpstr>
      <vt:lpstr>Thermal Effects: pointing, focus, surface shape</vt:lpstr>
      <vt:lpstr>Telescope Pointing and Focus: thermal model</vt:lpstr>
      <vt:lpstr>Telescope Surface: OOF Holography</vt:lpstr>
      <vt:lpstr>Wind Effects: pointing</vt:lpstr>
      <vt:lpstr>Quadrant Detector</vt:lpstr>
      <vt:lpstr>Map Corrections</vt:lpstr>
      <vt:lpstr>Fini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dbalser</dc:creator>
  <cp:lastModifiedBy>Dana Balser</cp:lastModifiedBy>
  <cp:revision>243</cp:revision>
  <cp:lastPrinted>2013-07-09T17:26:20Z</cp:lastPrinted>
  <dcterms:created xsi:type="dcterms:W3CDTF">2007-05-09T20:40:46Z</dcterms:created>
  <dcterms:modified xsi:type="dcterms:W3CDTF">2015-07-09T12:39:31Z</dcterms:modified>
</cp:coreProperties>
</file>