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4373" r:id="rId3"/>
    <p:sldMasterId id="2147484374" r:id="rId4"/>
    <p:sldMasterId id="2147484413" r:id="rId5"/>
    <p:sldMasterId id="2147484415" r:id="rId6"/>
  </p:sldMasterIdLst>
  <p:notesMasterIdLst>
    <p:notesMasterId r:id="rId34"/>
  </p:notesMasterIdLst>
  <p:handoutMasterIdLst>
    <p:handoutMasterId r:id="rId35"/>
  </p:handoutMasterIdLst>
  <p:sldIdLst>
    <p:sldId id="257" r:id="rId7"/>
    <p:sldId id="271" r:id="rId8"/>
    <p:sldId id="269" r:id="rId9"/>
    <p:sldId id="288" r:id="rId10"/>
    <p:sldId id="301" r:id="rId11"/>
    <p:sldId id="300" r:id="rId12"/>
    <p:sldId id="305" r:id="rId13"/>
    <p:sldId id="299" r:id="rId14"/>
    <p:sldId id="314" r:id="rId15"/>
    <p:sldId id="315" r:id="rId16"/>
    <p:sldId id="316" r:id="rId17"/>
    <p:sldId id="286" r:id="rId18"/>
    <p:sldId id="290" r:id="rId19"/>
    <p:sldId id="287" r:id="rId20"/>
    <p:sldId id="303" r:id="rId21"/>
    <p:sldId id="289" r:id="rId22"/>
    <p:sldId id="312" r:id="rId23"/>
    <p:sldId id="313" r:id="rId24"/>
    <p:sldId id="293" r:id="rId25"/>
    <p:sldId id="295" r:id="rId26"/>
    <p:sldId id="307" r:id="rId27"/>
    <p:sldId id="294" r:id="rId28"/>
    <p:sldId id="284" r:id="rId29"/>
    <p:sldId id="317" r:id="rId30"/>
    <p:sldId id="281" r:id="rId31"/>
    <p:sldId id="283" r:id="rId32"/>
    <p:sldId id="311"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0099"/>
    <a:srgbClr val="FFFF99"/>
    <a:srgbClr val="FF6600"/>
    <a:srgbClr val="EC888A"/>
    <a:srgbClr val="FF3399"/>
    <a:srgbClr val="8CC7EA"/>
    <a:srgbClr val="EAEAEA"/>
    <a:srgbClr val="66CCFF"/>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3" autoAdjust="0"/>
  </p:normalViewPr>
  <p:slideViewPr>
    <p:cSldViewPr snapToGrid="0" snapToObjects="1">
      <p:cViewPr varScale="1">
        <p:scale>
          <a:sx n="75" d="100"/>
          <a:sy n="75" d="100"/>
        </p:scale>
        <p:origin x="-13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50EB5B-141A-4A09-BC7A-09FFAD198D55}" type="datetime1">
              <a:rPr lang="en-US"/>
              <a:pPr/>
              <a:t>3/14/2012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340183B-16A0-4DCF-934D-1187F1AA689D}" type="slidenum">
              <a:rPr lang="en-US"/>
              <a:pPr/>
              <a:t>‹#›</a:t>
            </a:fld>
            <a:endParaRPr lang="en-US"/>
          </a:p>
        </p:txBody>
      </p:sp>
    </p:spTree>
    <p:extLst>
      <p:ext uri="{BB962C8B-B14F-4D97-AF65-F5344CB8AC3E}">
        <p14:creationId xmlns:p14="http://schemas.microsoft.com/office/powerpoint/2010/main" xmlns="" val="330732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49BEF9-B730-4CA5-AEEB-35C0A8207DF8}" type="datetime1">
              <a:rPr lang="en-US"/>
              <a:pPr/>
              <a:t>3/14/2012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568532-D276-4D49-BEA7-1C14B88965D8}" type="slidenum">
              <a:rPr lang="en-US"/>
              <a:pPr/>
              <a:t>‹#›</a:t>
            </a:fld>
            <a:endParaRPr lang="en-US"/>
          </a:p>
        </p:txBody>
      </p:sp>
    </p:spTree>
    <p:extLst>
      <p:ext uri="{BB962C8B-B14F-4D97-AF65-F5344CB8AC3E}">
        <p14:creationId xmlns:p14="http://schemas.microsoft.com/office/powerpoint/2010/main" xmlns="" val="273539024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96" charset="-128"/>
        <a:cs typeface="ＭＳ Ｐゴシック"/>
      </a:defRPr>
    </a:lvl2pPr>
    <a:lvl3pPr marL="914400" algn="l" defTabSz="457200" rtl="0" fontAlgn="base">
      <a:spcBef>
        <a:spcPct val="30000"/>
      </a:spcBef>
      <a:spcAft>
        <a:spcPct val="0"/>
      </a:spcAft>
      <a:defRPr sz="1200" kern="1200">
        <a:solidFill>
          <a:schemeClr val="tx1"/>
        </a:solidFill>
        <a:latin typeface="+mn-lt"/>
        <a:ea typeface="ＭＳ Ｐゴシック" pitchFamily="96" charset="-128"/>
        <a:cs typeface="ＭＳ Ｐゴシック"/>
      </a:defRPr>
    </a:lvl3pPr>
    <a:lvl4pPr marL="1371600" algn="l" defTabSz="457200" rtl="0" fontAlgn="base">
      <a:spcBef>
        <a:spcPct val="30000"/>
      </a:spcBef>
      <a:spcAft>
        <a:spcPct val="0"/>
      </a:spcAft>
      <a:defRPr sz="1200" kern="1200">
        <a:solidFill>
          <a:schemeClr val="tx1"/>
        </a:solidFill>
        <a:latin typeface="+mn-lt"/>
        <a:ea typeface="ＭＳ Ｐゴシック" pitchFamily="96" charset="-128"/>
        <a:cs typeface="ＭＳ Ｐゴシック"/>
      </a:defRPr>
    </a:lvl4pPr>
    <a:lvl5pPr marL="1828800" algn="l" defTabSz="457200" rtl="0" fontAlgn="base">
      <a:spcBef>
        <a:spcPct val="30000"/>
      </a:spcBef>
      <a:spcAft>
        <a:spcPct val="0"/>
      </a:spcAft>
      <a:defRPr sz="1200" kern="1200">
        <a:solidFill>
          <a:schemeClr val="tx1"/>
        </a:solidFill>
        <a:latin typeface="+mn-lt"/>
        <a:ea typeface="ＭＳ Ｐゴシック" pitchFamily="9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Algorithm,</a:t>
            </a:r>
            <a:r>
              <a:rPr lang="en-US" baseline="0" dirty="0" smtClean="0"/>
              <a:t> simulations: Haskell</a:t>
            </a:r>
          </a:p>
          <a:p>
            <a:r>
              <a:rPr lang="en-US" baseline="0" dirty="0" smtClean="0"/>
              <a:t>Databases: </a:t>
            </a:r>
            <a:r>
              <a:rPr lang="en-US" baseline="0" dirty="0" err="1" smtClean="0"/>
              <a:t>PostGres</a:t>
            </a:r>
            <a:endParaRPr lang="en-US" baseline="0" dirty="0" smtClean="0"/>
          </a:p>
          <a:p>
            <a:r>
              <a:rPr lang="en-US" baseline="0" dirty="0" smtClean="0"/>
              <a:t>Scheduler Tool/Sensitivity Calculator: </a:t>
            </a:r>
            <a:r>
              <a:rPr lang="en-US" baseline="0" dirty="0" err="1" smtClean="0"/>
              <a:t>Django</a:t>
            </a:r>
            <a:r>
              <a:rPr lang="en-US" baseline="0" dirty="0" smtClean="0"/>
              <a:t> Server and Google Web Toolkit GWT/GXT Client</a:t>
            </a:r>
          </a:p>
          <a:p>
            <a:r>
              <a:rPr lang="en-US" baseline="0" dirty="0" smtClean="0"/>
              <a:t>Observer pages: </a:t>
            </a:r>
            <a:r>
              <a:rPr lang="en-US" baseline="0" dirty="0" err="1" smtClean="0"/>
              <a:t>Django</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began our simulations by requiring </a:t>
            </a:r>
            <a:r>
              <a:rPr lang="en-US" baseline="0" dirty="0" err="1" smtClean="0"/>
              <a:t>eta_min</a:t>
            </a:r>
            <a:r>
              <a:rPr lang="en-US" baseline="0" dirty="0" smtClean="0"/>
              <a:t> = 0.5 at all frequencies on the grounds that observing time is proportional to 1/eta and diverges rapidly when </a:t>
            </a:r>
            <a:r>
              <a:rPr lang="en-US" baseline="0" dirty="0" err="1" smtClean="0"/>
              <a:t>eta_min</a:t>
            </a:r>
            <a:r>
              <a:rPr lang="en-US" baseline="0" dirty="0" smtClean="0"/>
              <a:t> &lt; 0.5.  However, the observing efficiency attainable in practice is actually as strong function of frequency and almost never falls to 0.5 for low frequencies, so we allowed </a:t>
            </a:r>
            <a:r>
              <a:rPr lang="en-US" baseline="0" dirty="0" err="1" smtClean="0"/>
              <a:t>eta_min</a:t>
            </a:r>
            <a:r>
              <a:rPr lang="en-US" baseline="0" dirty="0" smtClean="0"/>
              <a:t> to vary with frequency in a way that prohibits needlessly inefficient observations at any frequency.</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18</a:t>
            </a:fld>
            <a:endParaRPr lang="en-US"/>
          </a:p>
        </p:txBody>
      </p:sp>
    </p:spTree>
    <p:extLst>
      <p:ext uri="{BB962C8B-B14F-4D97-AF65-F5344CB8AC3E}">
        <p14:creationId xmlns:p14="http://schemas.microsoft.com/office/powerpoint/2010/main" xmlns="" val="30034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 limit is the HA at which </a:t>
            </a:r>
            <a:r>
              <a:rPr lang="en-US" dirty="0" err="1" smtClean="0"/>
              <a:t>eta_atm</a:t>
            </a:r>
            <a:r>
              <a:rPr lang="en-US" baseline="0" dirty="0" smtClean="0"/>
              <a:t> = </a:t>
            </a:r>
            <a:r>
              <a:rPr lang="en-US" baseline="0" dirty="0" err="1" smtClean="0"/>
              <a:t>sqrt</a:t>
            </a:r>
            <a:r>
              <a:rPr lang="en-US" baseline="0" dirty="0" smtClean="0"/>
              <a:t>(0.5*</a:t>
            </a:r>
            <a:r>
              <a:rPr lang="en-US" baseline="0" dirty="0" err="1" smtClean="0"/>
              <a:t>eta_min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19</a:t>
            </a:fld>
            <a:endParaRPr lang="en-US"/>
          </a:p>
        </p:txBody>
      </p:sp>
    </p:spTree>
    <p:extLst>
      <p:ext uri="{BB962C8B-B14F-4D97-AF65-F5344CB8AC3E}">
        <p14:creationId xmlns:p14="http://schemas.microsoft.com/office/powerpoint/2010/main" xmlns="" val="169251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Bands</a:t>
            </a:r>
            <a:r>
              <a:rPr lang="en-US" dirty="0" smtClean="0"/>
              <a:t>: </a:t>
            </a:r>
            <a:r>
              <a:rPr lang="en-US" dirty="0" err="1" smtClean="0"/>
              <a:t>R_stab</a:t>
            </a:r>
            <a:r>
              <a:rPr lang="en-US" dirty="0" smtClean="0"/>
              <a:t> = </a:t>
            </a:r>
            <a:r>
              <a:rPr lang="en-US" dirty="0" err="1" smtClean="0"/>
              <a:t>sigma_large</a:t>
            </a:r>
            <a:r>
              <a:rPr lang="en-US" dirty="0" smtClean="0"/>
              <a:t>/</a:t>
            </a:r>
            <a:r>
              <a:rPr lang="en-US" dirty="0" err="1" smtClean="0"/>
              <a:t>sigma_small</a:t>
            </a:r>
            <a:r>
              <a:rPr lang="en-US" baseline="0" dirty="0" smtClean="0"/>
              <a:t> for pointing scans at X-band.</a:t>
            </a:r>
          </a:p>
          <a:p>
            <a:r>
              <a:rPr lang="en-US" baseline="0" dirty="0" smtClean="0"/>
              <a:t>MUSTANG: </a:t>
            </a:r>
            <a:r>
              <a:rPr lang="en-US" baseline="0" dirty="0" err="1" smtClean="0"/>
              <a:t>Tsys</a:t>
            </a:r>
            <a:r>
              <a:rPr lang="en-US" baseline="0" dirty="0" smtClean="0"/>
              <a:t> at scan elevation = 35K, 50K.</a:t>
            </a:r>
          </a:p>
          <a:p>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21</a:t>
            </a:fld>
            <a:endParaRPr lang="en-US"/>
          </a:p>
        </p:txBody>
      </p:sp>
    </p:spTree>
    <p:extLst>
      <p:ext uri="{BB962C8B-B14F-4D97-AF65-F5344CB8AC3E}">
        <p14:creationId xmlns:p14="http://schemas.microsoft.com/office/powerpoint/2010/main" xmlns="" val="52846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knapsack algorithm</a:t>
            </a:r>
            <a:r>
              <a:rPr lang="en-US" baseline="0" dirty="0" smtClean="0"/>
              <a:t> solves this problem iteratively.  First, find the maximum value with cost 1.  Then find the maximum value with cost 2, etc.  This may involve adding a new item of cost 1 to the existing item, or it may involve forgetting the existing item of cost 1 and replacing it with a new, more valuable, item of cost 2.  Importantly for this algorithm, remember both solutions.  Then, to find the maximum value of cost 3, the solution may involve adding an item of cost 1 to the solution of cost 2, it may involve adding an item of cost 2 to the solution of cost 1, or it may involve a new item of cost 3.</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22</a:t>
            </a:fld>
            <a:endParaRPr lang="en-US"/>
          </a:p>
        </p:txBody>
      </p:sp>
    </p:spTree>
    <p:extLst>
      <p:ext uri="{BB962C8B-B14F-4D97-AF65-F5344CB8AC3E}">
        <p14:creationId xmlns:p14="http://schemas.microsoft.com/office/powerpoint/2010/main" xmlns="" val="397733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effects: attenuates signal and adds noise</a:t>
            </a:r>
            <a:endParaRPr lang="en-US" dirty="0" smtClean="0"/>
          </a:p>
          <a:p>
            <a:endParaRPr lang="en-US" dirty="0" smtClean="0"/>
          </a:p>
          <a:p>
            <a:r>
              <a:rPr lang="en-US" dirty="0" smtClean="0"/>
              <a:t>Independent</a:t>
            </a:r>
            <a:r>
              <a:rPr lang="en-US" baseline="0" dirty="0" smtClean="0"/>
              <a:t> of weather: </a:t>
            </a:r>
            <a:r>
              <a:rPr lang="en-US" dirty="0" smtClean="0"/>
              <a:t>Dry air (continuum)</a:t>
            </a:r>
            <a:r>
              <a:rPr lang="en-US" baseline="0" dirty="0" smtClean="0"/>
              <a:t> and </a:t>
            </a:r>
            <a:r>
              <a:rPr lang="en-US" dirty="0" smtClean="0"/>
              <a:t>Oxygen</a:t>
            </a:r>
            <a:r>
              <a:rPr lang="en-US" baseline="0" dirty="0" smtClean="0"/>
              <a:t> (pressure-broadened lines)</a:t>
            </a:r>
          </a:p>
          <a:p>
            <a:r>
              <a:rPr lang="en-US" baseline="0" dirty="0" smtClean="0"/>
              <a:t>Dependent of weather: water vapor (pressure broadened line and continuum) and hydrosol (continuum)</a:t>
            </a:r>
          </a:p>
          <a:p>
            <a:endParaRPr lang="en-US" baseline="0" dirty="0" smtClean="0"/>
          </a:p>
          <a:p>
            <a:r>
              <a:rPr lang="en-US" baseline="0" dirty="0" smtClean="0"/>
              <a:t>Ratio of water vapor line and water vapor continuum is nearly constant since they are both proportional to the column of </a:t>
            </a:r>
            <a:r>
              <a:rPr lang="en-US" baseline="0" dirty="0" err="1" smtClean="0"/>
              <a:t>precipitable</a:t>
            </a:r>
            <a:r>
              <a:rPr lang="en-US" baseline="0" dirty="0" smtClean="0"/>
              <a:t> water vapor (PWV).  When the relative humidity is high enough, clouds and hydrosols (water droplets) form and can dominate the total zenith opacity at high frequencies.</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4</a:t>
            </a:fld>
            <a:endParaRPr lang="en-US"/>
          </a:p>
        </p:txBody>
      </p:sp>
    </p:spTree>
    <p:extLst>
      <p:ext uri="{BB962C8B-B14F-4D97-AF65-F5344CB8AC3E}">
        <p14:creationId xmlns:p14="http://schemas.microsoft.com/office/powerpoint/2010/main" xmlns="" val="169646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Weather</a:t>
            </a:r>
            <a:r>
              <a:rPr lang="en-US" baseline="0" dirty="0" smtClean="0"/>
              <a:t> data are derived from the national weather services that provide vertical weather conditions.  They are based on computer models that use balloon soundings and GOES satellite soundings as input.  We average info from Lewisburg, Elkins, and Hot Springs.  We are using the North American </a:t>
            </a:r>
            <a:r>
              <a:rPr lang="en-US" baseline="0" dirty="0" err="1" smtClean="0"/>
              <a:t>Mesoscale</a:t>
            </a:r>
            <a:r>
              <a:rPr lang="en-US" baseline="0" dirty="0" smtClean="0"/>
              <a:t> (NAM, formally known as ETA) model.</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 become opaque</a:t>
            </a:r>
            <a:r>
              <a:rPr lang="en-US" baseline="0" dirty="0" smtClean="0"/>
              <a:t> at frequencies above 5 GHz.  They are also a measure of stability as well as temperature.</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6</a:t>
            </a:fld>
            <a:endParaRPr lang="en-US"/>
          </a:p>
        </p:txBody>
      </p:sp>
    </p:spTree>
    <p:extLst>
      <p:ext uri="{BB962C8B-B14F-4D97-AF65-F5344CB8AC3E}">
        <p14:creationId xmlns:p14="http://schemas.microsoft.com/office/powerpoint/2010/main" xmlns="" val="5271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 the GBT obeys Hooke’s law so</a:t>
            </a:r>
            <a:r>
              <a:rPr lang="en-US" baseline="0" dirty="0" smtClean="0"/>
              <a:t> the pointing shift is proportional to the wind pressure, and we make the approximation that the wind pressure is proportional to the square of the wind speed.</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7</a:t>
            </a:fld>
            <a:endParaRPr lang="en-US"/>
          </a:p>
        </p:txBody>
      </p:sp>
    </p:spTree>
    <p:extLst>
      <p:ext uri="{BB962C8B-B14F-4D97-AF65-F5344CB8AC3E}">
        <p14:creationId xmlns:p14="http://schemas.microsoft.com/office/powerpoint/2010/main" xmlns="" val="37460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a:t>
            </a:r>
            <a:r>
              <a:rPr lang="en-US" baseline="0" dirty="0" smtClean="0"/>
              <a:t> crosses: wind speed value for each hour.</a:t>
            </a:r>
          </a:p>
          <a:p>
            <a:r>
              <a:rPr lang="en-US" baseline="0" dirty="0" smtClean="0"/>
              <a:t>Red crosses: 80</a:t>
            </a:r>
            <a:r>
              <a:rPr lang="en-US" baseline="30000" dirty="0" smtClean="0"/>
              <a:t>th</a:t>
            </a:r>
            <a:r>
              <a:rPr lang="en-US" baseline="0" dirty="0" smtClean="0"/>
              <a:t> percentile wind speed binned in 0.25 m/s intervals.</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8</a:t>
            </a:fld>
            <a:endParaRPr lang="en-US"/>
          </a:p>
        </p:txBody>
      </p:sp>
    </p:spTree>
    <p:extLst>
      <p:ext uri="{BB962C8B-B14F-4D97-AF65-F5344CB8AC3E}">
        <p14:creationId xmlns:p14="http://schemas.microsoft.com/office/powerpoint/2010/main" xmlns="" val="14876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 of the</a:t>
            </a:r>
            <a:r>
              <a:rPr lang="en-US" baseline="0" dirty="0" smtClean="0"/>
              <a:t> integration time needed to make a transit observation in the best weather to the time needed to reach the same sensitivity given the actual weather conditions and hour </a:t>
            </a:r>
            <a:r>
              <a:rPr lang="en-US" baseline="0" dirty="0" smtClean="0"/>
              <a:t>angle.  Efficiency </a:t>
            </a:r>
            <a:r>
              <a:rPr lang="en-US" baseline="0" dirty="0" smtClean="0"/>
              <a:t>normalized this way always ranges from zero to unity.</a:t>
            </a:r>
          </a:p>
          <a:p>
            <a:endParaRPr lang="en-US" baseline="0" dirty="0" smtClean="0"/>
          </a:p>
          <a:p>
            <a:r>
              <a:rPr lang="en-US" baseline="0" dirty="0" smtClean="0"/>
              <a:t>Atmosphere: use radiometer equation and corrections to opacity</a:t>
            </a:r>
          </a:p>
          <a:p>
            <a:endParaRPr lang="en-US" baseline="0" dirty="0" smtClean="0"/>
          </a:p>
          <a:p>
            <a:r>
              <a:rPr lang="en-US" baseline="0" dirty="0" smtClean="0"/>
              <a:t>Surface: use </a:t>
            </a:r>
            <a:r>
              <a:rPr lang="en-US" baseline="0" dirty="0" err="1" smtClean="0"/>
              <a:t>Ruze’s</a:t>
            </a:r>
            <a:r>
              <a:rPr lang="en-US" baseline="0" dirty="0" smtClean="0"/>
              <a:t> equation and how the </a:t>
            </a:r>
            <a:r>
              <a:rPr lang="en-US" baseline="0" dirty="0" err="1" smtClean="0"/>
              <a:t>rms</a:t>
            </a:r>
            <a:r>
              <a:rPr lang="en-US" baseline="0" dirty="0" smtClean="0"/>
              <a:t> relates to aperture efficiency</a:t>
            </a:r>
          </a:p>
          <a:p>
            <a:endParaRPr lang="en-US" baseline="0" dirty="0" smtClean="0"/>
          </a:p>
          <a:p>
            <a:r>
              <a:rPr lang="en-US" baseline="0" dirty="0" smtClean="0"/>
              <a:t>Tracking:  assume Gaussian beam and that the tracking errors are approximately Gaussian; plus Hooke’s law.</a:t>
            </a:r>
          </a:p>
        </p:txBody>
      </p:sp>
      <p:sp>
        <p:nvSpPr>
          <p:cNvPr id="4" name="Slide Number Placeholder 3"/>
          <p:cNvSpPr>
            <a:spLocks noGrp="1"/>
          </p:cNvSpPr>
          <p:nvPr>
            <p:ph type="sldNum" sz="quarter" idx="10"/>
          </p:nvPr>
        </p:nvSpPr>
        <p:spPr/>
        <p:txBody>
          <a:bodyPr/>
          <a:lstStyle/>
          <a:p>
            <a:fld id="{38568532-D276-4D49-BEA7-1C14B88965D8}" type="slidenum">
              <a:rPr lang="en-US" smtClean="0"/>
              <a:pPr/>
              <a:t>12</a:t>
            </a:fld>
            <a:endParaRPr lang="en-US"/>
          </a:p>
        </p:txBody>
      </p:sp>
    </p:spTree>
    <p:extLst>
      <p:ext uri="{BB962C8B-B14F-4D97-AF65-F5344CB8AC3E}">
        <p14:creationId xmlns:p14="http://schemas.microsoft.com/office/powerpoint/2010/main" xmlns="" val="150673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reciprocal</a:t>
            </a:r>
            <a:r>
              <a:rPr lang="en-US" baseline="0" dirty="0" smtClean="0"/>
              <a:t> of the fraction of time that the following limits for a transit observation are all satisfied: observing efficiency, tracking error, and atmospheric stability.  It is a function of receiver, frequency, elevation, and observing type.</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14</a:t>
            </a:fld>
            <a:endParaRPr lang="en-US"/>
          </a:p>
        </p:txBody>
      </p:sp>
    </p:spTree>
    <p:extLst>
      <p:ext uri="{BB962C8B-B14F-4D97-AF65-F5344CB8AC3E}">
        <p14:creationId xmlns:p14="http://schemas.microsoft.com/office/powerpoint/2010/main" xmlns="" val="202996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schedule pressure P is a measure</a:t>
            </a:r>
            <a:r>
              <a:rPr lang="en-US" baseline="0" dirty="0" smtClean="0"/>
              <a:t> of unsatisfied demand.  Feedback can be used to equalize pressure across right ascension and frequency by favoring sessions having higher pressure values.  Feedback is blind and competes with observing efficiency, so it reduces efficiency and should be used only as a last resort.</a:t>
            </a:r>
            <a:endParaRPr lang="en-US" dirty="0"/>
          </a:p>
        </p:txBody>
      </p:sp>
      <p:sp>
        <p:nvSpPr>
          <p:cNvPr id="4" name="Slide Number Placeholder 3"/>
          <p:cNvSpPr>
            <a:spLocks noGrp="1"/>
          </p:cNvSpPr>
          <p:nvPr>
            <p:ph type="sldNum" sz="quarter" idx="10"/>
          </p:nvPr>
        </p:nvSpPr>
        <p:spPr/>
        <p:txBody>
          <a:bodyPr/>
          <a:lstStyle/>
          <a:p>
            <a:fld id="{38568532-D276-4D49-BEA7-1C14B88965D8}" type="slidenum">
              <a:rPr lang="en-US" smtClean="0"/>
              <a:pPr/>
              <a:t>16</a:t>
            </a:fld>
            <a:endParaRPr lang="en-US"/>
          </a:p>
        </p:txBody>
      </p:sp>
    </p:spTree>
    <p:extLst>
      <p:ext uri="{BB962C8B-B14F-4D97-AF65-F5344CB8AC3E}">
        <p14:creationId xmlns:p14="http://schemas.microsoft.com/office/powerpoint/2010/main" xmlns="" val="2577220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0" y="1246188"/>
            <a:ext cx="9144000" cy="3355975"/>
          </a:xfrm>
          <a:prstGeom prst="rect">
            <a:avLst/>
          </a:prstGeom>
          <a:solidFill>
            <a:schemeClr val="bg1"/>
          </a:solidFill>
          <a:ln w="9525">
            <a:noFill/>
            <a:miter lim="800000"/>
            <a:headEnd/>
            <a:tailEnd/>
          </a:ln>
          <a:effectLst/>
        </p:spPr>
        <p:txBody>
          <a:bodyPr wrap="none" anchor="ctr"/>
          <a:lstStyle/>
          <a:p>
            <a:endParaRPr lang="en-US"/>
          </a:p>
        </p:txBody>
      </p:sp>
      <p:pic>
        <p:nvPicPr>
          <p:cNvPr id="7" name="Picture 5" descr="telescopes-1976-crop"/>
          <p:cNvPicPr>
            <a:picLocks noChangeAspect="1" noChangeArrowheads="1"/>
          </p:cNvPicPr>
          <p:nvPr userDrawn="1"/>
        </p:nvPicPr>
        <p:blipFill>
          <a:blip r:embed="rId2"/>
          <a:srcRect/>
          <a:stretch>
            <a:fillRect/>
          </a:stretch>
        </p:blipFill>
        <p:spPr bwMode="auto">
          <a:xfrm>
            <a:off x="0" y="1454150"/>
            <a:ext cx="9144000" cy="2692400"/>
          </a:xfrm>
          <a:prstGeom prst="rect">
            <a:avLst/>
          </a:prstGeom>
          <a:solidFill>
            <a:schemeClr val="bg1"/>
          </a:solidFill>
        </p:spPr>
      </p:pic>
      <p:pic>
        <p:nvPicPr>
          <p:cNvPr id="9" name="Picture 2"/>
          <p:cNvPicPr>
            <a:picLocks noChangeAspect="1" noChangeArrowheads="1"/>
          </p:cNvPicPr>
          <p:nvPr/>
        </p:nvPicPr>
        <p:blipFill>
          <a:blip r:embed="rId3"/>
          <a:srcRect/>
          <a:stretch>
            <a:fillRect/>
          </a:stretch>
        </p:blipFill>
        <p:spPr bwMode="auto">
          <a:xfrm>
            <a:off x="7799388" y="5313363"/>
            <a:ext cx="892175" cy="1154112"/>
          </a:xfrm>
          <a:prstGeom prst="rect">
            <a:avLst/>
          </a:prstGeom>
          <a:noFill/>
          <a:ln w="9525">
            <a:noFill/>
            <a:miter lim="800000"/>
            <a:headEnd/>
            <a:tailEnd/>
          </a:ln>
          <a:effectLst/>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smtClean="0"/>
              <a:t>Click to edit Master text styles</a:t>
            </a:r>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A244AF6-0F9C-45D0-B687-92DBBF6950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795E460-4E89-4A6C-8E7E-8BCEBD54CB8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BB616F7-339A-40F4-A920-38D5471C2EE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FBADBDB-8F08-4E69-98D0-9B384817F86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9F28A2A-54F1-4625-B66B-6C93CD02E2E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27E35FE-331E-4D28-BFCA-A51E5F17A16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9E7A8BB-9050-4D39-84E3-83296EDE0B4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0592C48-546D-42CF-8EDD-E22A9F735D2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FAA07BB-EF90-4549-BD1D-528EE4978B1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AB1E2D6-E48A-40C5-A2A8-F87BC80838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E9751A0-6B24-411D-A808-7D79B692306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1D84A37-CBF2-4CB8-AF8D-2711B5B0D12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5AA757C-0C23-4867-933A-1FE077898B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3C347224-6910-4F69-98D9-A412DC3495A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2BE4B64-6C68-4B14-BB45-BC58A8E5B25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EE9A3F1-E29A-4A17-86A3-A3A6BE0ABB2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64B8B17-5192-4F91-8AC4-71DD64259F5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4C4A943-5FB1-47DC-BFA5-92B6C4E08D1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83A835C-F764-4A82-9C23-3103710AB22A}"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282E9BB-8695-46BD-B8C6-2584446E27E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3DDD37CD-1863-497A-B4B5-F1127BC3EFF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6A3C4EC5-D3EA-45F0-8E70-9519435C0DE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452438" y="5835650"/>
            <a:ext cx="590550" cy="763588"/>
          </a:xfrm>
          <a:prstGeom prst="rect">
            <a:avLst/>
          </a:prstGeom>
          <a:noFill/>
          <a:ln w="9525">
            <a:noFill/>
            <a:miter lim="800000"/>
            <a:headEnd/>
            <a:tailEnd/>
          </a:ln>
          <a:effectLst/>
        </p:spPr>
      </p:pic>
      <p:sp>
        <p:nvSpPr>
          <p:cNvPr id="3"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Gill Sans MT" pitchFamily="34" charset="0"/>
              </a:defRPr>
            </a:lvl1pPr>
          </a:lstStyle>
          <a:p>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E75933E1-2CDD-46F8-9A3C-C305DCB8A0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6332512-2DA8-4F56-8A9F-F16D2B5BE8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A33BD08-1EC4-44D7-B4F7-45A8E7A8B06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969C788-55DE-44FA-B0B0-78887962CB0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C41E24F-A96D-459A-8C86-2CFB2B7CB2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29.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30.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a:effectLst/>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Gill Sans MT" pitchFamily="34" charset="0"/>
              </a:defRPr>
            </a:lvl1pPr>
          </a:lstStyle>
          <a:p>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Gill Sans MT" pitchFamily="34" charset="0"/>
              </a:defRPr>
            </a:lvl1pPr>
          </a:lstStyle>
          <a:p>
            <a:fld id="{2A4CD51F-3CD4-4F17-BE3D-F665E961BA86}" type="slidenum">
              <a:rPr lang="en-US"/>
              <a:pPr/>
              <a:t>‹#›</a:t>
            </a:fld>
            <a:endParaRPr lang="en-US"/>
          </a:p>
        </p:txBody>
      </p:sp>
      <p:sp>
        <p:nvSpPr>
          <p:cNvPr id="3077" name="Rectangle 5"/>
          <p:cNvSpPr>
            <a:spLocks noChangeArrowheads="1"/>
          </p:cNvSpPr>
          <p:nvPr/>
        </p:nvSpPr>
        <p:spPr bwMode="auto">
          <a:xfrm>
            <a:off x="0" y="1414463"/>
            <a:ext cx="9144000" cy="2900362"/>
          </a:xfrm>
          <a:prstGeom prst="rect">
            <a:avLst/>
          </a:prstGeom>
          <a:solidFill>
            <a:schemeClr val="bg1"/>
          </a:solidFill>
          <a:ln w="9525">
            <a:noFill/>
            <a:miter lim="800000"/>
            <a:headEnd/>
            <a:tailEnd/>
          </a:ln>
          <a:effectLst/>
        </p:spPr>
        <p:txBody>
          <a:bodyPr wrap="none" anchor="ctr"/>
          <a:lstStyle/>
          <a:p>
            <a:endParaRPr lang="en-US"/>
          </a:p>
        </p:txBody>
      </p:sp>
      <p:pic>
        <p:nvPicPr>
          <p:cNvPr id="3078" name="Picture 6" descr="telescopes-1976-crop"/>
          <p:cNvPicPr>
            <a:picLocks noChangeAspect="1" noChangeArrowheads="1"/>
          </p:cNvPicPr>
          <p:nvPr/>
        </p:nvPicPr>
        <p:blipFill>
          <a:blip r:embed="rId5"/>
          <a:srcRect/>
          <a:stretch>
            <a:fillRect/>
          </a:stretch>
        </p:blipFill>
        <p:spPr bwMode="auto">
          <a:xfrm>
            <a:off x="0" y="1482725"/>
            <a:ext cx="9144000" cy="269240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4408" r:id="rId1"/>
  </p:sldLayoutIdLst>
  <p:hf hd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ＭＳ Ｐゴシック"/>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ＭＳ Ｐゴシック"/>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ＭＳ Ｐゴシック"/>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ＭＳ Ｐゴシック"/>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ＭＳ Ｐゴシック"/>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pitchFamily="34" charset="0"/>
        <a:defRPr sz="2800" kern="1200">
          <a:solidFill>
            <a:srgbClr val="000099"/>
          </a:solidFill>
          <a:latin typeface="Gill Sans"/>
          <a:ea typeface="ＭＳ Ｐゴシック" pitchFamily="48" charset="-128"/>
          <a:cs typeface="ＭＳ Ｐゴシック"/>
        </a:defRPr>
      </a:lvl1pPr>
      <a:lvl2pPr marL="742950" indent="-285750" algn="l" defTabSz="457200" rtl="0" eaLnBrk="1" fontAlgn="base" hangingPunct="1">
        <a:spcBef>
          <a:spcPct val="20000"/>
        </a:spcBef>
        <a:spcAft>
          <a:spcPct val="0"/>
        </a:spcAft>
        <a:buFont typeface="Arial" pitchFamily="34" charset="0"/>
        <a:defRPr sz="2400" kern="1200">
          <a:solidFill>
            <a:srgbClr val="330099"/>
          </a:solidFill>
          <a:latin typeface="Gill Sans"/>
          <a:ea typeface="ＭＳ Ｐゴシック" pitchFamily="48" charset="-128"/>
          <a:cs typeface="ＭＳ Ｐゴシック"/>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330099"/>
          </a:solidFill>
          <a:latin typeface="Gill Sans"/>
          <a:ea typeface="ＭＳ Ｐゴシック" pitchFamily="48" charset="-128"/>
          <a:cs typeface="ＭＳ Ｐゴシック"/>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330099"/>
          </a:solidFill>
          <a:latin typeface="Gill Sans"/>
          <a:ea typeface="ＭＳ Ｐゴシック" pitchFamily="48" charset="-128"/>
          <a:cs typeface="ＭＳ Ｐゴシック"/>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330099"/>
          </a:solidFill>
          <a:latin typeface="Gill Sans"/>
          <a:ea typeface="ＭＳ Ｐゴシック" pitchFamily="4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4342" name="Picture 6"/>
          <p:cNvPicPr>
            <a:picLocks noChangeAspect="1" noChangeArrowheads="1"/>
          </p:cNvPicPr>
          <p:nvPr/>
        </p:nvPicPr>
        <p:blipFill>
          <a:blip r:embed="rId8"/>
          <a:srcRect/>
          <a:stretch>
            <a:fillRect/>
          </a:stretch>
        </p:blipFill>
        <p:spPr bwMode="auto">
          <a:xfrm>
            <a:off x="452438" y="5835650"/>
            <a:ext cx="590550" cy="763588"/>
          </a:xfrm>
          <a:prstGeom prst="rect">
            <a:avLst/>
          </a:prstGeom>
          <a:noFill/>
          <a:ln w="9525">
            <a:noFill/>
            <a:miter lim="800000"/>
            <a:headEnd/>
            <a:tailEnd/>
          </a:ln>
          <a:effectLst/>
        </p:spPr>
      </p:pic>
      <p:sp>
        <p:nvSpPr>
          <p:cNvPr id="1433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Gill Sans MT" pitchFamily="34" charset="0"/>
              </a:defRPr>
            </a:lvl1pPr>
          </a:lstStyle>
          <a:p>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Gill Sans MT" pitchFamily="34" charset="0"/>
              </a:defRPr>
            </a:lvl1pPr>
          </a:lstStyle>
          <a:p>
            <a:fld id="{0874E0B5-9131-4BA3-BDAE-11BE01659C1D}" type="slidenum">
              <a:rPr lang="en-US"/>
              <a:pPr/>
              <a:t>‹#›</a:t>
            </a:fld>
            <a:endParaRPr lang="en-US"/>
          </a:p>
        </p:txBody>
      </p:sp>
      <p:sp>
        <p:nvSpPr>
          <p:cNvPr id="1434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409" r:id="rId4"/>
    <p:sldLayoutId id="2147484378" r:id="rId5"/>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ＭＳ Ｐゴシック"/>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ＭＳ Ｐゴシック" pitchFamily="48"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ＭＳ Ｐゴシック" pitchFamily="48"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ＭＳ Ｐゴシック" pitchFamily="48"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ＭＳ Ｐゴシック" pitchFamily="48" charset="-128"/>
        </a:defRPr>
      </a:lvl5pPr>
      <a:lvl6pPr marL="457200" algn="l" defTabSz="457200" rtl="0" fontAlgn="base">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6pPr>
      <a:lvl7pPr marL="914400" algn="l" defTabSz="457200" rtl="0" fontAlgn="base">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7pPr>
      <a:lvl8pPr marL="1371600" algn="l" defTabSz="457200" rtl="0" fontAlgn="base">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8pPr>
      <a:lvl9pPr marL="1828800" algn="l" defTabSz="457200" rtl="0" fontAlgn="base">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48"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48"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48"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48"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0099"/>
          </a:solidFill>
          <a:latin typeface="Gill Sans MT" pitchFamily="34" charset="0"/>
          <a:ea typeface="ＭＳ Ｐゴシック" pitchFamily="4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a:effectLst/>
        </p:spPr>
      </p:pic>
      <p:sp>
        <p:nvSpPr>
          <p:cNvPr id="75779"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mn-lt"/>
              </a:defRPr>
            </a:lvl1pPr>
          </a:lstStyle>
          <a:p>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mn-lt"/>
              </a:defRPr>
            </a:lvl1pPr>
          </a:lstStyle>
          <a:p>
            <a:fld id="{B814A5AA-49DF-4E10-89B6-DE5CD812A8A3}" type="slidenum">
              <a:rPr lang="en-US"/>
              <a:pPr/>
              <a:t>‹#›</a:t>
            </a:fld>
            <a:endParaRPr lang="en-US"/>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endParaRPr lang="en-US"/>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spAutoFit/>
          </a:bodyPr>
          <a:lstStyle/>
          <a:p>
            <a:r>
              <a:rPr lang="en-US" sz="5400" b="1">
                <a:solidFill>
                  <a:srgbClr val="8CC7EA"/>
                </a:solidFill>
                <a:latin typeface="Trebuchet MS" pitchFamily="34" charset="0"/>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5pPr>
      <a:lvl6pPr marL="25146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6pPr>
      <a:lvl7pPr marL="29718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7pPr>
      <a:lvl8pPr marL="3429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8pPr>
      <a:lvl9pPr marL="3886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a:effectLst/>
        </p:spPr>
      </p:pic>
      <p:sp>
        <p:nvSpPr>
          <p:cNvPr id="76803"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mn-lt"/>
              </a:defRPr>
            </a:lvl1pPr>
          </a:lstStyle>
          <a:p>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mn-lt"/>
              </a:defRPr>
            </a:lvl1pPr>
          </a:lstStyle>
          <a:p>
            <a:fld id="{C6747A05-FF20-409B-ABE2-BFB8DCF7F5A0}" type="slidenum">
              <a:rPr lang="en-US"/>
              <a:pPr/>
              <a:t>‹#›</a:t>
            </a:fld>
            <a:endParaRPr lang="en-US"/>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endParaRPr lang="en-US"/>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spAutoFit/>
          </a:bodyPr>
          <a:lstStyle/>
          <a:p>
            <a:r>
              <a:rPr lang="en-US" sz="5400" b="1">
                <a:solidFill>
                  <a:srgbClr val="8CC7EA"/>
                </a:solidFill>
                <a:latin typeface="Trebuchet MS" pitchFamily="34" charset="0"/>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a:cs typeface="ＭＳ Ｐゴシック"/>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5pPr>
      <a:lvl6pPr marL="25146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6pPr>
      <a:lvl7pPr marL="29718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7pPr>
      <a:lvl8pPr marL="3429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8pPr>
      <a:lvl9pPr marL="3886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AC4E4"/>
            </a:gs>
            <a:gs pos="100000">
              <a:srgbClr val="9393FF"/>
            </a:gs>
          </a:gsLst>
          <a:lin ang="5400000" scaled="1"/>
        </a:gradFill>
        <a:effectLst/>
      </p:bgPr>
    </p:bg>
    <p:spTree>
      <p:nvGrpSpPr>
        <p:cNvPr id="1" name=""/>
        <p:cNvGrpSpPr/>
        <p:nvPr/>
      </p:nvGrpSpPr>
      <p:grpSpPr>
        <a:xfrm>
          <a:off x="0" y="0"/>
          <a:ext cx="0" cy="0"/>
          <a:chOff x="0" y="0"/>
          <a:chExt cx="0" cy="0"/>
        </a:xfrm>
      </p:grpSpPr>
      <p:pic>
        <p:nvPicPr>
          <p:cNvPr id="94217" name="Picture 9" descr="telescopes-1876v3"/>
          <p:cNvPicPr>
            <a:picLocks noChangeAspect="1" noChangeArrowheads="1"/>
          </p:cNvPicPr>
          <p:nvPr userDrawn="1"/>
        </p:nvPicPr>
        <p:blipFill>
          <a:blip r:embed="rId3"/>
          <a:srcRect/>
          <a:stretch>
            <a:fillRect/>
          </a:stretch>
        </p:blipFill>
        <p:spPr bwMode="auto">
          <a:xfrm>
            <a:off x="0" y="0"/>
            <a:ext cx="9144000" cy="6864350"/>
          </a:xfrm>
          <a:prstGeom prst="rect">
            <a:avLst/>
          </a:prstGeom>
          <a:noFill/>
        </p:spPr>
      </p:pic>
      <p:sp>
        <p:nvSpPr>
          <p:cNvPr id="94210"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11" name="Rectangle 3"/>
          <p:cNvSpPr>
            <a:spLocks noGrp="1" noChangeArrowheads="1"/>
          </p:cNvSpPr>
          <p:nvPr>
            <p:ph type="body" idx="1"/>
          </p:nvPr>
        </p:nvSpPr>
        <p:spPr bwMode="auto">
          <a:xfrm>
            <a:off x="457200" y="15240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4220" name="Picture 12" descr="DSS_3d_logo"/>
          <p:cNvPicPr>
            <a:picLocks noChangeAspect="1" noChangeArrowheads="1"/>
          </p:cNvPicPr>
          <p:nvPr userDrawn="1"/>
        </p:nvPicPr>
        <p:blipFill>
          <a:blip r:embed="rId4"/>
          <a:srcRect/>
          <a:stretch>
            <a:fillRect/>
          </a:stretch>
        </p:blipFill>
        <p:spPr bwMode="auto">
          <a:xfrm>
            <a:off x="107950" y="76200"/>
            <a:ext cx="1123950" cy="1219200"/>
          </a:xfrm>
          <a:prstGeom prst="rect">
            <a:avLst/>
          </a:prstGeom>
          <a:noFill/>
        </p:spPr>
      </p:pic>
    </p:spTree>
  </p:cSld>
  <p:clrMap bg1="lt1" tx1="dk1" bg2="lt2" tx2="dk2" accent1="accent1" accent2="accent2" accent3="accent3" accent4="accent4" accent5="accent5" accent6="accent6" hlink="hlink" folHlink="folHlink"/>
  <p:sldLayoutIdLst>
    <p:sldLayoutId id="2147484414" r:id="rId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008080"/>
          </a:solidFill>
          <a:latin typeface="+mn-lt"/>
        </a:defRPr>
      </a:lvl2pPr>
      <a:lvl3pPr marL="1143000" indent="-228600" algn="l" rtl="0" fontAlgn="base">
        <a:spcBef>
          <a:spcPct val="20000"/>
        </a:spcBef>
        <a:spcAft>
          <a:spcPct val="0"/>
        </a:spcAft>
        <a:buFont typeface="Arial" charset="0"/>
        <a:buChar char="–"/>
        <a:defRPr sz="2400">
          <a:solidFill>
            <a:srgbClr val="008080"/>
          </a:solidFill>
          <a:latin typeface="+mn-lt"/>
        </a:defRPr>
      </a:lvl3pPr>
      <a:lvl4pPr marL="1600200" indent="-228600" algn="l" rtl="0" fontAlgn="base">
        <a:spcBef>
          <a:spcPct val="20000"/>
        </a:spcBef>
        <a:spcAft>
          <a:spcPct val="0"/>
        </a:spcAft>
        <a:buChar char="•"/>
        <a:defRPr sz="2000">
          <a:solidFill>
            <a:srgbClr val="008080"/>
          </a:solidFill>
          <a:latin typeface="+mn-lt"/>
        </a:defRPr>
      </a:lvl4pPr>
      <a:lvl5pPr marL="2057400" indent="-228600" algn="l" rtl="0" fontAlgn="base">
        <a:spcBef>
          <a:spcPct val="20000"/>
        </a:spcBef>
        <a:spcAft>
          <a:spcPct val="0"/>
        </a:spcAft>
        <a:buChar char="»"/>
        <a:defRPr sz="2000">
          <a:solidFill>
            <a:srgbClr val="008080"/>
          </a:solidFill>
          <a:latin typeface="+mn-lt"/>
        </a:defRPr>
      </a:lvl5pPr>
      <a:lvl6pPr marL="2514600" indent="-228600" algn="l" rtl="0" fontAlgn="base">
        <a:spcBef>
          <a:spcPct val="20000"/>
        </a:spcBef>
        <a:spcAft>
          <a:spcPct val="0"/>
        </a:spcAft>
        <a:buChar char="»"/>
        <a:defRPr sz="2000">
          <a:solidFill>
            <a:srgbClr val="008080"/>
          </a:solidFill>
          <a:latin typeface="+mn-lt"/>
        </a:defRPr>
      </a:lvl6pPr>
      <a:lvl7pPr marL="2971800" indent="-228600" algn="l" rtl="0" fontAlgn="base">
        <a:spcBef>
          <a:spcPct val="20000"/>
        </a:spcBef>
        <a:spcAft>
          <a:spcPct val="0"/>
        </a:spcAft>
        <a:buChar char="»"/>
        <a:defRPr sz="2000">
          <a:solidFill>
            <a:srgbClr val="008080"/>
          </a:solidFill>
          <a:latin typeface="+mn-lt"/>
        </a:defRPr>
      </a:lvl7pPr>
      <a:lvl8pPr marL="3429000" indent="-228600" algn="l" rtl="0" fontAlgn="base">
        <a:spcBef>
          <a:spcPct val="20000"/>
        </a:spcBef>
        <a:spcAft>
          <a:spcPct val="0"/>
        </a:spcAft>
        <a:buChar char="»"/>
        <a:defRPr sz="2000">
          <a:solidFill>
            <a:srgbClr val="008080"/>
          </a:solidFill>
          <a:latin typeface="+mn-lt"/>
        </a:defRPr>
      </a:lvl8pPr>
      <a:lvl9pPr marL="3886200" indent="-228600" algn="l" rtl="0" fontAlgn="base">
        <a:spcBef>
          <a:spcPct val="20000"/>
        </a:spcBef>
        <a:spcAft>
          <a:spcPct val="0"/>
        </a:spcAft>
        <a:buChar char="»"/>
        <a:defRPr sz="2000">
          <a:solidFill>
            <a:srgbClr val="0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AC4E4"/>
            </a:gs>
            <a:gs pos="100000">
              <a:srgbClr val="9393FF"/>
            </a:gs>
          </a:gsLst>
          <a:lin ang="5400000" scaled="1"/>
        </a:gradFill>
        <a:effectLst/>
      </p:bgPr>
    </p:bg>
    <p:spTree>
      <p:nvGrpSpPr>
        <p:cNvPr id="1" name=""/>
        <p:cNvGrpSpPr/>
        <p:nvPr/>
      </p:nvGrpSpPr>
      <p:grpSpPr>
        <a:xfrm>
          <a:off x="0" y="0"/>
          <a:ext cx="0" cy="0"/>
          <a:chOff x="0" y="0"/>
          <a:chExt cx="0" cy="0"/>
        </a:xfrm>
      </p:grpSpPr>
      <p:pic>
        <p:nvPicPr>
          <p:cNvPr id="94217" name="Picture 9" descr="telescopes-1876v3"/>
          <p:cNvPicPr>
            <a:picLocks noChangeAspect="1" noChangeArrowheads="1"/>
          </p:cNvPicPr>
          <p:nvPr userDrawn="1"/>
        </p:nvPicPr>
        <p:blipFill>
          <a:blip r:embed="rId3"/>
          <a:srcRect/>
          <a:stretch>
            <a:fillRect/>
          </a:stretch>
        </p:blipFill>
        <p:spPr bwMode="auto">
          <a:xfrm>
            <a:off x="0" y="0"/>
            <a:ext cx="9144000" cy="6864350"/>
          </a:xfrm>
          <a:prstGeom prst="rect">
            <a:avLst/>
          </a:prstGeom>
          <a:noFill/>
        </p:spPr>
      </p:pic>
      <p:sp>
        <p:nvSpPr>
          <p:cNvPr id="94210"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11" name="Rectangle 3"/>
          <p:cNvSpPr>
            <a:spLocks noGrp="1" noChangeArrowheads="1"/>
          </p:cNvSpPr>
          <p:nvPr>
            <p:ph type="body" idx="1"/>
          </p:nvPr>
        </p:nvSpPr>
        <p:spPr bwMode="auto">
          <a:xfrm>
            <a:off x="457200" y="15240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4220" name="Picture 12" descr="DSS_3d_logo"/>
          <p:cNvPicPr>
            <a:picLocks noChangeAspect="1" noChangeArrowheads="1"/>
          </p:cNvPicPr>
          <p:nvPr userDrawn="1"/>
        </p:nvPicPr>
        <p:blipFill>
          <a:blip r:embed="rId4"/>
          <a:srcRect/>
          <a:stretch>
            <a:fillRect/>
          </a:stretch>
        </p:blipFill>
        <p:spPr bwMode="auto">
          <a:xfrm>
            <a:off x="107950" y="76200"/>
            <a:ext cx="1123950" cy="1219200"/>
          </a:xfrm>
          <a:prstGeom prst="rect">
            <a:avLst/>
          </a:prstGeom>
          <a:noFill/>
        </p:spPr>
      </p:pic>
    </p:spTree>
  </p:cSld>
  <p:clrMap bg1="lt1" tx1="dk1" bg2="lt2" tx2="dk2" accent1="accent1" accent2="accent2" accent3="accent3" accent4="accent4" accent5="accent5" accent6="accent6" hlink="hlink" folHlink="folHlink"/>
  <p:sldLayoutIdLst>
    <p:sldLayoutId id="2147484416" r:id="rId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008080"/>
          </a:solidFill>
          <a:latin typeface="+mn-lt"/>
        </a:defRPr>
      </a:lvl2pPr>
      <a:lvl3pPr marL="1143000" indent="-228600" algn="l" rtl="0" fontAlgn="base">
        <a:spcBef>
          <a:spcPct val="20000"/>
        </a:spcBef>
        <a:spcAft>
          <a:spcPct val="0"/>
        </a:spcAft>
        <a:buFont typeface="Arial" charset="0"/>
        <a:buChar char="–"/>
        <a:defRPr sz="2400">
          <a:solidFill>
            <a:srgbClr val="008080"/>
          </a:solidFill>
          <a:latin typeface="+mn-lt"/>
        </a:defRPr>
      </a:lvl3pPr>
      <a:lvl4pPr marL="1600200" indent="-228600" algn="l" rtl="0" fontAlgn="base">
        <a:spcBef>
          <a:spcPct val="20000"/>
        </a:spcBef>
        <a:spcAft>
          <a:spcPct val="0"/>
        </a:spcAft>
        <a:buChar char="•"/>
        <a:defRPr sz="2000">
          <a:solidFill>
            <a:srgbClr val="008080"/>
          </a:solidFill>
          <a:latin typeface="+mn-lt"/>
        </a:defRPr>
      </a:lvl4pPr>
      <a:lvl5pPr marL="2057400" indent="-228600" algn="l" rtl="0" fontAlgn="base">
        <a:spcBef>
          <a:spcPct val="20000"/>
        </a:spcBef>
        <a:spcAft>
          <a:spcPct val="0"/>
        </a:spcAft>
        <a:buChar char="»"/>
        <a:defRPr sz="2000">
          <a:solidFill>
            <a:srgbClr val="008080"/>
          </a:solidFill>
          <a:latin typeface="+mn-lt"/>
        </a:defRPr>
      </a:lvl5pPr>
      <a:lvl6pPr marL="2514600" indent="-228600" algn="l" rtl="0" fontAlgn="base">
        <a:spcBef>
          <a:spcPct val="20000"/>
        </a:spcBef>
        <a:spcAft>
          <a:spcPct val="0"/>
        </a:spcAft>
        <a:buChar char="»"/>
        <a:defRPr sz="2000">
          <a:solidFill>
            <a:srgbClr val="008080"/>
          </a:solidFill>
          <a:latin typeface="+mn-lt"/>
        </a:defRPr>
      </a:lvl6pPr>
      <a:lvl7pPr marL="2971800" indent="-228600" algn="l" rtl="0" fontAlgn="base">
        <a:spcBef>
          <a:spcPct val="20000"/>
        </a:spcBef>
        <a:spcAft>
          <a:spcPct val="0"/>
        </a:spcAft>
        <a:buChar char="»"/>
        <a:defRPr sz="2000">
          <a:solidFill>
            <a:srgbClr val="008080"/>
          </a:solidFill>
          <a:latin typeface="+mn-lt"/>
        </a:defRPr>
      </a:lvl7pPr>
      <a:lvl8pPr marL="3429000" indent="-228600" algn="l" rtl="0" fontAlgn="base">
        <a:spcBef>
          <a:spcPct val="20000"/>
        </a:spcBef>
        <a:spcAft>
          <a:spcPct val="0"/>
        </a:spcAft>
        <a:buChar char="»"/>
        <a:defRPr sz="2000">
          <a:solidFill>
            <a:srgbClr val="008080"/>
          </a:solidFill>
          <a:latin typeface="+mn-lt"/>
        </a:defRPr>
      </a:lvl8pPr>
      <a:lvl9pPr marL="3886200" indent="-228600" algn="l" rtl="0" fontAlgn="base">
        <a:spcBef>
          <a:spcPct val="20000"/>
        </a:spcBef>
        <a:spcAft>
          <a:spcPct val="0"/>
        </a:spcAft>
        <a:buChar char="»"/>
        <a:defRPr sz="2000">
          <a:solidFill>
            <a:srgbClr val="0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ctrTitle"/>
          </p:nvPr>
        </p:nvSpPr>
        <p:spPr bwMode="auto">
          <a:xfrm>
            <a:off x="457200" y="381000"/>
            <a:ext cx="8321040" cy="14700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a:rPr>
              <a:t>GBT Dynamic Scheduling System (DSS)</a:t>
            </a:r>
          </a:p>
        </p:txBody>
      </p:sp>
      <p:sp>
        <p:nvSpPr>
          <p:cNvPr id="57349" name="Text Placeholder 8"/>
          <p:cNvSpPr>
            <a:spLocks noGrp="1"/>
          </p:cNvSpPr>
          <p:nvPr>
            <p:ph type="body" sz="quarter" idx="14"/>
          </p:nvPr>
        </p:nvSpPr>
        <p:spPr bwMode="auto">
          <a:xfrm>
            <a:off x="457199" y="4572000"/>
            <a:ext cx="6844937" cy="9144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r>
              <a:rPr lang="en-US" dirty="0" smtClean="0">
                <a:latin typeface="Gill Sans MT" pitchFamily="34" charset="0"/>
                <a:ea typeface="ＭＳ Ｐゴシック"/>
              </a:rPr>
              <a:t>Dana </a:t>
            </a:r>
            <a:r>
              <a:rPr lang="en-US" dirty="0" err="1" smtClean="0">
                <a:latin typeface="Gill Sans MT" pitchFamily="34" charset="0"/>
                <a:ea typeface="ＭＳ Ｐゴシック"/>
              </a:rPr>
              <a:t>Balser</a:t>
            </a:r>
            <a:r>
              <a:rPr lang="en-US" dirty="0" smtClean="0">
                <a:latin typeface="Gill Sans MT" pitchFamily="34" charset="0"/>
                <a:ea typeface="ＭＳ Ｐゴシック"/>
              </a:rPr>
              <a:t>,  Jim </a:t>
            </a:r>
            <a:r>
              <a:rPr lang="en-US" dirty="0" err="1" smtClean="0">
                <a:latin typeface="Gill Sans MT" pitchFamily="34" charset="0"/>
                <a:ea typeface="ＭＳ Ｐゴシック"/>
              </a:rPr>
              <a:t>Braatz</a:t>
            </a:r>
            <a:r>
              <a:rPr lang="en-US" dirty="0" smtClean="0">
                <a:latin typeface="Gill Sans MT" pitchFamily="34" charset="0"/>
                <a:ea typeface="ＭＳ Ｐゴシック"/>
              </a:rPr>
              <a:t>,  Mark Clark,  Jim Condon,  Ray </a:t>
            </a:r>
            <a:r>
              <a:rPr lang="en-US" dirty="0" err="1" smtClean="0">
                <a:latin typeface="Gill Sans MT" pitchFamily="34" charset="0"/>
                <a:ea typeface="ＭＳ Ｐゴシック"/>
              </a:rPr>
              <a:t>Creager</a:t>
            </a:r>
            <a:r>
              <a:rPr lang="en-US" dirty="0" smtClean="0">
                <a:latin typeface="Gill Sans MT" pitchFamily="34" charset="0"/>
                <a:ea typeface="ＭＳ Ｐゴシック"/>
              </a:rPr>
              <a:t>,  Mike McCarty,  Ron </a:t>
            </a:r>
            <a:r>
              <a:rPr lang="en-US" dirty="0" err="1" smtClean="0">
                <a:latin typeface="Gill Sans MT" pitchFamily="34" charset="0"/>
                <a:ea typeface="ＭＳ Ｐゴシック"/>
              </a:rPr>
              <a:t>Maddalena</a:t>
            </a:r>
            <a:r>
              <a:rPr lang="en-US" dirty="0" smtClean="0">
                <a:latin typeface="Gill Sans MT" pitchFamily="34" charset="0"/>
                <a:ea typeface="ＭＳ Ｐゴシック"/>
              </a:rPr>
              <a:t>,  Paul </a:t>
            </a:r>
            <a:r>
              <a:rPr lang="en-US" dirty="0" err="1" smtClean="0">
                <a:latin typeface="Gill Sans MT" pitchFamily="34" charset="0"/>
                <a:ea typeface="ＭＳ Ｐゴシック"/>
              </a:rPr>
              <a:t>Marganian</a:t>
            </a:r>
            <a:r>
              <a:rPr lang="en-US" dirty="0" smtClean="0">
                <a:latin typeface="Gill Sans MT" pitchFamily="34" charset="0"/>
                <a:ea typeface="ＭＳ Ｐゴシック"/>
              </a:rPr>
              <a:t>,  Karen O’Neil,  Eric </a:t>
            </a:r>
            <a:r>
              <a:rPr lang="en-US" dirty="0" err="1" smtClean="0">
                <a:latin typeface="Gill Sans MT" pitchFamily="34" charset="0"/>
                <a:ea typeface="ＭＳ Ｐゴシック"/>
              </a:rPr>
              <a:t>Sessoms</a:t>
            </a:r>
            <a:r>
              <a:rPr lang="en-US" dirty="0" smtClean="0">
                <a:latin typeface="Gill Sans MT" pitchFamily="34" charset="0"/>
                <a:ea typeface="ＭＳ Ｐゴシック"/>
              </a:rPr>
              <a:t>,  Amy Shelton</a:t>
            </a:r>
          </a:p>
        </p:txBody>
      </p:sp>
      <p:pic>
        <p:nvPicPr>
          <p:cNvPr id="1027" name="Picture 3" descr="C:\MainFiles\talks\gbttalks\GBT4_RGB2002_med_resize2.bmp"/>
          <p:cNvPicPr>
            <a:picLocks noChangeAspect="1" noChangeArrowheads="1"/>
          </p:cNvPicPr>
          <p:nvPr/>
        </p:nvPicPr>
        <p:blipFill>
          <a:blip r:embed="rId2"/>
          <a:srcRect/>
          <a:stretch>
            <a:fillRect/>
          </a:stretch>
        </p:blipFill>
        <p:spPr bwMode="auto">
          <a:xfrm>
            <a:off x="0" y="1428935"/>
            <a:ext cx="9144000" cy="28264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364319" y="3894138"/>
            <a:ext cx="1188720" cy="525462"/>
          </a:xfrm>
          <a:prstGeom prst="rect">
            <a:avLst/>
          </a:prstGeom>
          <a:solidFill>
            <a:srgbClr val="EC8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rgbClr val="EC888A"/>
              </a:solidFill>
              <a:effectLst/>
              <a:latin typeface="Arial" charset="0"/>
            </a:endParaRPr>
          </a:p>
        </p:txBody>
      </p:sp>
      <p:grpSp>
        <p:nvGrpSpPr>
          <p:cNvPr id="2" name="Group 4"/>
          <p:cNvGrpSpPr>
            <a:grpSpLocks/>
          </p:cNvGrpSpPr>
          <p:nvPr/>
        </p:nvGrpSpPr>
        <p:grpSpPr bwMode="auto">
          <a:xfrm>
            <a:off x="1146399" y="3886200"/>
            <a:ext cx="6217920" cy="533400"/>
            <a:chOff x="1104" y="1872"/>
            <a:chExt cx="3936" cy="336"/>
          </a:xfrm>
        </p:grpSpPr>
        <p:sp>
          <p:nvSpPr>
            <p:cNvPr id="215045" name="Rectangle 5"/>
            <p:cNvSpPr>
              <a:spLocks noChangeArrowheads="1"/>
            </p:cNvSpPr>
            <p:nvPr/>
          </p:nvSpPr>
          <p:spPr bwMode="auto">
            <a:xfrm>
              <a:off x="1104" y="1872"/>
              <a:ext cx="384" cy="336"/>
            </a:xfrm>
            <a:prstGeom prst="rect">
              <a:avLst/>
            </a:prstGeom>
            <a:solidFill>
              <a:srgbClr val="FFFF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6" name="Rectangle 6"/>
            <p:cNvSpPr>
              <a:spLocks noChangeArrowheads="1"/>
            </p:cNvSpPr>
            <p:nvPr/>
          </p:nvSpPr>
          <p:spPr bwMode="auto">
            <a:xfrm>
              <a:off x="1488" y="1872"/>
              <a:ext cx="768" cy="336"/>
            </a:xfrm>
            <a:prstGeom prst="rect">
              <a:avLst/>
            </a:prstGeom>
            <a:solidFill>
              <a:srgbClr val="CCFFCC"/>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7" name="Rectangle 7"/>
            <p:cNvSpPr>
              <a:spLocks noChangeArrowheads="1"/>
            </p:cNvSpPr>
            <p:nvPr/>
          </p:nvSpPr>
          <p:spPr bwMode="auto">
            <a:xfrm>
              <a:off x="2256" y="1872"/>
              <a:ext cx="1344" cy="336"/>
            </a:xfrm>
            <a:prstGeom prst="rect">
              <a:avLst/>
            </a:prstGeom>
            <a:solidFill>
              <a:srgbClr val="99CCFF"/>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8" name="Rectangle 8"/>
            <p:cNvSpPr>
              <a:spLocks noChangeArrowheads="1"/>
            </p:cNvSpPr>
            <p:nvPr/>
          </p:nvSpPr>
          <p:spPr bwMode="auto">
            <a:xfrm>
              <a:off x="3600" y="1872"/>
              <a:ext cx="1440" cy="336"/>
            </a:xfrm>
            <a:prstGeom prst="rect">
              <a:avLst/>
            </a:prstGeom>
            <a:solidFill>
              <a:srgbClr val="FFCC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grpSp>
      <p:sp>
        <p:nvSpPr>
          <p:cNvPr id="215049" name="Rectangle 9"/>
          <p:cNvSpPr>
            <a:spLocks noChangeArrowheads="1"/>
          </p:cNvSpPr>
          <p:nvPr/>
        </p:nvSpPr>
        <p:spPr bwMode="auto">
          <a:xfrm>
            <a:off x="311150" y="3894138"/>
            <a:ext cx="8375650" cy="523220"/>
          </a:xfrm>
          <a:prstGeom prst="rect">
            <a:avLst/>
          </a:prstGeom>
          <a:noFill/>
          <a:ln w="9525">
            <a:noFill/>
            <a:miter lim="800000"/>
            <a:headEnd/>
            <a:tailEnd/>
          </a:ln>
          <a:effectLst/>
        </p:spPr>
        <p:txBody>
          <a:bodyPr wrap="square">
            <a:spAutoFit/>
          </a:bodyPr>
          <a:lstStyle/>
          <a:p>
            <a:pPr algn="ctr" defTabSz="914400"/>
            <a:r>
              <a:rPr lang="en-US" sz="2800" i="1" dirty="0" smtClean="0">
                <a:solidFill>
                  <a:srgbClr val="000000"/>
                </a:solidFill>
                <a:latin typeface="Arial" charset="0"/>
                <a:ea typeface="+mn-ea"/>
                <a:cs typeface="+mn-cs"/>
              </a:rPr>
              <a:t>R =</a:t>
            </a:r>
            <a:r>
              <a:rPr lang="en-US" sz="2800" i="1" dirty="0" smtClean="0">
                <a:solidFill>
                  <a:srgbClr val="FFFFFF"/>
                </a:solidFill>
                <a:latin typeface="Arial" charset="0"/>
                <a:ea typeface="+mn-ea"/>
                <a:cs typeface="+mn-cs"/>
              </a:rPr>
              <a:t> </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η</a:t>
            </a:r>
            <a:r>
              <a:rPr lang="en-US" sz="2800" i="1" dirty="0" err="1" smtClean="0">
                <a:solidFill>
                  <a:srgbClr val="000000"/>
                </a:solidFill>
                <a:latin typeface="Arial" charset="0"/>
                <a:ea typeface="+mn-ea"/>
                <a:cs typeface="+mn-cs"/>
              </a:rPr>
              <a:t>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P</a:t>
            </a:r>
            <a:r>
              <a:rPr lang="en-US" sz="2800" baseline="-25000" dirty="0" err="1" smtClean="0">
                <a:solidFill>
                  <a:srgbClr val="000000"/>
                </a:solidFill>
                <a:latin typeface="Arial" charset="0"/>
                <a:ea typeface="+mn-ea"/>
                <a:cs typeface="+mn-cs"/>
              </a:rPr>
              <a:t>α</a:t>
            </a:r>
            <a:r>
              <a:rPr lang="en-US" sz="2800" baseline="30000" dirty="0" err="1" smtClean="0">
                <a:solidFill>
                  <a:srgbClr val="000000"/>
                </a:solidFill>
                <a:latin typeface="Arial" charset="0"/>
                <a:ea typeface="+mn-ea"/>
                <a:cs typeface="+mn-cs"/>
              </a:rPr>
              <a:t>β</a:t>
            </a:r>
            <a:r>
              <a:rPr lang="en-US" sz="2800" dirty="0" smtClean="0">
                <a:solidFill>
                  <a:srgbClr val="000000"/>
                </a:solidFill>
                <a:latin typeface="Arial" charset="0"/>
                <a:ea typeface="+mn-ea"/>
                <a:cs typeface="+mn-cs"/>
              </a:rPr>
              <a:t> </a:t>
            </a:r>
            <a:r>
              <a:rPr lang="en-US" sz="2800" i="1" dirty="0" smtClean="0">
                <a:solidFill>
                  <a:srgbClr val="000000"/>
                </a:solidFill>
                <a:latin typeface="Arial" charset="0"/>
                <a:ea typeface="+mn-ea"/>
                <a:cs typeface="+mn-cs"/>
              </a:rPr>
              <a:t>P</a:t>
            </a:r>
            <a:r>
              <a:rPr lang="el-GR" sz="2800" baseline="-25000" dirty="0" smtClean="0">
                <a:solidFill>
                  <a:srgbClr val="000000"/>
                </a:solidFill>
                <a:latin typeface="Arial" charset="0"/>
                <a:ea typeface="+mn-ea"/>
                <a:cs typeface="Arial" charset="0"/>
              </a:rPr>
              <a:t>ν</a:t>
            </a:r>
            <a:r>
              <a:rPr lang="el-GR" sz="2800" baseline="30000" dirty="0" smtClean="0">
                <a:solidFill>
                  <a:srgbClr val="000000"/>
                </a:solidFill>
                <a:latin typeface="Arial" charset="0"/>
                <a:ea typeface="+mn-ea"/>
                <a:cs typeface="Arial" charset="0"/>
              </a:rPr>
              <a:t>γ</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eff</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HA</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z</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tr</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st</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oos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com</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sg</a:t>
            </a:r>
            <a:r>
              <a:rPr lang="en-US" sz="2800" i="1" dirty="0" smtClean="0">
                <a:solidFill>
                  <a:srgbClr val="000000"/>
                </a:solidFill>
                <a:latin typeface="Arial" charset="0"/>
                <a:ea typeface="+mn-ea"/>
                <a:cs typeface="+mn-cs"/>
              </a:rPr>
              <a:t> f</a:t>
            </a:r>
            <a:r>
              <a:rPr lang="en-US" sz="2800" i="1" baseline="-25000" dirty="0" smtClean="0">
                <a:solidFill>
                  <a:srgbClr val="000000"/>
                </a:solidFill>
                <a:latin typeface="Arial" charset="0"/>
                <a:ea typeface="+mn-ea"/>
                <a:cs typeface="+mn-cs"/>
              </a:rPr>
              <a:t>tp</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n</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le</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tb</a:t>
            </a:r>
            <a:r>
              <a:rPr lang="en-US" sz="2800" dirty="0" smtClean="0">
                <a:solidFill>
                  <a:srgbClr val="000000"/>
                </a:solidFill>
                <a:latin typeface="Arial" charset="0"/>
                <a:ea typeface="+mn-ea"/>
                <a:cs typeface="+mn-cs"/>
              </a:rPr>
              <a:t>)</a:t>
            </a:r>
          </a:p>
        </p:txBody>
      </p:sp>
      <p:sp>
        <p:nvSpPr>
          <p:cNvPr id="215043" name="Rectangle 3"/>
          <p:cNvSpPr>
            <a:spLocks noGrp="1" noChangeArrowheads="1"/>
          </p:cNvSpPr>
          <p:nvPr>
            <p:ph type="body" idx="1"/>
          </p:nvPr>
        </p:nvSpPr>
        <p:spPr/>
        <p:txBody>
          <a:bodyPr/>
          <a:lstStyle/>
          <a:p>
            <a:endParaRPr lang="en-US" dirty="0"/>
          </a:p>
        </p:txBody>
      </p:sp>
      <p:sp>
        <p:nvSpPr>
          <p:cNvPr id="215056" name="Line 16"/>
          <p:cNvSpPr>
            <a:spLocks noChangeShapeType="1"/>
          </p:cNvSpPr>
          <p:nvPr/>
        </p:nvSpPr>
        <p:spPr bwMode="auto">
          <a:xfrm flipH="1">
            <a:off x="1449711" y="4419600"/>
            <a:ext cx="739040" cy="663652"/>
          </a:xfrm>
          <a:prstGeom prst="line">
            <a:avLst/>
          </a:prstGeom>
          <a:noFill/>
          <a:ln w="57150">
            <a:solidFill>
              <a:srgbClr val="CCFFCC"/>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
        <p:nvSpPr>
          <p:cNvPr id="215042" name="Rectangle 2"/>
          <p:cNvSpPr>
            <a:spLocks noGrp="1" noChangeArrowheads="1"/>
          </p:cNvSpPr>
          <p:nvPr>
            <p:ph type="title"/>
          </p:nvPr>
        </p:nvSpPr>
        <p:spPr/>
        <p:txBody>
          <a:bodyPr/>
          <a:lstStyle/>
          <a:p>
            <a:r>
              <a:rPr lang="en-US"/>
              <a:t>Scoring Equation</a:t>
            </a:r>
          </a:p>
        </p:txBody>
      </p:sp>
      <p:sp>
        <p:nvSpPr>
          <p:cNvPr id="215051" name="Rectangle 11"/>
          <p:cNvSpPr>
            <a:spLocks noChangeArrowheads="1"/>
          </p:cNvSpPr>
          <p:nvPr/>
        </p:nvSpPr>
        <p:spPr bwMode="auto">
          <a:xfrm>
            <a:off x="983381" y="2284553"/>
            <a:ext cx="2283638" cy="1200329"/>
          </a:xfrm>
          <a:prstGeom prst="rect">
            <a:avLst/>
          </a:prstGeom>
          <a:solidFill>
            <a:srgbClr val="FFFF99"/>
          </a:solidFill>
          <a:ln w="9525">
            <a:solidFill>
              <a:schemeClr val="tx1"/>
            </a:solidFill>
            <a:miter lim="800000"/>
            <a:headEnd/>
            <a:tailEnd/>
          </a:ln>
          <a:effectLst/>
        </p:spPr>
        <p:txBody>
          <a:bodyPr wrap="none" anchor="ctr">
            <a:spAutoFit/>
          </a:bodyPr>
          <a:lstStyle/>
          <a:p>
            <a:pPr algn="ctr" defTabSz="914400"/>
            <a:r>
              <a:rPr lang="en-US" sz="1800" dirty="0" smtClean="0">
                <a:solidFill>
                  <a:srgbClr val="000000"/>
                </a:solidFill>
                <a:latin typeface="Arial" charset="0"/>
                <a:ea typeface="+mn-ea"/>
                <a:cs typeface="+mn-cs"/>
              </a:rPr>
              <a:t>Weather:</a:t>
            </a:r>
          </a:p>
          <a:p>
            <a:pPr algn="ctr" defTabSz="914400"/>
            <a:endParaRPr lang="en-US" sz="1800" dirty="0" smtClean="0">
              <a:solidFill>
                <a:srgbClr val="000000"/>
              </a:solidFill>
              <a:latin typeface="Arial" charset="0"/>
              <a:ea typeface="+mn-ea"/>
              <a:cs typeface="+mn-cs"/>
            </a:endParaRPr>
          </a:p>
          <a:p>
            <a:pPr algn="ctr" defTabSz="914400"/>
            <a:r>
              <a:rPr lang="en-US" sz="1800" dirty="0" smtClean="0">
                <a:solidFill>
                  <a:srgbClr val="000000"/>
                </a:solidFill>
                <a:latin typeface="Arial" charset="0"/>
                <a:ea typeface="+mn-ea"/>
                <a:cs typeface="+mn-cs"/>
              </a:rPr>
              <a:t>Observing Efficiency</a:t>
            </a:r>
          </a:p>
          <a:p>
            <a:pPr algn="ctr" defTabSz="914400"/>
            <a:r>
              <a:rPr lang="en-US" sz="1800" dirty="0" smtClean="0">
                <a:solidFill>
                  <a:srgbClr val="000000"/>
                </a:solidFill>
                <a:latin typeface="Arial" charset="0"/>
                <a:ea typeface="+mn-ea"/>
                <a:cs typeface="+mn-cs"/>
              </a:rPr>
              <a:t>Stringency</a:t>
            </a:r>
          </a:p>
        </p:txBody>
      </p:sp>
      <p:sp>
        <p:nvSpPr>
          <p:cNvPr id="215052" name="Rectangle 12"/>
          <p:cNvSpPr>
            <a:spLocks noChangeArrowheads="1"/>
          </p:cNvSpPr>
          <p:nvPr/>
        </p:nvSpPr>
        <p:spPr bwMode="auto">
          <a:xfrm>
            <a:off x="311150" y="5083252"/>
            <a:ext cx="2384781" cy="1200329"/>
          </a:xfrm>
          <a:prstGeom prst="rect">
            <a:avLst/>
          </a:prstGeom>
          <a:solidFill>
            <a:srgbClr val="CCFFCC"/>
          </a:solidFill>
          <a:ln w="9525">
            <a:solidFill>
              <a:schemeClr val="tx1"/>
            </a:solidFill>
            <a:miter lim="800000"/>
            <a:headEnd/>
            <a:tailEnd/>
          </a:ln>
          <a:effectLst/>
        </p:spPr>
        <p:txBody>
          <a:bodyPr wrap="square" anchor="ctr">
            <a:spAutoFit/>
          </a:bodyPr>
          <a:lstStyle/>
          <a:p>
            <a:pPr algn="ctr" defTabSz="914400"/>
            <a:r>
              <a:rPr lang="en-US" sz="1800" dirty="0" smtClean="0">
                <a:solidFill>
                  <a:srgbClr val="000000"/>
                </a:solidFill>
                <a:latin typeface="Arial" charset="0"/>
                <a:ea typeface="+mn-ea"/>
                <a:cs typeface="+mn-cs"/>
              </a:rPr>
              <a:t>Pressure Factors:</a:t>
            </a:r>
          </a:p>
          <a:p>
            <a:pPr algn="ctr" defTabSz="914400"/>
            <a:endParaRPr lang="en-US" sz="1800" dirty="0" smtClean="0">
              <a:solidFill>
                <a:srgbClr val="000000"/>
              </a:solidFill>
              <a:latin typeface="Arial" charset="0"/>
              <a:ea typeface="+mn-ea"/>
              <a:cs typeface="+mn-cs"/>
            </a:endParaRPr>
          </a:p>
          <a:p>
            <a:pPr algn="ctr" defTabSz="914400"/>
            <a:r>
              <a:rPr lang="en-US" sz="1800" dirty="0">
                <a:solidFill>
                  <a:srgbClr val="000000"/>
                </a:solidFill>
                <a:latin typeface="Arial" charset="0"/>
                <a:ea typeface="+mn-ea"/>
                <a:cs typeface="+mn-cs"/>
              </a:rPr>
              <a:t>R</a:t>
            </a:r>
            <a:r>
              <a:rPr lang="en-US" sz="1800" dirty="0" smtClean="0">
                <a:solidFill>
                  <a:srgbClr val="000000"/>
                </a:solidFill>
                <a:latin typeface="Arial" charset="0"/>
                <a:ea typeface="+mn-ea"/>
                <a:cs typeface="+mn-cs"/>
              </a:rPr>
              <a:t>ight </a:t>
            </a:r>
            <a:r>
              <a:rPr lang="en-US" sz="1800" dirty="0">
                <a:solidFill>
                  <a:srgbClr val="000000"/>
                </a:solidFill>
                <a:latin typeface="Arial" charset="0"/>
                <a:ea typeface="+mn-ea"/>
                <a:cs typeface="+mn-cs"/>
              </a:rPr>
              <a:t>A</a:t>
            </a:r>
            <a:r>
              <a:rPr lang="en-US" sz="1800" dirty="0" smtClean="0">
                <a:solidFill>
                  <a:srgbClr val="000000"/>
                </a:solidFill>
                <a:latin typeface="Arial" charset="0"/>
                <a:ea typeface="+mn-ea"/>
                <a:cs typeface="+mn-cs"/>
              </a:rPr>
              <a:t>scension Frequency</a:t>
            </a:r>
          </a:p>
        </p:txBody>
      </p:sp>
      <p:sp>
        <p:nvSpPr>
          <p:cNvPr id="215053" name="Rectangle 13"/>
          <p:cNvSpPr>
            <a:spLocks noChangeArrowheads="1"/>
          </p:cNvSpPr>
          <p:nvPr/>
        </p:nvSpPr>
        <p:spPr bwMode="auto">
          <a:xfrm>
            <a:off x="2971797" y="4736396"/>
            <a:ext cx="3147526" cy="2031325"/>
          </a:xfrm>
          <a:prstGeom prst="rect">
            <a:avLst/>
          </a:prstGeom>
          <a:solidFill>
            <a:srgbClr val="99CCFF"/>
          </a:solidFill>
          <a:ln w="9525">
            <a:solidFill>
              <a:schemeClr val="tx1"/>
            </a:solidFill>
            <a:miter lim="800000"/>
            <a:headEnd/>
            <a:tailEnd/>
          </a:ln>
          <a:effectLst/>
        </p:spPr>
        <p:txBody>
          <a:bodyPr wrap="square" anchor="ctr">
            <a:spAutoFit/>
          </a:bodyPr>
          <a:lstStyle/>
          <a:p>
            <a:pPr algn="ctr" defTabSz="914400"/>
            <a:r>
              <a:rPr lang="en-US" sz="1800" dirty="0" smtClean="0">
                <a:solidFill>
                  <a:srgbClr val="000000"/>
                </a:solidFill>
                <a:latin typeface="Arial" charset="0"/>
                <a:ea typeface="+mn-ea"/>
                <a:cs typeface="+mn-cs"/>
              </a:rPr>
              <a:t>Performance Limits:</a:t>
            </a:r>
          </a:p>
          <a:p>
            <a:pPr algn="ctr" defTabSz="914400"/>
            <a:endParaRPr lang="en-US" sz="1800" dirty="0" smtClean="0">
              <a:solidFill>
                <a:srgbClr val="000000"/>
              </a:solidFill>
              <a:latin typeface="Arial" charset="0"/>
              <a:ea typeface="+mn-ea"/>
              <a:cs typeface="+mn-cs"/>
            </a:endParaRPr>
          </a:p>
          <a:p>
            <a:pPr algn="ctr" defTabSz="914400"/>
            <a:r>
              <a:rPr lang="en-US" sz="1800" dirty="0" smtClean="0">
                <a:solidFill>
                  <a:srgbClr val="000000"/>
                </a:solidFill>
                <a:latin typeface="Arial" charset="0"/>
                <a:ea typeface="+mn-ea"/>
                <a:cs typeface="+mn-cs"/>
              </a:rPr>
              <a:t> </a:t>
            </a:r>
            <a:r>
              <a:rPr lang="en-US" sz="1800" dirty="0">
                <a:solidFill>
                  <a:srgbClr val="000000"/>
                </a:solidFill>
                <a:latin typeface="Arial" charset="0"/>
                <a:ea typeface="+mn-ea"/>
                <a:cs typeface="+mn-cs"/>
              </a:rPr>
              <a:t>O</a:t>
            </a:r>
            <a:r>
              <a:rPr lang="en-US" sz="1800" dirty="0" smtClean="0">
                <a:solidFill>
                  <a:srgbClr val="000000"/>
                </a:solidFill>
                <a:latin typeface="Arial" charset="0"/>
                <a:ea typeface="+mn-ea"/>
                <a:cs typeface="+mn-cs"/>
              </a:rPr>
              <a:t>bserving Efficiency</a:t>
            </a:r>
          </a:p>
          <a:p>
            <a:pPr algn="ctr" defTabSz="914400"/>
            <a:r>
              <a:rPr lang="en-US" sz="1800" dirty="0" smtClean="0">
                <a:solidFill>
                  <a:srgbClr val="000000"/>
                </a:solidFill>
                <a:latin typeface="Arial" charset="0"/>
                <a:ea typeface="+mn-ea"/>
                <a:cs typeface="+mn-cs"/>
              </a:rPr>
              <a:t> Hour Angle</a:t>
            </a:r>
          </a:p>
          <a:p>
            <a:pPr algn="ctr" defTabSz="914400"/>
            <a:r>
              <a:rPr lang="en-US" sz="1800" dirty="0">
                <a:solidFill>
                  <a:srgbClr val="000000"/>
                </a:solidFill>
                <a:latin typeface="Arial" charset="0"/>
                <a:ea typeface="+mn-ea"/>
                <a:cs typeface="+mn-cs"/>
              </a:rPr>
              <a:t>Z</a:t>
            </a:r>
            <a:r>
              <a:rPr lang="en-US" sz="1800" dirty="0" smtClean="0">
                <a:solidFill>
                  <a:srgbClr val="000000"/>
                </a:solidFill>
                <a:latin typeface="Arial" charset="0"/>
                <a:ea typeface="+mn-ea"/>
                <a:cs typeface="+mn-cs"/>
              </a:rPr>
              <a:t>enith Angle</a:t>
            </a:r>
          </a:p>
          <a:p>
            <a:pPr algn="ctr" defTabSz="914400"/>
            <a:r>
              <a:rPr lang="en-US" sz="1800" dirty="0">
                <a:solidFill>
                  <a:srgbClr val="000000"/>
                </a:solidFill>
                <a:latin typeface="Arial" charset="0"/>
                <a:ea typeface="+mn-ea"/>
                <a:cs typeface="+mn-cs"/>
              </a:rPr>
              <a:t>T</a:t>
            </a:r>
            <a:r>
              <a:rPr lang="en-US" sz="1800" dirty="0" smtClean="0">
                <a:solidFill>
                  <a:srgbClr val="000000"/>
                </a:solidFill>
                <a:latin typeface="Arial" charset="0"/>
                <a:ea typeface="+mn-ea"/>
                <a:cs typeface="+mn-cs"/>
              </a:rPr>
              <a:t>racking Error</a:t>
            </a:r>
          </a:p>
          <a:p>
            <a:pPr algn="ctr" defTabSz="914400"/>
            <a:r>
              <a:rPr lang="en-US" sz="1800" dirty="0">
                <a:solidFill>
                  <a:srgbClr val="000000"/>
                </a:solidFill>
                <a:latin typeface="Arial" charset="0"/>
                <a:ea typeface="+mn-ea"/>
                <a:cs typeface="+mn-cs"/>
              </a:rPr>
              <a:t>A</a:t>
            </a:r>
            <a:r>
              <a:rPr lang="en-US" sz="1800" dirty="0" smtClean="0">
                <a:solidFill>
                  <a:srgbClr val="000000"/>
                </a:solidFill>
                <a:latin typeface="Arial" charset="0"/>
                <a:ea typeface="+mn-ea"/>
                <a:cs typeface="+mn-cs"/>
              </a:rPr>
              <a:t>tmospheric  </a:t>
            </a:r>
            <a:r>
              <a:rPr lang="en-US" sz="1800" dirty="0">
                <a:solidFill>
                  <a:srgbClr val="000000"/>
                </a:solidFill>
                <a:latin typeface="Arial" charset="0"/>
                <a:ea typeface="+mn-ea"/>
                <a:cs typeface="+mn-cs"/>
              </a:rPr>
              <a:t>S</a:t>
            </a:r>
            <a:r>
              <a:rPr lang="en-US" sz="1800" dirty="0" smtClean="0">
                <a:solidFill>
                  <a:srgbClr val="000000"/>
                </a:solidFill>
                <a:latin typeface="Arial" charset="0"/>
                <a:ea typeface="+mn-ea"/>
                <a:cs typeface="+mn-cs"/>
              </a:rPr>
              <a:t>tability</a:t>
            </a:r>
          </a:p>
        </p:txBody>
      </p:sp>
      <p:sp>
        <p:nvSpPr>
          <p:cNvPr id="215054" name="Rectangle 14"/>
          <p:cNvSpPr>
            <a:spLocks noChangeArrowheads="1"/>
          </p:cNvSpPr>
          <p:nvPr/>
        </p:nvSpPr>
        <p:spPr bwMode="auto">
          <a:xfrm>
            <a:off x="5327175" y="1824782"/>
            <a:ext cx="2505815" cy="1754326"/>
          </a:xfrm>
          <a:prstGeom prst="rect">
            <a:avLst/>
          </a:prstGeom>
          <a:solidFill>
            <a:srgbClr val="FFCC99"/>
          </a:solidFill>
          <a:ln w="9525">
            <a:solidFill>
              <a:schemeClr val="tx1"/>
            </a:solidFill>
            <a:miter lim="800000"/>
            <a:headEnd/>
            <a:tailEnd/>
          </a:ln>
          <a:effectLst/>
        </p:spPr>
        <p:txBody>
          <a:bodyPr wrap="none" anchor="ctr">
            <a:spAutoFit/>
          </a:bodyPr>
          <a:lstStyle/>
          <a:p>
            <a:pPr algn="ctr" defTabSz="914400"/>
            <a:r>
              <a:rPr lang="en-US" sz="1800" dirty="0" smtClean="0">
                <a:solidFill>
                  <a:srgbClr val="000000"/>
                </a:solidFill>
                <a:latin typeface="Arial" charset="0"/>
                <a:ea typeface="+mn-ea"/>
                <a:cs typeface="+mn-cs"/>
              </a:rPr>
              <a:t>Other Factors:</a:t>
            </a:r>
          </a:p>
          <a:p>
            <a:pPr algn="ctr" defTabSz="914400"/>
            <a:endParaRPr lang="en-US" sz="1800" dirty="0" smtClean="0">
              <a:solidFill>
                <a:srgbClr val="000000"/>
              </a:solidFill>
              <a:latin typeface="Arial" charset="0"/>
              <a:ea typeface="+mn-ea"/>
              <a:cs typeface="+mn-cs"/>
            </a:endParaRPr>
          </a:p>
          <a:p>
            <a:pPr algn="ctr" defTabSz="914400"/>
            <a:r>
              <a:rPr lang="en-US" sz="1800" dirty="0">
                <a:solidFill>
                  <a:srgbClr val="000000"/>
                </a:solidFill>
                <a:latin typeface="Arial" charset="0"/>
                <a:ea typeface="+mn-ea"/>
                <a:cs typeface="+mn-cs"/>
              </a:rPr>
              <a:t>O</a:t>
            </a:r>
            <a:r>
              <a:rPr lang="en-US" sz="1800" dirty="0" smtClean="0">
                <a:solidFill>
                  <a:srgbClr val="000000"/>
                </a:solidFill>
                <a:latin typeface="Arial" charset="0"/>
                <a:ea typeface="+mn-ea"/>
                <a:cs typeface="+mn-cs"/>
              </a:rPr>
              <a:t>bservers </a:t>
            </a:r>
            <a:r>
              <a:rPr lang="en-US" sz="1800" dirty="0">
                <a:solidFill>
                  <a:srgbClr val="000000"/>
                </a:solidFill>
                <a:latin typeface="Arial" charset="0"/>
                <a:ea typeface="+mn-ea"/>
                <a:cs typeface="+mn-cs"/>
              </a:rPr>
              <a:t>o</a:t>
            </a:r>
            <a:r>
              <a:rPr lang="en-US" sz="1800" dirty="0" smtClean="0">
                <a:solidFill>
                  <a:srgbClr val="000000"/>
                </a:solidFill>
                <a:latin typeface="Arial" charset="0"/>
                <a:ea typeface="+mn-ea"/>
                <a:cs typeface="+mn-cs"/>
              </a:rPr>
              <a:t>n Site</a:t>
            </a:r>
            <a:endParaRPr lang="en-US" sz="1800" dirty="0">
              <a:solidFill>
                <a:srgbClr val="000000"/>
              </a:solidFill>
              <a:latin typeface="Arial" charset="0"/>
              <a:ea typeface="+mn-ea"/>
              <a:cs typeface="+mn-cs"/>
            </a:endParaRPr>
          </a:p>
          <a:p>
            <a:pPr algn="ctr" defTabSz="914400"/>
            <a:r>
              <a:rPr lang="en-US" sz="1800" dirty="0" smtClean="0">
                <a:solidFill>
                  <a:srgbClr val="000000"/>
                </a:solidFill>
                <a:latin typeface="Arial" charset="0"/>
                <a:ea typeface="+mn-ea"/>
                <a:cs typeface="+mn-cs"/>
              </a:rPr>
              <a:t>Completion of </a:t>
            </a:r>
            <a:r>
              <a:rPr lang="en-US" sz="1800" dirty="0">
                <a:solidFill>
                  <a:srgbClr val="000000"/>
                </a:solidFill>
                <a:latin typeface="Arial" charset="0"/>
                <a:ea typeface="+mn-ea"/>
                <a:cs typeface="+mn-cs"/>
              </a:rPr>
              <a:t>P</a:t>
            </a:r>
            <a:r>
              <a:rPr lang="en-US" sz="1800" dirty="0" smtClean="0">
                <a:solidFill>
                  <a:srgbClr val="000000"/>
                </a:solidFill>
                <a:latin typeface="Arial" charset="0"/>
                <a:ea typeface="+mn-ea"/>
                <a:cs typeface="+mn-cs"/>
              </a:rPr>
              <a:t>rojects</a:t>
            </a:r>
          </a:p>
          <a:p>
            <a:pPr algn="ctr" defTabSz="914400"/>
            <a:r>
              <a:rPr lang="en-US" sz="1800" dirty="0" smtClean="0">
                <a:solidFill>
                  <a:srgbClr val="000000"/>
                </a:solidFill>
                <a:latin typeface="Arial" charset="0"/>
                <a:ea typeface="+mn-ea"/>
                <a:cs typeface="+mn-cs"/>
              </a:rPr>
              <a:t>Science Grades</a:t>
            </a:r>
          </a:p>
          <a:p>
            <a:pPr algn="ctr" defTabSz="914400"/>
            <a:r>
              <a:rPr lang="en-US" sz="1800" dirty="0" smtClean="0">
                <a:solidFill>
                  <a:srgbClr val="000000"/>
                </a:solidFill>
                <a:latin typeface="Arial" charset="0"/>
                <a:ea typeface="+mn-ea"/>
                <a:cs typeface="+mn-cs"/>
              </a:rPr>
              <a:t>Thesis Projects</a:t>
            </a:r>
          </a:p>
        </p:txBody>
      </p:sp>
      <p:sp>
        <p:nvSpPr>
          <p:cNvPr id="215055" name="Line 15"/>
          <p:cNvSpPr>
            <a:spLocks noChangeShapeType="1"/>
          </p:cNvSpPr>
          <p:nvPr/>
        </p:nvSpPr>
        <p:spPr bwMode="auto">
          <a:xfrm flipH="1">
            <a:off x="1532409" y="3505200"/>
            <a:ext cx="220616" cy="381000"/>
          </a:xfrm>
          <a:prstGeom prst="line">
            <a:avLst/>
          </a:prstGeom>
          <a:noFill/>
          <a:ln w="57150">
            <a:solidFill>
              <a:srgbClr val="FFFF99"/>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
        <p:nvSpPr>
          <p:cNvPr id="215057" name="Line 17"/>
          <p:cNvSpPr>
            <a:spLocks noChangeShapeType="1"/>
          </p:cNvSpPr>
          <p:nvPr/>
        </p:nvSpPr>
        <p:spPr bwMode="auto">
          <a:xfrm>
            <a:off x="3762103" y="4419600"/>
            <a:ext cx="455055" cy="314325"/>
          </a:xfrm>
          <a:prstGeom prst="line">
            <a:avLst/>
          </a:prstGeom>
          <a:noFill/>
          <a:ln w="57150">
            <a:solidFill>
              <a:srgbClr val="99CCFF"/>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
        <p:nvSpPr>
          <p:cNvPr id="215058" name="Line 18"/>
          <p:cNvSpPr>
            <a:spLocks noChangeShapeType="1"/>
          </p:cNvSpPr>
          <p:nvPr/>
        </p:nvSpPr>
        <p:spPr bwMode="auto">
          <a:xfrm>
            <a:off x="6172200" y="3581400"/>
            <a:ext cx="228600" cy="457200"/>
          </a:xfrm>
          <a:prstGeom prst="line">
            <a:avLst/>
          </a:prstGeom>
          <a:noFill/>
          <a:ln w="57150">
            <a:solidFill>
              <a:srgbClr val="FFCC99"/>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
        <p:nvSpPr>
          <p:cNvPr id="19" name="Rectangle 18"/>
          <p:cNvSpPr/>
          <p:nvPr/>
        </p:nvSpPr>
        <p:spPr bwMode="auto">
          <a:xfrm>
            <a:off x="6400800" y="4733925"/>
            <a:ext cx="2468563" cy="1926182"/>
          </a:xfrm>
          <a:prstGeom prst="rect">
            <a:avLst/>
          </a:prstGeom>
          <a:solidFill>
            <a:srgbClr val="EC88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solidFill>
                  <a:sysClr val="windowText" lastClr="000000"/>
                </a:solidFill>
                <a:effectLst/>
                <a:latin typeface="Arial" charset="0"/>
              </a:rPr>
              <a:t>Temporal Constraints: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solidFill>
                  <a:sysClr val="windowText" lastClr="000000"/>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ysClr val="windowText" lastClr="000000"/>
                </a:solidFill>
                <a:latin typeface="Arial" charset="0"/>
              </a:rPr>
              <a:t>T</a:t>
            </a:r>
            <a:r>
              <a:rPr kumimoji="0" lang="en-US" sz="1800" b="0" u="none" strike="noStrike" cap="none" normalizeH="0" dirty="0" smtClean="0">
                <a:ln>
                  <a:noFill/>
                </a:ln>
                <a:solidFill>
                  <a:sysClr val="windowText" lastClr="000000"/>
                </a:solidFill>
                <a:effectLst/>
                <a:latin typeface="Arial" charset="0"/>
              </a:rPr>
              <a:t>ransit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dirty="0" smtClean="0">
                <a:ln>
                  <a:noFill/>
                </a:ln>
                <a:solidFill>
                  <a:sysClr val="windowText" lastClr="000000"/>
                </a:solidFill>
                <a:effectLst/>
                <a:latin typeface="Arial" charset="0"/>
              </a:rPr>
              <a:t>Nighttime</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ysClr val="windowText" lastClr="000000"/>
                </a:solidFill>
                <a:latin typeface="Arial" charset="0"/>
              </a:rPr>
              <a:t>LST Exclusion</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ysClr val="windowText" lastClr="000000"/>
                </a:solidFill>
                <a:latin typeface="Arial" charset="0"/>
              </a:rPr>
              <a:t>T</a:t>
            </a:r>
            <a:r>
              <a:rPr kumimoji="0" lang="en-US" sz="1800" b="0" u="none" strike="noStrike" cap="none" normalizeH="0" dirty="0" smtClean="0">
                <a:ln>
                  <a:noFill/>
                </a:ln>
                <a:solidFill>
                  <a:sysClr val="windowText" lastClr="000000"/>
                </a:solidFill>
                <a:effectLst/>
                <a:latin typeface="Arial" charset="0"/>
              </a:rPr>
              <a:t>ime Between</a:t>
            </a:r>
            <a:endParaRPr kumimoji="0" lang="en-US" sz="1800" b="0" u="none" strike="noStrike" cap="none" normalizeH="0" baseline="0" dirty="0" smtClean="0">
              <a:ln>
                <a:noFill/>
              </a:ln>
              <a:solidFill>
                <a:sysClr val="windowText" lastClr="000000"/>
              </a:solidFill>
              <a:effectLst/>
              <a:latin typeface="Arial" charset="0"/>
            </a:endParaRPr>
          </a:p>
        </p:txBody>
      </p:sp>
      <p:sp>
        <p:nvSpPr>
          <p:cNvPr id="20" name="Line 18"/>
          <p:cNvSpPr>
            <a:spLocks noChangeShapeType="1"/>
          </p:cNvSpPr>
          <p:nvPr/>
        </p:nvSpPr>
        <p:spPr bwMode="auto">
          <a:xfrm flipH="1">
            <a:off x="7670041" y="4343399"/>
            <a:ext cx="300249" cy="390526"/>
          </a:xfrm>
          <a:prstGeom prst="line">
            <a:avLst/>
          </a:prstGeom>
          <a:noFill/>
          <a:ln w="57150">
            <a:solidFill>
              <a:srgbClr val="EC888A"/>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Tree>
    <p:extLst>
      <p:ext uri="{BB962C8B-B14F-4D97-AF65-F5344CB8AC3E}">
        <p14:creationId xmlns:p14="http://schemas.microsoft.com/office/powerpoint/2010/main" xmlns="" val="419674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364319" y="3894138"/>
            <a:ext cx="1188720" cy="525462"/>
          </a:xfrm>
          <a:prstGeom prst="rect">
            <a:avLst/>
          </a:prstGeom>
          <a:solidFill>
            <a:srgbClr val="EC8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rgbClr val="EC888A"/>
              </a:solidFill>
              <a:effectLst/>
              <a:latin typeface="Arial" charset="0"/>
            </a:endParaRPr>
          </a:p>
        </p:txBody>
      </p:sp>
      <p:grpSp>
        <p:nvGrpSpPr>
          <p:cNvPr id="2" name="Group 4"/>
          <p:cNvGrpSpPr>
            <a:grpSpLocks/>
          </p:cNvGrpSpPr>
          <p:nvPr/>
        </p:nvGrpSpPr>
        <p:grpSpPr bwMode="auto">
          <a:xfrm>
            <a:off x="1146399" y="3886200"/>
            <a:ext cx="6217920" cy="533400"/>
            <a:chOff x="1104" y="1872"/>
            <a:chExt cx="3936" cy="336"/>
          </a:xfrm>
        </p:grpSpPr>
        <p:sp>
          <p:nvSpPr>
            <p:cNvPr id="215045" name="Rectangle 5"/>
            <p:cNvSpPr>
              <a:spLocks noChangeArrowheads="1"/>
            </p:cNvSpPr>
            <p:nvPr/>
          </p:nvSpPr>
          <p:spPr bwMode="auto">
            <a:xfrm>
              <a:off x="1104" y="1872"/>
              <a:ext cx="384" cy="336"/>
            </a:xfrm>
            <a:prstGeom prst="rect">
              <a:avLst/>
            </a:prstGeom>
            <a:solidFill>
              <a:srgbClr val="FFFF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6" name="Rectangle 6"/>
            <p:cNvSpPr>
              <a:spLocks noChangeArrowheads="1"/>
            </p:cNvSpPr>
            <p:nvPr/>
          </p:nvSpPr>
          <p:spPr bwMode="auto">
            <a:xfrm>
              <a:off x="1488" y="1872"/>
              <a:ext cx="768" cy="336"/>
            </a:xfrm>
            <a:prstGeom prst="rect">
              <a:avLst/>
            </a:prstGeom>
            <a:solidFill>
              <a:srgbClr val="CCFFCC"/>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7" name="Rectangle 7"/>
            <p:cNvSpPr>
              <a:spLocks noChangeArrowheads="1"/>
            </p:cNvSpPr>
            <p:nvPr/>
          </p:nvSpPr>
          <p:spPr bwMode="auto">
            <a:xfrm>
              <a:off x="2256" y="1872"/>
              <a:ext cx="1344" cy="336"/>
            </a:xfrm>
            <a:prstGeom prst="rect">
              <a:avLst/>
            </a:prstGeom>
            <a:solidFill>
              <a:srgbClr val="99CCFF"/>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8" name="Rectangle 8"/>
            <p:cNvSpPr>
              <a:spLocks noChangeArrowheads="1"/>
            </p:cNvSpPr>
            <p:nvPr/>
          </p:nvSpPr>
          <p:spPr bwMode="auto">
            <a:xfrm>
              <a:off x="3600" y="1872"/>
              <a:ext cx="1440" cy="336"/>
            </a:xfrm>
            <a:prstGeom prst="rect">
              <a:avLst/>
            </a:prstGeom>
            <a:solidFill>
              <a:srgbClr val="FFCC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grpSp>
      <p:sp>
        <p:nvSpPr>
          <p:cNvPr id="215049" name="Rectangle 9"/>
          <p:cNvSpPr>
            <a:spLocks noChangeArrowheads="1"/>
          </p:cNvSpPr>
          <p:nvPr/>
        </p:nvSpPr>
        <p:spPr bwMode="auto">
          <a:xfrm>
            <a:off x="311150" y="3894138"/>
            <a:ext cx="8375650" cy="523220"/>
          </a:xfrm>
          <a:prstGeom prst="rect">
            <a:avLst/>
          </a:prstGeom>
          <a:noFill/>
          <a:ln w="9525">
            <a:noFill/>
            <a:miter lim="800000"/>
            <a:headEnd/>
            <a:tailEnd/>
          </a:ln>
          <a:effectLst/>
        </p:spPr>
        <p:txBody>
          <a:bodyPr wrap="square">
            <a:spAutoFit/>
          </a:bodyPr>
          <a:lstStyle/>
          <a:p>
            <a:pPr algn="ctr" defTabSz="914400"/>
            <a:r>
              <a:rPr lang="en-US" sz="2800" i="1" dirty="0" smtClean="0">
                <a:solidFill>
                  <a:srgbClr val="000000"/>
                </a:solidFill>
                <a:latin typeface="Arial" charset="0"/>
                <a:ea typeface="+mn-ea"/>
                <a:cs typeface="+mn-cs"/>
              </a:rPr>
              <a:t>R =</a:t>
            </a:r>
            <a:r>
              <a:rPr lang="en-US" sz="2800" i="1" dirty="0" smtClean="0">
                <a:solidFill>
                  <a:srgbClr val="FFFFFF"/>
                </a:solidFill>
                <a:latin typeface="Arial" charset="0"/>
                <a:ea typeface="+mn-ea"/>
                <a:cs typeface="+mn-cs"/>
              </a:rPr>
              <a:t> </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η</a:t>
            </a:r>
            <a:r>
              <a:rPr lang="en-US" sz="2800" i="1" dirty="0" err="1" smtClean="0">
                <a:solidFill>
                  <a:srgbClr val="000000"/>
                </a:solidFill>
                <a:latin typeface="Arial" charset="0"/>
                <a:ea typeface="+mn-ea"/>
                <a:cs typeface="+mn-cs"/>
              </a:rPr>
              <a:t>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P</a:t>
            </a:r>
            <a:r>
              <a:rPr lang="en-US" sz="2800" baseline="-25000" dirty="0" err="1" smtClean="0">
                <a:solidFill>
                  <a:srgbClr val="000000"/>
                </a:solidFill>
                <a:latin typeface="Arial" charset="0"/>
                <a:ea typeface="+mn-ea"/>
                <a:cs typeface="+mn-cs"/>
              </a:rPr>
              <a:t>α</a:t>
            </a:r>
            <a:r>
              <a:rPr lang="en-US" sz="2800" baseline="30000" dirty="0" err="1" smtClean="0">
                <a:solidFill>
                  <a:srgbClr val="000000"/>
                </a:solidFill>
                <a:latin typeface="Arial" charset="0"/>
                <a:ea typeface="+mn-ea"/>
                <a:cs typeface="+mn-cs"/>
              </a:rPr>
              <a:t>β</a:t>
            </a:r>
            <a:r>
              <a:rPr lang="en-US" sz="2800" dirty="0" smtClean="0">
                <a:solidFill>
                  <a:srgbClr val="000000"/>
                </a:solidFill>
                <a:latin typeface="Arial" charset="0"/>
                <a:ea typeface="+mn-ea"/>
                <a:cs typeface="+mn-cs"/>
              </a:rPr>
              <a:t> </a:t>
            </a:r>
            <a:r>
              <a:rPr lang="en-US" sz="2800" i="1" dirty="0" smtClean="0">
                <a:solidFill>
                  <a:srgbClr val="000000"/>
                </a:solidFill>
                <a:latin typeface="Arial" charset="0"/>
                <a:ea typeface="+mn-ea"/>
                <a:cs typeface="+mn-cs"/>
              </a:rPr>
              <a:t>P</a:t>
            </a:r>
            <a:r>
              <a:rPr lang="el-GR" sz="2800" baseline="-25000" dirty="0" smtClean="0">
                <a:solidFill>
                  <a:srgbClr val="000000"/>
                </a:solidFill>
                <a:latin typeface="Arial" charset="0"/>
                <a:ea typeface="+mn-ea"/>
                <a:cs typeface="Arial" charset="0"/>
              </a:rPr>
              <a:t>ν</a:t>
            </a:r>
            <a:r>
              <a:rPr lang="el-GR" sz="2800" baseline="30000" dirty="0" smtClean="0">
                <a:solidFill>
                  <a:srgbClr val="000000"/>
                </a:solidFill>
                <a:latin typeface="Arial" charset="0"/>
                <a:ea typeface="+mn-ea"/>
                <a:cs typeface="Arial" charset="0"/>
              </a:rPr>
              <a:t>γ</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eff</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HA</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z</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tr</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st</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oos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com</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sg</a:t>
            </a:r>
            <a:r>
              <a:rPr lang="en-US" sz="2800" i="1" dirty="0" smtClean="0">
                <a:solidFill>
                  <a:srgbClr val="000000"/>
                </a:solidFill>
                <a:latin typeface="Arial" charset="0"/>
                <a:ea typeface="+mn-ea"/>
                <a:cs typeface="+mn-cs"/>
              </a:rPr>
              <a:t> f</a:t>
            </a:r>
            <a:r>
              <a:rPr lang="en-US" sz="2800" i="1" baseline="-25000" dirty="0" smtClean="0">
                <a:solidFill>
                  <a:srgbClr val="000000"/>
                </a:solidFill>
                <a:latin typeface="Arial" charset="0"/>
                <a:ea typeface="+mn-ea"/>
                <a:cs typeface="+mn-cs"/>
              </a:rPr>
              <a:t>tp</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n</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le</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tb</a:t>
            </a:r>
            <a:r>
              <a:rPr lang="en-US" sz="2800" dirty="0" smtClean="0">
                <a:solidFill>
                  <a:srgbClr val="000000"/>
                </a:solidFill>
                <a:latin typeface="Arial" charset="0"/>
                <a:ea typeface="+mn-ea"/>
                <a:cs typeface="+mn-cs"/>
              </a:rPr>
              <a:t>)</a:t>
            </a:r>
          </a:p>
        </p:txBody>
      </p:sp>
      <p:sp>
        <p:nvSpPr>
          <p:cNvPr id="215042" name="Rectangle 2"/>
          <p:cNvSpPr>
            <a:spLocks noGrp="1" noChangeArrowheads="1"/>
          </p:cNvSpPr>
          <p:nvPr>
            <p:ph type="title"/>
          </p:nvPr>
        </p:nvSpPr>
        <p:spPr/>
        <p:txBody>
          <a:bodyPr/>
          <a:lstStyle/>
          <a:p>
            <a:r>
              <a:rPr lang="en-US"/>
              <a:t>Scoring Equation</a:t>
            </a:r>
          </a:p>
        </p:txBody>
      </p:sp>
      <p:sp>
        <p:nvSpPr>
          <p:cNvPr id="215051" name="Rectangle 11"/>
          <p:cNvSpPr>
            <a:spLocks noChangeArrowheads="1"/>
          </p:cNvSpPr>
          <p:nvPr/>
        </p:nvSpPr>
        <p:spPr bwMode="auto">
          <a:xfrm>
            <a:off x="983381" y="2284553"/>
            <a:ext cx="2283638" cy="1200329"/>
          </a:xfrm>
          <a:prstGeom prst="rect">
            <a:avLst/>
          </a:prstGeom>
          <a:solidFill>
            <a:srgbClr val="FFFF99"/>
          </a:solidFill>
          <a:ln w="9525">
            <a:solidFill>
              <a:schemeClr val="tx1"/>
            </a:solidFill>
            <a:miter lim="800000"/>
            <a:headEnd/>
            <a:tailEnd/>
          </a:ln>
          <a:effectLst/>
        </p:spPr>
        <p:txBody>
          <a:bodyPr wrap="none" anchor="ctr">
            <a:spAutoFit/>
          </a:bodyPr>
          <a:lstStyle/>
          <a:p>
            <a:pPr algn="ctr" defTabSz="914400"/>
            <a:r>
              <a:rPr lang="en-US" sz="1800" dirty="0" smtClean="0">
                <a:solidFill>
                  <a:srgbClr val="000000"/>
                </a:solidFill>
                <a:latin typeface="Arial" charset="0"/>
                <a:ea typeface="+mn-ea"/>
                <a:cs typeface="+mn-cs"/>
              </a:rPr>
              <a:t>Weather:</a:t>
            </a:r>
          </a:p>
          <a:p>
            <a:pPr algn="ctr" defTabSz="914400"/>
            <a:endParaRPr lang="en-US" sz="1800" dirty="0" smtClean="0">
              <a:solidFill>
                <a:srgbClr val="000000"/>
              </a:solidFill>
              <a:latin typeface="Arial" charset="0"/>
              <a:ea typeface="+mn-ea"/>
              <a:cs typeface="+mn-cs"/>
            </a:endParaRPr>
          </a:p>
          <a:p>
            <a:pPr algn="ctr" defTabSz="914400"/>
            <a:r>
              <a:rPr lang="en-US" sz="1800" dirty="0" smtClean="0">
                <a:solidFill>
                  <a:srgbClr val="000000"/>
                </a:solidFill>
                <a:latin typeface="Arial" charset="0"/>
                <a:ea typeface="+mn-ea"/>
                <a:cs typeface="+mn-cs"/>
              </a:rPr>
              <a:t>Observing Efficiency</a:t>
            </a:r>
          </a:p>
          <a:p>
            <a:pPr algn="ctr" defTabSz="914400"/>
            <a:r>
              <a:rPr lang="en-US" sz="1800" dirty="0" smtClean="0">
                <a:solidFill>
                  <a:srgbClr val="000000"/>
                </a:solidFill>
                <a:latin typeface="Arial" charset="0"/>
                <a:ea typeface="+mn-ea"/>
                <a:cs typeface="+mn-cs"/>
              </a:rPr>
              <a:t>Stringency</a:t>
            </a:r>
          </a:p>
        </p:txBody>
      </p:sp>
      <p:sp>
        <p:nvSpPr>
          <p:cNvPr id="215055" name="Line 15"/>
          <p:cNvSpPr>
            <a:spLocks noChangeShapeType="1"/>
          </p:cNvSpPr>
          <p:nvPr/>
        </p:nvSpPr>
        <p:spPr bwMode="auto">
          <a:xfrm flipH="1">
            <a:off x="1532409" y="3505200"/>
            <a:ext cx="220616" cy="381000"/>
          </a:xfrm>
          <a:prstGeom prst="line">
            <a:avLst/>
          </a:prstGeom>
          <a:noFill/>
          <a:ln w="57150">
            <a:solidFill>
              <a:srgbClr val="FFFF99"/>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Tree>
    <p:extLst>
      <p:ext uri="{BB962C8B-B14F-4D97-AF65-F5344CB8AC3E}">
        <p14:creationId xmlns:p14="http://schemas.microsoft.com/office/powerpoint/2010/main" xmlns="" val="4196743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Observing Efficiency</a:t>
            </a:r>
            <a:endParaRPr lang="en-US"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xmlns="" val="1212578250"/>
              </p:ext>
            </p:extLst>
          </p:nvPr>
        </p:nvGraphicFramePr>
        <p:xfrm>
          <a:off x="245715" y="2664296"/>
          <a:ext cx="8789096" cy="3746644"/>
        </p:xfrm>
        <a:graphic>
          <a:graphicData uri="http://schemas.openxmlformats.org/presentationml/2006/ole">
            <p:oleObj spid="_x0000_s1225" name="Equation" r:id="rId4" imgW="4736880" imgH="2019240" progId="Equation.3">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3615719843"/>
              </p:ext>
            </p:extLst>
          </p:nvPr>
        </p:nvGraphicFramePr>
        <p:xfrm>
          <a:off x="4502150" y="3327400"/>
          <a:ext cx="138113" cy="203200"/>
        </p:xfrm>
        <a:graphic>
          <a:graphicData uri="http://schemas.openxmlformats.org/presentationml/2006/ole">
            <p:oleObj spid="_x0000_s1226" name="Equation" r:id="rId5" imgW="138240" imgH="20304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92234"/>
              </p:ext>
            </p:extLst>
          </p:nvPr>
        </p:nvGraphicFramePr>
        <p:xfrm>
          <a:off x="4514850" y="3321050"/>
          <a:ext cx="114300" cy="215900"/>
        </p:xfrm>
        <a:graphic>
          <a:graphicData uri="http://schemas.openxmlformats.org/presentationml/2006/ole">
            <p:oleObj spid="_x0000_s1227" name="Equation" r:id="rId6" imgW="114120" imgH="215640" progId="Equation.3">
              <p:embed/>
            </p:oleObj>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xmlns="" val="2132755251"/>
              </p:ext>
            </p:extLst>
          </p:nvPr>
        </p:nvGraphicFramePr>
        <p:xfrm>
          <a:off x="3171824" y="1447800"/>
          <a:ext cx="2523581" cy="1222231"/>
        </p:xfrm>
        <a:graphic>
          <a:graphicData uri="http://schemas.openxmlformats.org/presentationml/2006/ole">
            <p:oleObj spid="_x0000_s1228" name="Equation" r:id="rId7" imgW="838080" imgH="406080" progId="Equation.3">
              <p:embed/>
            </p:oleObj>
          </a:graphicData>
        </a:graphic>
      </p:graphicFrame>
    </p:spTree>
    <p:extLst>
      <p:ext uri="{BB962C8B-B14F-4D97-AF65-F5344CB8AC3E}">
        <p14:creationId xmlns:p14="http://schemas.microsoft.com/office/powerpoint/2010/main" xmlns="" val="164657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Observing Efficiency</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3999" y="1638299"/>
            <a:ext cx="6627223" cy="4970417"/>
          </a:xfrm>
        </p:spPr>
      </p:pic>
    </p:spTree>
    <p:extLst>
      <p:ext uri="{BB962C8B-B14F-4D97-AF65-F5344CB8AC3E}">
        <p14:creationId xmlns:p14="http://schemas.microsoft.com/office/powerpoint/2010/main" xmlns="" val="1646579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Stringency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455175" y="1275805"/>
            <a:ext cx="6826676" cy="5257296"/>
          </a:xfrm>
        </p:spPr>
      </p:pic>
    </p:spTree>
    <p:extLst>
      <p:ext uri="{BB962C8B-B14F-4D97-AF65-F5344CB8AC3E}">
        <p14:creationId xmlns:p14="http://schemas.microsoft.com/office/powerpoint/2010/main" xmlns="" val="164657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364319" y="3894138"/>
            <a:ext cx="1188720" cy="525462"/>
          </a:xfrm>
          <a:prstGeom prst="rect">
            <a:avLst/>
          </a:prstGeom>
          <a:solidFill>
            <a:srgbClr val="EC8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rgbClr val="EC888A"/>
              </a:solidFill>
              <a:effectLst/>
              <a:latin typeface="Arial" charset="0"/>
            </a:endParaRPr>
          </a:p>
        </p:txBody>
      </p:sp>
      <p:grpSp>
        <p:nvGrpSpPr>
          <p:cNvPr id="2" name="Group 4"/>
          <p:cNvGrpSpPr>
            <a:grpSpLocks/>
          </p:cNvGrpSpPr>
          <p:nvPr/>
        </p:nvGrpSpPr>
        <p:grpSpPr bwMode="auto">
          <a:xfrm>
            <a:off x="1146399" y="3886200"/>
            <a:ext cx="6217920" cy="533400"/>
            <a:chOff x="1104" y="1872"/>
            <a:chExt cx="3936" cy="336"/>
          </a:xfrm>
        </p:grpSpPr>
        <p:sp>
          <p:nvSpPr>
            <p:cNvPr id="215045" name="Rectangle 5"/>
            <p:cNvSpPr>
              <a:spLocks noChangeArrowheads="1"/>
            </p:cNvSpPr>
            <p:nvPr/>
          </p:nvSpPr>
          <p:spPr bwMode="auto">
            <a:xfrm>
              <a:off x="1104" y="1872"/>
              <a:ext cx="384" cy="336"/>
            </a:xfrm>
            <a:prstGeom prst="rect">
              <a:avLst/>
            </a:prstGeom>
            <a:solidFill>
              <a:srgbClr val="FFFF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6" name="Rectangle 6"/>
            <p:cNvSpPr>
              <a:spLocks noChangeArrowheads="1"/>
            </p:cNvSpPr>
            <p:nvPr/>
          </p:nvSpPr>
          <p:spPr bwMode="auto">
            <a:xfrm>
              <a:off x="1488" y="1872"/>
              <a:ext cx="768" cy="336"/>
            </a:xfrm>
            <a:prstGeom prst="rect">
              <a:avLst/>
            </a:prstGeom>
            <a:solidFill>
              <a:srgbClr val="CCFFCC"/>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7" name="Rectangle 7"/>
            <p:cNvSpPr>
              <a:spLocks noChangeArrowheads="1"/>
            </p:cNvSpPr>
            <p:nvPr/>
          </p:nvSpPr>
          <p:spPr bwMode="auto">
            <a:xfrm>
              <a:off x="2256" y="1872"/>
              <a:ext cx="1344" cy="336"/>
            </a:xfrm>
            <a:prstGeom prst="rect">
              <a:avLst/>
            </a:prstGeom>
            <a:solidFill>
              <a:srgbClr val="99CCFF"/>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8" name="Rectangle 8"/>
            <p:cNvSpPr>
              <a:spLocks noChangeArrowheads="1"/>
            </p:cNvSpPr>
            <p:nvPr/>
          </p:nvSpPr>
          <p:spPr bwMode="auto">
            <a:xfrm>
              <a:off x="3600" y="1872"/>
              <a:ext cx="1440" cy="336"/>
            </a:xfrm>
            <a:prstGeom prst="rect">
              <a:avLst/>
            </a:prstGeom>
            <a:solidFill>
              <a:srgbClr val="FFCC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grpSp>
      <p:sp>
        <p:nvSpPr>
          <p:cNvPr id="215049" name="Rectangle 9"/>
          <p:cNvSpPr>
            <a:spLocks noChangeArrowheads="1"/>
          </p:cNvSpPr>
          <p:nvPr/>
        </p:nvSpPr>
        <p:spPr bwMode="auto">
          <a:xfrm>
            <a:off x="311150" y="3894138"/>
            <a:ext cx="8375650" cy="523220"/>
          </a:xfrm>
          <a:prstGeom prst="rect">
            <a:avLst/>
          </a:prstGeom>
          <a:noFill/>
          <a:ln w="9525">
            <a:noFill/>
            <a:miter lim="800000"/>
            <a:headEnd/>
            <a:tailEnd/>
          </a:ln>
          <a:effectLst/>
        </p:spPr>
        <p:txBody>
          <a:bodyPr wrap="square">
            <a:spAutoFit/>
          </a:bodyPr>
          <a:lstStyle/>
          <a:p>
            <a:pPr algn="ctr" defTabSz="914400"/>
            <a:r>
              <a:rPr lang="en-US" sz="2800" i="1" dirty="0" smtClean="0">
                <a:solidFill>
                  <a:srgbClr val="000000"/>
                </a:solidFill>
                <a:latin typeface="Arial" charset="0"/>
                <a:ea typeface="+mn-ea"/>
                <a:cs typeface="+mn-cs"/>
              </a:rPr>
              <a:t>R =</a:t>
            </a:r>
            <a:r>
              <a:rPr lang="en-US" sz="2800" i="1" dirty="0" smtClean="0">
                <a:solidFill>
                  <a:srgbClr val="FFFFFF"/>
                </a:solidFill>
                <a:latin typeface="Arial" charset="0"/>
                <a:ea typeface="+mn-ea"/>
                <a:cs typeface="+mn-cs"/>
              </a:rPr>
              <a:t> </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η</a:t>
            </a:r>
            <a:r>
              <a:rPr lang="en-US" sz="2800" i="1" dirty="0" err="1" smtClean="0">
                <a:solidFill>
                  <a:srgbClr val="000000"/>
                </a:solidFill>
                <a:latin typeface="Arial" charset="0"/>
                <a:ea typeface="+mn-ea"/>
                <a:cs typeface="+mn-cs"/>
              </a:rPr>
              <a:t>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P</a:t>
            </a:r>
            <a:r>
              <a:rPr lang="en-US" sz="2800" baseline="-25000" dirty="0" err="1" smtClean="0">
                <a:solidFill>
                  <a:srgbClr val="000000"/>
                </a:solidFill>
                <a:latin typeface="Arial" charset="0"/>
                <a:ea typeface="+mn-ea"/>
                <a:cs typeface="+mn-cs"/>
              </a:rPr>
              <a:t>α</a:t>
            </a:r>
            <a:r>
              <a:rPr lang="en-US" sz="2800" baseline="30000" dirty="0" err="1" smtClean="0">
                <a:solidFill>
                  <a:srgbClr val="000000"/>
                </a:solidFill>
                <a:latin typeface="Arial" charset="0"/>
                <a:ea typeface="+mn-ea"/>
                <a:cs typeface="+mn-cs"/>
              </a:rPr>
              <a:t>β</a:t>
            </a:r>
            <a:r>
              <a:rPr lang="en-US" sz="2800" dirty="0" smtClean="0">
                <a:solidFill>
                  <a:srgbClr val="000000"/>
                </a:solidFill>
                <a:latin typeface="Arial" charset="0"/>
                <a:ea typeface="+mn-ea"/>
                <a:cs typeface="+mn-cs"/>
              </a:rPr>
              <a:t> </a:t>
            </a:r>
            <a:r>
              <a:rPr lang="en-US" sz="2800" i="1" dirty="0" smtClean="0">
                <a:solidFill>
                  <a:srgbClr val="000000"/>
                </a:solidFill>
                <a:latin typeface="Arial" charset="0"/>
                <a:ea typeface="+mn-ea"/>
                <a:cs typeface="+mn-cs"/>
              </a:rPr>
              <a:t>P</a:t>
            </a:r>
            <a:r>
              <a:rPr lang="el-GR" sz="2800" baseline="-25000" dirty="0" smtClean="0">
                <a:solidFill>
                  <a:srgbClr val="000000"/>
                </a:solidFill>
                <a:latin typeface="Arial" charset="0"/>
                <a:ea typeface="+mn-ea"/>
                <a:cs typeface="Arial" charset="0"/>
              </a:rPr>
              <a:t>ν</a:t>
            </a:r>
            <a:r>
              <a:rPr lang="el-GR" sz="2800" baseline="30000" dirty="0" smtClean="0">
                <a:solidFill>
                  <a:srgbClr val="000000"/>
                </a:solidFill>
                <a:latin typeface="Arial" charset="0"/>
                <a:ea typeface="+mn-ea"/>
                <a:cs typeface="Arial" charset="0"/>
              </a:rPr>
              <a:t>γ</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eff</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HA</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z</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tr</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st</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oos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com</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sg</a:t>
            </a:r>
            <a:r>
              <a:rPr lang="en-US" sz="2800" i="1" dirty="0" smtClean="0">
                <a:solidFill>
                  <a:srgbClr val="000000"/>
                </a:solidFill>
                <a:latin typeface="Arial" charset="0"/>
                <a:ea typeface="+mn-ea"/>
                <a:cs typeface="+mn-cs"/>
              </a:rPr>
              <a:t> f</a:t>
            </a:r>
            <a:r>
              <a:rPr lang="en-US" sz="2800" i="1" baseline="-25000" dirty="0" smtClean="0">
                <a:solidFill>
                  <a:srgbClr val="000000"/>
                </a:solidFill>
                <a:latin typeface="Arial" charset="0"/>
                <a:ea typeface="+mn-ea"/>
                <a:cs typeface="+mn-cs"/>
              </a:rPr>
              <a:t>tp</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n</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le</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tb</a:t>
            </a:r>
            <a:r>
              <a:rPr lang="en-US" sz="2800" dirty="0" smtClean="0">
                <a:solidFill>
                  <a:srgbClr val="000000"/>
                </a:solidFill>
                <a:latin typeface="Arial" charset="0"/>
                <a:ea typeface="+mn-ea"/>
                <a:cs typeface="+mn-cs"/>
              </a:rPr>
              <a:t>)</a:t>
            </a:r>
          </a:p>
        </p:txBody>
      </p:sp>
      <p:sp>
        <p:nvSpPr>
          <p:cNvPr id="215056" name="Line 16"/>
          <p:cNvSpPr>
            <a:spLocks noChangeShapeType="1"/>
          </p:cNvSpPr>
          <p:nvPr/>
        </p:nvSpPr>
        <p:spPr bwMode="auto">
          <a:xfrm flipH="1">
            <a:off x="1449711" y="4419600"/>
            <a:ext cx="739040" cy="663652"/>
          </a:xfrm>
          <a:prstGeom prst="line">
            <a:avLst/>
          </a:prstGeom>
          <a:noFill/>
          <a:ln w="57150">
            <a:solidFill>
              <a:srgbClr val="CCFFCC"/>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
        <p:nvSpPr>
          <p:cNvPr id="215042" name="Rectangle 2"/>
          <p:cNvSpPr>
            <a:spLocks noGrp="1" noChangeArrowheads="1"/>
          </p:cNvSpPr>
          <p:nvPr>
            <p:ph type="title"/>
          </p:nvPr>
        </p:nvSpPr>
        <p:spPr/>
        <p:txBody>
          <a:bodyPr/>
          <a:lstStyle/>
          <a:p>
            <a:r>
              <a:rPr lang="en-US"/>
              <a:t>Scoring Equation</a:t>
            </a:r>
          </a:p>
        </p:txBody>
      </p:sp>
      <p:sp>
        <p:nvSpPr>
          <p:cNvPr id="215052" name="Rectangle 12"/>
          <p:cNvSpPr>
            <a:spLocks noChangeArrowheads="1"/>
          </p:cNvSpPr>
          <p:nvPr/>
        </p:nvSpPr>
        <p:spPr bwMode="auto">
          <a:xfrm>
            <a:off x="311150" y="5083252"/>
            <a:ext cx="2384781" cy="1200329"/>
          </a:xfrm>
          <a:prstGeom prst="rect">
            <a:avLst/>
          </a:prstGeom>
          <a:solidFill>
            <a:srgbClr val="CCFFCC"/>
          </a:solidFill>
          <a:ln w="9525">
            <a:solidFill>
              <a:schemeClr val="tx1"/>
            </a:solidFill>
            <a:miter lim="800000"/>
            <a:headEnd/>
            <a:tailEnd/>
          </a:ln>
          <a:effectLst/>
        </p:spPr>
        <p:txBody>
          <a:bodyPr wrap="square" anchor="ctr">
            <a:spAutoFit/>
          </a:bodyPr>
          <a:lstStyle/>
          <a:p>
            <a:pPr algn="ctr" defTabSz="914400"/>
            <a:r>
              <a:rPr lang="en-US" sz="1800" dirty="0" smtClean="0">
                <a:solidFill>
                  <a:srgbClr val="000000"/>
                </a:solidFill>
                <a:latin typeface="Arial" charset="0"/>
                <a:ea typeface="+mn-ea"/>
                <a:cs typeface="+mn-cs"/>
              </a:rPr>
              <a:t>Pressure Factors:</a:t>
            </a:r>
          </a:p>
          <a:p>
            <a:pPr algn="ctr" defTabSz="914400"/>
            <a:endParaRPr lang="en-US" sz="1800" dirty="0" smtClean="0">
              <a:solidFill>
                <a:srgbClr val="000000"/>
              </a:solidFill>
              <a:latin typeface="Arial" charset="0"/>
              <a:ea typeface="+mn-ea"/>
              <a:cs typeface="+mn-cs"/>
            </a:endParaRPr>
          </a:p>
          <a:p>
            <a:pPr algn="ctr" defTabSz="914400"/>
            <a:r>
              <a:rPr lang="en-US" sz="1800" dirty="0">
                <a:solidFill>
                  <a:srgbClr val="000000"/>
                </a:solidFill>
                <a:latin typeface="Arial" charset="0"/>
                <a:ea typeface="+mn-ea"/>
                <a:cs typeface="+mn-cs"/>
              </a:rPr>
              <a:t>R</a:t>
            </a:r>
            <a:r>
              <a:rPr lang="en-US" sz="1800" dirty="0" smtClean="0">
                <a:solidFill>
                  <a:srgbClr val="000000"/>
                </a:solidFill>
                <a:latin typeface="Arial" charset="0"/>
                <a:ea typeface="+mn-ea"/>
                <a:cs typeface="+mn-cs"/>
              </a:rPr>
              <a:t>ight </a:t>
            </a:r>
            <a:r>
              <a:rPr lang="en-US" sz="1800" dirty="0">
                <a:solidFill>
                  <a:srgbClr val="000000"/>
                </a:solidFill>
                <a:latin typeface="Arial" charset="0"/>
                <a:ea typeface="+mn-ea"/>
                <a:cs typeface="+mn-cs"/>
              </a:rPr>
              <a:t>A</a:t>
            </a:r>
            <a:r>
              <a:rPr lang="en-US" sz="1800" dirty="0" smtClean="0">
                <a:solidFill>
                  <a:srgbClr val="000000"/>
                </a:solidFill>
                <a:latin typeface="Arial" charset="0"/>
                <a:ea typeface="+mn-ea"/>
                <a:cs typeface="+mn-cs"/>
              </a:rPr>
              <a:t>scension Frequency</a:t>
            </a:r>
          </a:p>
        </p:txBody>
      </p:sp>
    </p:spTree>
    <p:extLst>
      <p:ext uri="{BB962C8B-B14F-4D97-AF65-F5344CB8AC3E}">
        <p14:creationId xmlns:p14="http://schemas.microsoft.com/office/powerpoint/2010/main" xmlns="" val="2290175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Pressure Factor</a:t>
            </a:r>
            <a:endParaRPr lang="en-US" dirty="0"/>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524000" y="1638300"/>
            <a:ext cx="6096000" cy="4572000"/>
          </a:xfrm>
        </p:spPr>
      </p:pic>
      <p:graphicFrame>
        <p:nvGraphicFramePr>
          <p:cNvPr id="3" name="Object 2"/>
          <p:cNvGraphicFramePr>
            <a:graphicFrameLocks noChangeAspect="1"/>
          </p:cNvGraphicFramePr>
          <p:nvPr>
            <p:extLst>
              <p:ext uri="{D42A27DB-BD31-4B8C-83A1-F6EECF244321}">
                <p14:modId xmlns:p14="http://schemas.microsoft.com/office/powerpoint/2010/main" xmlns="" val="974702486"/>
              </p:ext>
            </p:extLst>
          </p:nvPr>
        </p:nvGraphicFramePr>
        <p:xfrm>
          <a:off x="6748198" y="551543"/>
          <a:ext cx="1743604" cy="849448"/>
        </p:xfrm>
        <a:graphic>
          <a:graphicData uri="http://schemas.openxmlformats.org/presentationml/2006/ole">
            <p:oleObj spid="_x0000_s3112" name="Equation" r:id="rId5" imgW="990360" imgH="482400" progId="Equation.3">
              <p:embed/>
            </p:oleObj>
          </a:graphicData>
        </a:graphic>
      </p:graphicFrame>
    </p:spTree>
    <p:extLst>
      <p:ext uri="{BB962C8B-B14F-4D97-AF65-F5344CB8AC3E}">
        <p14:creationId xmlns:p14="http://schemas.microsoft.com/office/powerpoint/2010/main" xmlns="" val="1646579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364319" y="3894138"/>
            <a:ext cx="1188720" cy="525462"/>
          </a:xfrm>
          <a:prstGeom prst="rect">
            <a:avLst/>
          </a:prstGeom>
          <a:solidFill>
            <a:srgbClr val="EC88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rgbClr val="EC888A"/>
              </a:solidFill>
              <a:effectLst/>
              <a:latin typeface="Arial" charset="0"/>
            </a:endParaRPr>
          </a:p>
        </p:txBody>
      </p:sp>
      <p:grpSp>
        <p:nvGrpSpPr>
          <p:cNvPr id="2" name="Group 4"/>
          <p:cNvGrpSpPr>
            <a:grpSpLocks/>
          </p:cNvGrpSpPr>
          <p:nvPr/>
        </p:nvGrpSpPr>
        <p:grpSpPr bwMode="auto">
          <a:xfrm>
            <a:off x="1146399" y="3886200"/>
            <a:ext cx="6217920" cy="533400"/>
            <a:chOff x="1104" y="1872"/>
            <a:chExt cx="3936" cy="336"/>
          </a:xfrm>
        </p:grpSpPr>
        <p:sp>
          <p:nvSpPr>
            <p:cNvPr id="215045" name="Rectangle 5"/>
            <p:cNvSpPr>
              <a:spLocks noChangeArrowheads="1"/>
            </p:cNvSpPr>
            <p:nvPr/>
          </p:nvSpPr>
          <p:spPr bwMode="auto">
            <a:xfrm>
              <a:off x="1104" y="1872"/>
              <a:ext cx="384" cy="336"/>
            </a:xfrm>
            <a:prstGeom prst="rect">
              <a:avLst/>
            </a:prstGeom>
            <a:solidFill>
              <a:srgbClr val="FFFF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6" name="Rectangle 6"/>
            <p:cNvSpPr>
              <a:spLocks noChangeArrowheads="1"/>
            </p:cNvSpPr>
            <p:nvPr/>
          </p:nvSpPr>
          <p:spPr bwMode="auto">
            <a:xfrm>
              <a:off x="1488" y="1872"/>
              <a:ext cx="768" cy="336"/>
            </a:xfrm>
            <a:prstGeom prst="rect">
              <a:avLst/>
            </a:prstGeom>
            <a:solidFill>
              <a:srgbClr val="CCFFCC"/>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7" name="Rectangle 7"/>
            <p:cNvSpPr>
              <a:spLocks noChangeArrowheads="1"/>
            </p:cNvSpPr>
            <p:nvPr/>
          </p:nvSpPr>
          <p:spPr bwMode="auto">
            <a:xfrm>
              <a:off x="2256" y="1872"/>
              <a:ext cx="1344" cy="336"/>
            </a:xfrm>
            <a:prstGeom prst="rect">
              <a:avLst/>
            </a:prstGeom>
            <a:solidFill>
              <a:srgbClr val="99CCFF"/>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sp>
          <p:nvSpPr>
            <p:cNvPr id="215048" name="Rectangle 8"/>
            <p:cNvSpPr>
              <a:spLocks noChangeArrowheads="1"/>
            </p:cNvSpPr>
            <p:nvPr/>
          </p:nvSpPr>
          <p:spPr bwMode="auto">
            <a:xfrm>
              <a:off x="3600" y="1872"/>
              <a:ext cx="1440" cy="336"/>
            </a:xfrm>
            <a:prstGeom prst="rect">
              <a:avLst/>
            </a:prstGeom>
            <a:solidFill>
              <a:srgbClr val="FFCC99"/>
            </a:solidFill>
            <a:ln w="9525">
              <a:noFill/>
              <a:miter lim="800000"/>
              <a:headEnd/>
              <a:tailEnd/>
            </a:ln>
            <a:effectLst/>
          </p:spPr>
          <p:txBody>
            <a:bodyPr wrap="none" anchor="ctr"/>
            <a:lstStyle/>
            <a:p>
              <a:pPr defTabSz="914400"/>
              <a:endParaRPr lang="en-US" sz="2800" i="1" smtClean="0">
                <a:solidFill>
                  <a:srgbClr val="000000"/>
                </a:solidFill>
                <a:latin typeface="Arial" charset="0"/>
                <a:ea typeface="+mn-ea"/>
                <a:cs typeface="+mn-cs"/>
              </a:endParaRPr>
            </a:p>
          </p:txBody>
        </p:sp>
      </p:grpSp>
      <p:sp>
        <p:nvSpPr>
          <p:cNvPr id="215049" name="Rectangle 9"/>
          <p:cNvSpPr>
            <a:spLocks noChangeArrowheads="1"/>
          </p:cNvSpPr>
          <p:nvPr/>
        </p:nvSpPr>
        <p:spPr bwMode="auto">
          <a:xfrm>
            <a:off x="311150" y="3894138"/>
            <a:ext cx="8375650" cy="523220"/>
          </a:xfrm>
          <a:prstGeom prst="rect">
            <a:avLst/>
          </a:prstGeom>
          <a:noFill/>
          <a:ln w="9525">
            <a:noFill/>
            <a:miter lim="800000"/>
            <a:headEnd/>
            <a:tailEnd/>
          </a:ln>
          <a:effectLst/>
        </p:spPr>
        <p:txBody>
          <a:bodyPr wrap="square">
            <a:spAutoFit/>
          </a:bodyPr>
          <a:lstStyle/>
          <a:p>
            <a:pPr algn="ctr" defTabSz="914400"/>
            <a:r>
              <a:rPr lang="en-US" sz="2800" i="1" dirty="0" smtClean="0">
                <a:solidFill>
                  <a:srgbClr val="000000"/>
                </a:solidFill>
                <a:latin typeface="Arial" charset="0"/>
                <a:ea typeface="+mn-ea"/>
                <a:cs typeface="+mn-cs"/>
              </a:rPr>
              <a:t>R =</a:t>
            </a:r>
            <a:r>
              <a:rPr lang="en-US" sz="2800" i="1" dirty="0" smtClean="0">
                <a:solidFill>
                  <a:srgbClr val="FFFFFF"/>
                </a:solidFill>
                <a:latin typeface="Arial" charset="0"/>
                <a:ea typeface="+mn-ea"/>
                <a:cs typeface="+mn-cs"/>
              </a:rPr>
              <a:t> </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η</a:t>
            </a:r>
            <a:r>
              <a:rPr lang="en-US" sz="2800" i="1" dirty="0" err="1" smtClean="0">
                <a:solidFill>
                  <a:srgbClr val="000000"/>
                </a:solidFill>
                <a:latin typeface="Arial" charset="0"/>
                <a:ea typeface="+mn-ea"/>
                <a:cs typeface="+mn-cs"/>
              </a:rPr>
              <a:t>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P</a:t>
            </a:r>
            <a:r>
              <a:rPr lang="en-US" sz="2800" baseline="-25000" dirty="0" err="1" smtClean="0">
                <a:solidFill>
                  <a:srgbClr val="000000"/>
                </a:solidFill>
                <a:latin typeface="Arial" charset="0"/>
                <a:ea typeface="+mn-ea"/>
                <a:cs typeface="+mn-cs"/>
              </a:rPr>
              <a:t>α</a:t>
            </a:r>
            <a:r>
              <a:rPr lang="en-US" sz="2800" baseline="30000" dirty="0" err="1" smtClean="0">
                <a:solidFill>
                  <a:srgbClr val="000000"/>
                </a:solidFill>
                <a:latin typeface="Arial" charset="0"/>
                <a:ea typeface="+mn-ea"/>
                <a:cs typeface="+mn-cs"/>
              </a:rPr>
              <a:t>β</a:t>
            </a:r>
            <a:r>
              <a:rPr lang="en-US" sz="2800" dirty="0" smtClean="0">
                <a:solidFill>
                  <a:srgbClr val="000000"/>
                </a:solidFill>
                <a:latin typeface="Arial" charset="0"/>
                <a:ea typeface="+mn-ea"/>
                <a:cs typeface="+mn-cs"/>
              </a:rPr>
              <a:t> </a:t>
            </a:r>
            <a:r>
              <a:rPr lang="en-US" sz="2800" i="1" dirty="0" smtClean="0">
                <a:solidFill>
                  <a:srgbClr val="000000"/>
                </a:solidFill>
                <a:latin typeface="Arial" charset="0"/>
                <a:ea typeface="+mn-ea"/>
                <a:cs typeface="+mn-cs"/>
              </a:rPr>
              <a:t>P</a:t>
            </a:r>
            <a:r>
              <a:rPr lang="el-GR" sz="2800" baseline="-25000" dirty="0" smtClean="0">
                <a:solidFill>
                  <a:srgbClr val="000000"/>
                </a:solidFill>
                <a:latin typeface="Arial" charset="0"/>
                <a:ea typeface="+mn-ea"/>
                <a:cs typeface="Arial" charset="0"/>
              </a:rPr>
              <a:t>ν</a:t>
            </a:r>
            <a:r>
              <a:rPr lang="el-GR" sz="2800" baseline="30000" dirty="0" smtClean="0">
                <a:solidFill>
                  <a:srgbClr val="000000"/>
                </a:solidFill>
                <a:latin typeface="Arial" charset="0"/>
                <a:ea typeface="+mn-ea"/>
                <a:cs typeface="Arial" charset="0"/>
              </a:rPr>
              <a:t>γ</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eff</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HA</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z</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tr</a:t>
            </a:r>
            <a:r>
              <a:rPr lang="en-US" sz="2800" i="1" baseline="-250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l</a:t>
            </a:r>
            <a:r>
              <a:rPr lang="en-US" sz="2800" i="1" baseline="-25000" dirty="0" err="1" smtClean="0">
                <a:solidFill>
                  <a:srgbClr val="000000"/>
                </a:solidFill>
                <a:latin typeface="Arial" charset="0"/>
                <a:ea typeface="+mn-ea"/>
                <a:cs typeface="+mn-cs"/>
              </a:rPr>
              <a:t>st</a:t>
            </a:r>
            <a:r>
              <a:rPr lang="en-US" sz="2800"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oos</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com</a:t>
            </a:r>
            <a:r>
              <a:rPr lang="en-US" sz="2800" i="1" dirty="0" smtClean="0">
                <a:solidFill>
                  <a:srgbClr val="000000"/>
                </a:solidFill>
                <a:latin typeface="Arial" charset="0"/>
                <a:ea typeface="+mn-ea"/>
                <a:cs typeface="+mn-cs"/>
              </a:rPr>
              <a:t> </a:t>
            </a:r>
            <a:r>
              <a:rPr lang="en-US" sz="2800" i="1" dirty="0" err="1" smtClean="0">
                <a:solidFill>
                  <a:srgbClr val="000000"/>
                </a:solidFill>
                <a:latin typeface="Arial" charset="0"/>
                <a:ea typeface="+mn-ea"/>
                <a:cs typeface="+mn-cs"/>
              </a:rPr>
              <a:t>f</a:t>
            </a:r>
            <a:r>
              <a:rPr lang="en-US" sz="2800" i="1" baseline="-25000" dirty="0" err="1" smtClean="0">
                <a:solidFill>
                  <a:srgbClr val="000000"/>
                </a:solidFill>
                <a:latin typeface="Arial" charset="0"/>
                <a:ea typeface="+mn-ea"/>
                <a:cs typeface="+mn-cs"/>
              </a:rPr>
              <a:t>sg</a:t>
            </a:r>
            <a:r>
              <a:rPr lang="en-US" sz="2800" i="1" dirty="0" smtClean="0">
                <a:solidFill>
                  <a:srgbClr val="000000"/>
                </a:solidFill>
                <a:latin typeface="Arial" charset="0"/>
                <a:ea typeface="+mn-ea"/>
                <a:cs typeface="+mn-cs"/>
              </a:rPr>
              <a:t> f</a:t>
            </a:r>
            <a:r>
              <a:rPr lang="en-US" sz="2800" i="1" baseline="-25000" dirty="0" smtClean="0">
                <a:solidFill>
                  <a:srgbClr val="000000"/>
                </a:solidFill>
                <a:latin typeface="Arial" charset="0"/>
                <a:ea typeface="+mn-ea"/>
                <a:cs typeface="+mn-cs"/>
              </a:rPr>
              <a:t>tp</a:t>
            </a:r>
            <a:r>
              <a:rPr lang="en-US" sz="2800" dirty="0" smtClean="0">
                <a:solidFill>
                  <a:srgbClr val="000000"/>
                </a:solidFill>
                <a:latin typeface="Arial" charset="0"/>
                <a:ea typeface="+mn-ea"/>
                <a:cs typeface="+mn-cs"/>
              </a:rPr>
              <a: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n</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le</a:t>
            </a:r>
            <a:r>
              <a:rPr lang="en-US" sz="2800" dirty="0" err="1" smtClean="0">
                <a:solidFill>
                  <a:srgbClr val="000000"/>
                </a:solidFill>
                <a:latin typeface="Arial" charset="0"/>
                <a:ea typeface="+mn-ea"/>
                <a:cs typeface="+mn-cs"/>
              </a:rPr>
              <a:t>t</a:t>
            </a:r>
            <a:r>
              <a:rPr lang="en-US" sz="2800" baseline="-25000" dirty="0" err="1" smtClean="0">
                <a:solidFill>
                  <a:srgbClr val="000000"/>
                </a:solidFill>
                <a:latin typeface="Arial" charset="0"/>
                <a:ea typeface="+mn-ea"/>
                <a:cs typeface="+mn-cs"/>
              </a:rPr>
              <a:t>tb</a:t>
            </a:r>
            <a:r>
              <a:rPr lang="en-US" sz="2800" dirty="0" smtClean="0">
                <a:solidFill>
                  <a:srgbClr val="000000"/>
                </a:solidFill>
                <a:latin typeface="Arial" charset="0"/>
                <a:ea typeface="+mn-ea"/>
                <a:cs typeface="+mn-cs"/>
              </a:rPr>
              <a:t>)</a:t>
            </a:r>
          </a:p>
        </p:txBody>
      </p:sp>
      <p:sp>
        <p:nvSpPr>
          <p:cNvPr id="215042" name="Rectangle 2"/>
          <p:cNvSpPr>
            <a:spLocks noGrp="1" noChangeArrowheads="1"/>
          </p:cNvSpPr>
          <p:nvPr>
            <p:ph type="title"/>
          </p:nvPr>
        </p:nvSpPr>
        <p:spPr/>
        <p:txBody>
          <a:bodyPr/>
          <a:lstStyle/>
          <a:p>
            <a:r>
              <a:rPr lang="en-US"/>
              <a:t>Scoring Equation</a:t>
            </a:r>
          </a:p>
        </p:txBody>
      </p:sp>
      <p:sp>
        <p:nvSpPr>
          <p:cNvPr id="215053" name="Rectangle 13"/>
          <p:cNvSpPr>
            <a:spLocks noChangeArrowheads="1"/>
          </p:cNvSpPr>
          <p:nvPr/>
        </p:nvSpPr>
        <p:spPr bwMode="auto">
          <a:xfrm>
            <a:off x="2971797" y="4736396"/>
            <a:ext cx="3147526" cy="2031325"/>
          </a:xfrm>
          <a:prstGeom prst="rect">
            <a:avLst/>
          </a:prstGeom>
          <a:solidFill>
            <a:srgbClr val="99CCFF"/>
          </a:solidFill>
          <a:ln w="9525">
            <a:solidFill>
              <a:schemeClr val="tx1"/>
            </a:solidFill>
            <a:miter lim="800000"/>
            <a:headEnd/>
            <a:tailEnd/>
          </a:ln>
          <a:effectLst/>
        </p:spPr>
        <p:txBody>
          <a:bodyPr wrap="square" anchor="ctr">
            <a:spAutoFit/>
          </a:bodyPr>
          <a:lstStyle/>
          <a:p>
            <a:pPr algn="ctr" defTabSz="914400"/>
            <a:r>
              <a:rPr lang="en-US" sz="1800" dirty="0" smtClean="0">
                <a:solidFill>
                  <a:srgbClr val="000000"/>
                </a:solidFill>
                <a:latin typeface="Arial" charset="0"/>
                <a:ea typeface="+mn-ea"/>
                <a:cs typeface="+mn-cs"/>
              </a:rPr>
              <a:t>Performance Limits:</a:t>
            </a:r>
          </a:p>
          <a:p>
            <a:pPr algn="ctr" defTabSz="914400"/>
            <a:endParaRPr lang="en-US" sz="1800" dirty="0" smtClean="0">
              <a:solidFill>
                <a:srgbClr val="000000"/>
              </a:solidFill>
              <a:latin typeface="Arial" charset="0"/>
              <a:ea typeface="+mn-ea"/>
              <a:cs typeface="+mn-cs"/>
            </a:endParaRPr>
          </a:p>
          <a:p>
            <a:pPr algn="ctr" defTabSz="914400"/>
            <a:r>
              <a:rPr lang="en-US" sz="1800" dirty="0" smtClean="0">
                <a:solidFill>
                  <a:srgbClr val="000000"/>
                </a:solidFill>
                <a:latin typeface="Arial" charset="0"/>
                <a:ea typeface="+mn-ea"/>
                <a:cs typeface="+mn-cs"/>
              </a:rPr>
              <a:t> </a:t>
            </a:r>
            <a:r>
              <a:rPr lang="en-US" sz="1800" dirty="0">
                <a:solidFill>
                  <a:srgbClr val="000000"/>
                </a:solidFill>
                <a:latin typeface="Arial" charset="0"/>
                <a:ea typeface="+mn-ea"/>
                <a:cs typeface="+mn-cs"/>
              </a:rPr>
              <a:t>O</a:t>
            </a:r>
            <a:r>
              <a:rPr lang="en-US" sz="1800" dirty="0" smtClean="0">
                <a:solidFill>
                  <a:srgbClr val="000000"/>
                </a:solidFill>
                <a:latin typeface="Arial" charset="0"/>
                <a:ea typeface="+mn-ea"/>
                <a:cs typeface="+mn-cs"/>
              </a:rPr>
              <a:t>bserving Efficiency</a:t>
            </a:r>
          </a:p>
          <a:p>
            <a:pPr algn="ctr" defTabSz="914400"/>
            <a:r>
              <a:rPr lang="en-US" sz="1800" dirty="0" smtClean="0">
                <a:solidFill>
                  <a:srgbClr val="000000"/>
                </a:solidFill>
                <a:latin typeface="Arial" charset="0"/>
                <a:ea typeface="+mn-ea"/>
                <a:cs typeface="+mn-cs"/>
              </a:rPr>
              <a:t> Hour Angle</a:t>
            </a:r>
          </a:p>
          <a:p>
            <a:pPr algn="ctr" defTabSz="914400"/>
            <a:r>
              <a:rPr lang="en-US" sz="1800" dirty="0">
                <a:solidFill>
                  <a:srgbClr val="000000"/>
                </a:solidFill>
                <a:latin typeface="Arial" charset="0"/>
                <a:ea typeface="+mn-ea"/>
                <a:cs typeface="+mn-cs"/>
              </a:rPr>
              <a:t>Z</a:t>
            </a:r>
            <a:r>
              <a:rPr lang="en-US" sz="1800" dirty="0" smtClean="0">
                <a:solidFill>
                  <a:srgbClr val="000000"/>
                </a:solidFill>
                <a:latin typeface="Arial" charset="0"/>
                <a:ea typeface="+mn-ea"/>
                <a:cs typeface="+mn-cs"/>
              </a:rPr>
              <a:t>enith Angle</a:t>
            </a:r>
          </a:p>
          <a:p>
            <a:pPr algn="ctr" defTabSz="914400"/>
            <a:r>
              <a:rPr lang="en-US" sz="1800" dirty="0">
                <a:solidFill>
                  <a:srgbClr val="000000"/>
                </a:solidFill>
                <a:latin typeface="Arial" charset="0"/>
                <a:ea typeface="+mn-ea"/>
                <a:cs typeface="+mn-cs"/>
              </a:rPr>
              <a:t>T</a:t>
            </a:r>
            <a:r>
              <a:rPr lang="en-US" sz="1800" dirty="0" smtClean="0">
                <a:solidFill>
                  <a:srgbClr val="000000"/>
                </a:solidFill>
                <a:latin typeface="Arial" charset="0"/>
                <a:ea typeface="+mn-ea"/>
                <a:cs typeface="+mn-cs"/>
              </a:rPr>
              <a:t>racking Error</a:t>
            </a:r>
          </a:p>
          <a:p>
            <a:pPr algn="ctr" defTabSz="914400"/>
            <a:r>
              <a:rPr lang="en-US" sz="1800" dirty="0">
                <a:solidFill>
                  <a:srgbClr val="000000"/>
                </a:solidFill>
                <a:latin typeface="Arial" charset="0"/>
                <a:ea typeface="+mn-ea"/>
                <a:cs typeface="+mn-cs"/>
              </a:rPr>
              <a:t>A</a:t>
            </a:r>
            <a:r>
              <a:rPr lang="en-US" sz="1800" dirty="0" smtClean="0">
                <a:solidFill>
                  <a:srgbClr val="000000"/>
                </a:solidFill>
                <a:latin typeface="Arial" charset="0"/>
                <a:ea typeface="+mn-ea"/>
                <a:cs typeface="+mn-cs"/>
              </a:rPr>
              <a:t>tmospheric  </a:t>
            </a:r>
            <a:r>
              <a:rPr lang="en-US" sz="1800" dirty="0">
                <a:solidFill>
                  <a:srgbClr val="000000"/>
                </a:solidFill>
                <a:latin typeface="Arial" charset="0"/>
                <a:ea typeface="+mn-ea"/>
                <a:cs typeface="+mn-cs"/>
              </a:rPr>
              <a:t>S</a:t>
            </a:r>
            <a:r>
              <a:rPr lang="en-US" sz="1800" dirty="0" smtClean="0">
                <a:solidFill>
                  <a:srgbClr val="000000"/>
                </a:solidFill>
                <a:latin typeface="Arial" charset="0"/>
                <a:ea typeface="+mn-ea"/>
                <a:cs typeface="+mn-cs"/>
              </a:rPr>
              <a:t>tability</a:t>
            </a:r>
          </a:p>
        </p:txBody>
      </p:sp>
      <p:sp>
        <p:nvSpPr>
          <p:cNvPr id="215057" name="Line 17"/>
          <p:cNvSpPr>
            <a:spLocks noChangeShapeType="1"/>
          </p:cNvSpPr>
          <p:nvPr/>
        </p:nvSpPr>
        <p:spPr bwMode="auto">
          <a:xfrm>
            <a:off x="3762103" y="4419600"/>
            <a:ext cx="455055" cy="314325"/>
          </a:xfrm>
          <a:prstGeom prst="line">
            <a:avLst/>
          </a:prstGeom>
          <a:noFill/>
          <a:ln w="57150">
            <a:solidFill>
              <a:srgbClr val="99CCFF"/>
            </a:solidFill>
            <a:round/>
            <a:headEnd/>
            <a:tailEnd/>
          </a:ln>
          <a:effectLst/>
        </p:spPr>
        <p:txBody>
          <a:bodyPr/>
          <a:lstStyle/>
          <a:p>
            <a:pPr defTabSz="914400"/>
            <a:endParaRPr lang="en-US" sz="2800" i="1" smtClean="0">
              <a:solidFill>
                <a:srgbClr val="000000"/>
              </a:solidFill>
              <a:latin typeface="Arial" charset="0"/>
              <a:ea typeface="+mn-ea"/>
              <a:cs typeface="+mn-cs"/>
            </a:endParaRPr>
          </a:p>
        </p:txBody>
      </p:sp>
    </p:spTree>
    <p:extLst>
      <p:ext uri="{BB962C8B-B14F-4D97-AF65-F5344CB8AC3E}">
        <p14:creationId xmlns:p14="http://schemas.microsoft.com/office/powerpoint/2010/main" xmlns="" val="1345797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Observing Efficiency Limit</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523999" y="1638299"/>
            <a:ext cx="6627223" cy="4970417"/>
          </a:xfrm>
        </p:spPr>
      </p:pic>
    </p:spTree>
    <p:extLst>
      <p:ext uri="{BB962C8B-B14F-4D97-AF65-F5344CB8AC3E}">
        <p14:creationId xmlns:p14="http://schemas.microsoft.com/office/powerpoint/2010/main" xmlns="" val="328114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Hour Angle Limit</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088391" y="1591975"/>
            <a:ext cx="5463605" cy="4800600"/>
          </a:xfrm>
        </p:spPr>
      </p:pic>
      <p:sp>
        <p:nvSpPr>
          <p:cNvPr id="3" name="TextBox 2"/>
          <p:cNvSpPr txBox="1"/>
          <p:nvPr/>
        </p:nvSpPr>
        <p:spPr>
          <a:xfrm>
            <a:off x="5770424" y="6392575"/>
            <a:ext cx="2916376" cy="400110"/>
          </a:xfrm>
          <a:prstGeom prst="rect">
            <a:avLst/>
          </a:prstGeom>
          <a:noFill/>
        </p:spPr>
        <p:txBody>
          <a:bodyPr wrap="none" rtlCol="0">
            <a:spAutoFit/>
          </a:bodyPr>
          <a:lstStyle/>
          <a:p>
            <a:r>
              <a:rPr lang="en-US" sz="2000" dirty="0" smtClean="0"/>
              <a:t>Condon &amp; </a:t>
            </a:r>
            <a:r>
              <a:rPr lang="en-US" sz="2000" dirty="0" err="1" smtClean="0"/>
              <a:t>Balser</a:t>
            </a:r>
            <a:r>
              <a:rPr lang="en-US" sz="2000" dirty="0" smtClean="0"/>
              <a:t> (2011)</a:t>
            </a:r>
            <a:endParaRPr lang="en-US" sz="2000" dirty="0"/>
          </a:p>
        </p:txBody>
      </p:sp>
    </p:spTree>
    <p:extLst>
      <p:ext uri="{BB962C8B-B14F-4D97-AF65-F5344CB8AC3E}">
        <p14:creationId xmlns:p14="http://schemas.microsoft.com/office/powerpoint/2010/main" xmlns="" val="285979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Nomenclature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0281" y="1424340"/>
            <a:ext cx="4062873" cy="4997844"/>
          </a:xfrm>
        </p:spPr>
      </p:pic>
      <p:sp>
        <p:nvSpPr>
          <p:cNvPr id="7" name="TextBox 6"/>
          <p:cNvSpPr txBox="1"/>
          <p:nvPr/>
        </p:nvSpPr>
        <p:spPr>
          <a:xfrm>
            <a:off x="7406640" y="6191352"/>
            <a:ext cx="989373" cy="461665"/>
          </a:xfrm>
          <a:prstGeom prst="rect">
            <a:avLst/>
          </a:prstGeom>
          <a:noFill/>
        </p:spPr>
        <p:txBody>
          <a:bodyPr wrap="none" rtlCol="0">
            <a:spAutoFit/>
          </a:bodyPr>
          <a:lstStyle/>
          <a:p>
            <a:r>
              <a:rPr lang="en-US" dirty="0" smtClean="0"/>
              <a:t>Butler</a:t>
            </a:r>
            <a:endParaRPr lang="en-US" dirty="0"/>
          </a:p>
        </p:txBody>
      </p:sp>
      <p:sp>
        <p:nvSpPr>
          <p:cNvPr id="8" name="TextBox 7"/>
          <p:cNvSpPr txBox="1"/>
          <p:nvPr/>
        </p:nvSpPr>
        <p:spPr>
          <a:xfrm>
            <a:off x="6158542" y="2886890"/>
            <a:ext cx="2496196" cy="1323439"/>
          </a:xfrm>
          <a:prstGeom prst="rect">
            <a:avLst/>
          </a:prstGeom>
          <a:noFill/>
        </p:spPr>
        <p:txBody>
          <a:bodyPr wrap="none" rtlCol="0">
            <a:spAutoFit/>
          </a:bodyPr>
          <a:lstStyle/>
          <a:p>
            <a:r>
              <a:rPr lang="en-US" sz="2000" dirty="0" smtClean="0"/>
              <a:t>         GBT</a:t>
            </a:r>
          </a:p>
          <a:p>
            <a:r>
              <a:rPr lang="en-US" sz="2000" dirty="0" smtClean="0"/>
              <a:t>Open Sessions</a:t>
            </a:r>
          </a:p>
          <a:p>
            <a:r>
              <a:rPr lang="en-US" sz="2000" dirty="0" smtClean="0"/>
              <a:t>Windowed Sessions</a:t>
            </a:r>
          </a:p>
          <a:p>
            <a:r>
              <a:rPr lang="en-US" sz="2000" dirty="0" smtClean="0"/>
              <a:t>Fixed Sessions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Tracking Error Limit</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3407089039"/>
              </p:ext>
            </p:extLst>
          </p:nvPr>
        </p:nvGraphicFramePr>
        <p:xfrm>
          <a:off x="1756491" y="2632586"/>
          <a:ext cx="6328493" cy="682113"/>
        </p:xfrm>
        <a:graphic>
          <a:graphicData uri="http://schemas.openxmlformats.org/presentationml/2006/ole">
            <p:oleObj spid="_x0000_s5132" name="Equation" r:id="rId3" imgW="2120760" imgH="228600" progId="Equation.3">
              <p:embed/>
            </p:oleObj>
          </a:graphicData>
        </a:graphic>
      </p:graphicFrame>
    </p:spTree>
    <p:extLst>
      <p:ext uri="{BB962C8B-B14F-4D97-AF65-F5344CB8AC3E}">
        <p14:creationId xmlns:p14="http://schemas.microsoft.com/office/powerpoint/2010/main" xmlns="" val="285979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2449" y="1562602"/>
            <a:ext cx="3878477" cy="28462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62011" y="1562601"/>
            <a:ext cx="4677392" cy="2846201"/>
          </a:xfrm>
          <a:prstGeom prst="rect">
            <a:avLst/>
          </a:prstGeom>
        </p:spPr>
      </p:pic>
      <p:sp>
        <p:nvSpPr>
          <p:cNvPr id="8" name="TextBox 7"/>
          <p:cNvSpPr txBox="1"/>
          <p:nvPr/>
        </p:nvSpPr>
        <p:spPr>
          <a:xfrm>
            <a:off x="4542092" y="6457890"/>
            <a:ext cx="4508157" cy="400110"/>
          </a:xfrm>
          <a:prstGeom prst="rect">
            <a:avLst/>
          </a:prstGeom>
          <a:noFill/>
        </p:spPr>
        <p:txBody>
          <a:bodyPr wrap="none" rtlCol="0">
            <a:spAutoFit/>
          </a:bodyPr>
          <a:lstStyle/>
          <a:p>
            <a:r>
              <a:rPr lang="en-US" sz="2000" dirty="0" err="1" smtClean="0"/>
              <a:t>Balser</a:t>
            </a:r>
            <a:r>
              <a:rPr lang="en-US" sz="2000" dirty="0" smtClean="0"/>
              <a:t> (2011); Mason &amp; </a:t>
            </a:r>
            <a:r>
              <a:rPr lang="en-US" sz="2000" dirty="0" err="1" smtClean="0"/>
              <a:t>Perera</a:t>
            </a:r>
            <a:r>
              <a:rPr lang="en-US" sz="2000" dirty="0" smtClean="0"/>
              <a:t> (2010)</a:t>
            </a:r>
            <a:endParaRPr lang="en-US" sz="2000" dirty="0"/>
          </a:p>
        </p:txBody>
      </p:sp>
      <p:sp>
        <p:nvSpPr>
          <p:cNvPr id="9" name="Title 8"/>
          <p:cNvSpPr>
            <a:spLocks noGrp="1"/>
          </p:cNvSpPr>
          <p:nvPr>
            <p:ph type="title"/>
          </p:nvPr>
        </p:nvSpPr>
        <p:spPr/>
        <p:txBody>
          <a:bodyPr/>
          <a:lstStyle/>
          <a:p>
            <a:r>
              <a:rPr lang="en-US" dirty="0" smtClean="0"/>
              <a:t>Atmospheric Stability Limit</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5746" y="4571944"/>
            <a:ext cx="3091881" cy="2116963"/>
          </a:xfrm>
          <a:prstGeom prst="rect">
            <a:avLst/>
          </a:prstGeom>
        </p:spPr>
      </p:pic>
    </p:spTree>
    <p:extLst>
      <p:ext uri="{BB962C8B-B14F-4D97-AF65-F5344CB8AC3E}">
        <p14:creationId xmlns:p14="http://schemas.microsoft.com/office/powerpoint/2010/main" xmlns="" val="2666196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Packing (Open Sessions)</a:t>
            </a:r>
            <a:endParaRPr lang="en-US" dirty="0"/>
          </a:p>
        </p:txBody>
      </p:sp>
      <p:sp>
        <p:nvSpPr>
          <p:cNvPr id="2" name="Content Placeholder 1"/>
          <p:cNvSpPr>
            <a:spLocks noGrp="1"/>
          </p:cNvSpPr>
          <p:nvPr>
            <p:ph idx="1"/>
          </p:nvPr>
        </p:nvSpPr>
        <p:spPr/>
        <p:txBody>
          <a:bodyPr/>
          <a:lstStyle/>
          <a:p>
            <a:r>
              <a:rPr lang="en-US" sz="2400" dirty="0" smtClean="0"/>
              <a:t>Problem: a </a:t>
            </a:r>
            <a:r>
              <a:rPr lang="en-US" sz="2400" dirty="0"/>
              <a:t>thief with a bag of capacity N, faced </a:t>
            </a:r>
            <a:r>
              <a:rPr lang="en-US" sz="2400" dirty="0" smtClean="0"/>
              <a:t>with a number (M) </a:t>
            </a:r>
            <a:r>
              <a:rPr lang="en-US" sz="2400" dirty="0"/>
              <a:t>of possible goodies each having a different weight (cost) and value, how do you pack your bag to maximize your take</a:t>
            </a:r>
            <a:r>
              <a:rPr lang="en-US" sz="2400" dirty="0" smtClean="0"/>
              <a:t>?</a:t>
            </a:r>
          </a:p>
          <a:p>
            <a:endParaRPr lang="en-US" sz="2400" dirty="0"/>
          </a:p>
          <a:p>
            <a:r>
              <a:rPr lang="en-US" sz="2400" dirty="0" smtClean="0"/>
              <a:t>Brute Force: order (M!)</a:t>
            </a:r>
            <a:endParaRPr lang="en-US" sz="2400" dirty="0"/>
          </a:p>
          <a:p>
            <a:r>
              <a:rPr lang="en-US" sz="2400" dirty="0" smtClean="0"/>
              <a:t>Knapsack Algorithm: order (M*N)</a:t>
            </a:r>
          </a:p>
          <a:p>
            <a:endParaRPr lang="en-US" sz="2400" dirty="0" smtClean="0"/>
          </a:p>
          <a:p>
            <a:r>
              <a:rPr lang="en-US" sz="2400" dirty="0" smtClean="0"/>
              <a:t>N = number of quarter hours to schedule</a:t>
            </a:r>
          </a:p>
          <a:p>
            <a:r>
              <a:rPr lang="en-US" sz="2400" dirty="0" smtClean="0"/>
              <a:t>M = number of potential sessions</a:t>
            </a:r>
          </a:p>
          <a:p>
            <a:r>
              <a:rPr lang="en-US" sz="2400" dirty="0" smtClean="0"/>
              <a:t>Overhead = 15 min.</a:t>
            </a:r>
            <a:endParaRPr lang="en-US" sz="2400" dirty="0"/>
          </a:p>
        </p:txBody>
      </p:sp>
      <p:sp>
        <p:nvSpPr>
          <p:cNvPr id="7" name="TextBox 6"/>
          <p:cNvSpPr txBox="1"/>
          <p:nvPr/>
        </p:nvSpPr>
        <p:spPr>
          <a:xfrm>
            <a:off x="5799909" y="6324600"/>
            <a:ext cx="1239442" cy="400110"/>
          </a:xfrm>
          <a:prstGeom prst="rect">
            <a:avLst/>
          </a:prstGeom>
          <a:noFill/>
        </p:spPr>
        <p:txBody>
          <a:bodyPr wrap="none" rtlCol="0">
            <a:spAutoFit/>
          </a:bodyPr>
          <a:lstStyle/>
          <a:p>
            <a:r>
              <a:rPr lang="en-US" sz="2000" dirty="0" err="1" smtClean="0"/>
              <a:t>Sessoms</a:t>
            </a:r>
            <a:endParaRPr lang="en-US" sz="2000" dirty="0"/>
          </a:p>
        </p:txBody>
      </p:sp>
    </p:spTree>
    <p:extLst>
      <p:ext uri="{BB962C8B-B14F-4D97-AF65-F5344CB8AC3E}">
        <p14:creationId xmlns:p14="http://schemas.microsoft.com/office/powerpoint/2010/main" xmlns="" val="2859794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 Page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0934" y="1565366"/>
            <a:ext cx="8775111" cy="4992189"/>
          </a:xfrm>
        </p:spPr>
      </p:pic>
    </p:spTree>
    <p:extLst>
      <p:ext uri="{BB962C8B-B14F-4D97-AF65-F5344CB8AC3E}">
        <p14:creationId xmlns:p14="http://schemas.microsoft.com/office/powerpoint/2010/main" xmlns="" val="276408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Schedule</a:t>
            </a:r>
            <a:endParaRPr lang="en-US" dirty="0"/>
          </a:p>
        </p:txBody>
      </p:sp>
      <p:pic>
        <p:nvPicPr>
          <p:cNvPr id="3" name="Picture 2" descr="dssSchedPub.jpg"/>
          <p:cNvPicPr>
            <a:picLocks noChangeAspect="1"/>
          </p:cNvPicPr>
          <p:nvPr/>
        </p:nvPicPr>
        <p:blipFill>
          <a:blip r:embed="rId2"/>
          <a:stretch>
            <a:fillRect/>
          </a:stretch>
        </p:blipFill>
        <p:spPr>
          <a:xfrm>
            <a:off x="334375" y="1625600"/>
            <a:ext cx="8631825" cy="5018635"/>
          </a:xfrm>
          <a:prstGeom prst="rect">
            <a:avLst/>
          </a:prstGeom>
        </p:spPr>
      </p:pic>
    </p:spTree>
    <p:extLst>
      <p:ext uri="{BB962C8B-B14F-4D97-AF65-F5344CB8AC3E}">
        <p14:creationId xmlns:p14="http://schemas.microsoft.com/office/powerpoint/2010/main" xmlns="" val="871100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Home Page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417320"/>
            <a:ext cx="8402826" cy="5334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Project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1493520"/>
            <a:ext cx="8433306" cy="5242560"/>
          </a:xfrm>
        </p:spPr>
      </p:pic>
    </p:spTree>
    <p:extLst>
      <p:ext uri="{BB962C8B-B14F-4D97-AF65-F5344CB8AC3E}">
        <p14:creationId xmlns:p14="http://schemas.microsoft.com/office/powerpoint/2010/main" xmlns="" val="881797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Fini</a:t>
            </a:r>
            <a:endParaRPr lang="en-US" dirty="0"/>
          </a:p>
        </p:txBody>
      </p:sp>
    </p:spTree>
    <p:extLst>
      <p:ext uri="{BB962C8B-B14F-4D97-AF65-F5344CB8AC3E}">
        <p14:creationId xmlns:p14="http://schemas.microsoft.com/office/powerpoint/2010/main" xmlns="" val="261239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AutoShape 2"/>
          <p:cNvSpPr>
            <a:spLocks noChangeArrowheads="1"/>
          </p:cNvSpPr>
          <p:nvPr/>
        </p:nvSpPr>
        <p:spPr bwMode="auto">
          <a:xfrm>
            <a:off x="3848100" y="5257800"/>
            <a:ext cx="3124200" cy="1524000"/>
          </a:xfrm>
          <a:prstGeom prst="roundRect">
            <a:avLst>
              <a:gd name="adj" fmla="val 16667"/>
            </a:avLst>
          </a:prstGeom>
          <a:solidFill>
            <a:schemeClr val="bg1"/>
          </a:solidFill>
          <a:ln w="9525">
            <a:solidFill>
              <a:schemeClr val="tx1"/>
            </a:solidFill>
            <a:round/>
            <a:headEnd/>
            <a:tailEnd/>
          </a:ln>
          <a:effectLst/>
        </p:spPr>
        <p:txBody>
          <a:bodyPr wrap="none" anchorCtr="1"/>
          <a:lstStyle/>
          <a:p>
            <a:pPr algn="ctr" defTabSz="914400"/>
            <a:r>
              <a:rPr lang="en-US" sz="2000" smtClean="0">
                <a:solidFill>
                  <a:srgbClr val="000000"/>
                </a:solidFill>
                <a:latin typeface="Arial" charset="0"/>
                <a:ea typeface="+mn-ea"/>
                <a:cs typeface="+mn-cs"/>
              </a:rPr>
              <a:t>Observing</a:t>
            </a:r>
          </a:p>
        </p:txBody>
      </p:sp>
      <p:sp>
        <p:nvSpPr>
          <p:cNvPr id="256003" name="AutoShape 3"/>
          <p:cNvSpPr>
            <a:spLocks noChangeArrowheads="1"/>
          </p:cNvSpPr>
          <p:nvPr/>
        </p:nvSpPr>
        <p:spPr bwMode="auto">
          <a:xfrm>
            <a:off x="3429001" y="3339737"/>
            <a:ext cx="3962400" cy="1524000"/>
          </a:xfrm>
          <a:prstGeom prst="roundRect">
            <a:avLst>
              <a:gd name="adj" fmla="val 16667"/>
            </a:avLst>
          </a:prstGeom>
          <a:solidFill>
            <a:schemeClr val="bg1"/>
          </a:solidFill>
          <a:ln w="9525">
            <a:solidFill>
              <a:schemeClr val="tx1"/>
            </a:solidFill>
            <a:round/>
            <a:headEnd/>
            <a:tailEnd/>
          </a:ln>
          <a:effectLst/>
        </p:spPr>
        <p:txBody>
          <a:bodyPr wrap="none" anchorCtr="1"/>
          <a:lstStyle/>
          <a:p>
            <a:pPr algn="ctr" defTabSz="914400"/>
            <a:r>
              <a:rPr lang="en-US" sz="2000" smtClean="0">
                <a:solidFill>
                  <a:srgbClr val="000000"/>
                </a:solidFill>
                <a:latin typeface="Arial" charset="0"/>
                <a:ea typeface="+mn-ea"/>
                <a:cs typeface="+mn-cs"/>
              </a:rPr>
              <a:t>Scheduling Algorithm</a:t>
            </a:r>
          </a:p>
          <a:p>
            <a:pPr algn="ctr" defTabSz="914400"/>
            <a:r>
              <a:rPr lang="en-US" sz="2000" smtClean="0">
                <a:solidFill>
                  <a:srgbClr val="000000"/>
                </a:solidFill>
                <a:latin typeface="Arial" charset="0"/>
                <a:ea typeface="+mn-ea"/>
                <a:cs typeface="+mn-cs"/>
              </a:rPr>
              <a:t>24-48 Hours in Advance</a:t>
            </a:r>
          </a:p>
        </p:txBody>
      </p:sp>
      <p:sp>
        <p:nvSpPr>
          <p:cNvPr id="256004" name="AutoShape 4"/>
          <p:cNvSpPr>
            <a:spLocks noChangeArrowheads="1"/>
          </p:cNvSpPr>
          <p:nvPr/>
        </p:nvSpPr>
        <p:spPr bwMode="auto">
          <a:xfrm>
            <a:off x="4038600" y="1143000"/>
            <a:ext cx="2743200" cy="1524000"/>
          </a:xfrm>
          <a:prstGeom prst="roundRect">
            <a:avLst>
              <a:gd name="adj" fmla="val 16667"/>
            </a:avLst>
          </a:prstGeom>
          <a:solidFill>
            <a:schemeClr val="bg1"/>
          </a:solidFill>
          <a:ln w="9525">
            <a:solidFill>
              <a:schemeClr val="tx1"/>
            </a:solidFill>
            <a:round/>
            <a:headEnd/>
            <a:tailEnd/>
          </a:ln>
          <a:effectLst/>
        </p:spPr>
        <p:txBody>
          <a:bodyPr wrap="none" anchorCtr="1"/>
          <a:lstStyle/>
          <a:p>
            <a:pPr algn="ctr" defTabSz="914400"/>
            <a:r>
              <a:rPr lang="en-US" sz="2000" smtClean="0">
                <a:solidFill>
                  <a:srgbClr val="000000"/>
                </a:solidFill>
                <a:latin typeface="Arial" charset="0"/>
                <a:ea typeface="+mn-ea"/>
                <a:cs typeface="+mn-cs"/>
              </a:rPr>
              <a:t>Scheduling Probabilities</a:t>
            </a:r>
          </a:p>
        </p:txBody>
      </p:sp>
      <p:sp>
        <p:nvSpPr>
          <p:cNvPr id="256005" name="AutoShape 5"/>
          <p:cNvSpPr>
            <a:spLocks noChangeArrowheads="1"/>
          </p:cNvSpPr>
          <p:nvPr/>
        </p:nvSpPr>
        <p:spPr bwMode="auto">
          <a:xfrm>
            <a:off x="7162800" y="5257800"/>
            <a:ext cx="1981200" cy="1524000"/>
          </a:xfrm>
          <a:prstGeom prst="roundRect">
            <a:avLst>
              <a:gd name="adj" fmla="val 16667"/>
            </a:avLst>
          </a:prstGeom>
          <a:solidFill>
            <a:schemeClr val="bg1"/>
          </a:solidFill>
          <a:ln w="9525">
            <a:solidFill>
              <a:schemeClr val="tx1"/>
            </a:solidFill>
            <a:round/>
            <a:headEnd/>
            <a:tailEnd/>
          </a:ln>
          <a:effectLst/>
        </p:spPr>
        <p:txBody>
          <a:bodyPr wrap="none" anchorCtr="1"/>
          <a:lstStyle/>
          <a:p>
            <a:pPr algn="ctr" defTabSz="914400"/>
            <a:r>
              <a:rPr lang="en-US" sz="2000" smtClean="0">
                <a:solidFill>
                  <a:srgbClr val="000000"/>
                </a:solidFill>
                <a:latin typeface="Arial" charset="0"/>
                <a:ea typeface="+mn-ea"/>
                <a:cs typeface="+mn-cs"/>
              </a:rPr>
              <a:t>Post-Observation</a:t>
            </a:r>
          </a:p>
          <a:p>
            <a:pPr algn="ctr" defTabSz="914400"/>
            <a:r>
              <a:rPr lang="en-US" sz="2000" smtClean="0">
                <a:solidFill>
                  <a:srgbClr val="000000"/>
                </a:solidFill>
                <a:latin typeface="Arial" charset="0"/>
                <a:ea typeface="+mn-ea"/>
                <a:cs typeface="+mn-cs"/>
              </a:rPr>
              <a:t>Reports</a:t>
            </a:r>
          </a:p>
        </p:txBody>
      </p:sp>
      <p:sp>
        <p:nvSpPr>
          <p:cNvPr id="256006" name="AutoShape 6"/>
          <p:cNvSpPr>
            <a:spLocks noChangeArrowheads="1"/>
          </p:cNvSpPr>
          <p:nvPr/>
        </p:nvSpPr>
        <p:spPr bwMode="auto">
          <a:xfrm>
            <a:off x="228600" y="533400"/>
            <a:ext cx="3200400" cy="2743200"/>
          </a:xfrm>
          <a:prstGeom prst="roundRect">
            <a:avLst>
              <a:gd name="adj" fmla="val 16667"/>
            </a:avLst>
          </a:prstGeom>
          <a:solidFill>
            <a:schemeClr val="bg1"/>
          </a:solidFill>
          <a:ln w="9525">
            <a:solidFill>
              <a:schemeClr val="tx1"/>
            </a:solidFill>
            <a:round/>
            <a:headEnd/>
            <a:tailEnd/>
          </a:ln>
          <a:effectLst/>
        </p:spPr>
        <p:txBody>
          <a:bodyPr wrap="none" anchorCtr="1"/>
          <a:lstStyle/>
          <a:p>
            <a:pPr algn="ctr" defTabSz="914400"/>
            <a:r>
              <a:rPr lang="en-US" sz="2000" dirty="0" smtClean="0">
                <a:solidFill>
                  <a:srgbClr val="000000"/>
                </a:solidFill>
                <a:latin typeface="Arial" charset="0"/>
                <a:ea typeface="+mn-ea"/>
                <a:cs typeface="+mn-cs"/>
              </a:rPr>
              <a:t>Data Collection</a:t>
            </a:r>
          </a:p>
          <a:p>
            <a:pPr algn="ctr" defTabSz="914400"/>
            <a:r>
              <a:rPr lang="en-US" sz="2000" dirty="0" smtClean="0">
                <a:solidFill>
                  <a:srgbClr val="000000"/>
                </a:solidFill>
                <a:latin typeface="Arial" charset="0"/>
                <a:ea typeface="+mn-ea"/>
                <a:cs typeface="+mn-cs"/>
              </a:rPr>
              <a:t>Advance of Semester</a:t>
            </a:r>
          </a:p>
        </p:txBody>
      </p:sp>
      <p:sp>
        <p:nvSpPr>
          <p:cNvPr id="256007" name="AutoShape 7"/>
          <p:cNvSpPr>
            <a:spLocks noChangeArrowheads="1"/>
          </p:cNvSpPr>
          <p:nvPr/>
        </p:nvSpPr>
        <p:spPr bwMode="auto">
          <a:xfrm>
            <a:off x="7418388" y="6081713"/>
            <a:ext cx="1471612" cy="442912"/>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Reports of schedule,</a:t>
            </a:r>
          </a:p>
          <a:p>
            <a:pPr algn="ctr" defTabSz="914400"/>
            <a:r>
              <a:rPr lang="en-US" sz="1200" smtClean="0">
                <a:solidFill>
                  <a:srgbClr val="000000"/>
                </a:solidFill>
                <a:latin typeface="Arial" charset="0"/>
                <a:ea typeface="+mn-ea"/>
                <a:cs typeface="+mn-cs"/>
              </a:rPr>
              <a:t>logs, time lost, etc</a:t>
            </a:r>
          </a:p>
        </p:txBody>
      </p:sp>
      <p:sp>
        <p:nvSpPr>
          <p:cNvPr id="256008" name="AutoShape 8"/>
          <p:cNvSpPr>
            <a:spLocks noChangeArrowheads="1"/>
          </p:cNvSpPr>
          <p:nvPr/>
        </p:nvSpPr>
        <p:spPr bwMode="auto">
          <a:xfrm>
            <a:off x="2506663" y="2370138"/>
            <a:ext cx="728662" cy="644525"/>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Phase II</a:t>
            </a:r>
          </a:p>
          <a:p>
            <a:pPr algn="ctr" defTabSz="914400"/>
            <a:r>
              <a:rPr lang="en-US" sz="1200" smtClean="0">
                <a:solidFill>
                  <a:srgbClr val="000000"/>
                </a:solidFill>
                <a:latin typeface="Arial" charset="0"/>
                <a:ea typeface="+mn-ea"/>
                <a:cs typeface="+mn-cs"/>
              </a:rPr>
              <a:t>data</a:t>
            </a:r>
          </a:p>
          <a:p>
            <a:pPr algn="ctr" defTabSz="914400"/>
            <a:r>
              <a:rPr lang="en-US" sz="1200" smtClean="0">
                <a:solidFill>
                  <a:srgbClr val="000000"/>
                </a:solidFill>
                <a:latin typeface="Arial" charset="0"/>
                <a:ea typeface="+mn-ea"/>
                <a:cs typeface="+mn-cs"/>
              </a:rPr>
              <a:t>collection</a:t>
            </a:r>
          </a:p>
        </p:txBody>
      </p:sp>
      <p:sp>
        <p:nvSpPr>
          <p:cNvPr id="256009" name="AutoShape 9"/>
          <p:cNvSpPr>
            <a:spLocks noChangeArrowheads="1"/>
          </p:cNvSpPr>
          <p:nvPr/>
        </p:nvSpPr>
        <p:spPr bwMode="auto">
          <a:xfrm>
            <a:off x="549275" y="1687513"/>
            <a:ext cx="762000" cy="442912"/>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Sensitivity</a:t>
            </a:r>
          </a:p>
          <a:p>
            <a:pPr algn="ctr" defTabSz="914400"/>
            <a:r>
              <a:rPr lang="en-US" sz="1200" smtClean="0">
                <a:solidFill>
                  <a:srgbClr val="000000"/>
                </a:solidFill>
                <a:latin typeface="Arial" charset="0"/>
                <a:ea typeface="+mn-ea"/>
                <a:cs typeface="+mn-cs"/>
              </a:rPr>
              <a:t>calculator</a:t>
            </a:r>
          </a:p>
        </p:txBody>
      </p:sp>
      <p:sp>
        <p:nvSpPr>
          <p:cNvPr id="256010" name="AutoShape 10"/>
          <p:cNvSpPr>
            <a:spLocks noChangeArrowheads="1"/>
          </p:cNvSpPr>
          <p:nvPr/>
        </p:nvSpPr>
        <p:spPr bwMode="auto">
          <a:xfrm>
            <a:off x="1490663" y="1587500"/>
            <a:ext cx="795337" cy="644525"/>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Time</a:t>
            </a:r>
          </a:p>
          <a:p>
            <a:pPr algn="ctr" defTabSz="914400"/>
            <a:r>
              <a:rPr lang="en-US" sz="1200" smtClean="0">
                <a:solidFill>
                  <a:srgbClr val="000000"/>
                </a:solidFill>
                <a:latin typeface="Arial" charset="0"/>
                <a:ea typeface="+mn-ea"/>
                <a:cs typeface="+mn-cs"/>
              </a:rPr>
              <a:t>availability</a:t>
            </a:r>
          </a:p>
          <a:p>
            <a:pPr algn="ctr" defTabSz="914400"/>
            <a:r>
              <a:rPr lang="en-US" sz="1200" smtClean="0">
                <a:solidFill>
                  <a:srgbClr val="000000"/>
                </a:solidFill>
                <a:latin typeface="Arial" charset="0"/>
                <a:ea typeface="+mn-ea"/>
                <a:cs typeface="+mn-cs"/>
              </a:rPr>
              <a:t>prediction</a:t>
            </a:r>
          </a:p>
        </p:txBody>
      </p:sp>
      <p:sp>
        <p:nvSpPr>
          <p:cNvPr id="256011" name="AutoShape 11"/>
          <p:cNvSpPr>
            <a:spLocks noChangeArrowheads="1"/>
          </p:cNvSpPr>
          <p:nvPr/>
        </p:nvSpPr>
        <p:spPr bwMode="auto">
          <a:xfrm>
            <a:off x="490538" y="2370138"/>
            <a:ext cx="881062" cy="644525"/>
          </a:xfrm>
          <a:prstGeom prst="roundRect">
            <a:avLst>
              <a:gd name="adj" fmla="val 16667"/>
            </a:avLst>
          </a:prstGeom>
          <a:solidFill>
            <a:srgbClr val="FF7575"/>
          </a:solidFill>
          <a:ln w="38100">
            <a:solidFill>
              <a:srgbClr val="80000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Proposal</a:t>
            </a:r>
          </a:p>
          <a:p>
            <a:pPr algn="ctr" defTabSz="914400"/>
            <a:r>
              <a:rPr lang="en-US" sz="1200" smtClean="0">
                <a:solidFill>
                  <a:srgbClr val="000000"/>
                </a:solidFill>
                <a:latin typeface="Arial" charset="0"/>
                <a:ea typeface="+mn-ea"/>
                <a:cs typeface="+mn-cs"/>
              </a:rPr>
              <a:t>Submission</a:t>
            </a:r>
          </a:p>
          <a:p>
            <a:pPr algn="ctr" defTabSz="914400"/>
            <a:r>
              <a:rPr lang="en-US" sz="1200" smtClean="0">
                <a:solidFill>
                  <a:srgbClr val="000000"/>
                </a:solidFill>
                <a:latin typeface="Arial" charset="0"/>
                <a:ea typeface="+mn-ea"/>
                <a:cs typeface="+mn-cs"/>
              </a:rPr>
              <a:t>Tool</a:t>
            </a:r>
          </a:p>
        </p:txBody>
      </p:sp>
      <p:sp>
        <p:nvSpPr>
          <p:cNvPr id="256012" name="AutoShape 12"/>
          <p:cNvSpPr>
            <a:spLocks noChangeArrowheads="1"/>
          </p:cNvSpPr>
          <p:nvPr/>
        </p:nvSpPr>
        <p:spPr bwMode="auto">
          <a:xfrm>
            <a:off x="1579563" y="2471738"/>
            <a:ext cx="617537" cy="442912"/>
          </a:xfrm>
          <a:prstGeom prst="roundRect">
            <a:avLst>
              <a:gd name="adj" fmla="val 16667"/>
            </a:avLst>
          </a:prstGeom>
          <a:solidFill>
            <a:srgbClr val="FF7575"/>
          </a:solidFill>
          <a:ln w="38100">
            <a:solidFill>
              <a:srgbClr val="80000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Science</a:t>
            </a:r>
          </a:p>
          <a:p>
            <a:pPr algn="ctr" defTabSz="914400"/>
            <a:r>
              <a:rPr lang="en-US" sz="1200" smtClean="0">
                <a:solidFill>
                  <a:srgbClr val="000000"/>
                </a:solidFill>
                <a:latin typeface="Arial" charset="0"/>
                <a:ea typeface="+mn-ea"/>
                <a:cs typeface="+mn-cs"/>
              </a:rPr>
              <a:t>grades</a:t>
            </a:r>
          </a:p>
        </p:txBody>
      </p:sp>
      <p:sp>
        <p:nvSpPr>
          <p:cNvPr id="256013" name="Rectangle 13"/>
          <p:cNvSpPr>
            <a:spLocks noChangeArrowheads="1"/>
          </p:cNvSpPr>
          <p:nvPr/>
        </p:nvSpPr>
        <p:spPr bwMode="auto">
          <a:xfrm>
            <a:off x="6324600" y="0"/>
            <a:ext cx="2819400" cy="1098550"/>
          </a:xfrm>
          <a:prstGeom prst="rect">
            <a:avLst/>
          </a:prstGeom>
          <a:noFill/>
          <a:ln w="9525">
            <a:noFill/>
            <a:miter lim="800000"/>
            <a:headEnd/>
            <a:tailEnd/>
          </a:ln>
          <a:effectLst/>
        </p:spPr>
        <p:txBody>
          <a:bodyPr lIns="0" tIns="0" rIns="0" bIns="0" anchor="ctr">
            <a:spAutoFit/>
          </a:bodyPr>
          <a:lstStyle/>
          <a:p>
            <a:pPr algn="ctr" defTabSz="914400"/>
            <a:r>
              <a:rPr lang="en-US" sz="3600" b="1" dirty="0" smtClean="0">
                <a:solidFill>
                  <a:srgbClr val="000000"/>
                </a:solidFill>
                <a:latin typeface="Arial" charset="0"/>
                <a:ea typeface="+mn-ea"/>
                <a:cs typeface="+mn-cs"/>
              </a:rPr>
              <a:t>How does it work?</a:t>
            </a:r>
          </a:p>
        </p:txBody>
      </p:sp>
      <p:grpSp>
        <p:nvGrpSpPr>
          <p:cNvPr id="2" name="Group 14"/>
          <p:cNvGrpSpPr>
            <a:grpSpLocks/>
          </p:cNvGrpSpPr>
          <p:nvPr/>
        </p:nvGrpSpPr>
        <p:grpSpPr bwMode="auto">
          <a:xfrm>
            <a:off x="4338639" y="1874840"/>
            <a:ext cx="2179638" cy="442913"/>
            <a:chOff x="2493" y="1181"/>
            <a:chExt cx="1373" cy="279"/>
          </a:xfrm>
        </p:grpSpPr>
        <p:sp>
          <p:nvSpPr>
            <p:cNvPr id="256016" name="AutoShape 16"/>
            <p:cNvSpPr>
              <a:spLocks noChangeArrowheads="1"/>
            </p:cNvSpPr>
            <p:nvPr/>
          </p:nvSpPr>
          <p:spPr bwMode="auto">
            <a:xfrm>
              <a:off x="2493" y="1181"/>
              <a:ext cx="677" cy="279"/>
            </a:xfrm>
            <a:prstGeom prst="roundRect">
              <a:avLst>
                <a:gd name="adj" fmla="val 16667"/>
              </a:avLst>
            </a:prstGeom>
            <a:solidFill>
              <a:srgbClr val="99CCFF"/>
            </a:solidFill>
            <a:ln w="38100">
              <a:solidFill>
                <a:srgbClr val="008080"/>
              </a:solidFill>
              <a:round/>
              <a:headEnd/>
              <a:tailEnd/>
            </a:ln>
            <a:effectLst/>
          </p:spPr>
          <p:txBody>
            <a:bodyPr lIns="0" tIns="0" rIns="0" bIns="0" anchor="ctr">
              <a:spAutoFit/>
            </a:bodyPr>
            <a:lstStyle/>
            <a:p>
              <a:pPr algn="ctr" defTabSz="914400"/>
              <a:r>
                <a:rPr lang="en-US" sz="1200" dirty="0" smtClean="0">
                  <a:solidFill>
                    <a:srgbClr val="000000"/>
                  </a:solidFill>
                  <a:latin typeface="Arial" charset="0"/>
                  <a:ea typeface="+mn-ea"/>
                  <a:cs typeface="+mn-cs"/>
                </a:rPr>
                <a:t>Historical</a:t>
              </a:r>
            </a:p>
            <a:p>
              <a:pPr algn="ctr" defTabSz="914400"/>
              <a:r>
                <a:rPr lang="en-US" sz="1200" dirty="0" smtClean="0">
                  <a:solidFill>
                    <a:srgbClr val="000000"/>
                  </a:solidFill>
                  <a:latin typeface="Arial" charset="0"/>
                  <a:ea typeface="+mn-ea"/>
                  <a:cs typeface="+mn-cs"/>
                </a:rPr>
                <a:t>probabilities</a:t>
              </a:r>
            </a:p>
          </p:txBody>
        </p:sp>
        <p:sp>
          <p:nvSpPr>
            <p:cNvPr id="256017" name="AutoShape 17"/>
            <p:cNvSpPr>
              <a:spLocks noChangeArrowheads="1"/>
            </p:cNvSpPr>
            <p:nvPr/>
          </p:nvSpPr>
          <p:spPr bwMode="auto">
            <a:xfrm>
              <a:off x="3428" y="1181"/>
              <a:ext cx="438"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Weather</a:t>
              </a:r>
            </a:p>
            <a:p>
              <a:pPr algn="ctr" defTabSz="914400"/>
              <a:r>
                <a:rPr lang="en-US" sz="1200" smtClean="0">
                  <a:solidFill>
                    <a:srgbClr val="000000"/>
                  </a:solidFill>
                  <a:latin typeface="Arial" charset="0"/>
                  <a:ea typeface="+mn-ea"/>
                  <a:cs typeface="+mn-cs"/>
                </a:rPr>
                <a:t>forecasts</a:t>
              </a:r>
            </a:p>
          </p:txBody>
        </p:sp>
      </p:grpSp>
      <p:cxnSp>
        <p:nvCxnSpPr>
          <p:cNvPr id="256018" name="AutoShape 18"/>
          <p:cNvCxnSpPr>
            <a:cxnSpLocks noChangeShapeType="1"/>
            <a:stCxn id="256016" idx="3"/>
            <a:endCxn id="256017" idx="1"/>
          </p:cNvCxnSpPr>
          <p:nvPr/>
        </p:nvCxnSpPr>
        <p:spPr bwMode="auto">
          <a:xfrm>
            <a:off x="5432425" y="2097088"/>
            <a:ext cx="371475" cy="0"/>
          </a:xfrm>
          <a:prstGeom prst="straightConnector1">
            <a:avLst/>
          </a:prstGeom>
          <a:noFill/>
          <a:ln w="9525">
            <a:solidFill>
              <a:schemeClr val="tx1"/>
            </a:solidFill>
            <a:round/>
            <a:headEnd/>
            <a:tailEnd type="triangle" w="med" len="med"/>
          </a:ln>
          <a:effectLst/>
        </p:spPr>
      </p:cxnSp>
      <p:grpSp>
        <p:nvGrpSpPr>
          <p:cNvPr id="3" name="Group 19"/>
          <p:cNvGrpSpPr>
            <a:grpSpLocks/>
          </p:cNvGrpSpPr>
          <p:nvPr/>
        </p:nvGrpSpPr>
        <p:grpSpPr bwMode="auto">
          <a:xfrm>
            <a:off x="3673476" y="4205289"/>
            <a:ext cx="3489324" cy="2341563"/>
            <a:chOff x="2074" y="2649"/>
            <a:chExt cx="2291" cy="1475"/>
          </a:xfrm>
        </p:grpSpPr>
        <p:sp>
          <p:nvSpPr>
            <p:cNvPr id="256022" name="AutoShape 22"/>
            <p:cNvSpPr>
              <a:spLocks noChangeArrowheads="1"/>
            </p:cNvSpPr>
            <p:nvPr/>
          </p:nvSpPr>
          <p:spPr bwMode="auto">
            <a:xfrm>
              <a:off x="2303" y="3845"/>
              <a:ext cx="431"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Monitor </a:t>
              </a:r>
            </a:p>
            <a:p>
              <a:pPr algn="ctr" defTabSz="914400"/>
              <a:r>
                <a:rPr lang="en-US" sz="1200" smtClean="0">
                  <a:solidFill>
                    <a:srgbClr val="000000"/>
                  </a:solidFill>
                  <a:latin typeface="Arial" charset="0"/>
                  <a:ea typeface="+mn-ea"/>
                  <a:cs typeface="+mn-cs"/>
                </a:rPr>
                <a:t>schedule</a:t>
              </a:r>
            </a:p>
          </p:txBody>
        </p:sp>
        <p:sp>
          <p:nvSpPr>
            <p:cNvPr id="256023" name="AutoShape 23"/>
            <p:cNvSpPr>
              <a:spLocks noChangeArrowheads="1"/>
            </p:cNvSpPr>
            <p:nvPr/>
          </p:nvSpPr>
          <p:spPr bwMode="auto">
            <a:xfrm>
              <a:off x="3560" y="3845"/>
              <a:ext cx="512"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dirty="0" smtClean="0">
                  <a:solidFill>
                    <a:srgbClr val="000000"/>
                  </a:solidFill>
                  <a:latin typeface="Arial" charset="0"/>
                  <a:ea typeface="+mn-ea"/>
                  <a:cs typeface="+mn-cs"/>
                </a:rPr>
                <a:t>Backup</a:t>
              </a:r>
            </a:p>
            <a:p>
              <a:pPr algn="ctr" defTabSz="914400"/>
              <a:r>
                <a:rPr lang="en-US" sz="1200" dirty="0" smtClean="0">
                  <a:solidFill>
                    <a:srgbClr val="000000"/>
                  </a:solidFill>
                  <a:latin typeface="Arial" charset="0"/>
                  <a:ea typeface="+mn-ea"/>
                  <a:cs typeface="+mn-cs"/>
                </a:rPr>
                <a:t>Project run</a:t>
              </a:r>
            </a:p>
          </p:txBody>
        </p:sp>
        <p:sp>
          <p:nvSpPr>
            <p:cNvPr id="256024" name="AutoShape 24"/>
            <p:cNvSpPr>
              <a:spLocks noChangeArrowheads="1"/>
            </p:cNvSpPr>
            <p:nvPr/>
          </p:nvSpPr>
          <p:spPr bwMode="auto">
            <a:xfrm>
              <a:off x="2885" y="3845"/>
              <a:ext cx="485" cy="279"/>
            </a:xfrm>
            <a:prstGeom prst="roundRect">
              <a:avLst>
                <a:gd name="adj" fmla="val 16667"/>
              </a:avLst>
            </a:prstGeom>
            <a:solidFill>
              <a:srgbClr val="FF7575"/>
            </a:solidFill>
            <a:ln w="38100">
              <a:solidFill>
                <a:srgbClr val="800000"/>
              </a:solidFill>
              <a:round/>
              <a:headEnd/>
              <a:tailEnd/>
            </a:ln>
            <a:effectLst/>
          </p:spPr>
          <p:txBody>
            <a:bodyPr wrap="none" lIns="0" tIns="0" rIns="0" bIns="0" anchor="ctr">
              <a:spAutoFit/>
            </a:bodyPr>
            <a:lstStyle/>
            <a:p>
              <a:pPr algn="ctr" defTabSz="914400"/>
              <a:r>
                <a:rPr lang="en-US" sz="1200" smtClean="0">
                  <a:solidFill>
                    <a:srgbClr val="000000"/>
                  </a:solidFill>
                  <a:latin typeface="Arial" charset="0"/>
                  <a:ea typeface="+mn-ea"/>
                  <a:cs typeface="+mn-cs"/>
                </a:rPr>
                <a:t>Observing</a:t>
              </a:r>
            </a:p>
            <a:p>
              <a:pPr algn="ctr" defTabSz="914400"/>
              <a:r>
                <a:rPr lang="en-US" sz="1200" smtClean="0">
                  <a:solidFill>
                    <a:srgbClr val="000000"/>
                  </a:solidFill>
                  <a:latin typeface="Arial" charset="0"/>
                  <a:ea typeface="+mn-ea"/>
                  <a:cs typeface="+mn-cs"/>
                </a:rPr>
                <a:t>scripts</a:t>
              </a:r>
            </a:p>
          </p:txBody>
        </p:sp>
        <p:grpSp>
          <p:nvGrpSpPr>
            <p:cNvPr id="4" name="Group 25"/>
            <p:cNvGrpSpPr>
              <a:grpSpLocks/>
            </p:cNvGrpSpPr>
            <p:nvPr/>
          </p:nvGrpSpPr>
          <p:grpSpPr bwMode="auto">
            <a:xfrm>
              <a:off x="2074" y="2649"/>
              <a:ext cx="2291" cy="296"/>
              <a:chOff x="2074" y="2649"/>
              <a:chExt cx="2291" cy="296"/>
            </a:xfrm>
          </p:grpSpPr>
          <p:sp>
            <p:nvSpPr>
              <p:cNvPr id="256029" name="AutoShape 29"/>
              <p:cNvSpPr>
                <a:spLocks noChangeArrowheads="1"/>
              </p:cNvSpPr>
              <p:nvPr/>
            </p:nvSpPr>
            <p:spPr bwMode="auto">
              <a:xfrm>
                <a:off x="2074" y="2649"/>
                <a:ext cx="660"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dirty="0" err="1" smtClean="0">
                    <a:solidFill>
                      <a:srgbClr val="000000"/>
                    </a:solidFill>
                    <a:latin typeface="Arial" charset="0"/>
                    <a:ea typeface="+mn-ea"/>
                    <a:cs typeface="+mn-cs"/>
                  </a:rPr>
                  <a:t>Autoscheduler</a:t>
                </a:r>
                <a:endParaRPr lang="en-US" sz="1200" dirty="0" smtClean="0">
                  <a:solidFill>
                    <a:srgbClr val="000000"/>
                  </a:solidFill>
                  <a:latin typeface="Arial" charset="0"/>
                  <a:ea typeface="+mn-ea"/>
                  <a:cs typeface="+mn-cs"/>
                </a:endParaRPr>
              </a:p>
              <a:p>
                <a:pPr algn="ctr" defTabSz="914400"/>
                <a:r>
                  <a:rPr lang="en-US" sz="1200" dirty="0" smtClean="0">
                    <a:solidFill>
                      <a:srgbClr val="000000"/>
                    </a:solidFill>
                    <a:latin typeface="Arial" charset="0"/>
                    <a:ea typeface="+mn-ea"/>
                    <a:cs typeface="+mn-cs"/>
                  </a:rPr>
                  <a:t>Run</a:t>
                </a:r>
              </a:p>
            </p:txBody>
          </p:sp>
          <p:sp>
            <p:nvSpPr>
              <p:cNvPr id="256030" name="AutoShape 30"/>
              <p:cNvSpPr>
                <a:spLocks noChangeArrowheads="1"/>
              </p:cNvSpPr>
              <p:nvPr/>
            </p:nvSpPr>
            <p:spPr bwMode="auto">
              <a:xfrm>
                <a:off x="2833" y="2666"/>
                <a:ext cx="862"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dirty="0" smtClean="0">
                    <a:solidFill>
                      <a:srgbClr val="000000"/>
                    </a:solidFill>
                    <a:latin typeface="Arial" charset="0"/>
                    <a:ea typeface="+mn-ea"/>
                    <a:cs typeface="+mn-cs"/>
                  </a:rPr>
                  <a:t>Scheduler modifies</a:t>
                </a:r>
              </a:p>
              <a:p>
                <a:pPr algn="ctr" defTabSz="914400"/>
                <a:r>
                  <a:rPr lang="en-US" sz="1200" dirty="0" smtClean="0">
                    <a:solidFill>
                      <a:srgbClr val="000000"/>
                    </a:solidFill>
                    <a:latin typeface="Arial" charset="0"/>
                    <a:ea typeface="+mn-ea"/>
                    <a:cs typeface="+mn-cs"/>
                  </a:rPr>
                  <a:t>and approves</a:t>
                </a:r>
              </a:p>
            </p:txBody>
          </p:sp>
          <p:sp>
            <p:nvSpPr>
              <p:cNvPr id="256031" name="AutoShape 31"/>
              <p:cNvSpPr>
                <a:spLocks noChangeArrowheads="1"/>
              </p:cNvSpPr>
              <p:nvPr/>
            </p:nvSpPr>
            <p:spPr bwMode="auto">
              <a:xfrm>
                <a:off x="3843" y="2666"/>
                <a:ext cx="522" cy="279"/>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200" dirty="0" smtClean="0">
                    <a:solidFill>
                      <a:srgbClr val="000000"/>
                    </a:solidFill>
                    <a:latin typeface="Arial" charset="0"/>
                    <a:ea typeface="+mn-ea"/>
                    <a:cs typeface="+mn-cs"/>
                  </a:rPr>
                  <a:t>Notification</a:t>
                </a:r>
              </a:p>
              <a:p>
                <a:pPr algn="ctr" defTabSz="914400"/>
                <a:r>
                  <a:rPr lang="en-US" sz="1200" dirty="0" smtClean="0">
                    <a:solidFill>
                      <a:srgbClr val="000000"/>
                    </a:solidFill>
                    <a:latin typeface="Arial" charset="0"/>
                    <a:ea typeface="+mn-ea"/>
                    <a:cs typeface="+mn-cs"/>
                  </a:rPr>
                  <a:t>sent</a:t>
                </a:r>
              </a:p>
            </p:txBody>
          </p:sp>
        </p:grpSp>
      </p:grpSp>
      <p:cxnSp>
        <p:nvCxnSpPr>
          <p:cNvPr id="256032" name="AutoShape 32"/>
          <p:cNvCxnSpPr>
            <a:cxnSpLocks noChangeShapeType="1"/>
            <a:stCxn id="256029" idx="3"/>
            <a:endCxn id="256030" idx="1"/>
          </p:cNvCxnSpPr>
          <p:nvPr/>
        </p:nvCxnSpPr>
        <p:spPr bwMode="auto">
          <a:xfrm>
            <a:off x="4678694" y="4426746"/>
            <a:ext cx="150782" cy="26988"/>
          </a:xfrm>
          <a:prstGeom prst="straightConnector1">
            <a:avLst/>
          </a:prstGeom>
          <a:noFill/>
          <a:ln w="9525">
            <a:solidFill>
              <a:schemeClr val="tx1"/>
            </a:solidFill>
            <a:round/>
            <a:headEnd/>
            <a:tailEnd type="triangle" w="med" len="med"/>
          </a:ln>
          <a:effectLst/>
        </p:spPr>
      </p:cxnSp>
      <p:cxnSp>
        <p:nvCxnSpPr>
          <p:cNvPr id="256033" name="AutoShape 33"/>
          <p:cNvCxnSpPr>
            <a:cxnSpLocks noChangeShapeType="1"/>
            <a:stCxn id="256030" idx="3"/>
            <a:endCxn id="256031" idx="1"/>
          </p:cNvCxnSpPr>
          <p:nvPr/>
        </p:nvCxnSpPr>
        <p:spPr bwMode="auto">
          <a:xfrm>
            <a:off x="6142351" y="4453734"/>
            <a:ext cx="225413" cy="0"/>
          </a:xfrm>
          <a:prstGeom prst="straightConnector1">
            <a:avLst/>
          </a:prstGeom>
          <a:noFill/>
          <a:ln w="9525">
            <a:solidFill>
              <a:schemeClr val="tx1"/>
            </a:solidFill>
            <a:round/>
            <a:headEnd/>
            <a:tailEnd type="triangle" w="med" len="med"/>
          </a:ln>
          <a:effectLst/>
        </p:spPr>
      </p:cxnSp>
      <p:sp>
        <p:nvSpPr>
          <p:cNvPr id="256034" name="AutoShape 34"/>
          <p:cNvSpPr>
            <a:spLocks noChangeArrowheads="1"/>
          </p:cNvSpPr>
          <p:nvPr/>
        </p:nvSpPr>
        <p:spPr bwMode="auto">
          <a:xfrm>
            <a:off x="360176" y="4029357"/>
            <a:ext cx="2684462" cy="342900"/>
          </a:xfrm>
          <a:prstGeom prst="roundRect">
            <a:avLst>
              <a:gd name="adj" fmla="val 16667"/>
            </a:avLst>
          </a:prstGeom>
          <a:solidFill>
            <a:srgbClr val="FF7575"/>
          </a:solidFill>
          <a:ln w="38100">
            <a:solidFill>
              <a:srgbClr val="800000"/>
            </a:solidFill>
            <a:round/>
            <a:headEnd/>
            <a:tailEnd/>
          </a:ln>
          <a:effectLst/>
        </p:spPr>
        <p:txBody>
          <a:bodyPr wrap="none" lIns="0" tIns="0" rIns="0" bIns="0" anchor="ctr">
            <a:spAutoFit/>
          </a:bodyPr>
          <a:lstStyle/>
          <a:p>
            <a:pPr algn="ctr" defTabSz="914400"/>
            <a:r>
              <a:rPr lang="en-US" sz="1800" dirty="0" smtClean="0">
                <a:solidFill>
                  <a:srgbClr val="000000"/>
                </a:solidFill>
                <a:latin typeface="Arial" charset="0"/>
                <a:ea typeface="+mn-ea"/>
                <a:cs typeface="+mn-cs"/>
              </a:rPr>
              <a:t>Provided outside the DSS</a:t>
            </a:r>
          </a:p>
        </p:txBody>
      </p:sp>
      <p:cxnSp>
        <p:nvCxnSpPr>
          <p:cNvPr id="256035" name="AutoShape 35"/>
          <p:cNvCxnSpPr>
            <a:cxnSpLocks noChangeShapeType="1"/>
            <a:stCxn id="256009" idx="2"/>
            <a:endCxn id="256011" idx="0"/>
          </p:cNvCxnSpPr>
          <p:nvPr/>
        </p:nvCxnSpPr>
        <p:spPr bwMode="auto">
          <a:xfrm>
            <a:off x="930275" y="2149475"/>
            <a:ext cx="1588" cy="201613"/>
          </a:xfrm>
          <a:prstGeom prst="straightConnector1">
            <a:avLst/>
          </a:prstGeom>
          <a:noFill/>
          <a:ln w="9525">
            <a:solidFill>
              <a:schemeClr val="tx1"/>
            </a:solidFill>
            <a:round/>
            <a:headEnd/>
            <a:tailEnd type="triangle" w="med" len="med"/>
          </a:ln>
          <a:effectLst/>
        </p:spPr>
      </p:cxnSp>
      <p:cxnSp>
        <p:nvCxnSpPr>
          <p:cNvPr id="256036" name="AutoShape 36"/>
          <p:cNvCxnSpPr>
            <a:cxnSpLocks noChangeShapeType="1"/>
            <a:stCxn id="256010" idx="2"/>
            <a:endCxn id="256012" idx="0"/>
          </p:cNvCxnSpPr>
          <p:nvPr/>
        </p:nvCxnSpPr>
        <p:spPr bwMode="auto">
          <a:xfrm>
            <a:off x="1889125" y="2251075"/>
            <a:ext cx="0" cy="201613"/>
          </a:xfrm>
          <a:prstGeom prst="straightConnector1">
            <a:avLst/>
          </a:prstGeom>
          <a:noFill/>
          <a:ln w="9525">
            <a:solidFill>
              <a:schemeClr val="tx1"/>
            </a:solidFill>
            <a:round/>
            <a:headEnd/>
            <a:tailEnd type="triangle" w="med" len="med"/>
          </a:ln>
          <a:effectLst/>
        </p:spPr>
      </p:cxnSp>
      <p:cxnSp>
        <p:nvCxnSpPr>
          <p:cNvPr id="256037" name="AutoShape 37"/>
          <p:cNvCxnSpPr>
            <a:cxnSpLocks noChangeShapeType="1"/>
            <a:stCxn id="256011" idx="3"/>
            <a:endCxn id="256012" idx="1"/>
          </p:cNvCxnSpPr>
          <p:nvPr/>
        </p:nvCxnSpPr>
        <p:spPr bwMode="auto">
          <a:xfrm>
            <a:off x="1390650" y="2692400"/>
            <a:ext cx="169863" cy="1588"/>
          </a:xfrm>
          <a:prstGeom prst="straightConnector1">
            <a:avLst/>
          </a:prstGeom>
          <a:noFill/>
          <a:ln w="9525">
            <a:solidFill>
              <a:schemeClr val="tx1"/>
            </a:solidFill>
            <a:round/>
            <a:headEnd/>
            <a:tailEnd type="triangle" w="med" len="med"/>
          </a:ln>
          <a:effectLst/>
        </p:spPr>
      </p:cxnSp>
      <p:cxnSp>
        <p:nvCxnSpPr>
          <p:cNvPr id="256038" name="AutoShape 38"/>
          <p:cNvCxnSpPr>
            <a:cxnSpLocks noChangeShapeType="1"/>
            <a:stCxn id="256012" idx="3"/>
            <a:endCxn id="256008" idx="1"/>
          </p:cNvCxnSpPr>
          <p:nvPr/>
        </p:nvCxnSpPr>
        <p:spPr bwMode="auto">
          <a:xfrm flipV="1">
            <a:off x="2216150" y="2692400"/>
            <a:ext cx="271463" cy="1588"/>
          </a:xfrm>
          <a:prstGeom prst="straightConnector1">
            <a:avLst/>
          </a:prstGeom>
          <a:noFill/>
          <a:ln w="9525">
            <a:solidFill>
              <a:schemeClr val="tx1"/>
            </a:solidFill>
            <a:round/>
            <a:headEnd/>
            <a:tailEnd type="triangle" w="med" len="med"/>
          </a:ln>
          <a:effectLst/>
        </p:spPr>
      </p:cxnSp>
      <p:cxnSp>
        <p:nvCxnSpPr>
          <p:cNvPr id="256039" name="AutoShape 39"/>
          <p:cNvCxnSpPr>
            <a:cxnSpLocks noChangeShapeType="1"/>
            <a:stCxn id="256004" idx="2"/>
            <a:endCxn id="256003" idx="0"/>
          </p:cNvCxnSpPr>
          <p:nvPr/>
        </p:nvCxnSpPr>
        <p:spPr bwMode="auto">
          <a:xfrm>
            <a:off x="5410200" y="2667000"/>
            <a:ext cx="1" cy="672737"/>
          </a:xfrm>
          <a:prstGeom prst="straightConnector1">
            <a:avLst/>
          </a:prstGeom>
          <a:noFill/>
          <a:ln w="44450">
            <a:solidFill>
              <a:schemeClr val="tx1"/>
            </a:solidFill>
            <a:round/>
            <a:headEnd/>
            <a:tailEnd type="triangle" w="med" len="med"/>
          </a:ln>
          <a:effectLst/>
        </p:spPr>
      </p:cxnSp>
      <p:cxnSp>
        <p:nvCxnSpPr>
          <p:cNvPr id="256040" name="AutoShape 40"/>
          <p:cNvCxnSpPr>
            <a:cxnSpLocks noChangeShapeType="1"/>
            <a:stCxn id="256003" idx="2"/>
            <a:endCxn id="256002" idx="0"/>
          </p:cNvCxnSpPr>
          <p:nvPr/>
        </p:nvCxnSpPr>
        <p:spPr bwMode="auto">
          <a:xfrm flipH="1">
            <a:off x="5410200" y="4863737"/>
            <a:ext cx="1" cy="394063"/>
          </a:xfrm>
          <a:prstGeom prst="straightConnector1">
            <a:avLst/>
          </a:prstGeom>
          <a:noFill/>
          <a:ln w="44450">
            <a:solidFill>
              <a:schemeClr val="tx1"/>
            </a:solidFill>
            <a:round/>
            <a:headEnd/>
            <a:tailEnd type="triangle" w="med" len="med"/>
          </a:ln>
          <a:effectLst/>
        </p:spPr>
      </p:cxnSp>
      <p:cxnSp>
        <p:nvCxnSpPr>
          <p:cNvPr id="256041" name="AutoShape 41"/>
          <p:cNvCxnSpPr>
            <a:cxnSpLocks noChangeShapeType="1"/>
            <a:stCxn id="256006" idx="3"/>
            <a:endCxn id="256004" idx="1"/>
          </p:cNvCxnSpPr>
          <p:nvPr/>
        </p:nvCxnSpPr>
        <p:spPr bwMode="auto">
          <a:xfrm>
            <a:off x="3429000" y="1905000"/>
            <a:ext cx="609600" cy="0"/>
          </a:xfrm>
          <a:prstGeom prst="straightConnector1">
            <a:avLst/>
          </a:prstGeom>
          <a:noFill/>
          <a:ln w="44450">
            <a:solidFill>
              <a:schemeClr val="tx1"/>
            </a:solidFill>
            <a:round/>
            <a:headEnd/>
            <a:tailEnd type="triangle" w="med" len="med"/>
          </a:ln>
          <a:effectLst/>
        </p:spPr>
      </p:cxnSp>
      <p:cxnSp>
        <p:nvCxnSpPr>
          <p:cNvPr id="256042" name="AutoShape 42"/>
          <p:cNvCxnSpPr>
            <a:cxnSpLocks noChangeShapeType="1"/>
            <a:stCxn id="256002" idx="3"/>
            <a:endCxn id="256005" idx="1"/>
          </p:cNvCxnSpPr>
          <p:nvPr/>
        </p:nvCxnSpPr>
        <p:spPr bwMode="auto">
          <a:xfrm>
            <a:off x="6972300" y="6019800"/>
            <a:ext cx="190500" cy="0"/>
          </a:xfrm>
          <a:prstGeom prst="straightConnector1">
            <a:avLst/>
          </a:prstGeom>
          <a:noFill/>
          <a:ln w="44450">
            <a:solidFill>
              <a:schemeClr val="tx1"/>
            </a:solidFill>
            <a:round/>
            <a:headEnd/>
            <a:tailEnd type="triangle" w="med" len="med"/>
          </a:ln>
          <a:effectLst/>
        </p:spPr>
      </p:cxnSp>
      <p:sp>
        <p:nvSpPr>
          <p:cNvPr id="256043" name="AutoShape 43"/>
          <p:cNvSpPr>
            <a:spLocks noChangeArrowheads="1"/>
          </p:cNvSpPr>
          <p:nvPr/>
        </p:nvSpPr>
        <p:spPr bwMode="auto">
          <a:xfrm>
            <a:off x="600636" y="3511187"/>
            <a:ext cx="2189162" cy="342900"/>
          </a:xfrm>
          <a:prstGeom prst="roundRect">
            <a:avLst>
              <a:gd name="adj" fmla="val 16667"/>
            </a:avLst>
          </a:prstGeom>
          <a:solidFill>
            <a:srgbClr val="99CCFF"/>
          </a:solidFill>
          <a:ln w="38100">
            <a:solidFill>
              <a:srgbClr val="008080"/>
            </a:solidFill>
            <a:round/>
            <a:headEnd/>
            <a:tailEnd/>
          </a:ln>
          <a:effectLst/>
        </p:spPr>
        <p:txBody>
          <a:bodyPr wrap="none" lIns="0" tIns="0" rIns="0" bIns="0" anchor="ctr">
            <a:spAutoFit/>
          </a:bodyPr>
          <a:lstStyle/>
          <a:p>
            <a:pPr algn="ctr" defTabSz="914400"/>
            <a:r>
              <a:rPr lang="en-US" sz="1800" dirty="0" smtClean="0">
                <a:solidFill>
                  <a:srgbClr val="000000"/>
                </a:solidFill>
                <a:latin typeface="Arial" charset="0"/>
                <a:ea typeface="+mn-ea"/>
                <a:cs typeface="+mn-cs"/>
              </a:rPr>
              <a:t>Provided by the DSS</a:t>
            </a:r>
          </a:p>
        </p:txBody>
      </p:sp>
      <p:sp>
        <p:nvSpPr>
          <p:cNvPr id="256045" name="Text Box 45"/>
          <p:cNvSpPr txBox="1">
            <a:spLocks noChangeArrowheads="1"/>
          </p:cNvSpPr>
          <p:nvPr/>
        </p:nvSpPr>
        <p:spPr bwMode="auto">
          <a:xfrm>
            <a:off x="140307" y="4786312"/>
            <a:ext cx="3124200" cy="1995488"/>
          </a:xfrm>
          <a:prstGeom prst="rect">
            <a:avLst/>
          </a:prstGeom>
          <a:solidFill>
            <a:srgbClr val="FF6600"/>
          </a:solidFill>
          <a:ln w="9525">
            <a:solidFill>
              <a:srgbClr val="000000"/>
            </a:solidFill>
            <a:miter lim="800000"/>
            <a:headEnd/>
            <a:tailEnd/>
          </a:ln>
          <a:effectLst/>
        </p:spPr>
        <p:txBody>
          <a:bodyPr lIns="0" tIns="0" rIns="0" bIns="0">
            <a:spAutoFit/>
          </a:bodyPr>
          <a:lstStyle/>
          <a:p>
            <a:pPr defTabSz="914400"/>
            <a:r>
              <a:rPr lang="en-US" sz="1800" b="1" dirty="0" smtClean="0">
                <a:solidFill>
                  <a:srgbClr val="000000"/>
                </a:solidFill>
                <a:latin typeface="Arial" charset="0"/>
                <a:ea typeface="+mn-ea"/>
                <a:cs typeface="+mn-cs"/>
              </a:rPr>
              <a:t>          Requirements</a:t>
            </a:r>
          </a:p>
          <a:p>
            <a:pPr defTabSz="914400">
              <a:buFontTx/>
              <a:buChar char="•"/>
            </a:pPr>
            <a:r>
              <a:rPr lang="en-US" sz="1600" dirty="0" smtClean="0">
                <a:solidFill>
                  <a:srgbClr val="000000"/>
                </a:solidFill>
                <a:latin typeface="Arial" charset="0"/>
                <a:ea typeface="+mn-ea"/>
                <a:cs typeface="+mn-cs"/>
              </a:rPr>
              <a:t>Scheduling observers, </a:t>
            </a:r>
            <a:r>
              <a:rPr lang="en-US" sz="1600" i="1" dirty="0" smtClean="0">
                <a:solidFill>
                  <a:srgbClr val="000000"/>
                </a:solidFill>
                <a:latin typeface="Arial" charset="0"/>
                <a:ea typeface="+mn-ea"/>
                <a:cs typeface="+mn-cs"/>
              </a:rPr>
              <a:t>not</a:t>
            </a:r>
            <a:r>
              <a:rPr lang="en-US" sz="1600" dirty="0" smtClean="0">
                <a:solidFill>
                  <a:srgbClr val="000000"/>
                </a:solidFill>
                <a:latin typeface="Arial" charset="0"/>
                <a:ea typeface="+mn-ea"/>
                <a:cs typeface="+mn-cs"/>
              </a:rPr>
              <a:t> scripts</a:t>
            </a:r>
          </a:p>
          <a:p>
            <a:pPr defTabSz="914400"/>
            <a:r>
              <a:rPr lang="en-US" sz="1600" dirty="0" smtClean="0">
                <a:solidFill>
                  <a:srgbClr val="000000"/>
                </a:solidFill>
                <a:latin typeface="Arial" charset="0"/>
                <a:ea typeface="+mn-ea"/>
                <a:cs typeface="+mn-cs"/>
              </a:rPr>
              <a:t>•Observers retain control </a:t>
            </a:r>
          </a:p>
          <a:p>
            <a:pPr defTabSz="914400"/>
            <a:r>
              <a:rPr lang="en-US" sz="1600" dirty="0" smtClean="0">
                <a:solidFill>
                  <a:srgbClr val="000000"/>
                </a:solidFill>
                <a:latin typeface="Arial" charset="0"/>
                <a:ea typeface="+mn-ea"/>
                <a:cs typeface="+mn-cs"/>
              </a:rPr>
              <a:t>•Minimum of 24 hours advance notice for observers</a:t>
            </a:r>
          </a:p>
          <a:p>
            <a:pPr defTabSz="914400">
              <a:buFontTx/>
              <a:buChar char="•"/>
            </a:pPr>
            <a:r>
              <a:rPr lang="en-US" sz="1600" dirty="0" smtClean="0">
                <a:solidFill>
                  <a:srgbClr val="000000"/>
                </a:solidFill>
                <a:latin typeface="Arial" charset="0"/>
                <a:ea typeface="+mn-ea"/>
                <a:cs typeface="+mn-cs"/>
              </a:rPr>
              <a:t>Wide array of hardware</a:t>
            </a:r>
          </a:p>
          <a:p>
            <a:pPr defTabSz="914400"/>
            <a:r>
              <a:rPr lang="en-US" sz="1600" dirty="0" smtClean="0">
                <a:solidFill>
                  <a:srgbClr val="000000"/>
                </a:solidFill>
                <a:latin typeface="Arial" charset="0"/>
                <a:ea typeface="+mn-ea"/>
                <a:cs typeface="+mn-cs"/>
              </a:rPr>
              <a:t>•Cannot increase workload of staff or observers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Effects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15062" y="1881050"/>
            <a:ext cx="4391624" cy="3649542"/>
          </a:xfr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08686" y="1881050"/>
            <a:ext cx="4458306" cy="3649542"/>
          </a:xfrm>
          <a:prstGeom prst="rect">
            <a:avLst/>
          </a:prstGeom>
        </p:spPr>
      </p:pic>
      <p:sp>
        <p:nvSpPr>
          <p:cNvPr id="6" name="TextBox 5"/>
          <p:cNvSpPr txBox="1"/>
          <p:nvPr/>
        </p:nvSpPr>
        <p:spPr>
          <a:xfrm>
            <a:off x="6100354" y="6305248"/>
            <a:ext cx="2916376" cy="400110"/>
          </a:xfrm>
          <a:prstGeom prst="rect">
            <a:avLst/>
          </a:prstGeom>
          <a:noFill/>
        </p:spPr>
        <p:txBody>
          <a:bodyPr wrap="none" rtlCol="0">
            <a:spAutoFit/>
          </a:bodyPr>
          <a:lstStyle/>
          <a:p>
            <a:r>
              <a:rPr lang="en-US" sz="2000" dirty="0" smtClean="0"/>
              <a:t>Condon &amp; </a:t>
            </a:r>
            <a:r>
              <a:rPr lang="en-US" sz="2000" dirty="0" err="1" smtClean="0"/>
              <a:t>Balser</a:t>
            </a:r>
            <a:r>
              <a:rPr lang="en-US" sz="2000" dirty="0" smtClean="0"/>
              <a:t> (2011)</a:t>
            </a:r>
            <a:endParaRPr lang="en-US" sz="2000" dirty="0"/>
          </a:p>
        </p:txBody>
      </p:sp>
    </p:spTree>
    <p:extLst>
      <p:ext uri="{BB962C8B-B14F-4D97-AF65-F5344CB8AC3E}">
        <p14:creationId xmlns:p14="http://schemas.microsoft.com/office/powerpoint/2010/main" xmlns="" val="164657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44938" y="6457890"/>
            <a:ext cx="1454244" cy="400110"/>
          </a:xfrm>
          <a:prstGeom prst="rect">
            <a:avLst/>
          </a:prstGeom>
          <a:noFill/>
        </p:spPr>
        <p:txBody>
          <a:bodyPr wrap="none" rtlCol="0">
            <a:spAutoFit/>
          </a:bodyPr>
          <a:lstStyle/>
          <a:p>
            <a:r>
              <a:rPr lang="en-US" sz="2000" dirty="0" err="1" smtClean="0"/>
              <a:t>Maddalena</a:t>
            </a:r>
            <a:endParaRPr lang="en-US" sz="2000" dirty="0"/>
          </a:p>
        </p:txBody>
      </p:sp>
      <p:sp>
        <p:nvSpPr>
          <p:cNvPr id="7" name="Title 6"/>
          <p:cNvSpPr>
            <a:spLocks noGrp="1"/>
          </p:cNvSpPr>
          <p:nvPr>
            <p:ph type="title"/>
          </p:nvPr>
        </p:nvSpPr>
        <p:spPr/>
        <p:txBody>
          <a:bodyPr/>
          <a:lstStyle/>
          <a:p>
            <a:r>
              <a:rPr lang="en-US" dirty="0" smtClean="0"/>
              <a:t>Weather Forecasts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179" y="2949965"/>
            <a:ext cx="4393518" cy="32525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2529" y="1580606"/>
            <a:ext cx="4259549" cy="3174274"/>
          </a:xfrm>
          <a:prstGeom prst="rect">
            <a:avLst/>
          </a:prstGeom>
        </p:spPr>
      </p:pic>
    </p:spTree>
    <p:extLst>
      <p:ext uri="{BB962C8B-B14F-4D97-AF65-F5344CB8AC3E}">
        <p14:creationId xmlns:p14="http://schemas.microsoft.com/office/powerpoint/2010/main" xmlns="" val="346547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Stability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38910" y="1343297"/>
            <a:ext cx="4341650" cy="3085011"/>
          </a:xfrm>
        </p:spPr>
      </p:pic>
      <p:sp>
        <p:nvSpPr>
          <p:cNvPr id="8" name="TextBox 7"/>
          <p:cNvSpPr txBox="1"/>
          <p:nvPr/>
        </p:nvSpPr>
        <p:spPr>
          <a:xfrm>
            <a:off x="5822252" y="6320489"/>
            <a:ext cx="3115148" cy="400110"/>
          </a:xfrm>
          <a:prstGeom prst="rect">
            <a:avLst/>
          </a:prstGeom>
          <a:noFill/>
        </p:spPr>
        <p:txBody>
          <a:bodyPr wrap="none" rtlCol="0">
            <a:spAutoFit/>
          </a:bodyPr>
          <a:lstStyle/>
          <a:p>
            <a:r>
              <a:rPr lang="en-US" sz="2000" dirty="0" err="1" smtClean="0"/>
              <a:t>Maddalena</a:t>
            </a:r>
            <a:r>
              <a:rPr lang="en-US" sz="2000" dirty="0" smtClean="0"/>
              <a:t>; </a:t>
            </a:r>
            <a:r>
              <a:rPr lang="en-US" sz="2000" dirty="0" err="1" smtClean="0"/>
              <a:t>Balser</a:t>
            </a:r>
            <a:r>
              <a:rPr lang="en-US" sz="2000" dirty="0" smtClean="0"/>
              <a:t> (2011)</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13240" y="2495004"/>
            <a:ext cx="4224160" cy="2823754"/>
          </a:xfrm>
          <a:prstGeom prst="rect">
            <a:avLst/>
          </a:prstGeom>
        </p:spPr>
      </p:pic>
      <p:sp>
        <p:nvSpPr>
          <p:cNvPr id="7" name="TextBox 6"/>
          <p:cNvSpPr txBox="1"/>
          <p:nvPr/>
        </p:nvSpPr>
        <p:spPr>
          <a:xfrm>
            <a:off x="0" y="5922555"/>
            <a:ext cx="5370381" cy="707886"/>
          </a:xfrm>
          <a:prstGeom prst="rect">
            <a:avLst/>
          </a:prstGeom>
          <a:noFill/>
        </p:spPr>
        <p:txBody>
          <a:bodyPr wrap="none" rtlCol="0">
            <a:spAutoFit/>
          </a:bodyPr>
          <a:lstStyle/>
          <a:p>
            <a:r>
              <a:rPr lang="en-US" sz="2000" dirty="0" err="1" smtClean="0"/>
              <a:t>Pyrgeometer</a:t>
            </a:r>
            <a:r>
              <a:rPr lang="en-US" sz="2000" dirty="0" smtClean="0"/>
              <a:t>: non-imaging device sensitive to</a:t>
            </a:r>
          </a:p>
          <a:p>
            <a:r>
              <a:rPr lang="en-US" sz="2000" dirty="0"/>
              <a:t> </a:t>
            </a:r>
            <a:r>
              <a:rPr lang="en-US" sz="2000" dirty="0" smtClean="0"/>
              <a:t>                     4.5-40 micron over 150 </a:t>
            </a:r>
            <a:r>
              <a:rPr lang="en-US" sz="2000" dirty="0" err="1" smtClean="0"/>
              <a:t>deg</a:t>
            </a:r>
            <a:r>
              <a:rPr lang="en-US" sz="2000" dirty="0" smtClean="0"/>
              <a:t> </a:t>
            </a:r>
            <a:r>
              <a:rPr lang="en-US" sz="2000" dirty="0" err="1" smtClean="0"/>
              <a:t>fov</a:t>
            </a:r>
            <a:r>
              <a:rPr lang="en-US" sz="2000" dirty="0" smtClean="0"/>
              <a:t>.</a:t>
            </a:r>
            <a:endParaRPr lang="en-US" sz="2000" dirty="0"/>
          </a:p>
        </p:txBody>
      </p:sp>
    </p:spTree>
    <p:extLst>
      <p:ext uri="{BB962C8B-B14F-4D97-AF65-F5344CB8AC3E}">
        <p14:creationId xmlns:p14="http://schemas.microsoft.com/office/powerpoint/2010/main" xmlns="" val="346547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 Effects</a:t>
            </a:r>
            <a:endParaRPr lang="en-US" dirty="0"/>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841008" y="1524000"/>
            <a:ext cx="5578695" cy="4903179"/>
          </a:xfrm>
        </p:spPr>
      </p:pic>
      <p:sp>
        <p:nvSpPr>
          <p:cNvPr id="3" name="TextBox 2"/>
          <p:cNvSpPr txBox="1"/>
          <p:nvPr/>
        </p:nvSpPr>
        <p:spPr>
          <a:xfrm>
            <a:off x="7138372" y="6427179"/>
            <a:ext cx="1895071" cy="400110"/>
          </a:xfrm>
          <a:prstGeom prst="rect">
            <a:avLst/>
          </a:prstGeom>
          <a:noFill/>
        </p:spPr>
        <p:txBody>
          <a:bodyPr wrap="none" rtlCol="0">
            <a:spAutoFit/>
          </a:bodyPr>
          <a:lstStyle/>
          <a:p>
            <a:r>
              <a:rPr lang="en-US" sz="2000" dirty="0" smtClean="0"/>
              <a:t>Condon (2003)</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179488613"/>
              </p:ext>
            </p:extLst>
          </p:nvPr>
        </p:nvGraphicFramePr>
        <p:xfrm>
          <a:off x="7769860" y="2460716"/>
          <a:ext cx="916940" cy="434340"/>
        </p:xfrm>
        <a:graphic>
          <a:graphicData uri="http://schemas.openxmlformats.org/presentationml/2006/ole">
            <p:oleObj spid="_x0000_s4154" name="Equation" r:id="rId5" imgW="482400" imgH="22860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188808808"/>
              </p:ext>
            </p:extLst>
          </p:nvPr>
        </p:nvGraphicFramePr>
        <p:xfrm>
          <a:off x="7769225" y="4681538"/>
          <a:ext cx="917575" cy="434975"/>
        </p:xfrm>
        <a:graphic>
          <a:graphicData uri="http://schemas.openxmlformats.org/presentationml/2006/ole">
            <p:oleObj spid="_x0000_s4155" name="Equation" r:id="rId6" imgW="482391" imgH="228501" progId="Equation.3">
              <p:embed/>
            </p:oleObj>
          </a:graphicData>
        </a:graphic>
      </p:graphicFrame>
    </p:spTree>
    <p:extLst>
      <p:ext uri="{BB962C8B-B14F-4D97-AF65-F5344CB8AC3E}">
        <p14:creationId xmlns:p14="http://schemas.microsoft.com/office/powerpoint/2010/main" xmlns="" val="224663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Weather Forecasts: wind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57200" y="1447800"/>
            <a:ext cx="3853543" cy="5022459"/>
          </a:xfrm>
        </p:spPr>
      </p:pic>
      <p:sp>
        <p:nvSpPr>
          <p:cNvPr id="6" name="TextBox 5"/>
          <p:cNvSpPr txBox="1"/>
          <p:nvPr/>
        </p:nvSpPr>
        <p:spPr>
          <a:xfrm>
            <a:off x="-96798" y="2729702"/>
            <a:ext cx="492443" cy="2682786"/>
          </a:xfrm>
          <a:prstGeom prst="rect">
            <a:avLst/>
          </a:prstGeom>
          <a:noFill/>
        </p:spPr>
        <p:txBody>
          <a:bodyPr vert="vert270" wrap="none" rtlCol="0">
            <a:spAutoFit/>
          </a:bodyPr>
          <a:lstStyle/>
          <a:p>
            <a:r>
              <a:rPr lang="en-US" sz="2000" dirty="0" err="1" smtClean="0"/>
              <a:t>Obs</a:t>
            </a:r>
            <a:r>
              <a:rPr lang="en-US" sz="2000" dirty="0" smtClean="0"/>
              <a:t> Wind Speed (m/s)</a:t>
            </a:r>
            <a:endParaRPr lang="en-US" sz="2000" dirty="0"/>
          </a:p>
        </p:txBody>
      </p:sp>
      <p:sp>
        <p:nvSpPr>
          <p:cNvPr id="7" name="TextBox 6"/>
          <p:cNvSpPr txBox="1"/>
          <p:nvPr/>
        </p:nvSpPr>
        <p:spPr>
          <a:xfrm>
            <a:off x="746339" y="6457890"/>
            <a:ext cx="3302507" cy="400110"/>
          </a:xfrm>
          <a:prstGeom prst="rect">
            <a:avLst/>
          </a:prstGeom>
          <a:noFill/>
        </p:spPr>
        <p:txBody>
          <a:bodyPr wrap="none" rtlCol="0">
            <a:spAutoFit/>
          </a:bodyPr>
          <a:lstStyle/>
          <a:p>
            <a:r>
              <a:rPr lang="en-US" sz="2000" dirty="0" smtClean="0"/>
              <a:t>Forecast Wind Speed (m/s)</a:t>
            </a:r>
            <a:endParaRPr lang="en-US" sz="2000" dirty="0"/>
          </a:p>
        </p:txBody>
      </p:sp>
      <p:sp>
        <p:nvSpPr>
          <p:cNvPr id="8" name="TextBox 7"/>
          <p:cNvSpPr txBox="1"/>
          <p:nvPr/>
        </p:nvSpPr>
        <p:spPr>
          <a:xfrm>
            <a:off x="3453811" y="1681537"/>
            <a:ext cx="595035" cy="369332"/>
          </a:xfrm>
          <a:prstGeom prst="rect">
            <a:avLst/>
          </a:prstGeom>
          <a:noFill/>
        </p:spPr>
        <p:txBody>
          <a:bodyPr wrap="none" rtlCol="0">
            <a:spAutoFit/>
          </a:bodyPr>
          <a:lstStyle/>
          <a:p>
            <a:r>
              <a:rPr lang="en-US" sz="1800" dirty="0" smtClean="0"/>
              <a:t>Day</a:t>
            </a:r>
            <a:endParaRPr lang="en-US" sz="1800" dirty="0"/>
          </a:p>
        </p:txBody>
      </p:sp>
      <p:sp>
        <p:nvSpPr>
          <p:cNvPr id="9" name="TextBox 8"/>
          <p:cNvSpPr txBox="1"/>
          <p:nvPr/>
        </p:nvSpPr>
        <p:spPr>
          <a:xfrm>
            <a:off x="3383280" y="4238285"/>
            <a:ext cx="723275" cy="369332"/>
          </a:xfrm>
          <a:prstGeom prst="rect">
            <a:avLst/>
          </a:prstGeom>
          <a:noFill/>
        </p:spPr>
        <p:txBody>
          <a:bodyPr wrap="none" rtlCol="0">
            <a:spAutoFit/>
          </a:bodyPr>
          <a:lstStyle/>
          <a:p>
            <a:r>
              <a:rPr lang="en-US" sz="1800" dirty="0" smtClean="0"/>
              <a:t>Night</a:t>
            </a:r>
            <a:endParaRPr lang="en-US" sz="1800" dirty="0"/>
          </a:p>
        </p:txBody>
      </p:sp>
      <p:sp>
        <p:nvSpPr>
          <p:cNvPr id="12" name="TextBox 11"/>
          <p:cNvSpPr txBox="1"/>
          <p:nvPr/>
        </p:nvSpPr>
        <p:spPr>
          <a:xfrm>
            <a:off x="5453486" y="6257835"/>
            <a:ext cx="3134191" cy="400110"/>
          </a:xfrm>
          <a:prstGeom prst="rect">
            <a:avLst/>
          </a:prstGeom>
          <a:noFill/>
        </p:spPr>
        <p:txBody>
          <a:bodyPr wrap="none" rtlCol="0">
            <a:spAutoFit/>
          </a:bodyPr>
          <a:lstStyle/>
          <a:p>
            <a:r>
              <a:rPr lang="en-US" sz="2000" dirty="0" err="1" smtClean="0"/>
              <a:t>Balser</a:t>
            </a:r>
            <a:r>
              <a:rPr lang="en-US" sz="2000" dirty="0" smtClean="0"/>
              <a:t> (2010); </a:t>
            </a:r>
            <a:r>
              <a:rPr lang="en-US" sz="2000" dirty="0" err="1" smtClean="0"/>
              <a:t>Maddalena</a:t>
            </a:r>
            <a:endParaRPr lang="en-US" sz="2000" dirty="0"/>
          </a:p>
        </p:txBody>
      </p:sp>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86387" y="2318068"/>
            <a:ext cx="4395716" cy="3094420"/>
          </a:xfrm>
          <a:prstGeom prst="rect">
            <a:avLst/>
          </a:prstGeom>
        </p:spPr>
      </p:pic>
    </p:spTree>
    <p:extLst>
      <p:ext uri="{BB962C8B-B14F-4D97-AF65-F5344CB8AC3E}">
        <p14:creationId xmlns:p14="http://schemas.microsoft.com/office/powerpoint/2010/main" xmlns="" val="3465477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Solar Heating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67931" y="1295363"/>
            <a:ext cx="3021445" cy="5238206"/>
          </a:xfrm>
          <a:prstGeom prst="rect">
            <a:avLst/>
          </a:prstGeom>
        </p:spPr>
      </p:pic>
      <p:sp>
        <p:nvSpPr>
          <p:cNvPr id="3" name="TextBox 2"/>
          <p:cNvSpPr txBox="1"/>
          <p:nvPr/>
        </p:nvSpPr>
        <p:spPr>
          <a:xfrm>
            <a:off x="6727372" y="2594670"/>
            <a:ext cx="1452642" cy="707886"/>
          </a:xfrm>
          <a:prstGeom prst="rect">
            <a:avLst/>
          </a:prstGeom>
          <a:noFill/>
        </p:spPr>
        <p:txBody>
          <a:bodyPr wrap="none" rtlCol="0">
            <a:spAutoFit/>
          </a:bodyPr>
          <a:lstStyle/>
          <a:p>
            <a:r>
              <a:rPr lang="en-US" sz="2000" dirty="0" smtClean="0"/>
              <a:t>      </a:t>
            </a:r>
            <a:r>
              <a:rPr lang="en-US" sz="2000" dirty="0" err="1" smtClean="0"/>
              <a:t>rms</a:t>
            </a:r>
            <a:endParaRPr lang="en-US" sz="2000" dirty="0" smtClean="0"/>
          </a:p>
          <a:p>
            <a:r>
              <a:rPr lang="en-US" sz="2000" dirty="0" smtClean="0"/>
              <a:t>330 micron</a:t>
            </a:r>
            <a:endParaRPr lang="en-US" sz="2000" dirty="0"/>
          </a:p>
        </p:txBody>
      </p:sp>
      <p:sp>
        <p:nvSpPr>
          <p:cNvPr id="5" name="TextBox 4"/>
          <p:cNvSpPr txBox="1"/>
          <p:nvPr/>
        </p:nvSpPr>
        <p:spPr>
          <a:xfrm>
            <a:off x="6770706" y="4598366"/>
            <a:ext cx="1452642" cy="707886"/>
          </a:xfrm>
          <a:prstGeom prst="rect">
            <a:avLst/>
          </a:prstGeom>
          <a:noFill/>
        </p:spPr>
        <p:txBody>
          <a:bodyPr wrap="none" rtlCol="0">
            <a:spAutoFit/>
          </a:bodyPr>
          <a:lstStyle/>
          <a:p>
            <a:r>
              <a:rPr lang="en-US" sz="2000" dirty="0" smtClean="0"/>
              <a:t>      </a:t>
            </a:r>
            <a:r>
              <a:rPr lang="en-US" sz="2000" dirty="0" err="1" smtClean="0"/>
              <a:t>rms</a:t>
            </a:r>
            <a:endParaRPr lang="en-US" sz="2000" dirty="0" smtClean="0"/>
          </a:p>
          <a:p>
            <a:r>
              <a:rPr lang="en-US" sz="2000" dirty="0" smtClean="0"/>
              <a:t>220 micron</a:t>
            </a:r>
            <a:endParaRPr lang="en-US" sz="2000" dirty="0"/>
          </a:p>
        </p:txBody>
      </p:sp>
      <p:sp>
        <p:nvSpPr>
          <p:cNvPr id="6" name="TextBox 5"/>
          <p:cNvSpPr txBox="1"/>
          <p:nvPr/>
        </p:nvSpPr>
        <p:spPr>
          <a:xfrm>
            <a:off x="6389376" y="6157445"/>
            <a:ext cx="2379177" cy="400110"/>
          </a:xfrm>
          <a:prstGeom prst="rect">
            <a:avLst/>
          </a:prstGeom>
          <a:noFill/>
        </p:spPr>
        <p:txBody>
          <a:bodyPr wrap="none" rtlCol="0">
            <a:spAutoFit/>
          </a:bodyPr>
          <a:lstStyle/>
          <a:p>
            <a:r>
              <a:rPr lang="en-US" sz="2000" dirty="0" err="1" smtClean="0"/>
              <a:t>Nikolic</a:t>
            </a:r>
            <a:r>
              <a:rPr lang="en-US" sz="2000" dirty="0" smtClean="0"/>
              <a:t> et al. (2007)</a:t>
            </a:r>
            <a:endParaRPr lang="en-US" sz="2000" dirty="0"/>
          </a:p>
        </p:txBody>
      </p:sp>
      <p:sp>
        <p:nvSpPr>
          <p:cNvPr id="7" name="TextBox 6"/>
          <p:cNvSpPr txBox="1"/>
          <p:nvPr/>
        </p:nvSpPr>
        <p:spPr>
          <a:xfrm>
            <a:off x="312033" y="4594577"/>
            <a:ext cx="2901573" cy="1938992"/>
          </a:xfrm>
          <a:prstGeom prst="rect">
            <a:avLst/>
          </a:prstGeom>
          <a:noFill/>
        </p:spPr>
        <p:txBody>
          <a:bodyPr wrap="square" rtlCol="0">
            <a:spAutoFit/>
          </a:bodyPr>
          <a:lstStyle/>
          <a:p>
            <a:r>
              <a:rPr lang="en-US" sz="2000" dirty="0" smtClean="0"/>
              <a:t>            Surface</a:t>
            </a:r>
          </a:p>
          <a:p>
            <a:r>
              <a:rPr lang="en-US" sz="2000" dirty="0" smtClean="0"/>
              <a:t>Wave front errors from OOF maps.</a:t>
            </a:r>
          </a:p>
          <a:p>
            <a:endParaRPr lang="en-US" sz="2000" dirty="0"/>
          </a:p>
          <a:p>
            <a:r>
              <a:rPr lang="en-US" sz="2000" dirty="0" smtClean="0"/>
              <a:t>Grayscale: +/- 2 rad</a:t>
            </a:r>
          </a:p>
          <a:p>
            <a:r>
              <a:rPr lang="en-US" sz="2000" dirty="0" smtClean="0"/>
              <a:t>Contour: ½ rad intervals</a:t>
            </a:r>
          </a:p>
        </p:txBody>
      </p:sp>
      <p:sp>
        <p:nvSpPr>
          <p:cNvPr id="8" name="TextBox 7"/>
          <p:cNvSpPr txBox="1"/>
          <p:nvPr/>
        </p:nvSpPr>
        <p:spPr>
          <a:xfrm>
            <a:off x="666206" y="1447800"/>
            <a:ext cx="2193229" cy="2246769"/>
          </a:xfrm>
          <a:prstGeom prst="rect">
            <a:avLst/>
          </a:prstGeom>
          <a:noFill/>
        </p:spPr>
        <p:txBody>
          <a:bodyPr wrap="none" rtlCol="0">
            <a:spAutoFit/>
          </a:bodyPr>
          <a:lstStyle/>
          <a:p>
            <a:r>
              <a:rPr lang="en-US" sz="2000" dirty="0" smtClean="0">
                <a:solidFill>
                  <a:srgbClr val="0070C0"/>
                </a:solidFill>
              </a:rPr>
              <a:t>Primary Surface</a:t>
            </a:r>
          </a:p>
          <a:p>
            <a:r>
              <a:rPr lang="en-US" sz="2000" dirty="0" smtClean="0"/>
              <a:t>Day:   300 micron</a:t>
            </a:r>
          </a:p>
          <a:p>
            <a:r>
              <a:rPr lang="en-US" sz="2000" dirty="0" smtClean="0"/>
              <a:t>Night: 250 micron</a:t>
            </a:r>
            <a:endParaRPr lang="en-US" sz="2000" dirty="0"/>
          </a:p>
          <a:p>
            <a:endParaRPr lang="en-US" sz="2000" dirty="0" smtClean="0"/>
          </a:p>
          <a:p>
            <a:r>
              <a:rPr lang="en-US" sz="2000" dirty="0" smtClean="0"/>
              <a:t> </a:t>
            </a:r>
            <a:r>
              <a:rPr lang="en-US" sz="2000" dirty="0">
                <a:solidFill>
                  <a:srgbClr val="0070C0"/>
                </a:solidFill>
              </a:rPr>
              <a:t>Offset Pointing</a:t>
            </a:r>
          </a:p>
          <a:p>
            <a:r>
              <a:rPr lang="en-US" sz="2000" dirty="0" smtClean="0"/>
              <a:t>Day</a:t>
            </a:r>
            <a:r>
              <a:rPr lang="en-US" sz="2000" dirty="0"/>
              <a:t>:   3.3 </a:t>
            </a:r>
            <a:r>
              <a:rPr lang="en-US" sz="2000" dirty="0" err="1"/>
              <a:t>arcsec</a:t>
            </a:r>
            <a:endParaRPr lang="en-US" sz="2000" dirty="0"/>
          </a:p>
          <a:p>
            <a:r>
              <a:rPr lang="en-US" sz="2000" dirty="0"/>
              <a:t>Night: 2.7 </a:t>
            </a:r>
            <a:r>
              <a:rPr lang="en-US" sz="2000" dirty="0" err="1"/>
              <a:t>arcsec</a:t>
            </a:r>
            <a:endParaRPr lang="en-US" sz="2000" dirty="0"/>
          </a:p>
        </p:txBody>
      </p:sp>
    </p:spTree>
    <p:extLst>
      <p:ext uri="{BB962C8B-B14F-4D97-AF65-F5344CB8AC3E}">
        <p14:creationId xmlns:p14="http://schemas.microsoft.com/office/powerpoint/2010/main" xmlns="" val="373245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Advanced_GB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RAO Title Pa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NRAO Title Page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NRAO Title Page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99"/>
        </a:hlink>
        <a:folHlink>
          <a:srgbClr val="800080"/>
        </a:folHlink>
      </a:clrScheme>
      <a:clrMap bg1="lt1" tx1="dk1" bg2="lt2" tx2="dk2" accent1="accent1" accent2="accent2" accent3="accent3" accent4="accent4" accent5="accent5" accent6="accent6" hlink="hlink" folHlink="folHlink"/>
    </a:extraClrScheme>
    <a:extraClrScheme>
      <a:clrScheme name="NRAO Title Page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99"/>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old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old Image Bottom Bar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Gold Image Bottom Bar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Gold Image Bottom Bar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99"/>
        </a:hlink>
        <a:folHlink>
          <a:srgbClr val="800080"/>
        </a:folHlink>
      </a:clrScheme>
      <a:clrMap bg1="lt1" tx1="dk1" bg2="lt2" tx2="dk2" accent1="accent1" accent2="accent2" accent3="accent3" accent4="accent4" accent5="accent5" accent6="accent6" hlink="hlink" folHlink="folHlink"/>
    </a:extraClrScheme>
    <a:extraClrScheme>
      <a:clrScheme name="Gold Image Bottom Bar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99"/>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GBT backgrnd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1_GBT backgrnd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99"/>
        </a:hlink>
        <a:folHlink>
          <a:srgbClr val="800080"/>
        </a:folHlink>
      </a:clrScheme>
      <a:clrMap bg1="lt1" tx1="dk1" bg2="lt2" tx2="dk2" accent1="accent1" accent2="accent2" accent3="accent3" accent4="accent4" accent5="accent5" accent6="accent6" hlink="hlink" folHlink="folHlink"/>
    </a:extraClrScheme>
    <a:extraClrScheme>
      <a:clrScheme name="1_GBT backgrnd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99"/>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GBT backgrnd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2_GBT backgrnd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99"/>
        </a:hlink>
        <a:folHlink>
          <a:srgbClr val="800080"/>
        </a:folHlink>
      </a:clrScheme>
      <a:clrMap bg1="lt1" tx1="dk1" bg2="lt2" tx2="dk2" accent1="accent1" accent2="accent2" accent3="accent3" accent4="accent4" accent5="accent5" accent6="accent6" hlink="hlink" folHlink="folHlink"/>
    </a:extraClrScheme>
    <a:extraClrScheme>
      <a:clrScheme name="2_GBT backgrnd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99"/>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Presentation_Advanced_GBT</Template>
  <TotalTime>2418</TotalTime>
  <Words>1275</Words>
  <Application>Microsoft Office PowerPoint</Application>
  <PresentationFormat>On-screen Show (4:3)</PresentationFormat>
  <Paragraphs>205</Paragraphs>
  <Slides>27</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34" baseType="lpstr">
      <vt:lpstr>Presentation_Advanced_GBT</vt:lpstr>
      <vt:lpstr>Gold Image Bottom Bar</vt:lpstr>
      <vt:lpstr>1_GBT backgrnd</vt:lpstr>
      <vt:lpstr>2_GBT backgrnd</vt:lpstr>
      <vt:lpstr>1_Default Design</vt:lpstr>
      <vt:lpstr>2_Default Design</vt:lpstr>
      <vt:lpstr>Equation</vt:lpstr>
      <vt:lpstr>GBT Dynamic Scheduling System (DSS)</vt:lpstr>
      <vt:lpstr>Nomenclature</vt:lpstr>
      <vt:lpstr>Slide 3</vt:lpstr>
      <vt:lpstr>Atmospheric Effects</vt:lpstr>
      <vt:lpstr>Weather Forecasts</vt:lpstr>
      <vt:lpstr>Atmospheric Stability</vt:lpstr>
      <vt:lpstr>Wind Effects</vt:lpstr>
      <vt:lpstr>Weather Forecasts: wind</vt:lpstr>
      <vt:lpstr>Solar Heating</vt:lpstr>
      <vt:lpstr>Scoring Equation</vt:lpstr>
      <vt:lpstr>Scoring Equation</vt:lpstr>
      <vt:lpstr>Observing Efficiency</vt:lpstr>
      <vt:lpstr>Observing Efficiency</vt:lpstr>
      <vt:lpstr>Stringency</vt:lpstr>
      <vt:lpstr>Scoring Equation</vt:lpstr>
      <vt:lpstr>Pressure Factor</vt:lpstr>
      <vt:lpstr>Scoring Equation</vt:lpstr>
      <vt:lpstr>Observing Efficiency Limit</vt:lpstr>
      <vt:lpstr>Hour Angle Limit</vt:lpstr>
      <vt:lpstr>Tracking Error Limit</vt:lpstr>
      <vt:lpstr>Atmospheric Stability Limit</vt:lpstr>
      <vt:lpstr>Packing (Open Sessions)</vt:lpstr>
      <vt:lpstr>Scheduler Page</vt:lpstr>
      <vt:lpstr>Schedule</vt:lpstr>
      <vt:lpstr>User Home Page</vt:lpstr>
      <vt:lpstr>User Project Page</vt:lpstr>
      <vt:lpstr>Fini</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GBT Dynamic Scheduling System</dc:title>
  <dc:creator>koneil</dc:creator>
  <cp:lastModifiedBy>NRAO</cp:lastModifiedBy>
  <cp:revision>75</cp:revision>
  <dcterms:created xsi:type="dcterms:W3CDTF">2012-01-18T10:41:25Z</dcterms:created>
  <dcterms:modified xsi:type="dcterms:W3CDTF">2012-03-14T16:44:39Z</dcterms:modified>
</cp:coreProperties>
</file>