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98" r:id="rId4"/>
    <p:sldId id="299" r:id="rId5"/>
    <p:sldId id="301" r:id="rId6"/>
    <p:sldId id="300" r:id="rId7"/>
    <p:sldId id="320" r:id="rId8"/>
    <p:sldId id="302" r:id="rId9"/>
    <p:sldId id="304" r:id="rId10"/>
    <p:sldId id="305" r:id="rId11"/>
    <p:sldId id="306" r:id="rId12"/>
    <p:sldId id="307" r:id="rId13"/>
    <p:sldId id="309" r:id="rId14"/>
    <p:sldId id="310" r:id="rId15"/>
    <p:sldId id="315" r:id="rId16"/>
    <p:sldId id="316" r:id="rId17"/>
    <p:sldId id="312" r:id="rId18"/>
    <p:sldId id="313" r:id="rId19"/>
    <p:sldId id="318" r:id="rId20"/>
    <p:sldId id="317" r:id="rId21"/>
    <p:sldId id="319" r:id="rId22"/>
    <p:sldId id="321" r:id="rId23"/>
    <p:sldId id="32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916"/>
    <a:srgbClr val="CC0000"/>
    <a:srgbClr val="0033CC"/>
    <a:srgbClr val="0066FF"/>
    <a:srgbClr val="55D9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77286" autoAdjust="0"/>
  </p:normalViewPr>
  <p:slideViewPr>
    <p:cSldViewPr>
      <p:cViewPr varScale="1">
        <p:scale>
          <a:sx n="71" d="100"/>
          <a:sy n="71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DD55D5-C277-4D77-93A9-6718D53A0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“modern” HII region surveys: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 North:  </a:t>
            </a:r>
            <a:r>
              <a:rPr lang="en-US" baseline="0" dirty="0" err="1" smtClean="0"/>
              <a:t>Sharpless</a:t>
            </a:r>
            <a:r>
              <a:rPr lang="en-US" baseline="0" dirty="0" smtClean="0"/>
              <a:t> (1953, </a:t>
            </a:r>
            <a:r>
              <a:rPr lang="en-US" baseline="0" dirty="0" err="1" smtClean="0"/>
              <a:t>ApJ</a:t>
            </a:r>
            <a:r>
              <a:rPr lang="en-US" baseline="0" dirty="0" smtClean="0"/>
              <a:t>, 118, 362); </a:t>
            </a:r>
            <a:r>
              <a:rPr lang="en-US" baseline="0" dirty="0" err="1" smtClean="0"/>
              <a:t>Sharpless</a:t>
            </a:r>
            <a:r>
              <a:rPr lang="en-US" baseline="0" dirty="0" smtClean="0"/>
              <a:t> (1959, </a:t>
            </a:r>
            <a:r>
              <a:rPr lang="en-US" baseline="0" dirty="0" err="1" smtClean="0"/>
              <a:t>ApJS</a:t>
            </a:r>
            <a:r>
              <a:rPr lang="en-US" baseline="0" dirty="0" smtClean="0"/>
              <a:t>, 4, 257)    [313 objects]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Using Palomar Observatory Sky Survey (POSS)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South: Gum (1955, MRAS, 67, 155)  [85 objects] </a:t>
            </a:r>
          </a:p>
          <a:p>
            <a:pPr marL="228600" indent="-228600">
              <a:buNone/>
            </a:pPr>
            <a:r>
              <a:rPr lang="en-US" baseline="0" dirty="0" smtClean="0"/>
              <a:t>           Rodgers, Campbell, &amp; </a:t>
            </a:r>
            <a:r>
              <a:rPr lang="en-US" baseline="0" dirty="0" err="1" smtClean="0"/>
              <a:t>Whiteoak</a:t>
            </a:r>
            <a:r>
              <a:rPr lang="en-US" baseline="0" dirty="0" smtClean="0"/>
              <a:t> (1960, MNRAS, 121, 103)  [182 objects</a:t>
            </a:r>
            <a:r>
              <a:rPr lang="en-US" baseline="0" dirty="0" smtClean="0"/>
              <a:t>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Paladini</a:t>
            </a:r>
            <a:r>
              <a:rPr lang="en-US" dirty="0" smtClean="0"/>
              <a:t>: 1442 total HII regions (674 in this longitude</a:t>
            </a:r>
            <a:r>
              <a:rPr lang="en-US" baseline="0" dirty="0" smtClean="0"/>
              <a:t> range)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HRDS: 602 detections (448 lines-of-sight; 129 multiple)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histogram:</a:t>
            </a:r>
            <a:r>
              <a:rPr lang="en-US" baseline="0" dirty="0" smtClean="0"/>
              <a:t> 1276 combined HRDS + </a:t>
            </a:r>
            <a:r>
              <a:rPr lang="en-US" baseline="0" dirty="0" err="1" smtClean="0"/>
              <a:t>Paladini</a:t>
            </a:r>
            <a:endParaRPr lang="en-US" baseline="0" dirty="0" smtClean="0"/>
          </a:p>
          <a:p>
            <a:r>
              <a:rPr lang="en-US" baseline="0" dirty="0" smtClean="0"/>
              <a:t>Filled histogram: 602 HRDS sources</a:t>
            </a:r>
          </a:p>
          <a:p>
            <a:r>
              <a:rPr lang="en-US" dirty="0" err="1" smtClean="0"/>
              <a:t>Rgal</a:t>
            </a:r>
            <a:r>
              <a:rPr lang="en-US" dirty="0" smtClean="0"/>
              <a:t> was determined using</a:t>
            </a:r>
            <a:r>
              <a:rPr lang="en-US" baseline="0" dirty="0" smtClean="0"/>
              <a:t> the longitude and LSR velocity and the Brand (1986) </a:t>
            </a:r>
            <a:r>
              <a:rPr lang="en-US" baseline="0" smtClean="0"/>
              <a:t>rotation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HRDS + </a:t>
            </a:r>
            <a:r>
              <a:rPr lang="en-US" dirty="0" err="1" smtClean="0"/>
              <a:t>Paladini</a:t>
            </a:r>
            <a:r>
              <a:rPr lang="en-US" dirty="0" smtClean="0"/>
              <a:t> et al. (2003) survey</a:t>
            </a:r>
            <a:r>
              <a:rPr lang="en-US" baseline="0" dirty="0" smtClean="0"/>
              <a:t> (1276)  </a:t>
            </a:r>
          </a:p>
          <a:p>
            <a:r>
              <a:rPr lang="en-US" baseline="0" dirty="0" smtClean="0"/>
              <a:t>Note the limited velocity range (no Nuclear Disk)</a:t>
            </a:r>
          </a:p>
          <a:p>
            <a:endParaRPr lang="en-US" baseline="0" dirty="0" smtClean="0"/>
          </a:p>
          <a:p>
            <a:r>
              <a:rPr lang="en-US" baseline="0" dirty="0" smtClean="0"/>
              <a:t>L-V loci: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Circular rotation solid body for the peaks in the HII region </a:t>
            </a:r>
            <a:r>
              <a:rPr lang="en-US" baseline="0" dirty="0" err="1" smtClean="0"/>
              <a:t>Galactocentric</a:t>
            </a:r>
            <a:r>
              <a:rPr lang="en-US" baseline="0" dirty="0" smtClean="0"/>
              <a:t> radial distribution.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 </a:t>
            </a:r>
            <a:r>
              <a:rPr lang="en-US" baseline="0" dirty="0" err="1" smtClean="0"/>
              <a:t>kpc</a:t>
            </a:r>
            <a:r>
              <a:rPr lang="en-US" baseline="0" dirty="0" smtClean="0"/>
              <a:t>-arm ring model (Cohen &amp; Davies 1976).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Circular rotation terminal velocity from Brand (1986) rotation curve.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Cygnus arm (outer arm)</a:t>
            </a:r>
          </a:p>
          <a:p>
            <a:r>
              <a:rPr lang="en-US" baseline="0" dirty="0" smtClean="0"/>
              <a:t>Orion arm (local arm)</a:t>
            </a:r>
          </a:p>
          <a:p>
            <a:r>
              <a:rPr lang="en-US" baseline="0" dirty="0" smtClean="0"/>
              <a:t>Sagittarius arm (Sagittarius-Carina arm)</a:t>
            </a:r>
          </a:p>
          <a:p>
            <a:r>
              <a:rPr lang="en-US" baseline="0" dirty="0" err="1" smtClean="0"/>
              <a:t>Scutum</a:t>
            </a:r>
            <a:r>
              <a:rPr lang="en-US" baseline="0" dirty="0" smtClean="0"/>
              <a:t>-Crux arm (</a:t>
            </a:r>
            <a:r>
              <a:rPr lang="en-US" baseline="0" dirty="0" err="1" smtClean="0"/>
              <a:t>Centaurus</a:t>
            </a:r>
            <a:r>
              <a:rPr lang="en-US" baseline="0" dirty="0" smtClean="0"/>
              <a:t> arm)</a:t>
            </a:r>
          </a:p>
          <a:p>
            <a:r>
              <a:rPr lang="en-US" baseline="0" dirty="0" smtClean="0"/>
              <a:t>Norma arm (3 </a:t>
            </a:r>
            <a:r>
              <a:rPr lang="en-US" baseline="0" dirty="0" err="1" smtClean="0"/>
              <a:t>kpc</a:t>
            </a:r>
            <a:r>
              <a:rPr lang="en-US" baseline="0" dirty="0" smtClean="0"/>
              <a:t> arm)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average the emission</a:t>
            </a:r>
            <a:r>
              <a:rPr lang="en-US" baseline="0" dirty="0" smtClean="0"/>
              <a:t> in narrow strips running parallel to the lines in the previous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CO(1-0) emission (contours) from 1.2 m (Dame &amp; Thaddeus 2008, </a:t>
            </a:r>
            <a:r>
              <a:rPr lang="en-US" baseline="0" dirty="0" err="1" smtClean="0"/>
              <a:t>ApJ</a:t>
            </a:r>
            <a:r>
              <a:rPr lang="en-US" baseline="0" dirty="0" smtClean="0"/>
              <a:t>, 683, L143)</a:t>
            </a:r>
          </a:p>
          <a:p>
            <a:r>
              <a:rPr lang="en-US" baseline="0" dirty="0" smtClean="0"/>
              <a:t>6.7 methanol maser emission (points) from </a:t>
            </a:r>
            <a:r>
              <a:rPr lang="en-US" baseline="0" dirty="0" err="1" smtClean="0"/>
              <a:t>Parkes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multibeam</a:t>
            </a:r>
            <a:r>
              <a:rPr lang="en-US" baseline="0" dirty="0" smtClean="0"/>
              <a:t> (Green et al. 2009, </a:t>
            </a:r>
            <a:r>
              <a:rPr lang="en-US" baseline="0" dirty="0" err="1" smtClean="0"/>
              <a:t>ApJ</a:t>
            </a:r>
            <a:r>
              <a:rPr lang="en-US" baseline="0" dirty="0" smtClean="0"/>
              <a:t>, 696, L156)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 – near arm      Red – far 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25m radio</a:t>
            </a:r>
            <a:r>
              <a:rPr lang="en-US" baseline="0" dirty="0" smtClean="0"/>
              <a:t> telescope in </a:t>
            </a:r>
            <a:r>
              <a:rPr lang="en-US" baseline="0" dirty="0" err="1" smtClean="0"/>
              <a:t>Dwingeloo</a:t>
            </a:r>
            <a:r>
              <a:rPr lang="en-US" baseline="0" dirty="0" smtClean="0"/>
              <a:t> at 1390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Hoglund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Mezger</a:t>
            </a:r>
            <a:r>
              <a:rPr lang="en-US" baseline="0" dirty="0" smtClean="0"/>
              <a:t> (1965, Science, 150, 339) – first detection of RRLs on the 140 Foot</a:t>
            </a:r>
          </a:p>
          <a:p>
            <a:r>
              <a:rPr lang="en-US" baseline="0" dirty="0" smtClean="0"/>
              <a:t>Lilley, Palmer, Penfield, &amp; Zuckerman (1966, Nature, 211, 174) – First detection of He RRLs on Harvard 60 Foot</a:t>
            </a:r>
          </a:p>
          <a:p>
            <a:r>
              <a:rPr lang="en-US" baseline="0" dirty="0" smtClean="0"/>
              <a:t>Palmer, Zuckerman, Penfield, &amp; Lilley (1967, Nature, 215, 40) – First detection of C RRLs on 140 Foot</a:t>
            </a:r>
          </a:p>
          <a:p>
            <a:r>
              <a:rPr lang="en-US" baseline="0" dirty="0" smtClean="0"/>
              <a:t>Palmer &amp; Zuckerman (1966, Nature, 209, 1118) – Use current nomenclature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Reifenstein</a:t>
            </a:r>
            <a:r>
              <a:rPr lang="en-US" dirty="0" smtClean="0"/>
              <a:t> et al. (1970, A&amp;A,</a:t>
            </a:r>
            <a:r>
              <a:rPr lang="en-US" baseline="0" dirty="0" smtClean="0"/>
              <a:t> 4, 357) – North (140 Foot) </a:t>
            </a:r>
          </a:p>
          <a:p>
            <a:r>
              <a:rPr lang="en-US" baseline="0" dirty="0" smtClean="0"/>
              <a:t>Wilson et al. (1970, A&amp;A, 6, 364) – South (210 Foot)</a:t>
            </a:r>
          </a:p>
          <a:p>
            <a:r>
              <a:rPr lang="en-US" baseline="0" dirty="0" smtClean="0"/>
              <a:t>McGee &amp; Gardner (1968, </a:t>
            </a:r>
            <a:r>
              <a:rPr lang="en-US" baseline="0" dirty="0" err="1" smtClean="0"/>
              <a:t>AuJPh</a:t>
            </a:r>
            <a:r>
              <a:rPr lang="en-US" baseline="0" dirty="0" smtClean="0"/>
              <a:t>, 21, 149) – South (210 Foot)</a:t>
            </a:r>
          </a:p>
          <a:p>
            <a:r>
              <a:rPr lang="en-US" baseline="0" dirty="0" err="1" smtClean="0"/>
              <a:t>Downes</a:t>
            </a:r>
            <a:r>
              <a:rPr lang="en-US" baseline="0" dirty="0" smtClean="0"/>
              <a:t> </a:t>
            </a:r>
            <a:r>
              <a:rPr lang="en-US" baseline="0" dirty="0" smtClean="0"/>
              <a:t>et al. (1980, A&amp;AS, 40, 397)</a:t>
            </a:r>
          </a:p>
          <a:p>
            <a:r>
              <a:rPr lang="en-US" baseline="0" dirty="0" smtClean="0"/>
              <a:t>Shaver et al. (1983, MNRAS, 204, 53)</a:t>
            </a:r>
          </a:p>
          <a:p>
            <a:r>
              <a:rPr lang="en-US" baseline="0" dirty="0" smtClean="0"/>
              <a:t>Caswell &amp; Haynes (1987, A&amp;A, 171, 261)</a:t>
            </a:r>
          </a:p>
          <a:p>
            <a:r>
              <a:rPr lang="en-US" baseline="0" dirty="0" err="1" smtClean="0"/>
              <a:t>Lockman</a:t>
            </a:r>
            <a:r>
              <a:rPr lang="en-US" baseline="0" dirty="0" smtClean="0"/>
              <a:t> (1989, </a:t>
            </a:r>
            <a:r>
              <a:rPr lang="en-US" baseline="0" dirty="0" err="1" smtClean="0"/>
              <a:t>ApJS</a:t>
            </a:r>
            <a:r>
              <a:rPr lang="en-US" baseline="0" dirty="0" smtClean="0"/>
              <a:t>, 71, 469)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Wood &amp; </a:t>
            </a:r>
            <a:r>
              <a:rPr lang="en-US" baseline="0" dirty="0" err="1" smtClean="0"/>
              <a:t>Churchwell</a:t>
            </a:r>
            <a:r>
              <a:rPr lang="en-US" baseline="0" dirty="0" smtClean="0"/>
              <a:t> (1989, </a:t>
            </a:r>
            <a:r>
              <a:rPr lang="en-US" baseline="0" dirty="0" err="1" smtClean="0"/>
              <a:t>ApJS</a:t>
            </a:r>
            <a:r>
              <a:rPr lang="en-US" baseline="0" dirty="0" smtClean="0"/>
              <a:t>, 69, 831) – UCHII using radio continuum and FIR emission to select sources.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Paladini</a:t>
            </a:r>
            <a:r>
              <a:rPr lang="en-US" baseline="0" dirty="0" smtClean="0"/>
              <a:t> </a:t>
            </a:r>
            <a:r>
              <a:rPr lang="en-US" baseline="0" dirty="0" smtClean="0"/>
              <a:t>et al. (2003, A&amp;A, 397, 213) – Compilation of 1442 objects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HII Region: 0-100mK</a:t>
            </a:r>
            <a:r>
              <a:rPr lang="en-US" baseline="0" dirty="0" smtClean="0"/>
              <a:t> at 30 GHz.  Convolve symmetric </a:t>
            </a:r>
            <a:r>
              <a:rPr lang="en-US" baseline="0" dirty="0" err="1" smtClean="0"/>
              <a:t>Gaussain</a:t>
            </a:r>
            <a:r>
              <a:rPr lang="en-US" baseline="0" dirty="0" smtClean="0"/>
              <a:t> brightness distribution of HII region catalog with symmetric HPBW of 33.6 </a:t>
            </a:r>
            <a:r>
              <a:rPr lang="en-US" baseline="0" dirty="0" err="1" smtClean="0"/>
              <a:t>arcsec</a:t>
            </a:r>
            <a:r>
              <a:rPr lang="en-US" baseline="0" dirty="0" smtClean="0"/>
              <a:t> (Planck).  CMB </a:t>
            </a:r>
            <a:r>
              <a:rPr lang="en-US" baseline="0" dirty="0" err="1" smtClean="0"/>
              <a:t>experimetns</a:t>
            </a:r>
            <a:r>
              <a:rPr lang="en-US" baseline="0" dirty="0" smtClean="0"/>
              <a:t>: Free-free emission dominates between 30-100 GHz in the plane.  It contributes to stray radiation.  The HII regions can be used as calibrators as they have a flat spectrum.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 Integrated Intensity: 0-250 K km/s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N.B., Anderson et al. (2009) found CO/HII region morphological association in position and velocity for 80% of the objects in the GRS.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Motivation: Why another survey? 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Clearly sensitivity limited at larger distances (few HII regions beyond Solar orbit in Galactic quadrants I and IV but not II and III)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Not many HII Regions within 4 </a:t>
            </a:r>
            <a:r>
              <a:rPr lang="en-US" baseline="0" dirty="0" err="1" smtClean="0"/>
              <a:t>kpc</a:t>
            </a:r>
            <a:r>
              <a:rPr lang="en-US" baseline="0" dirty="0" smtClean="0"/>
              <a:t>.  Sensitivity?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Not many HII Regions associated with the 3 </a:t>
            </a:r>
            <a:r>
              <a:rPr lang="en-US" baseline="0" dirty="0" err="1" smtClean="0"/>
              <a:t>kpc</a:t>
            </a:r>
            <a:r>
              <a:rPr lang="en-US" baseline="0" dirty="0" smtClean="0"/>
              <a:t> Arm.  Sensitivity?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this is not entirely a new technique as Wood &amp; </a:t>
            </a:r>
            <a:r>
              <a:rPr lang="en-US" baseline="0" dirty="0" err="1" smtClean="0"/>
              <a:t>Churchwell</a:t>
            </a:r>
            <a:r>
              <a:rPr lang="en-US" baseline="0" dirty="0" smtClean="0"/>
              <a:t> used radio continuum images and FIR data to target potential UCHII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Rubin</a:t>
            </a:r>
            <a:r>
              <a:rPr lang="en-US" baseline="0" dirty="0" smtClean="0"/>
              <a:t> (1968) assumes ionization bounded HII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Images: Spitzer IR</a:t>
            </a:r>
            <a:r>
              <a:rPr lang="en-US" baseline="0" dirty="0" smtClean="0"/>
              <a:t> with RGB </a:t>
            </a:r>
            <a:r>
              <a:rPr lang="en-US" baseline="0" dirty="0" smtClean="0">
                <a:sym typeface="Wingdings" pitchFamily="2" charset="2"/>
              </a:rPr>
              <a:t> 24, 8, 4.5 microns</a:t>
            </a:r>
          </a:p>
          <a:p>
            <a:r>
              <a:rPr lang="en-US" baseline="0" dirty="0" smtClean="0">
                <a:sym typeface="Wingdings" pitchFamily="2" charset="2"/>
              </a:rPr>
              <a:t>Spectra: </a:t>
            </a:r>
            <a:r>
              <a:rPr lang="en-US" baseline="0" dirty="0" smtClean="0">
                <a:sym typeface="Wingdings" pitchFamily="2" charset="2"/>
              </a:rPr>
              <a:t>H87a-H93a </a:t>
            </a:r>
            <a:r>
              <a:rPr lang="en-US" baseline="0" dirty="0" smtClean="0">
                <a:sym typeface="Wingdings" pitchFamily="2" charset="2"/>
              </a:rPr>
              <a:t>re-gridded and then averaged; smoothed to 4.5 </a:t>
            </a:r>
            <a:r>
              <a:rPr lang="en-US" baseline="0" dirty="0" smtClean="0">
                <a:sym typeface="Wingdings" pitchFamily="2" charset="2"/>
              </a:rPr>
              <a:t>km/s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Many of the target objects are unresolved in our 80 </a:t>
            </a:r>
            <a:r>
              <a:rPr lang="en-US" baseline="0" dirty="0" err="1" smtClean="0">
                <a:sym typeface="Wingdings" pitchFamily="2" charset="2"/>
              </a:rPr>
              <a:t>arcsec</a:t>
            </a:r>
            <a:r>
              <a:rPr lang="en-US" baseline="0" dirty="0" smtClean="0">
                <a:sym typeface="Wingdings" pitchFamily="2" charset="2"/>
              </a:rPr>
              <a:t> HPBW.  Also, we are finding that most of the HII regions are at the far kinematic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Images: Spitzer IR</a:t>
            </a:r>
            <a:r>
              <a:rPr lang="en-US" baseline="0" dirty="0" smtClean="0"/>
              <a:t> with RGB </a:t>
            </a:r>
            <a:r>
              <a:rPr lang="en-US" baseline="0" dirty="0" smtClean="0">
                <a:sym typeface="Wingdings" pitchFamily="2" charset="2"/>
              </a:rPr>
              <a:t> 24, 8, 4.5 microns</a:t>
            </a:r>
          </a:p>
          <a:p>
            <a:r>
              <a:rPr lang="en-US" baseline="0" dirty="0" smtClean="0">
                <a:sym typeface="Wingdings" pitchFamily="2" charset="2"/>
              </a:rPr>
              <a:t>Spectra: H87a-H93a re-gridded and then averaged; smoothed to 4.5 km/s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A092-8E20-4709-8AE9-D5A0E416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0CDF-50BD-4BF6-B6DF-74D228414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0BF0-846E-4901-809A-49D79D9C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3A37-7DC8-4C61-A9B3-0FF19FB4C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CB4A-F7B6-48FE-A743-5ADFB55B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6200-0733-4D98-B527-195C7776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75AB-A824-467E-AB76-D7DD8FAC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AC58-EAF0-463E-8DAD-C75A1FCF8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B1D5-B36E-4195-9A3C-3CB06FA7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EB4C-5F50-4779-93E8-2D9703149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72AA-7917-4372-B4BA-FD76E52E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233D-25E9-4645-8867-77D52C99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81C6AF-1505-4CC9-BE1E-97C68B14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GBT Galactic HII Region Discovery Survey</a:t>
            </a:r>
            <a:br>
              <a:rPr lang="en-US" dirty="0" smtClean="0"/>
            </a:br>
            <a:r>
              <a:rPr lang="en-US" dirty="0" smtClean="0"/>
              <a:t>Dana S. </a:t>
            </a:r>
            <a:r>
              <a:rPr lang="en-US" dirty="0" err="1" smtClean="0"/>
              <a:t>Balser</a:t>
            </a:r>
            <a:endParaRPr lang="en-US" dirty="0" smtClean="0"/>
          </a:p>
        </p:txBody>
      </p:sp>
      <p:pic>
        <p:nvPicPr>
          <p:cNvPr id="3075" name="Picture 5" descr="gbt_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77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Spectra</a:t>
            </a:r>
            <a:endParaRPr lang="en-US" dirty="0"/>
          </a:p>
        </p:txBody>
      </p:sp>
      <p:pic>
        <p:nvPicPr>
          <p:cNvPr id="6" name="Picture 5" descr="detection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447800"/>
            <a:ext cx="7315200" cy="50955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96894" y="2856706"/>
            <a:ext cx="23614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Equation" r:id="rId5" imgW="114120" imgH="2156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281986" y="2743200"/>
          <a:ext cx="366713" cy="533400"/>
        </p:xfrm>
        <a:graphic>
          <a:graphicData uri="http://schemas.openxmlformats.org/presentationml/2006/ole">
            <p:oleObj spid="_x0000_s4100" name="Equation" r:id="rId6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Spectra</a:t>
            </a:r>
            <a:endParaRPr lang="en-US" dirty="0"/>
          </a:p>
        </p:txBody>
      </p:sp>
      <p:pic>
        <p:nvPicPr>
          <p:cNvPr id="3" name="Picture 2" descr="detection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7240622" cy="5029201"/>
          </a:xfrm>
          <a:prstGeom prst="rect">
            <a:avLst/>
          </a:prstGeom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153400" y="2667000"/>
          <a:ext cx="366712" cy="533400"/>
        </p:xfrm>
        <a:graphic>
          <a:graphicData uri="http://schemas.openxmlformats.org/presentationml/2006/ole">
            <p:oleObj spid="_x0000_s5122" name="Equation" r:id="rId5" imgW="139680" imgH="20304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6820694" y="2856706"/>
            <a:ext cx="23614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Longitude-Velocity Diagram</a:t>
            </a:r>
            <a:endParaRPr lang="en-US" dirty="0"/>
          </a:p>
        </p:txBody>
      </p:sp>
      <p:pic>
        <p:nvPicPr>
          <p:cNvPr id="3" name="Picture 2" descr="HRDSonly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437261"/>
            <a:ext cx="5486400" cy="5420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2057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602 Detections</a:t>
            </a:r>
          </a:p>
          <a:p>
            <a:r>
              <a:rPr lang="en-US" dirty="0" smtClean="0"/>
              <a:t>448 Directions</a:t>
            </a:r>
          </a:p>
          <a:p>
            <a:r>
              <a:rPr lang="en-US" dirty="0" smtClean="0"/>
              <a:t>       95%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590800"/>
            <a:ext cx="1101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Spiral Arms</a:t>
            </a:r>
            <a:endParaRPr lang="en-US" sz="14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105400" y="2895600"/>
            <a:ext cx="838200" cy="3048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410203" y="2971801"/>
            <a:ext cx="609597" cy="457199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0" y="3124200"/>
            <a:ext cx="762000" cy="2286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438401" y="4572001"/>
            <a:ext cx="457200" cy="30479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266700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Beyond Solar</a:t>
            </a:r>
          </a:p>
          <a:p>
            <a:r>
              <a:rPr lang="en-US" sz="1400" dirty="0" smtClean="0">
                <a:solidFill>
                  <a:srgbClr val="0033CC"/>
                </a:solidFill>
              </a:rPr>
              <a:t>      Orbit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419100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Nuclear Disk</a:t>
            </a:r>
            <a:endParaRPr lang="en-US" sz="1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Radial Distribution</a:t>
            </a:r>
            <a:endParaRPr lang="en-US" dirty="0"/>
          </a:p>
        </p:txBody>
      </p:sp>
      <p:pic>
        <p:nvPicPr>
          <p:cNvPr id="3" name="Picture 2" descr="Rgal_h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7887538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Structure</a:t>
            </a:r>
            <a:endParaRPr lang="en-US" dirty="0"/>
          </a:p>
        </p:txBody>
      </p:sp>
      <p:pic>
        <p:nvPicPr>
          <p:cNvPr id="3" name="Picture 2" descr="H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447800"/>
            <a:ext cx="5334202" cy="5257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3200400" y="2971800"/>
            <a:ext cx="2743200" cy="198120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48000" y="3048000"/>
            <a:ext cx="3124200" cy="175260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Detected 602 RRLs (448 directions)</a:t>
            </a:r>
          </a:p>
          <a:p>
            <a:r>
              <a:rPr lang="en-US" dirty="0" smtClean="0"/>
              <a:t>95% of sample targets detected</a:t>
            </a:r>
          </a:p>
          <a:p>
            <a:r>
              <a:rPr lang="en-US" dirty="0" smtClean="0"/>
              <a:t>Doubled number of know HII regions in this part of the Milky Way</a:t>
            </a:r>
          </a:p>
          <a:p>
            <a:r>
              <a:rPr lang="en-US" dirty="0" smtClean="0"/>
              <a:t>25 HII regions detected beyond the Solar orbit in the first Galactic quadrant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distances (HI E/A experiments)</a:t>
            </a:r>
          </a:p>
          <a:p>
            <a:r>
              <a:rPr lang="en-US" dirty="0" smtClean="0"/>
              <a:t>Galactic structure</a:t>
            </a:r>
          </a:p>
          <a:p>
            <a:r>
              <a:rPr lang="en-US" dirty="0" smtClean="0"/>
              <a:t>Galactic chemical evolution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733800"/>
            <a:ext cx="818007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Arms</a:t>
            </a:r>
            <a:endParaRPr lang="en-US" dirty="0"/>
          </a:p>
        </p:txBody>
      </p:sp>
      <p:pic>
        <p:nvPicPr>
          <p:cNvPr id="3" name="Picture 2" descr="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5185979" cy="517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kpc</a:t>
            </a:r>
            <a:r>
              <a:rPr lang="en-US" dirty="0" smtClean="0"/>
              <a:t> Arm (Carbon Monoxide) </a:t>
            </a:r>
            <a:endParaRPr lang="en-US" dirty="0"/>
          </a:p>
        </p:txBody>
      </p:sp>
      <p:pic>
        <p:nvPicPr>
          <p:cNvPr id="4" name="Picture 3" descr="lv_3kpc_ro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07622"/>
            <a:ext cx="3505200" cy="5350378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019800" y="3429000"/>
          <a:ext cx="1381125" cy="381000"/>
        </p:xfrm>
        <a:graphic>
          <a:graphicData uri="http://schemas.openxmlformats.org/presentationml/2006/ole">
            <p:oleObj spid="_x0000_s33794" name="Equation" r:id="rId4" imgW="736560" imgH="203040" progId="Equation.3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6248400"/>
            <a:ext cx="3129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Dame &amp; Thaddeus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  </a:t>
            </a:r>
          </a:p>
        </p:txBody>
      </p:sp>
      <p:pic>
        <p:nvPicPr>
          <p:cNvPr id="4100" name="Picture 6" descr="r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490788" cy="373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86200"/>
            <a:ext cx="235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Tom </a:t>
            </a:r>
            <a:r>
              <a:rPr lang="en-US" sz="2000" dirty="0" err="1" smtClean="0"/>
              <a:t>Bania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(Boston University)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486400"/>
            <a:ext cx="2688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Bob Rood</a:t>
            </a:r>
          </a:p>
          <a:p>
            <a:r>
              <a:rPr lang="en-US" sz="2000" dirty="0" smtClean="0"/>
              <a:t>(University of Virginia)</a:t>
            </a:r>
            <a:endParaRPr lang="en-US" sz="2000" dirty="0"/>
          </a:p>
        </p:txBody>
      </p:sp>
      <p:pic>
        <p:nvPicPr>
          <p:cNvPr id="7" name="Picture 6" descr="tomB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2895600" cy="2222599"/>
          </a:xfrm>
          <a:prstGeom prst="rect">
            <a:avLst/>
          </a:prstGeom>
        </p:spPr>
      </p:pic>
      <p:pic>
        <p:nvPicPr>
          <p:cNvPr id="8" name="Picture 7" descr="lorenAnd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419600"/>
            <a:ext cx="22098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334000"/>
            <a:ext cx="3462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Loren Anderson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Laboratoire</a:t>
            </a:r>
            <a:r>
              <a:rPr lang="en-US" sz="2000" dirty="0" smtClean="0"/>
              <a:t> </a:t>
            </a:r>
            <a:r>
              <a:rPr lang="en-US" sz="2000" dirty="0" err="1" smtClean="0"/>
              <a:t>d’Astrophysique</a:t>
            </a:r>
            <a:endParaRPr lang="en-US" sz="2000" dirty="0" smtClean="0"/>
          </a:p>
          <a:p>
            <a:r>
              <a:rPr lang="en-US" sz="2000" dirty="0" smtClean="0"/>
              <a:t>de Marseille)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kpc</a:t>
            </a:r>
            <a:r>
              <a:rPr lang="en-US" dirty="0" smtClean="0"/>
              <a:t> Arm (Carbon Monoxide)</a:t>
            </a:r>
            <a:endParaRPr lang="en-US" dirty="0"/>
          </a:p>
        </p:txBody>
      </p:sp>
      <p:pic>
        <p:nvPicPr>
          <p:cNvPr id="3" name="Picture 2" descr="avg_3k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400800" cy="427950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57800" y="6248400"/>
            <a:ext cx="3129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Dame &amp; Thaddeus (2008)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438400" y="5943600"/>
          <a:ext cx="1381125" cy="381000"/>
        </p:xfrm>
        <a:graphic>
          <a:graphicData uri="http://schemas.openxmlformats.org/presentationml/2006/ole">
            <p:oleObj spid="_x0000_s32770" name="Equation" r:id="rId5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kpc</a:t>
            </a:r>
            <a:r>
              <a:rPr lang="en-US" dirty="0" smtClean="0"/>
              <a:t> Arm (Methanol Masers)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48400" y="6248400"/>
            <a:ext cx="233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Green et al. (2009)</a:t>
            </a:r>
          </a:p>
        </p:txBody>
      </p:sp>
      <p:pic>
        <p:nvPicPr>
          <p:cNvPr id="6" name="Picture 5" descr="lv_maser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447800"/>
            <a:ext cx="4495800" cy="482115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6248400"/>
          <a:ext cx="2125579" cy="381000"/>
        </p:xfrm>
        <a:graphic>
          <a:graphicData uri="http://schemas.openxmlformats.org/presentationml/2006/ole">
            <p:oleObj spid="_x0000_s34819" name="Equation" r:id="rId5" imgW="13460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Electron Temperature Gradient</a:t>
            </a:r>
            <a:endParaRPr lang="en-US" dirty="0"/>
          </a:p>
        </p:txBody>
      </p:sp>
      <p:pic>
        <p:nvPicPr>
          <p:cNvPr id="3" name="Picture 2" descr="gbtTe_R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5853684" cy="4380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524000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39916"/>
                </a:solidFill>
              </a:rPr>
              <a:t>GBT 9 GHz RRL and Continuum</a:t>
            </a:r>
            <a:endParaRPr lang="en-US" dirty="0">
              <a:solidFill>
                <a:srgbClr val="1399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Electron Temperature Gradient</a:t>
            </a:r>
            <a:endParaRPr lang="en-US" dirty="0"/>
          </a:p>
        </p:txBody>
      </p:sp>
      <p:pic>
        <p:nvPicPr>
          <p:cNvPr id="3" name="Picture 2" descr="gbtTe_RgalCompo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44464"/>
            <a:ext cx="6644640" cy="491353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2209800"/>
          <a:ext cx="1619250" cy="304800"/>
        </p:xfrm>
        <a:graphic>
          <a:graphicData uri="http://schemas.openxmlformats.org/presentationml/2006/ole">
            <p:oleObj spid="_x0000_s49154" name="Equation" r:id="rId4" imgW="1079280" imgH="20304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438400" y="3733800"/>
          <a:ext cx="1276350" cy="304800"/>
        </p:xfrm>
        <a:graphic>
          <a:graphicData uri="http://schemas.openxmlformats.org/presentationml/2006/ole">
            <p:oleObj spid="_x0000_s49155" name="Equation" r:id="rId5" imgW="850680" imgH="20304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438400" y="5181600"/>
          <a:ext cx="1390650" cy="304800"/>
        </p:xfrm>
        <a:graphic>
          <a:graphicData uri="http://schemas.openxmlformats.org/presentationml/2006/ole">
            <p:oleObj spid="_x0000_s49156" name="Equation" r:id="rId6" imgW="927000" imgH="203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6600" y="1600200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39916"/>
                </a:solidFill>
              </a:rPr>
              <a:t>GBT 9 GHz RRL and Continuum</a:t>
            </a:r>
            <a:endParaRPr lang="en-US" dirty="0">
              <a:solidFill>
                <a:srgbClr val="1399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Surveys</a:t>
            </a:r>
            <a:endParaRPr lang="en-US" dirty="0"/>
          </a:p>
        </p:txBody>
      </p:sp>
      <p:pic>
        <p:nvPicPr>
          <p:cNvPr id="4" name="Picture 3" descr="m16_poss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600200"/>
            <a:ext cx="4869120" cy="488004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1828800"/>
            <a:ext cx="172675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Eagle Nebula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NGC 6611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   M16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5200" y="6172200"/>
            <a:ext cx="898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POSS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Continuum Surveys</a:t>
            </a:r>
            <a:endParaRPr lang="en-US" dirty="0"/>
          </a:p>
        </p:txBody>
      </p:sp>
      <p:pic>
        <p:nvPicPr>
          <p:cNvPr id="3" name="Picture 2" descr="westerhout_fig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33654" cy="4647607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6248400"/>
            <a:ext cx="2300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Westerhout</a:t>
            </a:r>
            <a:r>
              <a:rPr lang="en-US" sz="2000" dirty="0" smtClean="0">
                <a:solidFill>
                  <a:srgbClr val="0066FF"/>
                </a:solidFill>
              </a:rPr>
              <a:t> (1958)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Recombination Lines (RRLs)</a:t>
            </a:r>
            <a:endParaRPr lang="en-US" dirty="0"/>
          </a:p>
        </p:txBody>
      </p:sp>
      <p:pic>
        <p:nvPicPr>
          <p:cNvPr id="3" name="Picture 2" descr="firstR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524000"/>
            <a:ext cx="3391845" cy="452125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6324600"/>
            <a:ext cx="3119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Hoglund</a:t>
            </a:r>
            <a:r>
              <a:rPr lang="en-US" sz="2000" dirty="0" smtClean="0">
                <a:solidFill>
                  <a:srgbClr val="0066FF"/>
                </a:solidFill>
              </a:rPr>
              <a:t> &amp; </a:t>
            </a:r>
            <a:r>
              <a:rPr lang="en-US" sz="2000" dirty="0" err="1" smtClean="0">
                <a:solidFill>
                  <a:srgbClr val="0066FF"/>
                </a:solidFill>
              </a:rPr>
              <a:t>Mezger</a:t>
            </a:r>
            <a:r>
              <a:rPr lang="en-US" sz="2000" dirty="0" smtClean="0">
                <a:solidFill>
                  <a:srgbClr val="0066FF"/>
                </a:solidFill>
              </a:rPr>
              <a:t> (1965)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347307" y="3758093"/>
            <a:ext cx="239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60960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53199" y="2286000"/>
          <a:ext cx="1447801" cy="519724"/>
        </p:xfrm>
        <a:graphic>
          <a:graphicData uri="http://schemas.openxmlformats.org/presentationml/2006/ole">
            <p:oleObj spid="_x0000_s1026" name="Equation" r:id="rId5" imgW="4950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Recombination Line Surveys</a:t>
            </a:r>
            <a:endParaRPr lang="en-US" dirty="0"/>
          </a:p>
        </p:txBody>
      </p:sp>
      <p:pic>
        <p:nvPicPr>
          <p:cNvPr id="3" name="Picture 2" descr="surveyR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1908" y="1524000"/>
            <a:ext cx="5227412" cy="46482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81600" y="6324600"/>
            <a:ext cx="290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Reifenstein</a:t>
            </a:r>
            <a:r>
              <a:rPr lang="en-US" sz="2000" dirty="0" smtClean="0">
                <a:solidFill>
                  <a:srgbClr val="0066FF"/>
                </a:solidFill>
              </a:rPr>
              <a:t> et al. (1970)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Emission</a:t>
            </a:r>
            <a:endParaRPr lang="en-US" dirty="0"/>
          </a:p>
        </p:txBody>
      </p:sp>
      <p:pic>
        <p:nvPicPr>
          <p:cNvPr id="6" name="Picture 5" descr="skyMap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8638412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 Integrated Emission (K km/s)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30 GHz HII Region Emission  (</a:t>
            </a:r>
            <a:r>
              <a:rPr lang="en-US" dirty="0" err="1" smtClean="0"/>
              <a:t>mK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Master Catalog of 1442 Objects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2057400"/>
            <a:ext cx="2536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Paladini</a:t>
            </a:r>
            <a:r>
              <a:rPr lang="en-US" sz="2000" dirty="0" smtClean="0">
                <a:solidFill>
                  <a:srgbClr val="0066FF"/>
                </a:solidFill>
              </a:rPr>
              <a:t> et al. (2003)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617220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Dame et al. (2001)</a:t>
            </a:r>
          </a:p>
        </p:txBody>
      </p:sp>
      <p:pic>
        <p:nvPicPr>
          <p:cNvPr id="11" name="Picture 10" descr="skyMap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343400"/>
            <a:ext cx="8534400" cy="174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Targets</a:t>
            </a:r>
            <a:endParaRPr lang="en-US" dirty="0"/>
          </a:p>
        </p:txBody>
      </p:sp>
      <p:pic>
        <p:nvPicPr>
          <p:cNvPr id="3" name="Picture 2" descr="G24.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905000"/>
            <a:ext cx="4191000" cy="4191000"/>
          </a:xfrm>
          <a:prstGeom prst="rect">
            <a:avLst/>
          </a:prstGeom>
        </p:spPr>
      </p:pic>
      <p:pic>
        <p:nvPicPr>
          <p:cNvPr id="4" name="Picture 3" descr="G24.14_mi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905000"/>
            <a:ext cx="4191000" cy="4191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Equation" r:id="rId6" imgW="114120" imgH="215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1600200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8, 4.5, 3.6 microns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600200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</a:t>
            </a:r>
            <a:r>
              <a:rPr lang="en-US" dirty="0" smtClean="0">
                <a:sym typeface="Wingdings" pitchFamily="2" charset="2"/>
              </a:rPr>
              <a:t> 24, </a:t>
            </a:r>
            <a:r>
              <a:rPr lang="en-US" dirty="0" smtClean="0"/>
              <a:t>8, 3.6 microns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6172200"/>
            <a:ext cx="831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Spitzer IR   MAGPIS 20cm  (white contour)   GRS 13CO (green contour)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HII Region Survey</a:t>
            </a:r>
            <a:endParaRPr lang="en-US" dirty="0"/>
          </a:p>
        </p:txBody>
      </p:sp>
      <p:pic>
        <p:nvPicPr>
          <p:cNvPr id="4" name="Picture 3" descr="gb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752600"/>
            <a:ext cx="3352800" cy="42009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19600" y="1981200"/>
          <a:ext cx="4344835" cy="3048000"/>
        </p:xfrm>
        <a:graphic>
          <a:graphicData uri="http://schemas.openxmlformats.org/presentationml/2006/ole">
            <p:oleObj spid="_x0000_s3074" name="Equation" r:id="rId5" imgW="1981080" imgH="1396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6324600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HII regions ionized by a single O-type star within the Solar orbit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9196</TotalTime>
  <Words>1132</Words>
  <Application>Microsoft Office PowerPoint</Application>
  <PresentationFormat>On-screen Show (4:3)</PresentationFormat>
  <Paragraphs>149</Paragraphs>
  <Slides>23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GBT Galactic HII Region Discovery Survey Dana S. Balser</vt:lpstr>
      <vt:lpstr>Collaborators   </vt:lpstr>
      <vt:lpstr>HII Region Surveys</vt:lpstr>
      <vt:lpstr>Radio Continuum Surveys</vt:lpstr>
      <vt:lpstr>Radio Recombination Lines (RRLs)</vt:lpstr>
      <vt:lpstr>Radio Recombination Line Surveys</vt:lpstr>
      <vt:lpstr>HII Region Emission</vt:lpstr>
      <vt:lpstr>HII Region Targets</vt:lpstr>
      <vt:lpstr>GBT HII Region Survey</vt:lpstr>
      <vt:lpstr>GBT Spectra</vt:lpstr>
      <vt:lpstr>GBT Spectra</vt:lpstr>
      <vt:lpstr>Longitude-Velocity Diagram</vt:lpstr>
      <vt:lpstr>HII Region Radial Distribution</vt:lpstr>
      <vt:lpstr>Galactic Structure</vt:lpstr>
      <vt:lpstr>Summary</vt:lpstr>
      <vt:lpstr>Future</vt:lpstr>
      <vt:lpstr>Additional Slides</vt:lpstr>
      <vt:lpstr>Spiral Arms</vt:lpstr>
      <vt:lpstr>3 kpc Arm (Carbon Monoxide) </vt:lpstr>
      <vt:lpstr>3 kpc Arm (Carbon Monoxide)</vt:lpstr>
      <vt:lpstr>3 kpc Arm (Methanol Masers)</vt:lpstr>
      <vt:lpstr>HII Region Electron Temperature Gradient</vt:lpstr>
      <vt:lpstr>HII Region Electron Temperature Gradient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dbalser</dc:creator>
  <cp:lastModifiedBy>NRAO</cp:lastModifiedBy>
  <cp:revision>244</cp:revision>
  <dcterms:created xsi:type="dcterms:W3CDTF">2007-05-09T20:40:46Z</dcterms:created>
  <dcterms:modified xsi:type="dcterms:W3CDTF">2010-04-21T16:53:08Z</dcterms:modified>
</cp:coreProperties>
</file>