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3" r:id="rId3"/>
    <p:sldId id="324" r:id="rId4"/>
    <p:sldId id="325" r:id="rId5"/>
    <p:sldId id="326" r:id="rId6"/>
    <p:sldId id="329" r:id="rId7"/>
    <p:sldId id="330" r:id="rId8"/>
    <p:sldId id="331" r:id="rId9"/>
    <p:sldId id="332" r:id="rId10"/>
    <p:sldId id="334" r:id="rId11"/>
    <p:sldId id="333" r:id="rId12"/>
    <p:sldId id="335" r:id="rId13"/>
    <p:sldId id="336" r:id="rId14"/>
    <p:sldId id="33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916"/>
    <a:srgbClr val="0033CC"/>
    <a:srgbClr val="CC0000"/>
    <a:srgbClr val="0066FF"/>
    <a:srgbClr val="55D9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7286" autoAdjust="0"/>
  </p:normalViewPr>
  <p:slideViewPr>
    <p:cSldViewPr>
      <p:cViewPr varScale="1">
        <p:scale>
          <a:sx n="60" d="100"/>
          <a:sy n="6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DD55D5-C277-4D77-93A9-6718D53A0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tracers of </a:t>
            </a:r>
            <a:r>
              <a:rPr lang="en-US" dirty="0" err="1" smtClean="0"/>
              <a:t>metallicity</a:t>
            </a:r>
            <a:r>
              <a:rPr lang="en-US" dirty="0" smtClean="0"/>
              <a:t> in the Milky Way disk:</a:t>
            </a:r>
            <a:r>
              <a:rPr lang="en-US" baseline="0" dirty="0" smtClean="0"/>
              <a:t> open clusters, </a:t>
            </a:r>
            <a:r>
              <a:rPr lang="en-US" baseline="0" dirty="0" err="1" smtClean="0"/>
              <a:t>Cepheids</a:t>
            </a:r>
            <a:r>
              <a:rPr lang="en-US" baseline="0" dirty="0" smtClean="0"/>
              <a:t>, OB-type stars, planetary nebulae, and HII regions.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HII regions abundances indicate the current state of the ISM and reveal the chemical enrichment caused by the nuclear processing of many stellar generations.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RRL and free-fre</a:t>
            </a:r>
            <a:r>
              <a:rPr lang="en-US" baseline="0" dirty="0" smtClean="0"/>
              <a:t>e continuum emission have the same dependence on ne, but a different dependence on Te, for an optically thin gas in LTE.  Therefore the line-to-continuum ratio can be used to derive Te.  Metals within HII regions will cool the gas primarily through CELs.  Thus the electron temperature can be used as a proxy for </a:t>
            </a:r>
            <a:r>
              <a:rPr lang="en-US" baseline="0" dirty="0" err="1" smtClean="0"/>
              <a:t>metallicity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Solid</a:t>
            </a:r>
            <a:r>
              <a:rPr lang="en-US" baseline="0" dirty="0" smtClean="0"/>
              <a:t> Line: Empirical relationship from </a:t>
            </a:r>
            <a:r>
              <a:rPr lang="en-US" baseline="0" dirty="0" err="1" smtClean="0"/>
              <a:t>Pagel</a:t>
            </a:r>
            <a:r>
              <a:rPr lang="en-US" baseline="0" dirty="0" smtClean="0"/>
              <a:t> et al. (1979) based on Extragalactic HII regions</a:t>
            </a:r>
          </a:p>
          <a:p>
            <a:r>
              <a:rPr lang="en-US" baseline="0" dirty="0" smtClean="0"/>
              <a:t>Dashed Lines: Model calculations from </a:t>
            </a:r>
            <a:r>
              <a:rPr lang="en-US" baseline="0" dirty="0" err="1" smtClean="0"/>
              <a:t>Stasinska</a:t>
            </a:r>
            <a:r>
              <a:rPr lang="en-US" baseline="0" dirty="0" smtClean="0"/>
              <a:t> (1980) with </a:t>
            </a:r>
            <a:r>
              <a:rPr lang="en-US" baseline="0" dirty="0" err="1" smtClean="0"/>
              <a:t>Teff</a:t>
            </a:r>
            <a:r>
              <a:rPr lang="en-US" baseline="0" dirty="0" smtClean="0"/>
              <a:t>=35000K/40000K and ne = 100 cm-3</a:t>
            </a:r>
          </a:p>
          <a:p>
            <a:r>
              <a:rPr lang="en-US" baseline="0" dirty="0" smtClean="0"/>
              <a:t>Open Circles: S38 and S48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140 Foot: from</a:t>
            </a:r>
            <a:r>
              <a:rPr lang="en-US" baseline="0" dirty="0" smtClean="0"/>
              <a:t> </a:t>
            </a:r>
            <a:r>
              <a:rPr lang="en-US" dirty="0" err="1" smtClean="0"/>
              <a:t>Quireza</a:t>
            </a:r>
            <a:r>
              <a:rPr lang="en-US" dirty="0" smtClean="0"/>
              <a:t> et al.</a:t>
            </a:r>
            <a:r>
              <a:rPr lang="en-US" baseline="0" dirty="0" smtClean="0"/>
              <a:t> (2006); N=78 objects with QF=C or better. </a:t>
            </a:r>
          </a:p>
          <a:p>
            <a:r>
              <a:rPr lang="en-US" baseline="0" dirty="0" smtClean="0"/>
              <a:t>GBT: new observations; N=72 objects with QF=C or better.</a:t>
            </a:r>
          </a:p>
          <a:p>
            <a:r>
              <a:rPr lang="en-US" baseline="0" dirty="0" smtClean="0"/>
              <a:t>Total: N=150 objects (133 excluding 140 Foot duplicate sources).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GBT Sample: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Selected HII regions at large </a:t>
            </a:r>
            <a:r>
              <a:rPr lang="en-US" baseline="0" dirty="0" err="1" smtClean="0"/>
              <a:t>Rgal</a:t>
            </a:r>
            <a:r>
              <a:rPr lang="en-US" baseline="0" dirty="0" smtClean="0"/>
              <a:t> to probe radial gradient discontinuities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Selected HII regions to uniformly sample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= 330 </a:t>
            </a:r>
            <a:r>
              <a:rPr lang="en-US" baseline="0" dirty="0" smtClean="0">
                <a:sym typeface="Wingdings" pitchFamily="2" charset="2"/>
              </a:rPr>
              <a:t> 60 deg.  </a:t>
            </a:r>
            <a:r>
              <a:rPr lang="en-US" baseline="0" dirty="0" err="1" smtClean="0">
                <a:sym typeface="Wingdings" pitchFamily="2" charset="2"/>
              </a:rPr>
              <a:t>Azimuthal</a:t>
            </a:r>
            <a:r>
              <a:rPr lang="en-US" baseline="0" dirty="0" smtClean="0">
                <a:sym typeface="Wingdings" pitchFamily="2" charset="2"/>
              </a:rPr>
              <a:t> structure?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itchFamily="2" charset="2"/>
              </a:rPr>
              <a:t>Selected HII regions that had single components with good signal-to-noise ratios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 pitchFamily="2" charset="2"/>
              </a:rPr>
              <a:t>Only two objects are from GBT HRDS since this work was done in parallel.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GBT data with N=72</a:t>
            </a:r>
            <a:r>
              <a:rPr lang="en-US" baseline="0" dirty="0" smtClean="0"/>
              <a:t> objects with QF=C or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image was generated using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Shepard’s</a:t>
            </a:r>
            <a:r>
              <a:rPr lang="en-US" baseline="0" dirty="0" smtClean="0"/>
              <a:t> method, an inverse distance method, with an exponent of 5.  This is a way to generate an image from a discrete distribution.  The points correspond to HII regions from the GBT + 140 Foot between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= 330</a:t>
            </a:r>
            <a:r>
              <a:rPr lang="en-US" baseline="0" dirty="0" smtClean="0">
                <a:sym typeface="Wingdings" pitchFamily="2" charset="2"/>
              </a:rPr>
              <a:t> 60 deg.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Abundance:</a:t>
            </a:r>
            <a:r>
              <a:rPr lang="en-US" baseline="0" dirty="0" smtClean="0"/>
              <a:t> 8.69 +/- 0.05 (</a:t>
            </a:r>
            <a:r>
              <a:rPr lang="en-US" baseline="0" dirty="0" err="1" smtClean="0"/>
              <a:t>Asplund</a:t>
            </a:r>
            <a:r>
              <a:rPr lang="en-US" baseline="0" dirty="0" smtClean="0"/>
              <a:t> et al. 2009)</a:t>
            </a:r>
          </a:p>
          <a:p>
            <a:r>
              <a:rPr lang="en-US" baseline="0" dirty="0" err="1" smtClean="0"/>
              <a:t>Meterorite</a:t>
            </a:r>
            <a:r>
              <a:rPr lang="en-US" baseline="0" dirty="0" smtClean="0"/>
              <a:t> Abundance: 8.40 +/- 0.04 (</a:t>
            </a:r>
            <a:r>
              <a:rPr lang="en-US" baseline="0" dirty="0" err="1" smtClean="0"/>
              <a:t>Lodders</a:t>
            </a:r>
            <a:r>
              <a:rPr lang="en-US" baseline="0" dirty="0" smtClean="0"/>
              <a:t> et al. 2009)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A092-8E20-4709-8AE9-D5A0E416C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0CDF-50BD-4BF6-B6DF-74D228414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0BF0-846E-4901-809A-49D79D9C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3A37-7DC8-4C61-A9B3-0FF19FB4C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CB4A-F7B6-48FE-A743-5ADFB55B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6200-0733-4D98-B527-195C7776E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75AB-A824-467E-AB76-D7DD8FACE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9AC58-EAF0-463E-8DAD-C75A1FCF8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B1D5-B36E-4195-9A3C-3CB06FA7E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EB4C-5F50-4779-93E8-2D9703149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72AA-7917-4372-B4BA-FD76E52E5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233D-25E9-4645-8867-77D52C99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81C6AF-1505-4CC9-BE1E-97C68B14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Metallicity</a:t>
            </a:r>
            <a:r>
              <a:rPr lang="en-US" dirty="0" smtClean="0"/>
              <a:t> Distribution in the Milky Way Disk</a:t>
            </a:r>
            <a:br>
              <a:rPr lang="en-US" dirty="0" smtClean="0"/>
            </a:br>
            <a:r>
              <a:rPr lang="en-US" sz="1800" dirty="0" smtClean="0"/>
              <a:t>Dana S. </a:t>
            </a:r>
            <a:r>
              <a:rPr lang="en-US" sz="1800" dirty="0" err="1" smtClean="0"/>
              <a:t>Balser</a:t>
            </a:r>
            <a:r>
              <a:rPr lang="en-US" sz="1800" dirty="0" smtClean="0"/>
              <a:t>, R.T. Rood, T.M. </a:t>
            </a:r>
            <a:r>
              <a:rPr lang="en-US" sz="1800" dirty="0" err="1" smtClean="0"/>
              <a:t>Bania</a:t>
            </a:r>
            <a:r>
              <a:rPr lang="en-US" sz="1800" dirty="0" smtClean="0"/>
              <a:t>, L.D. Anderson</a:t>
            </a:r>
          </a:p>
        </p:txBody>
      </p:sp>
      <p:pic>
        <p:nvPicPr>
          <p:cNvPr id="3075" name="Picture 5" descr="gbt_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877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6172200"/>
            <a:ext cx="2489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Photo: Harry Morton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Radial Gradient (Composite)</a:t>
            </a:r>
            <a:endParaRPr lang="en-US" dirty="0"/>
          </a:p>
        </p:txBody>
      </p:sp>
      <p:pic>
        <p:nvPicPr>
          <p:cNvPr id="3" name="Picture 2" descr="gbtTe_RgalCompo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412832" cy="483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Radial Gradient (Composite)</a:t>
            </a:r>
            <a:endParaRPr lang="en-US" dirty="0"/>
          </a:p>
        </p:txBody>
      </p:sp>
      <p:pic>
        <p:nvPicPr>
          <p:cNvPr id="4" name="Picture 3" descr="gbt140FootTe_RgalCompo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400800" cy="499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O/H Radial Gradient</a:t>
            </a:r>
            <a:endParaRPr lang="en-US" dirty="0"/>
          </a:p>
        </p:txBody>
      </p:sp>
      <p:pic>
        <p:nvPicPr>
          <p:cNvPr id="3" name="Picture 2" descr="gbtO2H_RgalCompo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6096000" cy="475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GBT/140 Foot Cross Calibration</a:t>
            </a:r>
            <a:endParaRPr lang="en-US" dirty="0"/>
          </a:p>
        </p:txBody>
      </p:sp>
      <p:pic>
        <p:nvPicPr>
          <p:cNvPr id="3" name="Picture 2" descr="cross-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889458" cy="460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Clusters</a:t>
            </a:r>
            <a:endParaRPr lang="en-US" dirty="0"/>
          </a:p>
        </p:txBody>
      </p:sp>
      <p:pic>
        <p:nvPicPr>
          <p:cNvPr id="3" name="Picture 2" descr="twarogFe2H_R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3900910" cy="2971800"/>
          </a:xfrm>
          <a:prstGeom prst="rect">
            <a:avLst/>
          </a:prstGeom>
        </p:spPr>
      </p:pic>
      <p:pic>
        <p:nvPicPr>
          <p:cNvPr id="4" name="Picture 3" descr="twarogFe2H_Rgal_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28800"/>
            <a:ext cx="3842485" cy="291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Electron Temperature and </a:t>
            </a:r>
            <a:r>
              <a:rPr lang="en-US" dirty="0" err="1" smtClean="0"/>
              <a:t>Metallicity</a:t>
            </a:r>
            <a:endParaRPr lang="en-US" dirty="0"/>
          </a:p>
        </p:txBody>
      </p:sp>
      <p:pic>
        <p:nvPicPr>
          <p:cNvPr id="5" name="Picture 4" descr="sha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524000"/>
            <a:ext cx="4307504" cy="454152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6172200"/>
            <a:ext cx="2433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Shaver et al. (1983)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43600" y="2133600"/>
          <a:ext cx="1725706" cy="1066800"/>
        </p:xfrm>
        <a:graphic>
          <a:graphicData uri="http://schemas.openxmlformats.org/presentationml/2006/ole">
            <p:oleObj spid="_x0000_s54274" name="Equation" r:id="rId5" imgW="698400" imgH="4316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3505200"/>
            <a:ext cx="29081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RRL and free-free </a:t>
            </a:r>
          </a:p>
          <a:p>
            <a:r>
              <a:rPr lang="en-US" sz="2400" dirty="0" smtClean="0"/>
              <a:t>continuum emission</a:t>
            </a:r>
          </a:p>
          <a:p>
            <a:r>
              <a:rPr lang="en-US" sz="2400" dirty="0" smtClean="0"/>
              <a:t>in LTE at 3 cm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Sample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5181600"/>
            <a:ext cx="183415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39916"/>
                </a:solidFill>
              </a:rPr>
              <a:t>     GBT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+   140 Foot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29400" y="5334000"/>
            <a:ext cx="152400" cy="152400"/>
          </a:xfrm>
          <a:prstGeom prst="ellipse">
            <a:avLst/>
          </a:prstGeom>
          <a:solidFill>
            <a:srgbClr val="1399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3600" y="6248400"/>
            <a:ext cx="2589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</a:rPr>
              <a:t>Quireza</a:t>
            </a:r>
            <a:r>
              <a:rPr lang="en-US" sz="2000" dirty="0" smtClean="0">
                <a:solidFill>
                  <a:srgbClr val="0066FF"/>
                </a:solidFill>
              </a:rPr>
              <a:t>  et al. (2006)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04800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3434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GC</a:t>
            </a:r>
            <a:endParaRPr lang="en-US" sz="2400" dirty="0"/>
          </a:p>
        </p:txBody>
      </p:sp>
      <p:pic>
        <p:nvPicPr>
          <p:cNvPr id="11" name="Picture 10" descr="gbt140FootAz_Rgal_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752599"/>
            <a:ext cx="4588411" cy="436492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676400" y="3048000"/>
            <a:ext cx="2286000" cy="2308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28800" y="3886201"/>
            <a:ext cx="2133600" cy="6095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Radial Gradient</a:t>
            </a:r>
            <a:endParaRPr lang="en-US" dirty="0"/>
          </a:p>
        </p:txBody>
      </p:sp>
      <p:pic>
        <p:nvPicPr>
          <p:cNvPr id="6" name="Picture 5" descr="gbtTe_Rgal_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447800"/>
            <a:ext cx="6781800" cy="5165627"/>
          </a:xfrm>
          <a:prstGeom prst="rect">
            <a:avLst/>
          </a:prstGeom>
        </p:spPr>
      </p:pic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4191000" y="5105400"/>
          <a:ext cx="3143250" cy="685800"/>
        </p:xfrm>
        <a:graphic>
          <a:graphicData uri="http://schemas.openxmlformats.org/presentationml/2006/ole">
            <p:oleObj spid="_x0000_s71682" name="Equation" r:id="rId5" imgW="2095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</a:t>
            </a:r>
            <a:r>
              <a:rPr lang="en-US" dirty="0" err="1" smtClean="0"/>
              <a:t>Azimuthal</a:t>
            </a:r>
            <a:r>
              <a:rPr lang="en-US" dirty="0" smtClean="0"/>
              <a:t> Structure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48400" y="4953000"/>
          <a:ext cx="2278380" cy="990600"/>
        </p:xfrm>
        <a:graphic>
          <a:graphicData uri="http://schemas.openxmlformats.org/presentationml/2006/ole">
            <p:oleObj spid="_x0000_s70657" name="Equation" r:id="rId4" imgW="1460160" imgH="6346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72200" y="1905000"/>
          <a:ext cx="2460812" cy="685800"/>
        </p:xfrm>
        <a:graphic>
          <a:graphicData uri="http://schemas.openxmlformats.org/presentationml/2006/ole">
            <p:oleObj spid="_x0000_s70658" name="Equation" r:id="rId5" imgW="1549080" imgH="431640" progId="Equation.3">
              <p:embed/>
            </p:oleObj>
          </a:graphicData>
        </a:graphic>
      </p:graphicFrame>
      <p:pic>
        <p:nvPicPr>
          <p:cNvPr id="7" name="Picture 6" descr="shepardContourOverpltExp5_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1752600"/>
            <a:ext cx="5029200" cy="4931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O/H Radial Gradient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81800" y="2209800"/>
          <a:ext cx="1752600" cy="321906"/>
        </p:xfrm>
        <a:graphic>
          <a:graphicData uri="http://schemas.openxmlformats.org/presentationml/2006/ole">
            <p:oleObj spid="_x0000_s55298" name="Equation" r:id="rId4" imgW="965160" imgH="177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08775" y="3657600"/>
          <a:ext cx="2052638" cy="322263"/>
        </p:xfrm>
        <a:graphic>
          <a:graphicData uri="http://schemas.openxmlformats.org/presentationml/2006/ole">
            <p:oleObj spid="_x0000_s55300" name="Equation" r:id="rId5" imgW="1130040" imgH="17748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6719888" y="5181600"/>
          <a:ext cx="2028825" cy="322263"/>
        </p:xfrm>
        <a:graphic>
          <a:graphicData uri="http://schemas.openxmlformats.org/presentationml/2006/ole">
            <p:oleObj spid="_x0000_s55301" name="Equation" r:id="rId6" imgW="1117440" imgH="177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1600200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Slope (</a:t>
            </a:r>
            <a:r>
              <a:rPr lang="en-US" sz="2000" dirty="0" err="1" smtClean="0"/>
              <a:t>dex</a:t>
            </a:r>
            <a:r>
              <a:rPr lang="en-US" sz="2000" dirty="0" smtClean="0"/>
              <a:t>/</a:t>
            </a:r>
            <a:r>
              <a:rPr lang="en-US" sz="2000" dirty="0" err="1" smtClean="0"/>
              <a:t>kpc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8" name="Picture 7" descr="gbt140FootO2H_RgalComposite_v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1600200"/>
            <a:ext cx="6089984" cy="4766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O/H radial gradients: -0.03 to -0.06 </a:t>
            </a:r>
            <a:r>
              <a:rPr lang="en-US" sz="2800" dirty="0" err="1" smtClean="0"/>
              <a:t>dex</a:t>
            </a:r>
            <a:r>
              <a:rPr lang="en-US" sz="2800" dirty="0" smtClean="0"/>
              <a:t>/</a:t>
            </a:r>
            <a:r>
              <a:rPr lang="en-US" sz="2800" dirty="0" err="1" smtClean="0"/>
              <a:t>kpc</a:t>
            </a:r>
            <a:endParaRPr lang="en-US" sz="2800" dirty="0" smtClean="0"/>
          </a:p>
          <a:p>
            <a:r>
              <a:rPr lang="en-US" sz="2800" dirty="0" smtClean="0"/>
              <a:t>No radial discontinuities</a:t>
            </a:r>
          </a:p>
          <a:p>
            <a:r>
              <a:rPr lang="en-US" sz="2800" dirty="0" err="1" smtClean="0"/>
              <a:t>Azimuthal</a:t>
            </a:r>
            <a:r>
              <a:rPr lang="en-US" sz="2800" dirty="0" smtClean="0"/>
              <a:t> structure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Radial Gradient</a:t>
            </a:r>
            <a:endParaRPr lang="en-US" dirty="0"/>
          </a:p>
        </p:txBody>
      </p:sp>
      <p:pic>
        <p:nvPicPr>
          <p:cNvPr id="3" name="Picture 2" descr="gbt140FootTe_R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624819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9650</TotalTime>
  <Words>463</Words>
  <Application>Microsoft Office PowerPoint</Application>
  <PresentationFormat>On-screen Show (4:3)</PresentationFormat>
  <Paragraphs>57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Equation</vt:lpstr>
      <vt:lpstr>Metallicity Distribution in the Milky Way Disk Dana S. Balser, R.T. Rood, T.M. Bania, L.D. Anderson</vt:lpstr>
      <vt:lpstr>HII Region Electron Temperature and Metallicity</vt:lpstr>
      <vt:lpstr>HII Region Sample</vt:lpstr>
      <vt:lpstr>Electron Temperature Radial Gradient</vt:lpstr>
      <vt:lpstr>Electron Temperature Azimuthal Structure</vt:lpstr>
      <vt:lpstr>O/H Radial Gradient</vt:lpstr>
      <vt:lpstr>Summary</vt:lpstr>
      <vt:lpstr>Extra Slides</vt:lpstr>
      <vt:lpstr>Electron Temperature Radial Gradient</vt:lpstr>
      <vt:lpstr>Electron Temperature Radial Gradient (Composite)</vt:lpstr>
      <vt:lpstr>Electron Temperature Radial Gradient (Composite)</vt:lpstr>
      <vt:lpstr>O/H Radial Gradient</vt:lpstr>
      <vt:lpstr>GBT/140 Foot Cross Calibration</vt:lpstr>
      <vt:lpstr>Open Clusters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dbalser</dc:creator>
  <cp:lastModifiedBy>dbalser</cp:lastModifiedBy>
  <cp:revision>290</cp:revision>
  <dcterms:created xsi:type="dcterms:W3CDTF">2007-05-09T20:40:46Z</dcterms:created>
  <dcterms:modified xsi:type="dcterms:W3CDTF">2011-01-07T17:32:29Z</dcterms:modified>
</cp:coreProperties>
</file>