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23" r:id="rId3"/>
    <p:sldId id="324" r:id="rId4"/>
    <p:sldId id="325" r:id="rId5"/>
    <p:sldId id="326" r:id="rId6"/>
    <p:sldId id="329" r:id="rId7"/>
    <p:sldId id="330" r:id="rId8"/>
    <p:sldId id="331" r:id="rId9"/>
    <p:sldId id="337" r:id="rId10"/>
    <p:sldId id="336" r:id="rId11"/>
    <p:sldId id="338" r:id="rId12"/>
    <p:sldId id="339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9916"/>
    <a:srgbClr val="0033CC"/>
    <a:srgbClr val="CC0000"/>
    <a:srgbClr val="0066FF"/>
    <a:srgbClr val="55D9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8" autoAdjust="0"/>
    <p:restoredTop sz="84034" autoAdjust="0"/>
  </p:normalViewPr>
  <p:slideViewPr>
    <p:cSldViewPr>
      <p:cViewPr varScale="1">
        <p:scale>
          <a:sx n="65" d="100"/>
          <a:sy n="65" d="100"/>
        </p:scale>
        <p:origin x="-12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DD55D5-C277-4D77-93A9-6718D53A0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51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several tracers of </a:t>
            </a:r>
            <a:r>
              <a:rPr lang="en-US" dirty="0" err="1" smtClean="0"/>
              <a:t>metallicity</a:t>
            </a:r>
            <a:r>
              <a:rPr lang="en-US" dirty="0" smtClean="0"/>
              <a:t> in the Milky Way disk:</a:t>
            </a:r>
            <a:r>
              <a:rPr lang="en-US" baseline="0" dirty="0" smtClean="0"/>
              <a:t> open clusters, </a:t>
            </a:r>
            <a:r>
              <a:rPr lang="en-US" baseline="0" dirty="0" err="1" smtClean="0"/>
              <a:t>Cepheids</a:t>
            </a:r>
            <a:r>
              <a:rPr lang="en-US" baseline="0" dirty="0" smtClean="0"/>
              <a:t>, OB-type stars, planetary nebulae, and HII regions.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HII regions abundances indicate the current state of the ISM and reveal the chemical enrichment caused by the nuclear processing of many stellar generations.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RRL and free-fre</a:t>
            </a:r>
            <a:r>
              <a:rPr lang="en-US" baseline="0" dirty="0" smtClean="0"/>
              <a:t>e continuum emission have the same dependence on ne, but a different dependence on Te, for an optically thin gas in LTE.  Therefore the line-to-continuum ratio can be used to derive Te.  Metals within HII regions will cool the gas primarily through CELs.  Thus the electron temperature can be used as a proxy for </a:t>
            </a:r>
            <a:r>
              <a:rPr lang="en-US" baseline="0" dirty="0" err="1" smtClean="0"/>
              <a:t>metallicity</a:t>
            </a:r>
            <a:r>
              <a:rPr lang="en-US" baseline="0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Solid</a:t>
            </a:r>
            <a:r>
              <a:rPr lang="en-US" baseline="0" dirty="0" smtClean="0"/>
              <a:t> Line: Empirical relationship from </a:t>
            </a:r>
            <a:r>
              <a:rPr lang="en-US" baseline="0" dirty="0" err="1" smtClean="0"/>
              <a:t>Pagel</a:t>
            </a:r>
            <a:r>
              <a:rPr lang="en-US" baseline="0" dirty="0" smtClean="0"/>
              <a:t> et al. (1979) based on Extragalactic HII regions</a:t>
            </a:r>
          </a:p>
          <a:p>
            <a:r>
              <a:rPr lang="en-US" baseline="0" dirty="0" smtClean="0"/>
              <a:t>Dashed Lines: Model calculations from </a:t>
            </a:r>
            <a:r>
              <a:rPr lang="en-US" baseline="0" dirty="0" err="1" smtClean="0"/>
              <a:t>Stasinska</a:t>
            </a:r>
            <a:r>
              <a:rPr lang="en-US" baseline="0" dirty="0" smtClean="0"/>
              <a:t> (1980) with </a:t>
            </a:r>
            <a:r>
              <a:rPr lang="en-US" baseline="0" dirty="0" err="1" smtClean="0"/>
              <a:t>Teff</a:t>
            </a:r>
            <a:r>
              <a:rPr lang="en-US" baseline="0" dirty="0" smtClean="0"/>
              <a:t>=35000K/40000K and ne = 100 cm-3</a:t>
            </a:r>
          </a:p>
          <a:p>
            <a:r>
              <a:rPr lang="en-US" baseline="0" dirty="0" smtClean="0"/>
              <a:t>Open Circles: S38 and S48</a:t>
            </a:r>
          </a:p>
          <a:p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140 Foot: from</a:t>
            </a:r>
            <a:r>
              <a:rPr lang="en-US" baseline="0" dirty="0" smtClean="0"/>
              <a:t> </a:t>
            </a:r>
            <a:r>
              <a:rPr lang="en-US" dirty="0" err="1" smtClean="0"/>
              <a:t>Quireza</a:t>
            </a:r>
            <a:r>
              <a:rPr lang="en-US" dirty="0" smtClean="0"/>
              <a:t>+</a:t>
            </a:r>
            <a:r>
              <a:rPr lang="en-US" baseline="0" dirty="0" smtClean="0"/>
              <a:t> (2006); N=78 objects with QF=C or better. </a:t>
            </a:r>
          </a:p>
          <a:p>
            <a:r>
              <a:rPr lang="en-US" baseline="0" dirty="0" smtClean="0"/>
              <a:t>GBT: from </a:t>
            </a:r>
            <a:r>
              <a:rPr lang="en-US" baseline="0" dirty="0" err="1" smtClean="0"/>
              <a:t>Balser</a:t>
            </a:r>
            <a:r>
              <a:rPr lang="en-US" baseline="0" dirty="0" smtClean="0"/>
              <a:t>+ (2011) plus 18 HRDS; N=89 objects with QF=C or better</a:t>
            </a:r>
          </a:p>
          <a:p>
            <a:r>
              <a:rPr lang="en-US" baseline="0" dirty="0" smtClean="0"/>
              <a:t>Total: N=150 objects (excluding duplicate sources).</a:t>
            </a:r>
          </a:p>
          <a:p>
            <a:pPr marL="0" indent="0">
              <a:buNone/>
            </a:pPr>
            <a:endParaRPr lang="en-US" dirty="0" smtClean="0"/>
          </a:p>
          <a:p>
            <a:pPr marL="228600" indent="-22860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GBT</a:t>
            </a:r>
            <a:r>
              <a:rPr lang="en-US" baseline="0" dirty="0" smtClean="0"/>
              <a:t> Sample: N=89; r=0.77; </a:t>
            </a:r>
            <a:r>
              <a:rPr lang="en-US" baseline="0" dirty="0" err="1" smtClean="0"/>
              <a:t>Rgal</a:t>
            </a:r>
            <a:r>
              <a:rPr lang="en-US" baseline="0" dirty="0" smtClean="0"/>
              <a:t>=4.53-17.34 </a:t>
            </a:r>
            <a:r>
              <a:rPr lang="en-US" baseline="0" dirty="0" err="1" smtClean="0"/>
              <a:t>kpc</a:t>
            </a:r>
            <a:endParaRPr lang="en-US" baseline="0" dirty="0" smtClean="0"/>
          </a:p>
          <a:p>
            <a:r>
              <a:rPr lang="en-US" baseline="0" dirty="0" err="1" smtClean="0"/>
              <a:t>rms</a:t>
            </a:r>
            <a:r>
              <a:rPr lang="en-US" baseline="0" dirty="0" smtClean="0"/>
              <a:t> = 889 K; &lt;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&gt; 8900 K; </a:t>
            </a:r>
            <a:r>
              <a:rPr lang="en-US" baseline="0" dirty="0" err="1" smtClean="0"/>
              <a:t>rms</a:t>
            </a:r>
            <a:r>
              <a:rPr lang="en-US" baseline="0" dirty="0" smtClean="0"/>
              <a:t>/&lt;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&gt; = 0.1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image was generated using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Shepard’s</a:t>
            </a:r>
            <a:r>
              <a:rPr lang="en-US" baseline="0" dirty="0" smtClean="0"/>
              <a:t> method, an inverse distance method, with an exponent of 5.  This is a way to generate an image from a discrete distribution.  The points correspond to HII regions from the GBT Sample.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Solar Abundance:</a:t>
            </a:r>
            <a:r>
              <a:rPr lang="en-US" baseline="0" dirty="0" smtClean="0"/>
              <a:t> 8.69 +/- 0.05 (</a:t>
            </a:r>
            <a:r>
              <a:rPr lang="en-US" baseline="0" dirty="0" err="1" smtClean="0"/>
              <a:t>Asplund</a:t>
            </a:r>
            <a:r>
              <a:rPr lang="en-US" baseline="0" dirty="0" smtClean="0"/>
              <a:t> et al. 2009)</a:t>
            </a:r>
          </a:p>
          <a:p>
            <a:r>
              <a:rPr lang="en-US" baseline="0" dirty="0" err="1" smtClean="0"/>
              <a:t>Meterorite</a:t>
            </a:r>
            <a:r>
              <a:rPr lang="en-US" baseline="0" dirty="0" smtClean="0"/>
              <a:t> Abundance: 8.40 +/- 0.04 (</a:t>
            </a:r>
            <a:r>
              <a:rPr lang="en-US" baseline="0" dirty="0" err="1" smtClean="0"/>
              <a:t>Lodders</a:t>
            </a:r>
            <a:r>
              <a:rPr lang="en-US" baseline="0" dirty="0" smtClean="0"/>
              <a:t> </a:t>
            </a:r>
            <a:r>
              <a:rPr lang="en-US" baseline="0" dirty="0" smtClean="0"/>
              <a:t>et al. 2009</a:t>
            </a:r>
            <a:r>
              <a:rPr lang="en-US" baseline="0" dirty="0" smtClean="0"/>
              <a:t>)</a:t>
            </a:r>
          </a:p>
          <a:p>
            <a:endParaRPr lang="en-US" baseline="0" dirty="0"/>
          </a:p>
          <a:p>
            <a:r>
              <a:rPr lang="en-US" baseline="0" dirty="0" err="1" smtClean="0"/>
              <a:t>Az</a:t>
            </a:r>
            <a:r>
              <a:rPr lang="en-US" baseline="0" dirty="0" smtClean="0"/>
              <a:t> Range   </a:t>
            </a:r>
            <a:r>
              <a:rPr lang="en-US" baseline="0" dirty="0" err="1" smtClean="0"/>
              <a:t>rms</a:t>
            </a:r>
            <a:r>
              <a:rPr lang="en-US" baseline="0" dirty="0" smtClean="0"/>
              <a:t> [K]</a:t>
            </a:r>
          </a:p>
          <a:p>
            <a:r>
              <a:rPr lang="en-US" baseline="0" dirty="0" smtClean="0"/>
              <a:t>------------  ----------</a:t>
            </a:r>
          </a:p>
          <a:p>
            <a:r>
              <a:rPr lang="en-US" baseline="0" dirty="0" smtClean="0"/>
              <a:t>0-360        0.175</a:t>
            </a:r>
          </a:p>
          <a:p>
            <a:r>
              <a:rPr lang="en-US" baseline="0" dirty="0" smtClean="0"/>
              <a:t>--------------------</a:t>
            </a:r>
          </a:p>
          <a:p>
            <a:r>
              <a:rPr lang="en-US" baseline="0" dirty="0" smtClean="0"/>
              <a:t>330-360     0.15</a:t>
            </a:r>
          </a:p>
          <a:p>
            <a:r>
              <a:rPr lang="en-US" baseline="0" dirty="0" smtClean="0"/>
              <a:t>0-30          0.10</a:t>
            </a:r>
          </a:p>
          <a:p>
            <a:r>
              <a:rPr lang="en-US" baseline="0" dirty="0" smtClean="0"/>
              <a:t>30-60        0.19</a:t>
            </a:r>
          </a:p>
          <a:p>
            <a:r>
              <a:rPr lang="en-US" baseline="0" dirty="0" smtClean="0"/>
              <a:t>90-127      0.14   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DD55D5-C277-4D77-93A9-6718D53A065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CA092-8E20-4709-8AE9-D5A0E416C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40CDF-50BD-4BF6-B6DF-74D228414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30BF0-846E-4901-809A-49D79D9C4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3A37-7DC8-4C61-A9B3-0FF19FB4C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2CB4A-F7B6-48FE-A743-5ADFB55BB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B6200-0733-4D98-B527-195C7776E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A75AB-A824-467E-AB76-D7DD8FACE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9AC58-EAF0-463E-8DAD-C75A1FCF8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3B1D5-B36E-4195-9A3C-3CB06FA7E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1EB4C-5F50-4779-93E8-2D9703149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E72AA-7917-4372-B4BA-FD76E52E5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6233D-25E9-4645-8867-77D52C99B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181C6AF-1505-4CC9-BE1E-97C68B14C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jp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wmf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2.wmf"/><Relationship Id="rId10" Type="http://schemas.openxmlformats.org/officeDocument/2006/relationships/image" Target="../media/image16.jp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en-US" dirty="0" smtClean="0"/>
              <a:t>Probing </a:t>
            </a:r>
            <a:r>
              <a:rPr lang="en-US" dirty="0" err="1" smtClean="0"/>
              <a:t>Metallicity</a:t>
            </a:r>
            <a:r>
              <a:rPr lang="en-US" dirty="0" smtClean="0"/>
              <a:t> across the Galactic Disk</a:t>
            </a:r>
            <a:r>
              <a:rPr lang="en-US" dirty="0"/>
              <a:t> </a:t>
            </a:r>
            <a:r>
              <a:rPr lang="en-US" dirty="0" smtClean="0"/>
              <a:t>with the </a:t>
            </a:r>
            <a:r>
              <a:rPr lang="en-US" dirty="0" smtClean="0"/>
              <a:t>GBT</a:t>
            </a:r>
            <a:br>
              <a:rPr lang="en-US" dirty="0" smtClean="0"/>
            </a:br>
            <a:r>
              <a:rPr lang="en-US" sz="1800" dirty="0" smtClean="0"/>
              <a:t>Dana </a:t>
            </a:r>
            <a:r>
              <a:rPr lang="en-US" sz="1800" dirty="0" smtClean="0"/>
              <a:t>S. </a:t>
            </a:r>
            <a:r>
              <a:rPr lang="en-US" sz="1800" dirty="0" err="1" smtClean="0"/>
              <a:t>Balser</a:t>
            </a:r>
            <a:r>
              <a:rPr lang="en-US" sz="1800" dirty="0"/>
              <a:t> </a:t>
            </a:r>
            <a:r>
              <a:rPr lang="en-US" sz="1800" dirty="0" smtClean="0"/>
              <a:t>(NRAO)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L.D</a:t>
            </a:r>
            <a:r>
              <a:rPr lang="en-US" sz="1800" dirty="0" smtClean="0"/>
              <a:t>. </a:t>
            </a:r>
            <a:r>
              <a:rPr lang="en-US" sz="1800" dirty="0" smtClean="0"/>
              <a:t>Anderson (WVU), </a:t>
            </a:r>
            <a:r>
              <a:rPr lang="en-US" sz="1800" dirty="0" smtClean="0"/>
              <a:t>T.M. </a:t>
            </a:r>
            <a:r>
              <a:rPr lang="en-US" sz="1800" dirty="0" err="1" smtClean="0"/>
              <a:t>Bania</a:t>
            </a:r>
            <a:r>
              <a:rPr lang="en-US" sz="1800" dirty="0" smtClean="0"/>
              <a:t> (BU), </a:t>
            </a:r>
            <a:r>
              <a:rPr lang="en-US" sz="1800" dirty="0" smtClean="0"/>
              <a:t>&amp; T.V. </a:t>
            </a:r>
            <a:r>
              <a:rPr lang="en-US" sz="1800" dirty="0" smtClean="0"/>
              <a:t>Wenger (BU)</a:t>
            </a:r>
            <a:endParaRPr lang="en-US" sz="1800" dirty="0" smtClean="0"/>
          </a:p>
        </p:txBody>
      </p:sp>
      <p:pic>
        <p:nvPicPr>
          <p:cNvPr id="3075" name="Picture 5" descr="gbt_suns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6324" y="1676400"/>
            <a:ext cx="6422287" cy="426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581400" y="6105585"/>
            <a:ext cx="2489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</a:rPr>
              <a:t>Photo: Harry Morton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942" y="6003608"/>
            <a:ext cx="806242" cy="811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30" y="6040510"/>
            <a:ext cx="564490" cy="737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60" y="6175794"/>
            <a:ext cx="704850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GBT/140 Foot Cross Calibration</a:t>
            </a:r>
            <a:endParaRPr lang="en-US" dirty="0"/>
          </a:p>
        </p:txBody>
      </p:sp>
      <p:pic>
        <p:nvPicPr>
          <p:cNvPr id="3" name="Picture 2" descr="cross-c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600200"/>
            <a:ext cx="5889458" cy="4606684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72200" y="6237333"/>
            <a:ext cx="1853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66FF"/>
                </a:solidFill>
              </a:rPr>
              <a:t>Balser</a:t>
            </a:r>
            <a:r>
              <a:rPr lang="en-US" sz="2000" dirty="0" smtClean="0">
                <a:solidFill>
                  <a:srgbClr val="0066FF"/>
                </a:solidFill>
              </a:rPr>
              <a:t>+ (</a:t>
            </a:r>
            <a:r>
              <a:rPr lang="en-US" sz="2000" dirty="0" smtClean="0">
                <a:solidFill>
                  <a:srgbClr val="0066FF"/>
                </a:solidFill>
              </a:rPr>
              <a:t>2011</a:t>
            </a:r>
            <a:r>
              <a:rPr lang="en-US" sz="2000" dirty="0" smtClean="0">
                <a:solidFill>
                  <a:srgbClr val="0066FF"/>
                </a:solidFill>
              </a:rPr>
              <a:t>)</a:t>
            </a:r>
            <a:endParaRPr lang="en-US" sz="2000" dirty="0" smtClean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Cluster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7204255" cy="5005266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81800" y="6417452"/>
            <a:ext cx="1853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66FF"/>
                </a:solidFill>
              </a:rPr>
              <a:t>Balser</a:t>
            </a:r>
            <a:r>
              <a:rPr lang="en-US" sz="2000" dirty="0" smtClean="0">
                <a:solidFill>
                  <a:srgbClr val="0066FF"/>
                </a:solidFill>
              </a:rPr>
              <a:t>+ (</a:t>
            </a:r>
            <a:r>
              <a:rPr lang="en-US" sz="2000" dirty="0" smtClean="0">
                <a:solidFill>
                  <a:srgbClr val="0066FF"/>
                </a:solidFill>
              </a:rPr>
              <a:t>2011</a:t>
            </a:r>
            <a:r>
              <a:rPr lang="en-US" sz="2000" dirty="0" smtClean="0">
                <a:solidFill>
                  <a:srgbClr val="0066FF"/>
                </a:solidFill>
              </a:rPr>
              <a:t>)</a:t>
            </a:r>
            <a:endParaRPr lang="en-US" sz="2000" dirty="0" smtClean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7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O/H Radial Gradient - GBT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3999"/>
            <a:ext cx="6172200" cy="492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HII Region Electron Temperature and </a:t>
            </a:r>
            <a:r>
              <a:rPr lang="en-US" dirty="0" err="1" smtClean="0"/>
              <a:t>Metallicity</a:t>
            </a:r>
            <a:endParaRPr lang="en-US" dirty="0"/>
          </a:p>
        </p:txBody>
      </p:sp>
      <p:pic>
        <p:nvPicPr>
          <p:cNvPr id="5" name="Picture 4" descr="sha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1524000"/>
            <a:ext cx="4307504" cy="454152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752600" y="6172200"/>
            <a:ext cx="1957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66FF"/>
                </a:solidFill>
              </a:rPr>
              <a:t>Shaver+ (1983)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943600" y="2133600"/>
          <a:ext cx="172570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8" name="Equation" r:id="rId5" imgW="698400" imgH="431640" progId="Equation.3">
                  <p:embed/>
                </p:oleObj>
              </mc:Choice>
              <mc:Fallback>
                <p:oleObj name="Equation" r:id="rId5" imgW="6984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133600"/>
                        <a:ext cx="1725706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86400" y="3505200"/>
            <a:ext cx="29081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RRL and free-free </a:t>
            </a:r>
          </a:p>
          <a:p>
            <a:r>
              <a:rPr lang="en-US" sz="2400" dirty="0" smtClean="0"/>
              <a:t>continuum emission</a:t>
            </a:r>
          </a:p>
          <a:p>
            <a:r>
              <a:rPr lang="en-US" sz="2400" dirty="0" smtClean="0"/>
              <a:t>in LTE at 3 cm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HII Region Sample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22463" y="5181600"/>
            <a:ext cx="1834156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39916"/>
                </a:solidFill>
              </a:rPr>
              <a:t>     GBT</a:t>
            </a:r>
          </a:p>
          <a:p>
            <a:r>
              <a:rPr lang="en-US" sz="2400" dirty="0" smtClean="0">
                <a:solidFill>
                  <a:srgbClr val="0033CC"/>
                </a:solidFill>
              </a:rPr>
              <a:t>+   140 Foot</a:t>
            </a:r>
            <a:endParaRPr lang="en-US" sz="2400" dirty="0">
              <a:solidFill>
                <a:srgbClr val="0033CC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629400" y="5334000"/>
            <a:ext cx="152400" cy="152400"/>
          </a:xfrm>
          <a:prstGeom prst="ellipse">
            <a:avLst/>
          </a:prstGeom>
          <a:solidFill>
            <a:srgbClr val="1399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55535" y="6130161"/>
            <a:ext cx="38525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66FF"/>
                </a:solidFill>
              </a:rPr>
              <a:t>Quireza</a:t>
            </a:r>
            <a:r>
              <a:rPr lang="en-US" sz="2000" dirty="0" smtClean="0">
                <a:solidFill>
                  <a:srgbClr val="0066FF"/>
                </a:solidFill>
              </a:rPr>
              <a:t>+ (2006); </a:t>
            </a:r>
            <a:r>
              <a:rPr lang="en-US" sz="2000" dirty="0" err="1" smtClean="0">
                <a:solidFill>
                  <a:srgbClr val="0066FF"/>
                </a:solidFill>
              </a:rPr>
              <a:t>Balser</a:t>
            </a:r>
            <a:r>
              <a:rPr lang="en-US" sz="2000" dirty="0">
                <a:solidFill>
                  <a:srgbClr val="0066FF"/>
                </a:solidFill>
              </a:rPr>
              <a:t>+</a:t>
            </a:r>
            <a:r>
              <a:rPr lang="en-US" sz="2000" dirty="0" smtClean="0">
                <a:solidFill>
                  <a:srgbClr val="0066FF"/>
                </a:solidFill>
              </a:rPr>
              <a:t> (2011)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2721" y="3047999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Sun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11516" y="4291179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GC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684915" y="4107754"/>
            <a:ext cx="1486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18 HRDS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91" y="1543218"/>
            <a:ext cx="4684294" cy="452255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1657847" y="3047998"/>
            <a:ext cx="2286000" cy="230834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690573" y="3872310"/>
            <a:ext cx="2133600" cy="60959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Temperature Radial Gradient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797842" cy="511628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805608"/>
              </p:ext>
            </p:extLst>
          </p:nvPr>
        </p:nvGraphicFramePr>
        <p:xfrm>
          <a:off x="4419600" y="5105400"/>
          <a:ext cx="3124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0" name="Equation" r:id="rId5" imgW="2082600" imgH="457200" progId="Equation.3">
                  <p:embed/>
                </p:oleObj>
              </mc:Choice>
              <mc:Fallback>
                <p:oleObj name="Equation" r:id="rId5" imgW="208260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105400"/>
                        <a:ext cx="3124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Temperature </a:t>
            </a:r>
            <a:r>
              <a:rPr lang="en-US" dirty="0" err="1" smtClean="0"/>
              <a:t>Azimuthal</a:t>
            </a:r>
            <a:r>
              <a:rPr lang="en-US" dirty="0" smtClean="0"/>
              <a:t> Structure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0731939"/>
              </p:ext>
            </p:extLst>
          </p:nvPr>
        </p:nvGraphicFramePr>
        <p:xfrm>
          <a:off x="6248400" y="4953000"/>
          <a:ext cx="227838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5" name="Equation" r:id="rId4" imgW="1460160" imgH="634680" progId="Equation.3">
                  <p:embed/>
                </p:oleObj>
              </mc:Choice>
              <mc:Fallback>
                <p:oleObj name="Equation" r:id="rId4" imgW="1460160" imgH="63468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953000"/>
                        <a:ext cx="227838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400800" y="1981200"/>
            <a:ext cx="1940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GBT Sample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0"/>
            <a:ext cx="5181600" cy="51095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O/H Radial Gradient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257215"/>
              </p:ext>
            </p:extLst>
          </p:nvPr>
        </p:nvGraphicFramePr>
        <p:xfrm>
          <a:off x="6858000" y="2209800"/>
          <a:ext cx="1752600" cy="321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27" name="Equation" r:id="rId4" imgW="965160" imgH="177480" progId="Equation.3">
                  <p:embed/>
                </p:oleObj>
              </mc:Choice>
              <mc:Fallback>
                <p:oleObj name="Equation" r:id="rId4" imgW="96516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209800"/>
                        <a:ext cx="1752600" cy="3219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255408"/>
              </p:ext>
            </p:extLst>
          </p:nvPr>
        </p:nvGraphicFramePr>
        <p:xfrm>
          <a:off x="6710516" y="3124200"/>
          <a:ext cx="2052638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28" name="Equation" r:id="rId6" imgW="1130040" imgH="177480" progId="Equation.3">
                  <p:embed/>
                </p:oleObj>
              </mc:Choice>
              <mc:Fallback>
                <p:oleObj name="Equation" r:id="rId6" imgW="113004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0516" y="3124200"/>
                        <a:ext cx="2052638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197172"/>
              </p:ext>
            </p:extLst>
          </p:nvPr>
        </p:nvGraphicFramePr>
        <p:xfrm>
          <a:off x="6749420" y="4191000"/>
          <a:ext cx="202882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29" name="Equation" r:id="rId8" imgW="1117440" imgH="177480" progId="Equation.3">
                  <p:embed/>
                </p:oleObj>
              </mc:Choice>
              <mc:Fallback>
                <p:oleObj name="Equation" r:id="rId8" imgW="111744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9420" y="4191000"/>
                        <a:ext cx="2028825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10516" y="1578077"/>
            <a:ext cx="19656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Slope (</a:t>
            </a:r>
            <a:r>
              <a:rPr lang="en-US" sz="2000" dirty="0" err="1" smtClean="0"/>
              <a:t>dex</a:t>
            </a:r>
            <a:r>
              <a:rPr lang="en-US" sz="2000" dirty="0" smtClean="0"/>
              <a:t>/</a:t>
            </a:r>
            <a:r>
              <a:rPr lang="en-US" sz="2000" dirty="0" err="1" smtClean="0"/>
              <a:t>kpc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21" y="1578077"/>
            <a:ext cx="6156456" cy="476911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1133046"/>
              </p:ext>
            </p:extLst>
          </p:nvPr>
        </p:nvGraphicFramePr>
        <p:xfrm>
          <a:off x="6884988" y="5257800"/>
          <a:ext cx="17526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30" name="Equation" r:id="rId11" imgW="965160" imgH="177480" progId="Equation.3">
                  <p:embed/>
                </p:oleObj>
              </mc:Choice>
              <mc:Fallback>
                <p:oleObj name="Equation" r:id="rId11" imgW="96516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8" y="5257800"/>
                        <a:ext cx="1752600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HRDS Probes </a:t>
            </a:r>
            <a:r>
              <a:rPr lang="en-US" sz="2800" dirty="0" err="1" smtClean="0"/>
              <a:t>Metallicity</a:t>
            </a:r>
            <a:r>
              <a:rPr lang="en-US" sz="2800" dirty="0" smtClean="0"/>
              <a:t> Across the Galaxy</a:t>
            </a:r>
          </a:p>
          <a:p>
            <a:r>
              <a:rPr lang="en-US" sz="2800" dirty="0" smtClean="0"/>
              <a:t>Azimuthal Structure</a:t>
            </a:r>
          </a:p>
          <a:p>
            <a:r>
              <a:rPr lang="en-US" sz="2800" dirty="0" smtClean="0"/>
              <a:t>O/H radial gradients: -0.03 to -0.08 </a:t>
            </a:r>
            <a:r>
              <a:rPr lang="en-US" sz="2800" dirty="0" err="1" smtClean="0"/>
              <a:t>dex</a:t>
            </a:r>
            <a:r>
              <a:rPr lang="en-US" sz="2800" dirty="0" smtClean="0"/>
              <a:t>/</a:t>
            </a:r>
            <a:r>
              <a:rPr lang="en-US" sz="2800" dirty="0" err="1" smtClean="0"/>
              <a:t>kpc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86386"/>
            <a:ext cx="7239000" cy="4874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06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10213</TotalTime>
  <Words>439</Words>
  <Application>Microsoft Office PowerPoint</Application>
  <PresentationFormat>On-screen Show (4:3)</PresentationFormat>
  <Paragraphs>62</Paragraphs>
  <Slides>12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Default Design</vt:lpstr>
      <vt:lpstr>Equation</vt:lpstr>
      <vt:lpstr>Microsoft Equation 3.0</vt:lpstr>
      <vt:lpstr>Probing Metallicity across the Galactic Disk with the GBT Dana S. Balser (NRAO)  L.D. Anderson (WVU), T.M. Bania (BU), &amp; T.V. Wenger (BU)</vt:lpstr>
      <vt:lpstr>HII Region Electron Temperature and Metallicity</vt:lpstr>
      <vt:lpstr>HII Region Sample</vt:lpstr>
      <vt:lpstr>Electron Temperature Radial Gradient</vt:lpstr>
      <vt:lpstr>Electron Temperature Azimuthal Structure</vt:lpstr>
      <vt:lpstr>O/H Radial Gradient</vt:lpstr>
      <vt:lpstr>Summary</vt:lpstr>
      <vt:lpstr>Questions</vt:lpstr>
      <vt:lpstr>Extra Slides</vt:lpstr>
      <vt:lpstr>GBT/140 Foot Cross Calibration</vt:lpstr>
      <vt:lpstr>Open Cluster Data</vt:lpstr>
      <vt:lpstr>O/H Radial Gradient - GBT</vt:lpstr>
    </vt:vector>
  </TitlesOfParts>
  <Company>NRAO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dbalser</dc:creator>
  <cp:lastModifiedBy>Dana Balser</cp:lastModifiedBy>
  <cp:revision>321</cp:revision>
  <dcterms:created xsi:type="dcterms:W3CDTF">2007-05-09T20:40:46Z</dcterms:created>
  <dcterms:modified xsi:type="dcterms:W3CDTF">2013-01-03T23:03:06Z</dcterms:modified>
</cp:coreProperties>
</file>