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41" r:id="rId9"/>
    <p:sldId id="342" r:id="rId10"/>
    <p:sldId id="340" r:id="rId11"/>
    <p:sldId id="344" r:id="rId12"/>
    <p:sldId id="343" r:id="rId13"/>
    <p:sldId id="345" r:id="rId14"/>
    <p:sldId id="358" r:id="rId15"/>
    <p:sldId id="346" r:id="rId16"/>
    <p:sldId id="348" r:id="rId17"/>
    <p:sldId id="323" r:id="rId18"/>
    <p:sldId id="357" r:id="rId19"/>
    <p:sldId id="349" r:id="rId20"/>
    <p:sldId id="350" r:id="rId21"/>
    <p:sldId id="347" r:id="rId22"/>
    <p:sldId id="351" r:id="rId23"/>
    <p:sldId id="355" r:id="rId24"/>
    <p:sldId id="352" r:id="rId25"/>
    <p:sldId id="353" r:id="rId26"/>
    <p:sldId id="354" r:id="rId27"/>
    <p:sldId id="324" r:id="rId28"/>
    <p:sldId id="325" r:id="rId29"/>
    <p:sldId id="326" r:id="rId30"/>
    <p:sldId id="329" r:id="rId31"/>
    <p:sldId id="330" r:id="rId32"/>
    <p:sldId id="359" r:id="rId33"/>
    <p:sldId id="360" r:id="rId34"/>
    <p:sldId id="331" r:id="rId35"/>
    <p:sldId id="337" r:id="rId36"/>
    <p:sldId id="336" r:id="rId37"/>
    <p:sldId id="338" r:id="rId38"/>
    <p:sldId id="339" r:id="rId39"/>
    <p:sldId id="36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916"/>
    <a:srgbClr val="0033CC"/>
    <a:srgbClr val="CC0000"/>
    <a:srgbClr val="0066FF"/>
    <a:srgbClr val="55D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4034" autoAdjust="0"/>
  </p:normalViewPr>
  <p:slideViewPr>
    <p:cSldViewPr>
      <p:cViewPr varScale="1">
        <p:scale>
          <a:sx n="77" d="100"/>
          <a:sy n="77" d="100"/>
        </p:scale>
        <p:origin x="-22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DD55D5-C277-4D77-93A9-6718D53A0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Abundance:</a:t>
            </a:r>
            <a:r>
              <a:rPr lang="en-US" baseline="0" dirty="0" smtClean="0"/>
              <a:t> 8.69 +/- 0.05 (</a:t>
            </a:r>
            <a:r>
              <a:rPr lang="en-US" baseline="0" dirty="0" err="1" smtClean="0"/>
              <a:t>Asplund</a:t>
            </a:r>
            <a:r>
              <a:rPr lang="en-US" baseline="0" dirty="0" smtClean="0"/>
              <a:t> et al. 2009)</a:t>
            </a:r>
          </a:p>
          <a:p>
            <a:r>
              <a:rPr lang="en-US" baseline="0" dirty="0" err="1" smtClean="0"/>
              <a:t>Meterorite</a:t>
            </a:r>
            <a:r>
              <a:rPr lang="en-US" baseline="0" dirty="0" smtClean="0"/>
              <a:t> Abundance: 8.40 +/- 0.04 (</a:t>
            </a:r>
            <a:r>
              <a:rPr lang="en-US" baseline="0" dirty="0" err="1" smtClean="0"/>
              <a:t>Lodders</a:t>
            </a:r>
            <a:r>
              <a:rPr lang="en-US" baseline="0" dirty="0" smtClean="0"/>
              <a:t> et al. 2009)</a:t>
            </a:r>
          </a:p>
          <a:p>
            <a:endParaRPr lang="en-US" baseline="0" dirty="0"/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Range   </a:t>
            </a:r>
            <a:r>
              <a:rPr lang="en-US" baseline="0" dirty="0" err="1" smtClean="0"/>
              <a:t>rms</a:t>
            </a:r>
            <a:r>
              <a:rPr lang="en-US" baseline="0" dirty="0" smtClean="0"/>
              <a:t> [K]</a:t>
            </a:r>
          </a:p>
          <a:p>
            <a:r>
              <a:rPr lang="en-US" baseline="0" dirty="0" smtClean="0"/>
              <a:t>------------  ----------</a:t>
            </a:r>
          </a:p>
          <a:p>
            <a:r>
              <a:rPr lang="en-US" baseline="0" dirty="0" smtClean="0"/>
              <a:t>0-360        0.175</a:t>
            </a:r>
          </a:p>
          <a:p>
            <a:r>
              <a:rPr lang="en-US" baseline="0" dirty="0" smtClean="0"/>
              <a:t>--------------------</a:t>
            </a:r>
          </a:p>
          <a:p>
            <a:r>
              <a:rPr lang="en-US" baseline="0" dirty="0" smtClean="0"/>
              <a:t>330-360     0.15</a:t>
            </a:r>
          </a:p>
          <a:p>
            <a:r>
              <a:rPr lang="en-US" baseline="0" dirty="0" smtClean="0"/>
              <a:t>0-30          0.10</a:t>
            </a:r>
          </a:p>
          <a:p>
            <a:r>
              <a:rPr lang="en-US" baseline="0" dirty="0" smtClean="0"/>
              <a:t>30-60        0.19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HRDS have similar properties as Known</a:t>
            </a:r>
            <a:r>
              <a:rPr lang="en-US" baseline="0" dirty="0" smtClean="0"/>
              <a:t> sample but are weaker, narrower line widths and are more distant.</a:t>
            </a:r>
          </a:p>
          <a:p>
            <a:r>
              <a:rPr lang="en-US" baseline="0" dirty="0" smtClean="0"/>
              <a:t>Completeness limit: all O-type stars to a distance of 12 </a:t>
            </a:r>
            <a:r>
              <a:rPr lang="en-US" baseline="0" dirty="0" err="1" smtClean="0"/>
              <a:t>kpc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2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On-source aperture (solid)</a:t>
            </a:r>
          </a:p>
          <a:p>
            <a:r>
              <a:rPr lang="en-US" dirty="0" smtClean="0"/>
              <a:t>Off-source aperture</a:t>
            </a:r>
            <a:r>
              <a:rPr lang="en-US" baseline="0" dirty="0" smtClean="0"/>
              <a:t> (dashed)</a:t>
            </a:r>
          </a:p>
          <a:p>
            <a:r>
              <a:rPr lang="en-US" baseline="0" dirty="0" smtClean="0"/>
              <a:t>VGPS 21cm continuum (image)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4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Top: On-source</a:t>
            </a:r>
            <a:r>
              <a:rPr lang="en-US" baseline="0" dirty="0" smtClean="0"/>
              <a:t> (solid); Off-source (dotted)</a:t>
            </a:r>
          </a:p>
          <a:p>
            <a:r>
              <a:rPr lang="en-US" baseline="0" dirty="0" smtClean="0"/>
              <a:t>Bottom: On-Off (solid); error (dotted)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RRL velocity +/- 10 km/s (three vertical lines)</a:t>
            </a:r>
          </a:p>
          <a:p>
            <a:r>
              <a:rPr lang="en-US" baseline="0" dirty="0" smtClean="0"/>
              <a:t>Tangent Point velocity (dashed)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04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Black: Known;</a:t>
            </a:r>
            <a:r>
              <a:rPr lang="en-US" baseline="0" dirty="0" smtClean="0"/>
              <a:t> Red: HRDS</a:t>
            </a:r>
            <a:endParaRPr lang="en-US" dirty="0" smtClean="0"/>
          </a:p>
          <a:p>
            <a:r>
              <a:rPr lang="en-US" dirty="0" smtClean="0"/>
              <a:t>Solid  lines: long</a:t>
            </a:r>
            <a:r>
              <a:rPr lang="en-US" baseline="0" dirty="0" smtClean="0"/>
              <a:t> of 17.9  and 67 deg.</a:t>
            </a:r>
          </a:p>
          <a:p>
            <a:r>
              <a:rPr lang="en-US" baseline="0" dirty="0" smtClean="0"/>
              <a:t>Solid half circle: tangent point distance.</a:t>
            </a:r>
          </a:p>
          <a:p>
            <a:r>
              <a:rPr lang="en-US" baseline="0" dirty="0" smtClean="0"/>
              <a:t>Dotted half circle: Solar Circle.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82%</a:t>
            </a:r>
            <a:r>
              <a:rPr lang="en-US" baseline="0" dirty="0" smtClean="0"/>
              <a:t> of distances were resolved (61% far; 31% tangent; 7% near)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Uncertainty: rotation curve model; non-circular motions; solar circular motion parameters</a:t>
            </a:r>
          </a:p>
          <a:p>
            <a:r>
              <a:rPr lang="en-US" baseline="0" dirty="0" smtClean="0"/>
              <a:t>~10% uncertainty 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9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140 Foot: from</a:t>
            </a:r>
            <a:r>
              <a:rPr lang="en-US" baseline="0" dirty="0" smtClean="0"/>
              <a:t> </a:t>
            </a:r>
            <a:r>
              <a:rPr lang="en-US" dirty="0" err="1" smtClean="0"/>
              <a:t>Quireza</a:t>
            </a:r>
            <a:r>
              <a:rPr lang="en-US" dirty="0" smtClean="0"/>
              <a:t>+</a:t>
            </a:r>
            <a:r>
              <a:rPr lang="en-US" baseline="0" dirty="0" smtClean="0"/>
              <a:t> (2006); N=78 objects with QF=C or better. </a:t>
            </a:r>
          </a:p>
          <a:p>
            <a:r>
              <a:rPr lang="en-US" baseline="0" dirty="0" smtClean="0"/>
              <a:t>GBT: from </a:t>
            </a:r>
            <a:r>
              <a:rPr lang="en-US" baseline="0" dirty="0" err="1" smtClean="0"/>
              <a:t>Balser</a:t>
            </a:r>
            <a:r>
              <a:rPr lang="en-US" baseline="0" dirty="0" smtClean="0"/>
              <a:t>+ (2011) plus 18 HRDS; N=89 objects with QF=C or better</a:t>
            </a:r>
          </a:p>
          <a:p>
            <a:r>
              <a:rPr lang="en-US" baseline="0" dirty="0" smtClean="0"/>
              <a:t>Total: N=150 objects (excluding duplicate sources).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GBT</a:t>
            </a:r>
            <a:r>
              <a:rPr lang="en-US" baseline="0" dirty="0" smtClean="0"/>
              <a:t> Sample: N=89; r=0.77; </a:t>
            </a:r>
            <a:r>
              <a:rPr lang="en-US" baseline="0" dirty="0" err="1" smtClean="0"/>
              <a:t>Rgal</a:t>
            </a:r>
            <a:r>
              <a:rPr lang="en-US" baseline="0" dirty="0" smtClean="0"/>
              <a:t>=4.53-17.34 </a:t>
            </a:r>
            <a:r>
              <a:rPr lang="en-US" baseline="0" dirty="0" err="1" smtClean="0"/>
              <a:t>kpc</a:t>
            </a:r>
            <a:endParaRPr lang="en-US" baseline="0" dirty="0" smtClean="0"/>
          </a:p>
          <a:p>
            <a:r>
              <a:rPr lang="en-US" baseline="0" dirty="0" err="1" smtClean="0"/>
              <a:t>rms</a:t>
            </a:r>
            <a:r>
              <a:rPr lang="en-US" baseline="0" dirty="0" smtClean="0"/>
              <a:t> = 889 K; &lt;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&gt; 8900 K; </a:t>
            </a:r>
            <a:r>
              <a:rPr lang="en-US" baseline="0" dirty="0" err="1" smtClean="0"/>
              <a:t>rms</a:t>
            </a:r>
            <a:r>
              <a:rPr lang="en-US" baseline="0" dirty="0" smtClean="0"/>
              <a:t>/&lt;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&gt;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image was generated using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Shepard’s</a:t>
            </a:r>
            <a:r>
              <a:rPr lang="en-US" baseline="0" dirty="0" smtClean="0"/>
              <a:t> method, an inverse distance method, with an exponent of 5.  This is a way to generate an image from a discrete distribution.  The points correspond to HII regions from the GBT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Abundance:</a:t>
            </a:r>
            <a:r>
              <a:rPr lang="en-US" baseline="0" dirty="0" smtClean="0"/>
              <a:t> 8.69 +/- 0.05 (</a:t>
            </a:r>
            <a:r>
              <a:rPr lang="en-US" baseline="0" dirty="0" err="1" smtClean="0"/>
              <a:t>Asplund</a:t>
            </a:r>
            <a:r>
              <a:rPr lang="en-US" baseline="0" dirty="0" smtClean="0"/>
              <a:t> et al. 2009)</a:t>
            </a:r>
          </a:p>
          <a:p>
            <a:r>
              <a:rPr lang="en-US" baseline="0" dirty="0" err="1" smtClean="0"/>
              <a:t>Meterorite</a:t>
            </a:r>
            <a:r>
              <a:rPr lang="en-US" baseline="0" dirty="0" smtClean="0"/>
              <a:t> Abundance: 8.40 +/- 0.04 (</a:t>
            </a:r>
            <a:r>
              <a:rPr lang="en-US" baseline="0" dirty="0" err="1" smtClean="0"/>
              <a:t>Lodders</a:t>
            </a:r>
            <a:r>
              <a:rPr lang="en-US" baseline="0" dirty="0" smtClean="0"/>
              <a:t> et al. 2009)</a:t>
            </a:r>
          </a:p>
          <a:p>
            <a:endParaRPr lang="en-US" baseline="0" dirty="0"/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Range   </a:t>
            </a:r>
            <a:r>
              <a:rPr lang="en-US" baseline="0" dirty="0" err="1" smtClean="0"/>
              <a:t>rms</a:t>
            </a:r>
            <a:r>
              <a:rPr lang="en-US" baseline="0" dirty="0" smtClean="0"/>
              <a:t> [K]</a:t>
            </a:r>
          </a:p>
          <a:p>
            <a:r>
              <a:rPr lang="en-US" baseline="0" dirty="0" smtClean="0"/>
              <a:t>------------  ----------</a:t>
            </a:r>
          </a:p>
          <a:p>
            <a:r>
              <a:rPr lang="en-US" baseline="0" dirty="0" smtClean="0"/>
              <a:t>0-360        0.175</a:t>
            </a:r>
          </a:p>
          <a:p>
            <a:r>
              <a:rPr lang="en-US" baseline="0" dirty="0" smtClean="0"/>
              <a:t>--------------------</a:t>
            </a:r>
          </a:p>
          <a:p>
            <a:r>
              <a:rPr lang="en-US" baseline="0" dirty="0" smtClean="0"/>
              <a:t>330-360     0.15</a:t>
            </a:r>
          </a:p>
          <a:p>
            <a:r>
              <a:rPr lang="en-US" baseline="0" dirty="0" smtClean="0"/>
              <a:t>0-30          0.10</a:t>
            </a:r>
          </a:p>
          <a:p>
            <a:r>
              <a:rPr lang="en-US" baseline="0" dirty="0" smtClean="0"/>
              <a:t>30-60        0.19</a:t>
            </a:r>
          </a:p>
          <a:p>
            <a:r>
              <a:rPr lang="en-US" baseline="0" dirty="0" smtClean="0"/>
              <a:t>90-127      0.14  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Known/Grouped</a:t>
            </a:r>
            <a:r>
              <a:rPr lang="en-US" baseline="0" dirty="0" smtClean="0"/>
              <a:t> – red (1518 known)</a:t>
            </a:r>
          </a:p>
          <a:p>
            <a:r>
              <a:rPr lang="en-US" dirty="0" smtClean="0"/>
              <a:t>Candidate</a:t>
            </a:r>
            <a:r>
              <a:rPr lang="en-US" baseline="0" dirty="0" smtClean="0"/>
              <a:t> – cyan (1986)</a:t>
            </a:r>
          </a:p>
          <a:p>
            <a:r>
              <a:rPr lang="en-US" baseline="0" dirty="0" smtClean="0"/>
              <a:t>Radio Quiet – yellow (4120)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tracers of </a:t>
            </a:r>
            <a:r>
              <a:rPr lang="en-US" dirty="0" err="1" smtClean="0"/>
              <a:t>metallicity</a:t>
            </a:r>
            <a:r>
              <a:rPr lang="en-US" dirty="0" smtClean="0"/>
              <a:t> in the Milky Way disk:</a:t>
            </a:r>
            <a:r>
              <a:rPr lang="en-US" baseline="0" dirty="0" smtClean="0"/>
              <a:t> open clusters, </a:t>
            </a:r>
            <a:r>
              <a:rPr lang="en-US" baseline="0" dirty="0" err="1" smtClean="0"/>
              <a:t>Cepheids</a:t>
            </a:r>
            <a:r>
              <a:rPr lang="en-US" baseline="0" dirty="0" smtClean="0"/>
              <a:t>, OB-type stars, planetary nebulae, and HII regions.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HII regions abundances indicate the current state of the ISM and reveal the chemical enrichment caused by the nuclear processing of many stellar generations.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Spitzer data (Benjamin et al.).  Rotated by galaxymap.org.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B717B-3053-4717-BD49-51082E567C9E}" type="slidenum">
              <a:rPr lang="en-US"/>
              <a:pPr/>
              <a:t>8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80" indent="-228580">
              <a:lnSpc>
                <a:spcPct val="80000"/>
              </a:lnSpc>
            </a:pPr>
            <a:r>
              <a:rPr lang="en-US" sz="900" dirty="0" err="1"/>
              <a:t>Nucleosynthesis</a:t>
            </a:r>
            <a:r>
              <a:rPr lang="en-US" sz="900" dirty="0"/>
              <a:t> 100 sec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As the universe cools the quarks condense into neutrons and protons.  There are fewer neutrons since they are heavier.  The details of the nuclear composition depend on the baryon-to-photon ratio (eta).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Plot: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D and 3He are burned into 4He.  So the larger eta the more processing and so D and 3He decrease with increasing eta.  D gets processed faster than 3He since it is less strongly bound and has a smaller Coulomb barrier.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7Li is double valued since there are two competing reactions that produce 7Li.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Most of the neutrons end up in 4He since there is no stable </a:t>
            </a:r>
            <a:r>
              <a:rPr lang="en-US" sz="900" dirty="0" err="1"/>
              <a:t>nucleii</a:t>
            </a:r>
            <a:r>
              <a:rPr lang="en-US" sz="900" dirty="0"/>
              <a:t> at mass 5 and the 4He is very stable.  Also, the Coulomb barriers are too large given that the Universe is expanding.</a:t>
            </a:r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endParaRPr lang="en-US" sz="900" dirty="0"/>
          </a:p>
          <a:p>
            <a:pPr marL="228580" indent="-228580">
              <a:lnSpc>
                <a:spcPct val="80000"/>
              </a:lnSpc>
            </a:pPr>
            <a:r>
              <a:rPr lang="en-US" sz="900" dirty="0"/>
              <a:t>N.B. the baryon-to-photon ratio is unchanged in the standard model.  That is, the number of baryons and CMB photons in a co-moving volume are unchanged.  The value of the baryon-to-photon ratio at present, at recombination, and at BBN are the same.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812D8-DCAF-4B3A-B690-73A582147BF5}" type="slidenum">
              <a:rPr lang="en-US"/>
              <a:pPr/>
              <a:t>9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4He: optical recombination lines in metal poor blue compact galaxies.  Need better than 5% measurement.  Differences depend on He I </a:t>
            </a:r>
            <a:r>
              <a:rPr lang="en-US" dirty="0" err="1"/>
              <a:t>emissivities</a:t>
            </a:r>
            <a:r>
              <a:rPr lang="en-US" dirty="0"/>
              <a:t>, ionization corrections, corrections for temperature fluctuations, etc.</a:t>
            </a:r>
          </a:p>
          <a:p>
            <a:endParaRPr lang="en-US" dirty="0"/>
          </a:p>
          <a:p>
            <a:r>
              <a:rPr lang="en-US" dirty="0"/>
              <a:t>D: Lyman series in the Lyman forest.  Based on 5 best sources.  Need to be careful of HI interlopers.</a:t>
            </a:r>
          </a:p>
          <a:p>
            <a:endParaRPr lang="en-US" dirty="0"/>
          </a:p>
          <a:p>
            <a:r>
              <a:rPr lang="en-US" dirty="0"/>
              <a:t>3He: hyperfine line in HII regions.  Based on outer Galaxy HII region S209.</a:t>
            </a:r>
          </a:p>
          <a:p>
            <a:endParaRPr lang="en-US" dirty="0"/>
          </a:p>
          <a:p>
            <a:r>
              <a:rPr lang="en-US" dirty="0"/>
              <a:t>7Li: resonance line in metal poor halo stars.  Based </a:t>
            </a:r>
            <a:r>
              <a:rPr lang="en-US" dirty="0" smtClean="0"/>
              <a:t>on many </a:t>
            </a:r>
            <a:r>
              <a:rPr lang="en-US" dirty="0"/>
              <a:t>low </a:t>
            </a:r>
            <a:r>
              <a:rPr lang="en-US" dirty="0" err="1"/>
              <a:t>metallicity</a:t>
            </a:r>
            <a:r>
              <a:rPr lang="en-US" dirty="0"/>
              <a:t> stars.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6FA36-4203-4405-A386-9D2BDD9EF1EC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NGC6543 (Cat’s Eye): Hubble Space Telescope Advanced Camera for Surveys (HST ACS)</a:t>
            </a:r>
          </a:p>
          <a:p>
            <a:r>
              <a:rPr lang="en-US" dirty="0"/>
              <a:t>Thermal pulses every 1500 years in AGB phase</a:t>
            </a:r>
          </a:p>
          <a:p>
            <a:endParaRPr lang="en-US" dirty="0"/>
          </a:p>
          <a:p>
            <a:r>
              <a:rPr lang="en-US" dirty="0" smtClean="0"/>
              <a:t>Q:</a:t>
            </a:r>
            <a:r>
              <a:rPr lang="en-US" baseline="0" dirty="0" smtClean="0"/>
              <a:t> Why is the evolution of the elements important?</a:t>
            </a:r>
          </a:p>
          <a:p>
            <a:r>
              <a:rPr lang="en-US" baseline="0" dirty="0" smtClean="0"/>
              <a:t>A: We are made up of elements. Carbon based.  All carbon processed in stars.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Interesting fact: Helium was discovered in the Sun.  Helios is Greek for Sun.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Important Areas:</a:t>
            </a:r>
          </a:p>
          <a:p>
            <a:endParaRPr lang="en-US" baseline="0" dirty="0" smtClean="0"/>
          </a:p>
          <a:p>
            <a:pPr marL="228580" indent="-228580">
              <a:buAutoNum type="arabicPeriod"/>
            </a:pPr>
            <a:r>
              <a:rPr lang="en-US" baseline="0" dirty="0" smtClean="0"/>
              <a:t>Big Bang</a:t>
            </a:r>
          </a:p>
          <a:p>
            <a:pPr marL="228580" indent="-228580">
              <a:buAutoNum type="arabicPeriod"/>
            </a:pPr>
            <a:r>
              <a:rPr lang="en-US" baseline="0" dirty="0" smtClean="0"/>
              <a:t>Stellar Evolution</a:t>
            </a:r>
          </a:p>
          <a:p>
            <a:pPr marL="228580" indent="-228580">
              <a:buAutoNum type="arabicPeriod"/>
            </a:pPr>
            <a:r>
              <a:rPr lang="en-US" baseline="0" dirty="0" smtClean="0"/>
              <a:t>Galaxy Formation and Evolution </a:t>
            </a:r>
          </a:p>
          <a:p>
            <a:pPr marL="228580" indent="-228580">
              <a:buAutoNum type="arabicPeriod"/>
            </a:pPr>
            <a:endParaRPr lang="en-US" baseline="0" dirty="0" smtClean="0"/>
          </a:p>
          <a:p>
            <a:pPr marL="228580" indent="-228580"/>
            <a:r>
              <a:rPr lang="en-US" baseline="0" dirty="0" smtClean="0"/>
              <a:t>Focus on Light Elements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Clusters (30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 – 11 </a:t>
            </a:r>
            <a:r>
              <a:rPr lang="en-US" baseline="0" dirty="0" err="1" smtClean="0"/>
              <a:t>Gyr</a:t>
            </a:r>
            <a:r>
              <a:rPr lang="en-US" baseline="0" dirty="0" smtClean="0"/>
              <a:t>): cover wide range of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 and age.</a:t>
            </a:r>
          </a:p>
          <a:p>
            <a:r>
              <a:rPr lang="en-US" baseline="0" dirty="0" err="1" smtClean="0"/>
              <a:t>Cepheids</a:t>
            </a:r>
            <a:r>
              <a:rPr lang="en-US" baseline="0" dirty="0" smtClean="0"/>
              <a:t> (&lt; 200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): bright with accurate distances.</a:t>
            </a:r>
          </a:p>
          <a:p>
            <a:r>
              <a:rPr lang="en-US" baseline="0" dirty="0" smtClean="0"/>
              <a:t>OB Stars (&lt; 10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): young; need to worry about mixing in outer layers.</a:t>
            </a:r>
          </a:p>
          <a:p>
            <a:r>
              <a:rPr lang="en-US" baseline="0" dirty="0" err="1" smtClean="0"/>
              <a:t>Pne</a:t>
            </a:r>
            <a:r>
              <a:rPr lang="en-US" baseline="0" dirty="0" smtClean="0"/>
              <a:t> (1-8 </a:t>
            </a:r>
            <a:r>
              <a:rPr lang="en-US" baseline="0" dirty="0" err="1" smtClean="0"/>
              <a:t>Gyr</a:t>
            </a:r>
            <a:r>
              <a:rPr lang="en-US" baseline="0" dirty="0" smtClean="0"/>
              <a:t>): probe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 with time; hard to get age and distances.</a:t>
            </a:r>
          </a:p>
          <a:p>
            <a:r>
              <a:rPr lang="en-US" baseline="0" dirty="0" smtClean="0"/>
              <a:t>HII Regions (&lt; 10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): young and bright.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230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 to complete one orbit.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Models:</a:t>
            </a:r>
          </a:p>
          <a:p>
            <a:endParaRPr lang="en-US" dirty="0" smtClean="0"/>
          </a:p>
          <a:p>
            <a:r>
              <a:rPr lang="en-US" dirty="0" smtClean="0"/>
              <a:t>Z/H</a:t>
            </a:r>
            <a:r>
              <a:rPr lang="en-US" baseline="0" dirty="0" smtClean="0"/>
              <a:t> – red dashed curve</a:t>
            </a:r>
          </a:p>
          <a:p>
            <a:r>
              <a:rPr lang="en-US" baseline="0" dirty="0" smtClean="0"/>
              <a:t>O/H – red solid curve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Shaver+ (1983) – dark blue</a:t>
            </a:r>
          </a:p>
          <a:p>
            <a:r>
              <a:rPr lang="en-US" baseline="0" dirty="0" err="1" smtClean="0"/>
              <a:t>Vilchez</a:t>
            </a:r>
            <a:r>
              <a:rPr lang="en-US" baseline="0" dirty="0" smtClean="0"/>
              <a:t> &amp; Esteban (1996) – black</a:t>
            </a:r>
          </a:p>
          <a:p>
            <a:r>
              <a:rPr lang="en-US" baseline="0" dirty="0" smtClean="0"/>
              <a:t>Rolleston+ (2000) – light blue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67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</a:t>
            </a:r>
            <a:r>
              <a:rPr lang="en-US" dirty="0" smtClean="0"/>
              <a:t> depends</a:t>
            </a:r>
            <a:r>
              <a:rPr lang="en-US" baseline="0" dirty="0" smtClean="0"/>
              <a:t> on: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Stellar Effective Temperature (hardness of field): B0 to O5 is 1300K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Electron Density (cooling): 100 to 10^5 is 2900K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Dust (photoelectric heating/cooling with collisions with dust): 500 K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Metallicity</a:t>
            </a:r>
            <a:r>
              <a:rPr lang="en-US" baseline="0" dirty="0" smtClean="0"/>
              <a:t> (cooling): factor of 10 is 7000K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3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RRL and free-fre</a:t>
            </a:r>
            <a:r>
              <a:rPr lang="en-US" baseline="0" dirty="0" smtClean="0"/>
              <a:t>e continuum emission have the same dependence on ne, but a different dependence on Te, for an optically thin gas in LTE.  Therefore the line-to-continuum ratio can be used to derive Te.  Metals within HII regions will cool the gas primarily through CELs.  Thus the electron temperature can be used as a proxy for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Solid</a:t>
            </a:r>
            <a:r>
              <a:rPr lang="en-US" baseline="0" dirty="0" smtClean="0"/>
              <a:t> Line: Empirical relationship from </a:t>
            </a:r>
            <a:r>
              <a:rPr lang="en-US" baseline="0" dirty="0" err="1" smtClean="0"/>
              <a:t>Pagel</a:t>
            </a:r>
            <a:r>
              <a:rPr lang="en-US" baseline="0" dirty="0" smtClean="0"/>
              <a:t> et al. (1979) based on Extragalactic HII regions</a:t>
            </a:r>
          </a:p>
          <a:p>
            <a:r>
              <a:rPr lang="en-US" baseline="0" dirty="0" smtClean="0"/>
              <a:t>Dashed Lines: Model calculations from </a:t>
            </a:r>
            <a:r>
              <a:rPr lang="en-US" baseline="0" dirty="0" err="1" smtClean="0"/>
              <a:t>Stasinska</a:t>
            </a:r>
            <a:r>
              <a:rPr lang="en-US" baseline="0" dirty="0" smtClean="0"/>
              <a:t> (1980) with </a:t>
            </a:r>
            <a:r>
              <a:rPr lang="en-US" baseline="0" dirty="0" err="1" smtClean="0"/>
              <a:t>Teff</a:t>
            </a:r>
            <a:r>
              <a:rPr lang="en-US" baseline="0" dirty="0" smtClean="0"/>
              <a:t>=35000K/40000K and ne = 100 cm-3</a:t>
            </a:r>
          </a:p>
          <a:p>
            <a:r>
              <a:rPr lang="en-US" baseline="0" dirty="0" smtClean="0"/>
              <a:t>Open Circles: S38 and S48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A092-8E20-4709-8AE9-D5A0E416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0CDF-50BD-4BF6-B6DF-74D228414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0BF0-846E-4901-809A-49D79D9C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3A37-7DC8-4C61-A9B3-0FF19FB4C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CB4A-F7B6-48FE-A743-5ADFB55B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6200-0733-4D98-B527-195C7776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75AB-A824-467E-AB76-D7DD8FAC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AC58-EAF0-463E-8DAD-C75A1FCF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B1D5-B36E-4195-9A3C-3CB06FA7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B4C-5F50-4779-93E8-2D970314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2AA-7917-4372-B4BA-FD76E52E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33D-25E9-4645-8867-77D52C99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81C6AF-1505-4CC9-BE1E-97C68B14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wmf"/><Relationship Id="rId10" Type="http://schemas.openxmlformats.org/officeDocument/2006/relationships/image" Target="../media/image34.jp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jp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1.wmf"/><Relationship Id="rId10" Type="http://schemas.openxmlformats.org/officeDocument/2006/relationships/image" Target="../media/image50.jp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 smtClean="0"/>
              <a:t>HII Region </a:t>
            </a:r>
            <a:r>
              <a:rPr lang="en-US" dirty="0" err="1" smtClean="0"/>
              <a:t>Metallicity</a:t>
            </a:r>
            <a:r>
              <a:rPr lang="en-US" dirty="0" smtClean="0"/>
              <a:t> Distribution in the Milky Way Disk</a:t>
            </a:r>
            <a:br>
              <a:rPr lang="en-US" dirty="0" smtClean="0"/>
            </a:br>
            <a:r>
              <a:rPr lang="en-US" sz="1800" dirty="0" smtClean="0"/>
              <a:t>Dana </a:t>
            </a:r>
            <a:r>
              <a:rPr lang="en-US" sz="1800" dirty="0" err="1" smtClean="0"/>
              <a:t>Balser</a:t>
            </a:r>
            <a:r>
              <a:rPr lang="en-US" sz="1800" dirty="0" smtClean="0"/>
              <a:t> (NRAO) </a:t>
            </a:r>
            <a:br>
              <a:rPr lang="en-US" sz="1800" dirty="0" smtClean="0"/>
            </a:br>
            <a:r>
              <a:rPr lang="en-US" sz="1800" dirty="0" smtClean="0"/>
              <a:t>Loren Anderson (WVU), Tom </a:t>
            </a:r>
            <a:r>
              <a:rPr lang="en-US" sz="1800" dirty="0" err="1" smtClean="0"/>
              <a:t>Bania</a:t>
            </a:r>
            <a:r>
              <a:rPr lang="en-US" sz="1800" dirty="0" smtClean="0"/>
              <a:t> (BU), &amp; Trey Wenger (</a:t>
            </a:r>
            <a:r>
              <a:rPr lang="en-US" sz="1800" dirty="0" err="1" smtClean="0"/>
              <a:t>UVa</a:t>
            </a:r>
            <a:r>
              <a:rPr lang="en-US" sz="1800" dirty="0" smtClean="0"/>
              <a:t>)</a:t>
            </a:r>
          </a:p>
        </p:txBody>
      </p:sp>
      <p:pic>
        <p:nvPicPr>
          <p:cNvPr id="3075" name="Picture 5" descr="gbt_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324" y="1676400"/>
            <a:ext cx="6422287" cy="42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6105585"/>
            <a:ext cx="2489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Photo: Harry Morton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42" y="6003608"/>
            <a:ext cx="806242" cy="811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0" y="6040510"/>
            <a:ext cx="564490" cy="737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0" y="6175794"/>
            <a:ext cx="70485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</a:t>
            </a:r>
            <a:r>
              <a:rPr lang="en-US" dirty="0" err="1" smtClean="0"/>
              <a:t>Nucleosynthesis</a:t>
            </a:r>
            <a:endParaRPr lang="en-US" dirty="0"/>
          </a:p>
        </p:txBody>
      </p:sp>
      <p:pic>
        <p:nvPicPr>
          <p:cNvPr id="2054" name="Picture 6" descr="ngc6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4724400" cy="472440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239000" y="5791200"/>
            <a:ext cx="13392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33CC"/>
                </a:solidFill>
              </a:rPr>
              <a:t>Corradi</a:t>
            </a:r>
            <a:r>
              <a:rPr lang="en-US" sz="2000" dirty="0">
                <a:solidFill>
                  <a:srgbClr val="0033CC"/>
                </a:solidFill>
              </a:rPr>
              <a:t> &amp; 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Tsvetanov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Cat’s Eye</a:t>
            </a:r>
          </a:p>
          <a:p>
            <a:r>
              <a:rPr lang="en-US" dirty="0" smtClean="0"/>
              <a:t> (NGC 6543)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Formation and Evolution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600200"/>
            <a:ext cx="5242501" cy="441960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577587" y="6248400"/>
            <a:ext cx="1566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Martin Pugh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Andromeda</a:t>
            </a:r>
          </a:p>
          <a:p>
            <a:r>
              <a:rPr lang="en-US" dirty="0" smtClean="0"/>
              <a:t>    (M31)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Abundance Gradients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4558"/>
            <a:ext cx="7963215" cy="38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Tracers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74" y="2030203"/>
            <a:ext cx="3455780" cy="1653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4" y="1977434"/>
            <a:ext cx="3585809" cy="1411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" y="4738200"/>
            <a:ext cx="2661552" cy="1907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01" y="4526034"/>
            <a:ext cx="2803041" cy="21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3" y="3855628"/>
            <a:ext cx="2385501" cy="128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295" y="1608102"/>
            <a:ext cx="373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Clusters (</a:t>
            </a:r>
            <a:r>
              <a:rPr lang="en-US" dirty="0" err="1" smtClean="0"/>
              <a:t>Frinchaboy</a:t>
            </a:r>
            <a:r>
              <a:rPr lang="en-US" dirty="0" smtClean="0"/>
              <a:t>+ 2013)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9807" y="1608102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Cepheids</a:t>
            </a:r>
            <a:r>
              <a:rPr lang="en-US" dirty="0" smtClean="0"/>
              <a:t> (</a:t>
            </a:r>
            <a:r>
              <a:rPr lang="en-US" dirty="0" err="1" smtClean="0"/>
              <a:t>Andrievsky</a:t>
            </a:r>
            <a:r>
              <a:rPr lang="en-US" dirty="0" smtClean="0"/>
              <a:t>+ 2004)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3313" y="3486296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 Stars (Rolleston+ 2000)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5802" y="4341368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PNe</a:t>
            </a:r>
            <a:r>
              <a:rPr lang="en-US" dirty="0" smtClean="0"/>
              <a:t> (Henry+ 2010)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6618" y="4144441"/>
            <a:ext cx="31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HII Regions (Rudolph+ 2006)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Chemodynamical</a:t>
            </a:r>
            <a:r>
              <a:rPr lang="en-US" dirty="0" smtClean="0"/>
              <a:t> Models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599"/>
            <a:ext cx="6705600" cy="4571787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0" y="6300342"/>
            <a:ext cx="3235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Schonrich</a:t>
            </a:r>
            <a:r>
              <a:rPr lang="en-US" sz="2000" dirty="0" smtClean="0">
                <a:solidFill>
                  <a:srgbClr val="0033CC"/>
                </a:solidFill>
              </a:rPr>
              <a:t> &amp; </a:t>
            </a:r>
            <a:r>
              <a:rPr lang="en-US" sz="2000" dirty="0" err="1" smtClean="0">
                <a:solidFill>
                  <a:srgbClr val="0033CC"/>
                </a:solidFill>
              </a:rPr>
              <a:t>Binney</a:t>
            </a:r>
            <a:r>
              <a:rPr lang="en-US" sz="2000" dirty="0" smtClean="0">
                <a:solidFill>
                  <a:srgbClr val="0033CC"/>
                </a:solidFill>
              </a:rPr>
              <a:t> (2009)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Radial Gradient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6" y="1447799"/>
            <a:ext cx="6510294" cy="4789687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953000" y="6282788"/>
            <a:ext cx="3666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Churchwell</a:t>
            </a:r>
            <a:r>
              <a:rPr lang="en-US" sz="2000" dirty="0" smtClean="0">
                <a:solidFill>
                  <a:srgbClr val="0033CC"/>
                </a:solidFill>
              </a:rPr>
              <a:t> &amp; </a:t>
            </a:r>
            <a:r>
              <a:rPr lang="en-US" sz="2000" dirty="0" err="1" smtClean="0">
                <a:solidFill>
                  <a:srgbClr val="0033CC"/>
                </a:solidFill>
              </a:rPr>
              <a:t>Walmsley</a:t>
            </a:r>
            <a:r>
              <a:rPr lang="en-US" sz="2000" dirty="0" smtClean="0">
                <a:solidFill>
                  <a:srgbClr val="0033CC"/>
                </a:solidFill>
              </a:rPr>
              <a:t> (1975)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642198" y="6261978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(2011)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05" y="1564332"/>
            <a:ext cx="6128785" cy="46867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61160"/>
              </p:ext>
            </p:extLst>
          </p:nvPr>
        </p:nvGraphicFramePr>
        <p:xfrm>
          <a:off x="4513263" y="4733925"/>
          <a:ext cx="27352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8" name="Equation" r:id="rId4" imgW="2082600" imgH="457200" progId="Equation.3">
                  <p:embed/>
                </p:oleObj>
              </mc:Choice>
              <mc:Fallback>
                <p:oleObj name="Equation" r:id="rId4" imgW="2082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4733925"/>
                        <a:ext cx="2735262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0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and </a:t>
            </a:r>
            <a:r>
              <a:rPr lang="en-US" dirty="0" err="1" smtClean="0"/>
              <a:t>Metallicity</a:t>
            </a:r>
            <a:endParaRPr lang="en-US" dirty="0"/>
          </a:p>
        </p:txBody>
      </p:sp>
      <p:pic>
        <p:nvPicPr>
          <p:cNvPr id="5" name="Picture 4" descr="sha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524000"/>
            <a:ext cx="4307504" cy="454152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43600" y="2133600"/>
          <a:ext cx="172570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Equation" r:id="rId5" imgW="698400" imgH="431640" progId="Equation.3">
                  <p:embed/>
                </p:oleObj>
              </mc:Choice>
              <mc:Fallback>
                <p:oleObj name="Equation" r:id="rId5" imgW="698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33600"/>
                        <a:ext cx="172570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505200"/>
            <a:ext cx="2908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RRL and free-free </a:t>
            </a:r>
          </a:p>
          <a:p>
            <a:r>
              <a:rPr lang="en-US" sz="2400" dirty="0" smtClean="0"/>
              <a:t>continuum emission</a:t>
            </a:r>
          </a:p>
          <a:p>
            <a:r>
              <a:rPr lang="en-US" sz="2400" dirty="0" smtClean="0"/>
              <a:t>in LTE at 3 cm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0" y="6251070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Shaver</a:t>
            </a:r>
            <a:r>
              <a:rPr lang="en-US" sz="2000" dirty="0" smtClean="0">
                <a:solidFill>
                  <a:srgbClr val="0033CC"/>
                </a:solidFill>
              </a:rPr>
              <a:t>+ (</a:t>
            </a:r>
            <a:r>
              <a:rPr lang="en-US" sz="2000" dirty="0" smtClean="0">
                <a:solidFill>
                  <a:srgbClr val="0033CC"/>
                </a:solidFill>
              </a:rPr>
              <a:t>1983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91203"/>
              </p:ext>
            </p:extLst>
          </p:nvPr>
        </p:nvGraphicFramePr>
        <p:xfrm>
          <a:off x="6817017" y="2362200"/>
          <a:ext cx="1752600" cy="3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9" name="Equation" r:id="rId4" imgW="965160" imgH="177480" progId="Equation.3">
                  <p:embed/>
                </p:oleObj>
              </mc:Choice>
              <mc:Fallback>
                <p:oleObj name="Equation" r:id="rId4" imgW="965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017" y="2362200"/>
                        <a:ext cx="1752600" cy="321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98065"/>
              </p:ext>
            </p:extLst>
          </p:nvPr>
        </p:nvGraphicFramePr>
        <p:xfrm>
          <a:off x="6710516" y="3573224"/>
          <a:ext cx="20526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0" name="Equation" r:id="rId6" imgW="1130040" imgH="177480" progId="Equation.3">
                  <p:embed/>
                </p:oleObj>
              </mc:Choice>
              <mc:Fallback>
                <p:oleObj name="Equation" r:id="rId6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16" y="3573224"/>
                        <a:ext cx="20526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24597"/>
              </p:ext>
            </p:extLst>
          </p:nvPr>
        </p:nvGraphicFramePr>
        <p:xfrm>
          <a:off x="6723963" y="5029200"/>
          <a:ext cx="20288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1" name="Equation" r:id="rId8" imgW="1117440" imgH="177480" progId="Equation.3">
                  <p:embed/>
                </p:oleObj>
              </mc:Choice>
              <mc:Fallback>
                <p:oleObj name="Equation" r:id="rId8" imgW="11174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963" y="5029200"/>
                        <a:ext cx="20288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0516" y="157807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Slope (</a:t>
            </a:r>
            <a:r>
              <a:rPr lang="en-US" sz="2000" dirty="0" err="1" smtClean="0"/>
              <a:t>dex</a:t>
            </a:r>
            <a:r>
              <a:rPr lang="en-US" sz="2000" dirty="0" smtClean="0"/>
              <a:t>/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3" y="1578077"/>
            <a:ext cx="5961863" cy="4625856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75368" y="6251070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Discovery Survey (HRDS)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967707" cy="201453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96338"/>
              </p:ext>
            </p:extLst>
          </p:nvPr>
        </p:nvGraphicFramePr>
        <p:xfrm>
          <a:off x="457200" y="1828800"/>
          <a:ext cx="7527926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3" name="Equation" r:id="rId4" imgW="4000320" imgH="2234880" progId="Equation.3">
                  <p:embed/>
                </p:oleObj>
              </mc:Choice>
              <mc:Fallback>
                <p:oleObj name="Equation" r:id="rId4" imgW="4000320" imgH="223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28800"/>
                        <a:ext cx="7527926" cy="420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66298" y="3974068"/>
            <a:ext cx="136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GBT 100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Capabilities of the GBT</a:t>
            </a:r>
            <a:endParaRPr lang="en-US" dirty="0"/>
          </a:p>
        </p:txBody>
      </p:sp>
      <p:sp>
        <p:nvSpPr>
          <p:cNvPr id="3" name="Rectangle 3"/>
          <p:cNvSpPr>
            <a:spLocks/>
          </p:cNvSpPr>
          <p:nvPr/>
        </p:nvSpPr>
        <p:spPr bwMode="auto">
          <a:xfrm>
            <a:off x="533400" y="1752600"/>
            <a:ext cx="82423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304800" indent="-304800" algn="l">
              <a:lnSpc>
                <a:spcPct val="90000"/>
              </a:lnSpc>
              <a:spcBef>
                <a:spcPts val="475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2D99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rPr>
              <a:t>Receivers cover 0.1 to 100 GHz </a:t>
            </a:r>
          </a:p>
          <a:p>
            <a:pPr marL="304800" indent="-304800" algn="l">
              <a:lnSpc>
                <a:spcPct val="90000"/>
              </a:lnSpc>
              <a:spcBef>
                <a:spcPts val="475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2D99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rPr>
              <a:t>Excellent point-source sensitivity</a:t>
            </a:r>
          </a:p>
          <a:p>
            <a:pPr marL="304800" indent="-304800" algn="l">
              <a:lnSpc>
                <a:spcPct val="90000"/>
              </a:lnSpc>
              <a:spcBef>
                <a:spcPts val="475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2D99"/>
                </a:solidFill>
                <a:latin typeface="Gill Sans MT" charset="0"/>
                <a:ea typeface="Gill Sans MT" charset="0"/>
                <a:cs typeface="Gill Sans MT" charset="0"/>
                <a:sym typeface="Gill Sans MT" charset="0"/>
              </a:rPr>
              <a:t>Excellent sensitivity for low surface-brightness mapping</a:t>
            </a:r>
          </a:p>
          <a:p>
            <a:pPr marL="304800" indent="-304800" algn="l">
              <a:lnSpc>
                <a:spcPct val="90000"/>
              </a:lnSpc>
              <a:spcBef>
                <a:spcPts val="475"/>
              </a:spcBef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2D99"/>
                </a:solidFill>
                <a:latin typeface="Gill Sans MT" charset="0"/>
                <a:ea typeface="Lucida Grande" charset="0"/>
                <a:cs typeface="Lucida Grande" charset="0"/>
                <a:sym typeface="Gill Sans MT" charset="0"/>
              </a:rPr>
              <a:t>&gt;85% of total sky covered    δ≥-46°</a:t>
            </a:r>
          </a:p>
          <a:p>
            <a:pPr marL="304800" indent="-304800" algn="l">
              <a:lnSpc>
                <a:spcPct val="90000"/>
              </a:lnSpc>
              <a:spcBef>
                <a:spcPts val="475"/>
              </a:spcBef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002D99"/>
                </a:solidFill>
                <a:latin typeface="Gill Sans MT" charset="0"/>
                <a:ea typeface="Lucida Grande" charset="0"/>
                <a:cs typeface="Lucida Grande" charset="0"/>
                <a:sym typeface="Gill Sans MT" charset="0"/>
              </a:rPr>
              <a:t>Location in the National Radio Quiet Zone</a:t>
            </a: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8208" r="8385" b="16713"/>
          <a:stretch>
            <a:fillRect/>
          </a:stretch>
        </p:blipFill>
        <p:spPr bwMode="auto">
          <a:xfrm>
            <a:off x="545757" y="3657600"/>
            <a:ext cx="57848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132" r="8035" b="31796"/>
          <a:stretch>
            <a:fillRect/>
          </a:stretch>
        </p:blipFill>
        <p:spPr bwMode="auto">
          <a:xfrm>
            <a:off x="6362701" y="3886200"/>
            <a:ext cx="2412999" cy="20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Spitzer IR HII Region Candidates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8486"/>
            <a:ext cx="4534215" cy="489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6476" y="2312894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MIPSGAL 24 micron (red)</a:t>
            </a:r>
          </a:p>
          <a:p>
            <a:r>
              <a:rPr lang="en-US" dirty="0" smtClean="0"/>
              <a:t>GLIMPSE 8 micron (green)</a:t>
            </a:r>
          </a:p>
          <a:p>
            <a:r>
              <a:rPr lang="en-US" dirty="0" smtClean="0"/>
              <a:t>GLIMPSE 3.6 micron (blue)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212668" y="6092200"/>
            <a:ext cx="2223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Anderson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HRDS RRL Detections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62" y="1555377"/>
            <a:ext cx="3627372" cy="4861560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444049" y="6216882"/>
            <a:ext cx="1802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Bania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2010)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Galactocentric</a:t>
            </a:r>
            <a:r>
              <a:rPr lang="en-US" dirty="0" smtClean="0"/>
              <a:t> Radius Distribution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8017078" cy="441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6788" y="2114798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Known+HRDS</a:t>
            </a:r>
            <a:r>
              <a:rPr lang="en-US" dirty="0" smtClean="0"/>
              <a:t>: 1276</a:t>
            </a:r>
          </a:p>
          <a:p>
            <a:r>
              <a:rPr lang="en-US" dirty="0" smtClean="0"/>
              <a:t>HRDS: 603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44049" y="6216882"/>
            <a:ext cx="1802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Bania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2010)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Distance Ambiguity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93938"/>
            <a:ext cx="4955408" cy="4880083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943600" y="6273966"/>
            <a:ext cx="2714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Roman-Duval+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2009)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HRDS: Distances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0" y="1528930"/>
            <a:ext cx="5829690" cy="4934549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29400" y="6301389"/>
            <a:ext cx="2242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Anderson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2012)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HRDS Distances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97105"/>
            <a:ext cx="7010400" cy="4913693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00800" y="6342001"/>
            <a:ext cx="2242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Anderson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2012)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HRDS: Face-On 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7" y="1600200"/>
            <a:ext cx="7557025" cy="443484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269502" y="6292255"/>
            <a:ext cx="2242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Anderson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2012)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Sample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2463" y="5181600"/>
            <a:ext cx="183415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39916"/>
                </a:solidFill>
              </a:rPr>
              <a:t>     GBT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+   140 Foot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5334000"/>
            <a:ext cx="152400" cy="152400"/>
          </a:xfrm>
          <a:prstGeom prst="ellipse">
            <a:avLst/>
          </a:prstGeom>
          <a:solidFill>
            <a:srgbClr val="1399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721" y="304799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11516" y="429117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84915" y="410775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HRDS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1" y="1543218"/>
            <a:ext cx="4684294" cy="45225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57847" y="3047998"/>
            <a:ext cx="2286000" cy="2308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90573" y="3872310"/>
            <a:ext cx="2133600" cy="6095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855535" y="6143784"/>
            <a:ext cx="3852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Quireza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</a:t>
            </a:r>
            <a:r>
              <a:rPr lang="en-US" sz="2000" dirty="0" smtClean="0">
                <a:solidFill>
                  <a:srgbClr val="0033CC"/>
                </a:solidFill>
              </a:rPr>
              <a:t>2006); </a:t>
            </a:r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3" y="1541659"/>
            <a:ext cx="6797842" cy="511628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05608"/>
              </p:ext>
            </p:extLst>
          </p:nvPr>
        </p:nvGraphicFramePr>
        <p:xfrm>
          <a:off x="4419600" y="51054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Equation" r:id="rId5" imgW="2082600" imgH="457200" progId="Equation.3">
                  <p:embed/>
                </p:oleObj>
              </mc:Choice>
              <mc:Fallback>
                <p:oleObj name="Equation" r:id="rId5" imgW="20826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054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</a:t>
            </a:r>
            <a:r>
              <a:rPr lang="en-US" dirty="0" err="1" smtClean="0"/>
              <a:t>Azimuthal</a:t>
            </a:r>
            <a:r>
              <a:rPr lang="en-US" dirty="0" smtClean="0"/>
              <a:t> Structure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1939"/>
              </p:ext>
            </p:extLst>
          </p:nvPr>
        </p:nvGraphicFramePr>
        <p:xfrm>
          <a:off x="6248400" y="4953000"/>
          <a:ext cx="227838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Equation" r:id="rId4" imgW="1460160" imgH="634680" progId="Equation.3">
                  <p:embed/>
                </p:oleObj>
              </mc:Choice>
              <mc:Fallback>
                <p:oleObj name="Equation" r:id="rId4" imgW="1460160" imgH="634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53000"/>
                        <a:ext cx="227838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00800" y="1981200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GBT Sample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5181600" cy="510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Unblocked Optics for High Dynamic Range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25" y="1876598"/>
            <a:ext cx="2609747" cy="1993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651687"/>
            <a:ext cx="2514600" cy="2206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63314"/>
            <a:ext cx="3886200" cy="2669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63314"/>
            <a:ext cx="3818965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57215"/>
              </p:ext>
            </p:extLst>
          </p:nvPr>
        </p:nvGraphicFramePr>
        <p:xfrm>
          <a:off x="6858000" y="2209800"/>
          <a:ext cx="1752600" cy="3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7" name="Equation" r:id="rId4" imgW="965160" imgH="177480" progId="Equation.3">
                  <p:embed/>
                </p:oleObj>
              </mc:Choice>
              <mc:Fallback>
                <p:oleObj name="Equation" r:id="rId4" imgW="9651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752600" cy="321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55408"/>
              </p:ext>
            </p:extLst>
          </p:nvPr>
        </p:nvGraphicFramePr>
        <p:xfrm>
          <a:off x="6710516" y="3124200"/>
          <a:ext cx="20526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8" name="Equation" r:id="rId6" imgW="1130040" imgH="177480" progId="Equation.3">
                  <p:embed/>
                </p:oleObj>
              </mc:Choice>
              <mc:Fallback>
                <p:oleObj name="Equation" r:id="rId6" imgW="113004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16" y="3124200"/>
                        <a:ext cx="20526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97172"/>
              </p:ext>
            </p:extLst>
          </p:nvPr>
        </p:nvGraphicFramePr>
        <p:xfrm>
          <a:off x="6749420" y="4191000"/>
          <a:ext cx="20288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9" name="Equation" r:id="rId8" imgW="1117440" imgH="177480" progId="Equation.3">
                  <p:embed/>
                </p:oleObj>
              </mc:Choice>
              <mc:Fallback>
                <p:oleObj name="Equation" r:id="rId8" imgW="11174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20" y="4191000"/>
                        <a:ext cx="20288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0516" y="157807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Slope (</a:t>
            </a:r>
            <a:r>
              <a:rPr lang="en-US" sz="2000" dirty="0" err="1" smtClean="0"/>
              <a:t>dex</a:t>
            </a:r>
            <a:r>
              <a:rPr lang="en-US" sz="2000" dirty="0" smtClean="0"/>
              <a:t>/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1" y="1578077"/>
            <a:ext cx="6156456" cy="47691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33046"/>
              </p:ext>
            </p:extLst>
          </p:nvPr>
        </p:nvGraphicFramePr>
        <p:xfrm>
          <a:off x="6884988" y="5257800"/>
          <a:ext cx="1752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0" name="Equation" r:id="rId11" imgW="965160" imgH="177480" progId="Equation.3">
                  <p:embed/>
                </p:oleObj>
              </mc:Choice>
              <mc:Fallback>
                <p:oleObj name="Equation" r:id="rId11" imgW="965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257800"/>
                        <a:ext cx="1752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HRDS Probes </a:t>
            </a:r>
            <a:r>
              <a:rPr lang="en-US" sz="2800" dirty="0" err="1" smtClean="0"/>
              <a:t>Metallicity</a:t>
            </a:r>
            <a:r>
              <a:rPr lang="en-US" sz="2800" dirty="0" smtClean="0"/>
              <a:t> Across the Galaxy</a:t>
            </a:r>
          </a:p>
          <a:p>
            <a:r>
              <a:rPr lang="en-US" sz="2800" dirty="0" smtClean="0"/>
              <a:t>Azimuthal Structure</a:t>
            </a:r>
          </a:p>
          <a:p>
            <a:r>
              <a:rPr lang="en-US" sz="2800" dirty="0" smtClean="0"/>
              <a:t>O/H radial gradients: -0.03 to -0.08 </a:t>
            </a:r>
            <a:r>
              <a:rPr lang="en-US" sz="2800" dirty="0" err="1" smtClean="0"/>
              <a:t>dex</a:t>
            </a:r>
            <a:r>
              <a:rPr lang="en-US" sz="2800" dirty="0" smtClean="0"/>
              <a:t>/</a:t>
            </a:r>
            <a:r>
              <a:rPr lang="en-US" sz="2800" dirty="0" err="1" smtClean="0"/>
              <a:t>kpc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Expand HRDS (WISE)</a:t>
            </a:r>
          </a:p>
          <a:p>
            <a:r>
              <a:rPr lang="en-US" sz="2800" dirty="0" smtClean="0"/>
              <a:t>Expand </a:t>
            </a:r>
            <a:r>
              <a:rPr lang="en-US" sz="2800" dirty="0" err="1" smtClean="0"/>
              <a:t>Te</a:t>
            </a:r>
            <a:r>
              <a:rPr lang="en-US" sz="2800" dirty="0" smtClean="0"/>
              <a:t> Measurements (GBT/VLA)</a:t>
            </a:r>
          </a:p>
          <a:p>
            <a:r>
              <a:rPr lang="en-US" sz="2800" dirty="0" smtClean="0"/>
              <a:t>Explore O/H – </a:t>
            </a:r>
            <a:r>
              <a:rPr lang="en-US" sz="2800" dirty="0" err="1" smtClean="0"/>
              <a:t>Te</a:t>
            </a:r>
            <a:r>
              <a:rPr lang="en-US" sz="2800" dirty="0" smtClean="0"/>
              <a:t> Relationship</a:t>
            </a:r>
          </a:p>
          <a:p>
            <a:pPr lvl="1"/>
            <a:r>
              <a:rPr lang="en-US" sz="2400" dirty="0" smtClean="0"/>
              <a:t>Modern Optical/Radio</a:t>
            </a:r>
          </a:p>
          <a:p>
            <a:pPr lvl="1"/>
            <a:r>
              <a:rPr lang="en-US" sz="2400" dirty="0" smtClean="0"/>
              <a:t>IR data (Herschel/SOFIA)</a:t>
            </a:r>
          </a:p>
          <a:p>
            <a:pPr lvl="1"/>
            <a:r>
              <a:rPr lang="en-US" sz="2400" dirty="0" smtClean="0"/>
              <a:t>Models (Cloudy)</a:t>
            </a:r>
          </a:p>
          <a:p>
            <a:pPr marL="0" indent="0">
              <a:buFontTx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147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HII Region Catalog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6" y="1851660"/>
            <a:ext cx="816158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6386"/>
            <a:ext cx="7239000" cy="487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GBT/140 Foot Cross Calibration</a:t>
            </a:r>
            <a:endParaRPr lang="en-US" dirty="0"/>
          </a:p>
        </p:txBody>
      </p:sp>
      <p:pic>
        <p:nvPicPr>
          <p:cNvPr id="3" name="Picture 2" descr="cross-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889458" cy="4606684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77000" y="6232235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Cluster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204255" cy="500526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400800" y="6417452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 - GBT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172200" cy="4923743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324600" y="6371543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Balser</a:t>
            </a:r>
            <a:r>
              <a:rPr lang="en-US" sz="2000" dirty="0" smtClean="0">
                <a:solidFill>
                  <a:srgbClr val="0033CC"/>
                </a:solidFill>
              </a:rPr>
              <a:t>+ </a:t>
            </a:r>
            <a:r>
              <a:rPr lang="en-US" sz="2000" dirty="0" smtClean="0">
                <a:solidFill>
                  <a:srgbClr val="0033CC"/>
                </a:solidFill>
              </a:rPr>
              <a:t>(2011)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Milky Way Spiral Arms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105400" cy="51054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086600" y="6177376"/>
            <a:ext cx="1508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Robert Hurt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science.nrao.edu/facilities/</a:t>
            </a:r>
            <a:r>
              <a:rPr lang="en-US" dirty="0" err="1" smtClean="0"/>
              <a:t>gbt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0800"/>
            <a:ext cx="8001000" cy="528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Pulsars to Detect Gravitational Radiation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98140"/>
            <a:ext cx="5105400" cy="509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Masers in AGN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699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16171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3989338"/>
            <a:ext cx="38186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H2O Masers in </a:t>
            </a:r>
          </a:p>
          <a:p>
            <a:r>
              <a:rPr lang="en-US" sz="2400" dirty="0" smtClean="0"/>
              <a:t>Nuclear Accretion Disks</a:t>
            </a:r>
          </a:p>
          <a:p>
            <a:endParaRPr lang="en-US" sz="2400" dirty="0" smtClean="0"/>
          </a:p>
          <a:p>
            <a:r>
              <a:rPr lang="en-US" sz="2400" dirty="0" smtClean="0"/>
              <a:t>Discovered by the GBT</a:t>
            </a:r>
          </a:p>
          <a:p>
            <a:r>
              <a:rPr lang="en-US" sz="2400" dirty="0" smtClean="0"/>
              <a:t>Monitored by the GBT</a:t>
            </a:r>
          </a:p>
          <a:p>
            <a:r>
              <a:rPr lang="en-US" sz="2400" dirty="0" smtClean="0"/>
              <a:t>Imaged by the VLBA+GBT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0" y="1986169"/>
            <a:ext cx="3332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Mass of the Black Hole</a:t>
            </a:r>
          </a:p>
          <a:p>
            <a:r>
              <a:rPr lang="en-US" sz="2400" dirty="0" smtClean="0"/>
              <a:t>Hubble Constant (Ho)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3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 smtClean="0"/>
              <a:t>HII Region </a:t>
            </a:r>
            <a:r>
              <a:rPr lang="en-US" dirty="0" err="1" smtClean="0"/>
              <a:t>Metallicity</a:t>
            </a:r>
            <a:r>
              <a:rPr lang="en-US" dirty="0" smtClean="0"/>
              <a:t> Distribution in the Milky Way Disk</a:t>
            </a:r>
            <a:br>
              <a:rPr lang="en-US" dirty="0" smtClean="0"/>
            </a:br>
            <a:r>
              <a:rPr lang="en-US" sz="1800" dirty="0" smtClean="0"/>
              <a:t>Dana </a:t>
            </a:r>
            <a:r>
              <a:rPr lang="en-US" sz="1800" dirty="0" err="1" smtClean="0"/>
              <a:t>Balser</a:t>
            </a:r>
            <a:r>
              <a:rPr lang="en-US" sz="1800" dirty="0" smtClean="0"/>
              <a:t> (NRAO) </a:t>
            </a:r>
            <a:br>
              <a:rPr lang="en-US" sz="1800" dirty="0" smtClean="0"/>
            </a:br>
            <a:r>
              <a:rPr lang="en-US" sz="1800" dirty="0" smtClean="0"/>
              <a:t>Loren Anderson (WVU), Tom </a:t>
            </a:r>
            <a:r>
              <a:rPr lang="en-US" sz="1800" dirty="0" err="1" smtClean="0"/>
              <a:t>Bania</a:t>
            </a:r>
            <a:r>
              <a:rPr lang="en-US" sz="1800" dirty="0" smtClean="0"/>
              <a:t> (BU), &amp; Trey Wenger (</a:t>
            </a:r>
            <a:r>
              <a:rPr lang="en-US" sz="1800" dirty="0" err="1" smtClean="0"/>
              <a:t>UVa</a:t>
            </a:r>
            <a:r>
              <a:rPr lang="en-US" sz="1800" dirty="0" smtClean="0"/>
              <a:t>)</a:t>
            </a:r>
          </a:p>
        </p:txBody>
      </p:sp>
      <p:pic>
        <p:nvPicPr>
          <p:cNvPr id="3075" name="Picture 5" descr="gbt_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324" y="1676400"/>
            <a:ext cx="6422287" cy="42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6105585"/>
            <a:ext cx="2489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Photo: Harry Morton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42" y="6003608"/>
            <a:ext cx="806242" cy="811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0" y="6040510"/>
            <a:ext cx="564490" cy="737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0" y="6175794"/>
            <a:ext cx="7048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Primordial Nucleosynthesis</a:t>
            </a:r>
          </a:p>
        </p:txBody>
      </p:sp>
      <p:pic>
        <p:nvPicPr>
          <p:cNvPr id="6148" name="Picture 4" descr="t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062" y="1524000"/>
            <a:ext cx="3579812" cy="5059073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58000" y="6081793"/>
            <a:ext cx="1872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Burles</a:t>
            </a:r>
            <a:r>
              <a:rPr lang="en-US" sz="2000" dirty="0">
                <a:solidFill>
                  <a:srgbClr val="0033CC"/>
                </a:solidFill>
              </a:rPr>
              <a:t>+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(2001)</a:t>
            </a:r>
          </a:p>
        </p:txBody>
      </p:sp>
    </p:spTree>
    <p:extLst>
      <p:ext uri="{BB962C8B-B14F-4D97-AF65-F5344CB8AC3E}">
        <p14:creationId xmlns:p14="http://schemas.microsoft.com/office/powerpoint/2010/main" val="22849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Primordial Abundances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5029200" y="6096000"/>
            <a:ext cx="20297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33CC"/>
                </a:solidFill>
              </a:rPr>
              <a:t>Burles</a:t>
            </a:r>
            <a:r>
              <a:rPr lang="en-US" sz="2000" dirty="0">
                <a:solidFill>
                  <a:srgbClr val="0033CC"/>
                </a:solidFill>
              </a:rPr>
              <a:t>+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(2001)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Spergel</a:t>
            </a:r>
            <a:r>
              <a:rPr lang="en-US" sz="2000" dirty="0">
                <a:solidFill>
                  <a:srgbClr val="0033CC"/>
                </a:solidFill>
              </a:rPr>
              <a:t>+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(2006)</a:t>
            </a:r>
            <a:endParaRPr lang="en-US" sz="2000" dirty="0"/>
          </a:p>
        </p:txBody>
      </p:sp>
      <p:sp>
        <p:nvSpPr>
          <p:cNvPr id="12698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080000" y="1752600"/>
            <a:ext cx="3429000" cy="990600"/>
          </a:xfrm>
          <a:solidFill>
            <a:schemeClr val="bg1">
              <a:alpha val="50000"/>
            </a:schemeClr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66FF"/>
                </a:solidFill>
              </a:rPr>
              <a:t>Izotov</a:t>
            </a:r>
            <a:r>
              <a:rPr lang="en-US" sz="2000" dirty="0">
                <a:solidFill>
                  <a:srgbClr val="0066FF"/>
                </a:solidFill>
              </a:rPr>
              <a:t>+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(2007)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solidFill>
                  <a:srgbClr val="0066FF"/>
                </a:solidFill>
              </a:rPr>
              <a:t>Peimbert</a:t>
            </a:r>
            <a:r>
              <a:rPr lang="en-US" sz="2000" dirty="0">
                <a:solidFill>
                  <a:srgbClr val="0066FF"/>
                </a:solidFill>
              </a:rPr>
              <a:t>+</a:t>
            </a: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dirty="0">
                <a:solidFill>
                  <a:srgbClr val="0066FF"/>
                </a:solidFill>
              </a:rPr>
              <a:t>(2007)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66FF"/>
                </a:solidFill>
              </a:rPr>
              <a:t>Olive &amp; Skillman (2004</a:t>
            </a:r>
            <a:r>
              <a:rPr lang="en-US" sz="1600" dirty="0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5410200" y="3429000"/>
            <a:ext cx="2069797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CC0000"/>
                </a:solidFill>
              </a:rPr>
              <a:t>Kirkman</a:t>
            </a:r>
            <a:r>
              <a:rPr lang="en-US" sz="2000" dirty="0">
                <a:solidFill>
                  <a:srgbClr val="CC0000"/>
                </a:solidFill>
              </a:rPr>
              <a:t>+</a:t>
            </a:r>
            <a:r>
              <a:rPr lang="en-US" sz="2000" dirty="0" smtClean="0">
                <a:solidFill>
                  <a:srgbClr val="CC0000"/>
                </a:solidFill>
              </a:rPr>
              <a:t> </a:t>
            </a:r>
            <a:r>
              <a:rPr lang="en-US" sz="2000" dirty="0">
                <a:solidFill>
                  <a:srgbClr val="CC0000"/>
                </a:solidFill>
              </a:rPr>
              <a:t>(2003</a:t>
            </a:r>
            <a:r>
              <a:rPr lang="en-US" sz="1600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5410200" y="4191000"/>
            <a:ext cx="3448380" cy="40011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CC00"/>
                </a:solidFill>
              </a:rPr>
              <a:t>Bania</a:t>
            </a:r>
            <a:r>
              <a:rPr lang="en-US" sz="2000" dirty="0">
                <a:solidFill>
                  <a:srgbClr val="00CC00"/>
                </a:solidFill>
              </a:rPr>
              <a:t>, Rood &amp; </a:t>
            </a:r>
            <a:r>
              <a:rPr lang="en-US" sz="2000" dirty="0" err="1">
                <a:solidFill>
                  <a:srgbClr val="00CC00"/>
                </a:solidFill>
              </a:rPr>
              <a:t>Balser</a:t>
            </a:r>
            <a:r>
              <a:rPr lang="en-US" sz="2000" dirty="0">
                <a:solidFill>
                  <a:srgbClr val="00CC00"/>
                </a:solidFill>
              </a:rPr>
              <a:t> (2002)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5486400" y="5029200"/>
            <a:ext cx="2456122" cy="70788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Ryan+ </a:t>
            </a:r>
            <a:r>
              <a:rPr lang="en-US" sz="2000" dirty="0">
                <a:solidFill>
                  <a:srgbClr val="00FFFF"/>
                </a:solidFill>
              </a:rPr>
              <a:t>(2000)</a:t>
            </a:r>
          </a:p>
          <a:p>
            <a:r>
              <a:rPr lang="en-US" sz="2000" dirty="0" err="1" smtClean="0">
                <a:solidFill>
                  <a:srgbClr val="00FFFF"/>
                </a:solidFill>
              </a:rPr>
              <a:t>Boesgaard</a:t>
            </a:r>
            <a:r>
              <a:rPr lang="en-US" sz="2000" dirty="0">
                <a:solidFill>
                  <a:srgbClr val="00FFFF"/>
                </a:solidFill>
              </a:rPr>
              <a:t>+</a:t>
            </a:r>
            <a:r>
              <a:rPr lang="en-US" sz="2000" dirty="0" smtClean="0">
                <a:solidFill>
                  <a:srgbClr val="00FFFF"/>
                </a:solidFill>
              </a:rPr>
              <a:t>. </a:t>
            </a:r>
            <a:r>
              <a:rPr lang="en-US" sz="2000" dirty="0">
                <a:solidFill>
                  <a:srgbClr val="00FFFF"/>
                </a:solidFill>
              </a:rPr>
              <a:t>(2005)</a:t>
            </a:r>
          </a:p>
        </p:txBody>
      </p:sp>
      <p:pic>
        <p:nvPicPr>
          <p:cNvPr id="126984" name="Picture 8" descr="sbbn_o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3795713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11140</TotalTime>
  <Words>1598</Words>
  <Application>Microsoft Office PowerPoint</Application>
  <PresentationFormat>On-screen Show (4:3)</PresentationFormat>
  <Paragraphs>257</Paragraphs>
  <Slides>39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Equation</vt:lpstr>
      <vt:lpstr>HII Region Metallicity Distribution in the Milky Way Disk Dana Balser (NRAO)  Loren Anderson (WVU), Tom Bania (BU), &amp; Trey Wenger (UVa)</vt:lpstr>
      <vt:lpstr>Key Capabilities of the GBT</vt:lpstr>
      <vt:lpstr>Unblocked Optics for High Dynamic Range</vt:lpstr>
      <vt:lpstr>science.nrao.edu/facilities/gbt</vt:lpstr>
      <vt:lpstr>Using Pulsars to Detect Gravitational Radiation</vt:lpstr>
      <vt:lpstr>Water Masers in AGN</vt:lpstr>
      <vt:lpstr>HII Region Metallicity Distribution in the Milky Way Disk Dana Balser (NRAO)  Loren Anderson (WVU), Tom Bania (BU), &amp; Trey Wenger (UVa)</vt:lpstr>
      <vt:lpstr>Primordial Nucleosynthesis</vt:lpstr>
      <vt:lpstr>Primordial Abundances</vt:lpstr>
      <vt:lpstr>Stellar Nucleosynthesis</vt:lpstr>
      <vt:lpstr>Galaxy Formation and Evolution</vt:lpstr>
      <vt:lpstr>Radial Abundance Gradients</vt:lpstr>
      <vt:lpstr>Abundance Tracers</vt:lpstr>
      <vt:lpstr>Chemodynamical Models</vt:lpstr>
      <vt:lpstr>HII Region Electron Temperature Radial Gradient</vt:lpstr>
      <vt:lpstr>Electron Temperature Radial Gradient</vt:lpstr>
      <vt:lpstr>HII Region Electron Temperature and Metallicity</vt:lpstr>
      <vt:lpstr>O/H Radial Gradient</vt:lpstr>
      <vt:lpstr>HII Region Discovery Survey (HRDS)</vt:lpstr>
      <vt:lpstr>Spitzer IR HII Region Candidates</vt:lpstr>
      <vt:lpstr>HRDS RRL Detections</vt:lpstr>
      <vt:lpstr>Galactocentric Radius Distribution</vt:lpstr>
      <vt:lpstr>Kinematic Distance Ambiguity</vt:lpstr>
      <vt:lpstr>HRDS: Distances</vt:lpstr>
      <vt:lpstr>HRDS Distances</vt:lpstr>
      <vt:lpstr>HRDS: Face-On Map</vt:lpstr>
      <vt:lpstr>HII Region Sample</vt:lpstr>
      <vt:lpstr>Electron Temperature Radial Gradient</vt:lpstr>
      <vt:lpstr>Electron Temperature Azimuthal Structure</vt:lpstr>
      <vt:lpstr>O/H Radial Gradient</vt:lpstr>
      <vt:lpstr>Summary</vt:lpstr>
      <vt:lpstr>Future</vt:lpstr>
      <vt:lpstr>WISE HII Region Catalog Distribution</vt:lpstr>
      <vt:lpstr>Questions</vt:lpstr>
      <vt:lpstr>Extra Slides</vt:lpstr>
      <vt:lpstr>GBT/140 Foot Cross Calibration</vt:lpstr>
      <vt:lpstr>Open Cluster Data</vt:lpstr>
      <vt:lpstr>O/H Radial Gradient - GBT</vt:lpstr>
      <vt:lpstr>Milky Way Spiral Arms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dbalser</dc:creator>
  <cp:lastModifiedBy>Dana Balser</cp:lastModifiedBy>
  <cp:revision>380</cp:revision>
  <dcterms:created xsi:type="dcterms:W3CDTF">2007-05-09T20:40:46Z</dcterms:created>
  <dcterms:modified xsi:type="dcterms:W3CDTF">2013-09-30T18:57:53Z</dcterms:modified>
</cp:coreProperties>
</file>