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616" r:id="rId2"/>
    <p:sldId id="625" r:id="rId3"/>
    <p:sldId id="495" r:id="rId4"/>
    <p:sldId id="632" r:id="rId5"/>
    <p:sldId id="626" r:id="rId6"/>
    <p:sldId id="542" r:id="rId7"/>
    <p:sldId id="637" r:id="rId8"/>
    <p:sldId id="1055" r:id="rId9"/>
    <p:sldId id="261" r:id="rId10"/>
    <p:sldId id="1051" r:id="rId11"/>
    <p:sldId id="1053" r:id="rId12"/>
    <p:sldId id="1057" r:id="rId13"/>
    <p:sldId id="1054" r:id="rId14"/>
    <p:sldId id="1045" r:id="rId15"/>
    <p:sldId id="1046" r:id="rId16"/>
    <p:sldId id="569" r:id="rId17"/>
    <p:sldId id="1049" r:id="rId18"/>
    <p:sldId id="1056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18C"/>
    <a:srgbClr val="D6DCE5"/>
    <a:srgbClr val="2F5597"/>
    <a:srgbClr val="FFFFFF"/>
    <a:srgbClr val="EAEFF7"/>
    <a:srgbClr val="454948"/>
    <a:srgbClr val="9F947C"/>
    <a:srgbClr val="5B9BD5"/>
    <a:srgbClr val="998465"/>
    <a:srgbClr val="3D7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6" autoAdjust="0"/>
    <p:restoredTop sz="92918" autoAdjust="0"/>
  </p:normalViewPr>
  <p:slideViewPr>
    <p:cSldViewPr snapToGrid="0" snapToObjects="1" showGuides="1">
      <p:cViewPr>
        <p:scale>
          <a:sx n="140" d="100"/>
          <a:sy n="140" d="100"/>
        </p:scale>
        <p:origin x="304" y="2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the next U.S. Flagship Radio Observatory.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6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b5c39ac60e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b5c39ac60e_3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7" name="Google Shape;247;g1b5c39ac60e_3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144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1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Our technical concept to achieve this science.</a:t>
            </a:r>
          </a:p>
          <a:p>
            <a:pPr marL="180556" indent="-180556">
              <a:buFontTx/>
              <a:buChar char="-"/>
            </a:pPr>
            <a:endParaRPr lang="en-US" baseline="0" dirty="0"/>
          </a:p>
          <a:p>
            <a:pPr marL="180556" indent="-180556">
              <a:buFontTx/>
              <a:buChar char="-"/>
            </a:pPr>
            <a:r>
              <a:rPr lang="en-US" baseline="0" dirty="0"/>
              <a:t>MAIN GOAL OF ARRAY </a:t>
            </a:r>
          </a:p>
          <a:p>
            <a:pPr marL="662039" lvl="1" indent="-180556">
              <a:buFontTx/>
              <a:buChar char="-"/>
            </a:pPr>
            <a:r>
              <a:rPr lang="en-US" i="1" dirty="0"/>
              <a:t>To be flexible enough to support the breadth of scientific investigations that will be proposed by its creative scientist-users over the decades-long lifetime of the instrument</a:t>
            </a:r>
            <a:r>
              <a:rPr lang="en-US" dirty="0"/>
              <a:t>. </a:t>
            </a:r>
            <a:endParaRPr lang="en-US" baseline="0" dirty="0"/>
          </a:p>
          <a:p>
            <a:pPr marL="662039" lvl="1" indent="-180556">
              <a:buFontTx/>
              <a:buChar char="-"/>
            </a:pPr>
            <a:r>
              <a:rPr lang="en-US" baseline="0" dirty="0"/>
              <a:t>Much different style of instrument than SKA and LSST, which is really focused on surveys.  </a:t>
            </a:r>
            <a:endParaRPr lang="en-US" dirty="0"/>
          </a:p>
          <a:p>
            <a:pPr marL="190865" indent="-190865">
              <a:buFontTx/>
              <a:buChar char="-"/>
            </a:pPr>
            <a:endParaRPr lang="en-US" dirty="0"/>
          </a:p>
          <a:p>
            <a:pPr marL="190865" indent="-190865">
              <a:buFontTx/>
              <a:buChar char="-"/>
            </a:pPr>
            <a:r>
              <a:rPr lang="en-US" dirty="0"/>
              <a:t>Front-end 6-bands in two </a:t>
            </a:r>
            <a:r>
              <a:rPr lang="en-US" dirty="0" err="1"/>
              <a:t>dewars</a:t>
            </a:r>
            <a:endParaRPr lang="en-US" dirty="0"/>
          </a:p>
          <a:p>
            <a:pPr marL="190865" indent="-190865">
              <a:buFontTx/>
              <a:buChar char="-"/>
            </a:pPr>
            <a:r>
              <a:rPr lang="en-US" dirty="0"/>
              <a:t>Up to 20 GHz instantaneous processed</a:t>
            </a:r>
            <a:r>
              <a:rPr lang="en-US" baseline="0" dirty="0"/>
              <a:t> bandwidth</a:t>
            </a:r>
            <a:endParaRPr lang="en-US" dirty="0"/>
          </a:p>
          <a:p>
            <a:pPr marL="190865" indent="-190865">
              <a:buFontTx/>
              <a:buChar char="-"/>
            </a:pPr>
            <a:endParaRPr lang="en-US" dirty="0"/>
          </a:p>
          <a:p>
            <a:pPr marL="307805" indent="-307805">
              <a:spcBef>
                <a:spcPts val="646"/>
              </a:spcBef>
              <a:buFont typeface="Arial"/>
              <a:buChar char="•"/>
            </a:pPr>
            <a:r>
              <a:rPr lang="en-US" sz="1300" dirty="0">
                <a:cs typeface="Times New Roman"/>
              </a:rPr>
              <a:t>Continuum Sensitivity: ~0.1 </a:t>
            </a:r>
            <a:r>
              <a:rPr lang="en-US" sz="1300" dirty="0" err="1">
                <a:cs typeface="Times New Roman"/>
              </a:rPr>
              <a:t>uJy</a:t>
            </a:r>
            <a:r>
              <a:rPr lang="en-US" sz="1300" dirty="0">
                <a:cs typeface="Times New Roman"/>
              </a:rPr>
              <a:t>/</a:t>
            </a:r>
            <a:r>
              <a:rPr lang="en-US" sz="1300" dirty="0" err="1">
                <a:cs typeface="Times New Roman"/>
              </a:rPr>
              <a:t>bm</a:t>
            </a:r>
            <a:r>
              <a:rPr lang="en-US" sz="1300" dirty="0">
                <a:cs typeface="Times New Roman"/>
              </a:rPr>
              <a:t> @  1cm, 10mas, 10hr =&gt;  T</a:t>
            </a:r>
            <a:r>
              <a:rPr lang="en-US" sz="1300" baseline="-25000" dirty="0">
                <a:cs typeface="Times New Roman"/>
              </a:rPr>
              <a:t>B</a:t>
            </a:r>
            <a:r>
              <a:rPr lang="en-US" sz="1300" dirty="0">
                <a:cs typeface="Times New Roman"/>
              </a:rPr>
              <a:t> ~ 1.8 K</a:t>
            </a:r>
          </a:p>
          <a:p>
            <a:pPr marL="307805" indent="-307805">
              <a:spcBef>
                <a:spcPts val="646"/>
              </a:spcBef>
              <a:buFont typeface="Arial"/>
              <a:buChar char="•"/>
            </a:pPr>
            <a:r>
              <a:rPr lang="en-US" sz="1300" dirty="0">
                <a:cs typeface="Times New Roman"/>
              </a:rPr>
              <a:t>Line sensitivity: ~20 </a:t>
            </a:r>
            <a:r>
              <a:rPr lang="en-US" sz="1300" dirty="0" err="1">
                <a:cs typeface="Times New Roman"/>
              </a:rPr>
              <a:t>uJy</a:t>
            </a:r>
            <a:r>
              <a:rPr lang="en-US" sz="1300" dirty="0">
                <a:cs typeface="Times New Roman"/>
              </a:rPr>
              <a:t>/</a:t>
            </a:r>
            <a:r>
              <a:rPr lang="en-US" sz="1300" dirty="0" err="1">
                <a:cs typeface="Times New Roman"/>
              </a:rPr>
              <a:t>bm</a:t>
            </a:r>
            <a:r>
              <a:rPr lang="en-US" sz="1300" dirty="0">
                <a:cs typeface="Times New Roman"/>
              </a:rPr>
              <a:t> @  1cm,  10 km/s, 1”, 10hr =&gt; T</a:t>
            </a:r>
            <a:r>
              <a:rPr lang="en-US" sz="1300" baseline="-25000" dirty="0">
                <a:cs typeface="Times New Roman"/>
              </a:rPr>
              <a:t>B</a:t>
            </a:r>
            <a:r>
              <a:rPr lang="en-US" sz="1300" dirty="0">
                <a:cs typeface="Times New Roman"/>
              </a:rPr>
              <a:t> ~ 25 </a:t>
            </a:r>
            <a:r>
              <a:rPr lang="en-US" sz="1300" dirty="0" err="1">
                <a:cs typeface="Times New Roman"/>
              </a:rPr>
              <a:t>mK</a:t>
            </a:r>
            <a:endParaRPr lang="en-US" sz="1300" dirty="0"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59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3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4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10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b5c39ac60e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b5c39ac60e_3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7" name="Google Shape;247;g1b5c39ac60e_3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6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9B38D7-DA20-E64B-BBF2-EC6E19F8BE96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0F81E-36D1-6A45-94B1-ABF4095BDC39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9AB235-3A93-E24F-95E9-3BCA3185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73A4F1-5C43-F449-A25F-197884A49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3CD250-57AD-6142-8D5F-4D9E0072A4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585944-053A-D64F-ADF8-0E98A25F3C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C017E3-1E76-A64F-96F2-478C874D2FD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8111F0-B824-5F4D-9CE5-F5CA16A6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31A785-3E35-2748-A942-507807A6C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18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3D088A-969A-F44F-AA0E-84F725C7E9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0866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AA3E7D-B6B2-B441-AA69-FF6F04E2F6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47D8-D3FB-5546-A7F1-35646556AF7E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D2577E-47EF-FE45-9612-9A76C0D30221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DB95A3-403D-D745-B27E-1E2051D2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7" y="4677711"/>
            <a:ext cx="447661" cy="3363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4AB03-D1E6-2B46-BA2B-750CD632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674B16-9DF2-9D48-8E6B-FD3BA0C787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DF98A9-E6FA-944F-B10D-36F7E3EF42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26884F6-EC8D-B849-95C8-ED88B7B5A59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33C52-8EC4-E045-90F3-E342309ECF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47D8-D3FB-5546-A7F1-35646556AF7E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D2577E-47EF-FE45-9612-9A76C0D30221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DB95A3-403D-D745-B27E-1E2051D2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4AB03-D1E6-2B46-BA2B-750CD632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674B16-9DF2-9D48-8E6B-FD3BA0C787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DF98A9-E6FA-944F-B10D-36F7E3EF42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26884F6-EC8D-B849-95C8-ED88B7B5A59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33C52-8EC4-E045-90F3-E342309EC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ngvla.nrao.edu/system/media_files/binaries/388/original/SWG1_slides.pptx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ui.adsabs.harvard.edu/abs/2021ApJ...912L..17H/abstrac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hyperlink" Target="https://ui.adsabs.harvard.edu/abs/2016AcA....66..239K/abstract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i.adsabs.harvard.edu/abs/2005A%26A...431..547P/abstract" TargetMode="External"/><Relationship Id="rId5" Type="http://schemas.openxmlformats.org/officeDocument/2006/relationships/image" Target="../media/image87.png"/><Relationship Id="rId4" Type="http://schemas.openxmlformats.org/officeDocument/2006/relationships/hyperlink" Target="https://ui.adsabs.harvard.edu/abs/2018ApJ...863L..35M/abstrac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18ApJ...866...87B/abstract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18ASPC..517..321H/abstrac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o.nrao.edu/ngVLASK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gvla.nao.ac.jp/researcher/resources/working_group.html" TargetMode="External"/><Relationship Id="rId2" Type="http://schemas.openxmlformats.org/officeDocument/2006/relationships/hyperlink" Target="https://ngvla.nrao.edu/page/workinggrou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anda.org/articles/aa/pdf/2021/10/aa41633-21.pdf" TargetMode="External"/><Relationship Id="rId4" Type="http://schemas.openxmlformats.org/officeDocument/2006/relationships/hyperlink" Target="https://ui.adsabs.harvard.edu/abs/2019AJ....158..208G/abstract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ationalacademies.org/our-work/decadal-survey-on-astronomy-and-astrophysics-2020-astro2020" TargetMode="Externa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png"/><Relationship Id="rId39" Type="http://schemas.openxmlformats.org/officeDocument/2006/relationships/image" Target="../media/image52.gif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24" Type="http://schemas.openxmlformats.org/officeDocument/2006/relationships/image" Target="../media/image37.gif"/><Relationship Id="rId32" Type="http://schemas.openxmlformats.org/officeDocument/2006/relationships/image" Target="../media/image45.png"/><Relationship Id="rId37" Type="http://schemas.openxmlformats.org/officeDocument/2006/relationships/image" Target="../media/image50.jpeg"/><Relationship Id="rId40" Type="http://schemas.openxmlformats.org/officeDocument/2006/relationships/image" Target="../media/image53.jpeg"/><Relationship Id="rId45" Type="http://schemas.openxmlformats.org/officeDocument/2006/relationships/image" Target="../media/image58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jpeg"/><Relationship Id="rId27" Type="http://schemas.openxmlformats.org/officeDocument/2006/relationships/image" Target="../media/image40.pn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43" Type="http://schemas.openxmlformats.org/officeDocument/2006/relationships/image" Target="../media/image56.png"/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jpe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0" Type="http://schemas.openxmlformats.org/officeDocument/2006/relationships/image" Target="../media/image33.jpeg"/><Relationship Id="rId41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hyperlink" Target="https://ui.adsabs.harvard.edu/abs/2022NatAs...6.1068M/abstract" TargetMode="External"/><Relationship Id="rId4" Type="http://schemas.openxmlformats.org/officeDocument/2006/relationships/hyperlink" Target="https://ui.adsabs.harvard.edu/abs/2020A%26A...637A..15B/abstrac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ED987B-81D3-8E44-9548-94CC6E0DBE1C}"/>
              </a:ext>
            </a:extLst>
          </p:cNvPr>
          <p:cNvSpPr txBox="1">
            <a:spLocks/>
          </p:cNvSpPr>
          <p:nvPr/>
        </p:nvSpPr>
        <p:spPr>
          <a:xfrm>
            <a:off x="96972" y="50793"/>
            <a:ext cx="7305226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Maser Science with the next-generation Very Large Array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ngVLA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80F2D-3160-10D3-4AF3-83F743FDB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70" y="460212"/>
            <a:ext cx="1436526" cy="44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ABF488-3B18-35CC-6E46-CC25EB20F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31" y="105334"/>
            <a:ext cx="1254413" cy="821857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67334DB-9634-F531-1433-348D0AB8CA7A}"/>
              </a:ext>
            </a:extLst>
          </p:cNvPr>
          <p:cNvSpPr txBox="1">
            <a:spLocks/>
          </p:cNvSpPr>
          <p:nvPr/>
        </p:nvSpPr>
        <p:spPr>
          <a:xfrm>
            <a:off x="155052" y="4719063"/>
            <a:ext cx="8988947" cy="39211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ngVLA.nrao.edu</a:t>
            </a: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IAU 380 - March 24, 2023     </a:t>
            </a: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ngvla.nao.ac.jp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859AF-DB2C-2F46-671F-5CA758C6D1E2}"/>
              </a:ext>
            </a:extLst>
          </p:cNvPr>
          <p:cNvSpPr txBox="1"/>
          <p:nvPr/>
        </p:nvSpPr>
        <p:spPr>
          <a:xfrm>
            <a:off x="3648440" y="3505416"/>
            <a:ext cx="4039496" cy="126188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Todd Hunter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NRAO – Charlottesville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Member of Science Working Group 1: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Stars, Planetary Systems and their Origins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g1b5c39ac60e_3_4">
            <a:extLst>
              <a:ext uri="{FF2B5EF4-FFF2-40B4-BE49-F238E27FC236}">
                <a16:creationId xmlns:a16="http://schemas.microsoft.com/office/drawing/2014/main" id="{5335A17F-11D2-3B0F-D22F-C1834B2ACC60}"/>
              </a:ext>
            </a:extLst>
          </p:cNvPr>
          <p:cNvSpPr txBox="1">
            <a:spLocks/>
          </p:cNvSpPr>
          <p:nvPr/>
        </p:nvSpPr>
        <p:spPr>
          <a:xfrm>
            <a:off x="1515290" y="10601"/>
            <a:ext cx="7000200" cy="72100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Masers as probes of accretion outbursts</a:t>
            </a:r>
          </a:p>
        </p:txBody>
      </p:sp>
      <p:sp>
        <p:nvSpPr>
          <p:cNvPr id="3" name="Google Shape;256;g1b5c39ac60e_3_4">
            <a:extLst>
              <a:ext uri="{FF2B5EF4-FFF2-40B4-BE49-F238E27FC236}">
                <a16:creationId xmlns:a16="http://schemas.microsoft.com/office/drawing/2014/main" id="{24817946-85C2-074A-43F1-F3CB96FF9330}"/>
              </a:ext>
            </a:extLst>
          </p:cNvPr>
          <p:cNvSpPr txBox="1">
            <a:spLocks/>
          </p:cNvSpPr>
          <p:nvPr/>
        </p:nvSpPr>
        <p:spPr>
          <a:xfrm>
            <a:off x="1324587" y="602065"/>
            <a:ext cx="4458738" cy="127303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0" indent="-285750">
              <a:spcBef>
                <a:spcPts val="0"/>
              </a:spcBef>
              <a:buClr>
                <a:srgbClr val="434343"/>
              </a:buClr>
              <a:buSzPts val="1200"/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II CH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OH masers (including 6.7 GHz), are intimately tied to accretion outbursts </a:t>
            </a:r>
          </a:p>
          <a:p>
            <a:pPr marL="438150" indent="-285750">
              <a:spcBef>
                <a:spcPts val="0"/>
              </a:spcBef>
              <a:buClr>
                <a:srgbClr val="434343"/>
              </a:buClr>
              <a:buSzPts val="1200"/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Flares trace the rapid increase in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mid-IR/far-IR radiation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from the active massive protostar </a:t>
            </a:r>
          </a:p>
          <a:p>
            <a:pPr marL="438150" indent="-285750">
              <a:spcBef>
                <a:spcPts val="0"/>
              </a:spcBef>
              <a:buClr>
                <a:srgbClr val="434343"/>
              </a:buClr>
              <a:buSzPts val="1200"/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NGC6334I-MM1, S255IR-NIRS3, G358.93-0.03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720B4-B1F7-BFF8-4772-8F3CC8930B40}"/>
              </a:ext>
            </a:extLst>
          </p:cNvPr>
          <p:cNvSpPr txBox="1"/>
          <p:nvPr/>
        </p:nvSpPr>
        <p:spPr>
          <a:xfrm>
            <a:off x="167446" y="1756142"/>
            <a:ext cx="57715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Current challenges:</a:t>
            </a:r>
          </a:p>
          <a:p>
            <a:pPr marL="346075" lvl="1" indent="-109538">
              <a:buFont typeface="Arial" panose="020B0604020202020204" pitchFamily="34" charset="0"/>
              <a:buChar char="•"/>
            </a:pPr>
            <a:r>
              <a:rPr lang="en-US" sz="1600" dirty="0"/>
              <a:t>Rise/fall time can be rapid (days to weeks)</a:t>
            </a:r>
          </a:p>
          <a:p>
            <a:pPr marL="346075" lvl="1" indent="-109538">
              <a:buFont typeface="Arial" panose="020B0604020202020204" pitchFamily="34" charset="0"/>
              <a:buChar char="•"/>
            </a:pPr>
            <a:r>
              <a:rPr lang="en-US" sz="1600" dirty="0"/>
              <a:t>Follow-up is constrained by interferometer configurations</a:t>
            </a:r>
          </a:p>
          <a:p>
            <a:pPr marL="635000" lvl="3" indent="-119063">
              <a:buFont typeface="Arial" panose="020B0604020202020204" pitchFamily="34" charset="0"/>
              <a:buChar char="•"/>
            </a:pPr>
            <a:r>
              <a:rPr lang="en-US" sz="1600" dirty="0"/>
              <a:t>Example: for </a:t>
            </a:r>
            <a:r>
              <a:rPr lang="en-US" sz="1600" b="1" dirty="0">
                <a:solidFill>
                  <a:srgbClr val="0070C0"/>
                </a:solidFill>
              </a:rPr>
              <a:t>G358.93</a:t>
            </a:r>
            <a:r>
              <a:rPr lang="en-US" sz="1600" dirty="0"/>
              <a:t> (Jan2019) &amp; </a:t>
            </a:r>
            <a:r>
              <a:rPr lang="en-US" sz="1600" b="1" dirty="0">
                <a:solidFill>
                  <a:srgbClr val="C00000"/>
                </a:solidFill>
              </a:rPr>
              <a:t>G36.11+0.55</a:t>
            </a:r>
            <a:r>
              <a:rPr lang="en-US" sz="1600" dirty="0"/>
              <a:t> (Oct2022), SMA was in a larger configuration than ALMA. Both times!</a:t>
            </a:r>
          </a:p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80A0B-C81F-F362-21FC-3A22F5468BA9}"/>
              </a:ext>
            </a:extLst>
          </p:cNvPr>
          <p:cNvSpPr txBox="1"/>
          <p:nvPr/>
        </p:nvSpPr>
        <p:spPr>
          <a:xfrm>
            <a:off x="3821421" y="3904066"/>
            <a:ext cx="4424458" cy="1015663"/>
          </a:xfrm>
          <a:prstGeom prst="rect">
            <a:avLst/>
          </a:prstGeom>
          <a:noFill/>
          <a:ln w="12700">
            <a:solidFill>
              <a:srgbClr val="2F559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F5597"/>
                </a:solidFill>
              </a:rPr>
              <a:t>The fixed layout of </a:t>
            </a:r>
            <a:r>
              <a:rPr lang="en-US" sz="2000" b="1" dirty="0" err="1">
                <a:solidFill>
                  <a:srgbClr val="2F5597"/>
                </a:solidFill>
              </a:rPr>
              <a:t>ngVLA</a:t>
            </a:r>
            <a:r>
              <a:rPr lang="en-US" sz="2000" b="1" dirty="0">
                <a:solidFill>
                  <a:srgbClr val="2F5597"/>
                </a:solidFill>
              </a:rPr>
              <a:t> means that rapid follow-up at each necessary angular scale will always be possible!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D9DBA-C476-17C2-CCC4-C4BC1FE34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50" y="539657"/>
            <a:ext cx="2909394" cy="2886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EF1029-5857-D3FA-BA29-4A3963877BFA}"/>
              </a:ext>
            </a:extLst>
          </p:cNvPr>
          <p:cNvSpPr txBox="1"/>
          <p:nvPr/>
        </p:nvSpPr>
        <p:spPr>
          <a:xfrm>
            <a:off x="6166628" y="3367810"/>
            <a:ext cx="26825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NGC6334I-MM1, </a:t>
            </a:r>
            <a:r>
              <a:rPr lang="en-US" i="1" dirty="0">
                <a:hlinkClick r:id="rId4"/>
              </a:rPr>
              <a:t>Hunter et al. 2021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8FA8B-B1DB-732E-6F45-E7A585336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" b="1215"/>
          <a:stretch/>
        </p:blipFill>
        <p:spPr>
          <a:xfrm>
            <a:off x="200956" y="3040686"/>
            <a:ext cx="3224820" cy="2060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207F50-8342-4707-3EB2-ED249BD5FD88}"/>
              </a:ext>
            </a:extLst>
          </p:cNvPr>
          <p:cNvSpPr txBox="1"/>
          <p:nvPr/>
        </p:nvSpPr>
        <p:spPr>
          <a:xfrm>
            <a:off x="574085" y="3050258"/>
            <a:ext cx="31020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G36.11+0.55     6.7 GHz light curve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 (Y. </a:t>
            </a:r>
            <a:r>
              <a:rPr lang="en-US" sz="1400" b="1" dirty="0" err="1">
                <a:solidFill>
                  <a:srgbClr val="C00000"/>
                </a:solidFill>
              </a:rPr>
              <a:t>Yonekura</a:t>
            </a:r>
            <a:r>
              <a:rPr lang="en-US" sz="1400" b="1" dirty="0">
                <a:solidFill>
                  <a:srgbClr val="C00000"/>
                </a:solidFill>
              </a:rPr>
              <a:t>,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priv. comm.)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70077-3A1C-7451-79C4-0C80767A7F31}"/>
              </a:ext>
            </a:extLst>
          </p:cNvPr>
          <p:cNvSpPr txBox="1"/>
          <p:nvPr/>
        </p:nvSpPr>
        <p:spPr>
          <a:xfrm rot="1872013">
            <a:off x="343789" y="1264680"/>
            <a:ext cx="1003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FLEXIBILITY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80915-1252-66CF-4E32-05D6524DDFCB}"/>
              </a:ext>
            </a:extLst>
          </p:cNvPr>
          <p:cNvSpPr txBox="1"/>
          <p:nvPr/>
        </p:nvSpPr>
        <p:spPr>
          <a:xfrm rot="1872013">
            <a:off x="52861" y="1376557"/>
            <a:ext cx="1185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uv</a:t>
            </a:r>
            <a:r>
              <a:rPr lang="en-US" b="1" dirty="0">
                <a:solidFill>
                  <a:srgbClr val="0070C0"/>
                </a:solidFill>
              </a:rPr>
              <a:t> COVERAGE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DCA7C9-E099-4052-1076-C3E5D339181A}"/>
              </a:ext>
            </a:extLst>
          </p:cNvPr>
          <p:cNvSpPr txBox="1"/>
          <p:nvPr/>
        </p:nvSpPr>
        <p:spPr>
          <a:xfrm rot="1872013">
            <a:off x="551892" y="1173904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SENSITIVITY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0221EB-D391-710F-E85B-2CDB80D277BA}"/>
              </a:ext>
            </a:extLst>
          </p:cNvPr>
          <p:cNvCxnSpPr>
            <a:cxnSpLocks/>
          </p:cNvCxnSpPr>
          <p:nvPr/>
        </p:nvCxnSpPr>
        <p:spPr>
          <a:xfrm>
            <a:off x="5486400" y="1405719"/>
            <a:ext cx="1241946" cy="95535"/>
          </a:xfrm>
          <a:prstGeom prst="straightConnector1">
            <a:avLst/>
          </a:prstGeom>
          <a:ln w="31750">
            <a:solidFill>
              <a:srgbClr val="FE018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87B0ECB-F92F-FACF-57A8-034128293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" b="13734"/>
          <a:stretch/>
        </p:blipFill>
        <p:spPr>
          <a:xfrm>
            <a:off x="3465630" y="3073075"/>
            <a:ext cx="2544936" cy="73085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4F70797-F2C3-2D6D-7EF5-F1A07CE1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88" y="3326027"/>
            <a:ext cx="868202" cy="64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9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9E46E26-7099-137F-5F23-F539B8329839}"/>
              </a:ext>
            </a:extLst>
          </p:cNvPr>
          <p:cNvSpPr/>
          <p:nvPr/>
        </p:nvSpPr>
        <p:spPr>
          <a:xfrm>
            <a:off x="4610220" y="3257133"/>
            <a:ext cx="4180034" cy="144184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49;g1b5c39ac60e_3_4">
            <a:extLst>
              <a:ext uri="{FF2B5EF4-FFF2-40B4-BE49-F238E27FC236}">
                <a16:creationId xmlns:a16="http://schemas.microsoft.com/office/drawing/2014/main" id="{A1A05784-7D54-2263-988A-7721344E54DB}"/>
              </a:ext>
            </a:extLst>
          </p:cNvPr>
          <p:cNvSpPr txBox="1">
            <a:spLocks/>
          </p:cNvSpPr>
          <p:nvPr/>
        </p:nvSpPr>
        <p:spPr>
          <a:xfrm>
            <a:off x="1408499" y="-41450"/>
            <a:ext cx="7618752" cy="74948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Connecting with thermal lines in 3mm Band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C0220-76E8-BBE7-AE07-70F5DB3C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79" y="600701"/>
            <a:ext cx="4810647" cy="20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07983-28F5-5E5A-D250-F650F1E06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064" y="2373484"/>
            <a:ext cx="3203184" cy="2333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112FA-5FA5-ED4F-7CCB-9CFF79AD0998}"/>
              </a:ext>
            </a:extLst>
          </p:cNvPr>
          <p:cNvSpPr txBox="1"/>
          <p:nvPr/>
        </p:nvSpPr>
        <p:spPr>
          <a:xfrm>
            <a:off x="4973745" y="2665793"/>
            <a:ext cx="405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Band 10 ALMA detection of the North/South outflow from NGC6334I–MM1 (</a:t>
            </a:r>
            <a:r>
              <a:rPr lang="en-US" sz="1400" i="1" dirty="0">
                <a:hlinkClick r:id="rId4"/>
              </a:rPr>
              <a:t>McGuire et al. 2018</a:t>
            </a:r>
            <a:r>
              <a:rPr lang="en-US" sz="1400" i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25CC5-A7E6-968F-6C30-FA275F7CFC44}"/>
              </a:ext>
            </a:extLst>
          </p:cNvPr>
          <p:cNvSpPr txBox="1"/>
          <p:nvPr/>
        </p:nvSpPr>
        <p:spPr>
          <a:xfrm>
            <a:off x="209806" y="998928"/>
            <a:ext cx="3787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Masers provide only a partial view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Thermal lines can provide </a:t>
            </a:r>
            <a:r>
              <a:rPr lang="en-US" sz="1600" i="1" dirty="0"/>
              <a:t>T </a:t>
            </a:r>
            <a:r>
              <a:rPr lang="en-US" sz="1600" dirty="0"/>
              <a:t>and </a:t>
            </a:r>
            <a:r>
              <a:rPr lang="en-US" sz="1600" i="1" dirty="0" err="1"/>
              <a:t>n</a:t>
            </a:r>
            <a:r>
              <a:rPr lang="en-US" sz="1600" i="1" baseline="-25000" dirty="0" err="1"/>
              <a:t>H</a:t>
            </a:r>
            <a:r>
              <a:rPr lang="en-US" sz="1600" i="1" dirty="0"/>
              <a:t>  </a:t>
            </a:r>
            <a:r>
              <a:rPr lang="en-US" sz="1600" dirty="0"/>
              <a:t>but difficult for current VLA at &gt;=B-config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HDO is a powerful tracer of the thermal water reservoir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0389F-7C46-BD04-7407-03A608196FC8}"/>
              </a:ext>
            </a:extLst>
          </p:cNvPr>
          <p:cNvCxnSpPr>
            <a:cxnSpLocks/>
          </p:cNvCxnSpPr>
          <p:nvPr/>
        </p:nvCxnSpPr>
        <p:spPr>
          <a:xfrm flipH="1">
            <a:off x="3741632" y="2074333"/>
            <a:ext cx="1524635" cy="2367786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1BB37A-7E80-0993-DBDE-93C6EBBDDED7}"/>
              </a:ext>
            </a:extLst>
          </p:cNvPr>
          <p:cNvCxnSpPr>
            <a:cxnSpLocks/>
          </p:cNvCxnSpPr>
          <p:nvPr/>
        </p:nvCxnSpPr>
        <p:spPr>
          <a:xfrm flipH="1">
            <a:off x="2559967" y="4408677"/>
            <a:ext cx="258485" cy="20798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74015-972B-336B-F4F0-F85F4575FD9C}"/>
              </a:ext>
            </a:extLst>
          </p:cNvPr>
          <p:cNvCxnSpPr>
            <a:cxnSpLocks/>
          </p:cNvCxnSpPr>
          <p:nvPr/>
        </p:nvCxnSpPr>
        <p:spPr>
          <a:xfrm flipV="1">
            <a:off x="2773153" y="4442119"/>
            <a:ext cx="955720" cy="66269"/>
          </a:xfrm>
          <a:prstGeom prst="line">
            <a:avLst/>
          </a:prstGeom>
          <a:ln w="38100">
            <a:solidFill>
              <a:schemeClr val="accent2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D7B684F-0923-0C4C-A8C6-C377D1A5B5F8}"/>
              </a:ext>
            </a:extLst>
          </p:cNvPr>
          <p:cNvSpPr txBox="1"/>
          <p:nvPr/>
        </p:nvSpPr>
        <p:spPr>
          <a:xfrm>
            <a:off x="4758021" y="835998"/>
            <a:ext cx="1152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Gill Sans MT" panose="020B0502020104020203" pitchFamily="34" charset="0"/>
              </a:rPr>
              <a:t>893.636 GHz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7854C-3956-7D00-3FBB-634CAC907370}"/>
              </a:ext>
            </a:extLst>
          </p:cNvPr>
          <p:cNvSpPr txBox="1"/>
          <p:nvPr/>
        </p:nvSpPr>
        <p:spPr>
          <a:xfrm>
            <a:off x="6699104" y="2450761"/>
            <a:ext cx="15873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ffectLst>
                  <a:glow rad="139700">
                    <a:srgbClr val="0432FF">
                      <a:alpha val="79824"/>
                    </a:srgbClr>
                  </a:glow>
                </a:effectLst>
                <a:latin typeface="Gill Sans MT" panose="020B0502020104020203" pitchFamily="34" charset="0"/>
              </a:rPr>
              <a:t>VLA 22 GHz H</a:t>
            </a:r>
            <a:r>
              <a:rPr lang="en-US" sz="1050" baseline="-25000" dirty="0">
                <a:solidFill>
                  <a:schemeClr val="bg1"/>
                </a:solidFill>
                <a:effectLst>
                  <a:glow rad="139700">
                    <a:srgbClr val="0432FF">
                      <a:alpha val="79824"/>
                    </a:srgbClr>
                  </a:glow>
                </a:effectLst>
                <a:latin typeface="Gill Sans MT" panose="020B0502020104020203" pitchFamily="34" charset="0"/>
              </a:rPr>
              <a:t>2</a:t>
            </a:r>
            <a:r>
              <a:rPr lang="en-US" sz="1050" dirty="0">
                <a:solidFill>
                  <a:schemeClr val="bg1"/>
                </a:solidFill>
                <a:effectLst>
                  <a:glow rad="139700">
                    <a:srgbClr val="0432FF">
                      <a:alpha val="79824"/>
                    </a:srgbClr>
                  </a:glow>
                </a:effectLst>
                <a:latin typeface="Gill Sans MT" panose="020B0502020104020203" pitchFamily="34" charset="0"/>
              </a:rPr>
              <a:t>O masers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93F832-1188-914A-C905-1B13D2828F83}"/>
              </a:ext>
            </a:extLst>
          </p:cNvPr>
          <p:cNvCxnSpPr>
            <a:cxnSpLocks/>
          </p:cNvCxnSpPr>
          <p:nvPr/>
        </p:nvCxnSpPr>
        <p:spPr>
          <a:xfrm flipH="1">
            <a:off x="4203916" y="3726783"/>
            <a:ext cx="406304" cy="594814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A158DB-D11F-C9B7-077D-2DEC15C8C41A}"/>
              </a:ext>
            </a:extLst>
          </p:cNvPr>
          <p:cNvCxnSpPr>
            <a:cxnSpLocks/>
          </p:cNvCxnSpPr>
          <p:nvPr/>
        </p:nvCxnSpPr>
        <p:spPr>
          <a:xfrm>
            <a:off x="3227413" y="4321597"/>
            <a:ext cx="0" cy="8985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A5D864-BBCB-3A5E-9887-865EE020EDC8}"/>
              </a:ext>
            </a:extLst>
          </p:cNvPr>
          <p:cNvCxnSpPr>
            <a:cxnSpLocks/>
          </p:cNvCxnSpPr>
          <p:nvPr/>
        </p:nvCxnSpPr>
        <p:spPr>
          <a:xfrm flipV="1">
            <a:off x="3263772" y="4312214"/>
            <a:ext cx="955720" cy="6626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3AE291-348F-EAD8-2E44-C5FDB8021636}"/>
              </a:ext>
            </a:extLst>
          </p:cNvPr>
          <p:cNvSpPr txBox="1"/>
          <p:nvPr/>
        </p:nvSpPr>
        <p:spPr>
          <a:xfrm>
            <a:off x="4615507" y="3365416"/>
            <a:ext cx="2329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ngVLA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will access the </a:t>
            </a: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HDO 1(1,0) – 1(1,1) </a:t>
            </a: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transition at 80.578 GHz</a:t>
            </a:r>
          </a:p>
          <a:p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sz="1600" b="1" baseline="-25000" dirty="0" err="1">
                <a:solidFill>
                  <a:schemeClr val="accent5">
                    <a:lumMod val="75000"/>
                  </a:schemeClr>
                </a:solidFill>
              </a:rPr>
              <a:t>upper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= 47 K </a:t>
            </a: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(in ALMA Band 2)</a:t>
            </a: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65F384-B606-0EC7-045C-3E1E029FBD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b="973"/>
          <a:stretch/>
        </p:blipFill>
        <p:spPr>
          <a:xfrm>
            <a:off x="6842793" y="3315956"/>
            <a:ext cx="1841500" cy="11261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90B6CF-3421-CFFA-1306-5990FAC3CFA2}"/>
              </a:ext>
            </a:extLst>
          </p:cNvPr>
          <p:cNvSpPr txBox="1"/>
          <p:nvPr/>
        </p:nvSpPr>
        <p:spPr>
          <a:xfrm>
            <a:off x="7204668" y="4398891"/>
            <a:ext cx="1435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hlinkClick r:id="rId6"/>
              </a:rPr>
              <a:t>Parise et al. 2005</a:t>
            </a:r>
            <a:endParaRPr lang="en-US" sz="14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052D5C-2E19-F835-9F03-07564A1F7FBB}"/>
              </a:ext>
            </a:extLst>
          </p:cNvPr>
          <p:cNvSpPr txBox="1"/>
          <p:nvPr/>
        </p:nvSpPr>
        <p:spPr>
          <a:xfrm>
            <a:off x="7901579" y="3350434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IRAM 30m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A0AB5-4E9E-3391-117F-0DBCEAA6A89D}"/>
              </a:ext>
            </a:extLst>
          </p:cNvPr>
          <p:cNvSpPr txBox="1"/>
          <p:nvPr/>
        </p:nvSpPr>
        <p:spPr>
          <a:xfrm>
            <a:off x="127321" y="2468282"/>
            <a:ext cx="1313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Gill Sans MT" panose="020B0502020104020203" pitchFamily="34" charset="0"/>
              </a:rPr>
              <a:t>HDO Energy Level </a:t>
            </a:r>
          </a:p>
          <a:p>
            <a:r>
              <a:rPr lang="en-US" sz="1400" i="1" dirty="0">
                <a:latin typeface="Gill Sans MT" panose="020B0502020104020203" pitchFamily="34" charset="0"/>
              </a:rPr>
              <a:t>Diagram</a:t>
            </a:r>
          </a:p>
          <a:p>
            <a:r>
              <a:rPr lang="en-US" sz="1200" i="1" dirty="0">
                <a:latin typeface="Gill Sans MT" panose="020B0502020104020203" pitchFamily="34" charset="0"/>
              </a:rPr>
              <a:t>(</a:t>
            </a:r>
            <a:r>
              <a:rPr lang="en-US" sz="1200" i="1" dirty="0" err="1">
                <a:latin typeface="Gill Sans MT" panose="020B0502020104020203" pitchFamily="34" charset="0"/>
                <a:hlinkClick r:id="rId7"/>
              </a:rPr>
              <a:t>Kulczak-Jastrzȩbska</a:t>
            </a:r>
            <a:r>
              <a:rPr lang="en-US" sz="1200" i="1" dirty="0">
                <a:latin typeface="Gill Sans MT" panose="020B0502020104020203" pitchFamily="34" charset="0"/>
                <a:hlinkClick r:id="rId7"/>
              </a:rPr>
              <a:t> 2016</a:t>
            </a:r>
            <a:r>
              <a:rPr lang="en-US" sz="1200" i="1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0CA8DF-5988-047F-A04A-C3E99FEBE7B5}"/>
              </a:ext>
            </a:extLst>
          </p:cNvPr>
          <p:cNvSpPr txBox="1"/>
          <p:nvPr/>
        </p:nvSpPr>
        <p:spPr>
          <a:xfrm>
            <a:off x="3272760" y="4713900"/>
            <a:ext cx="6425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plus CS, HCN, HCO+, </a:t>
            </a:r>
            <a:r>
              <a:rPr lang="en-US" sz="2000" dirty="0" err="1"/>
              <a:t>SiO</a:t>
            </a:r>
            <a:r>
              <a:rPr lang="en-US" sz="2000" dirty="0"/>
              <a:t>, CH</a:t>
            </a:r>
            <a:r>
              <a:rPr lang="en-US" sz="2000" baseline="-25000" dirty="0"/>
              <a:t>3</a:t>
            </a:r>
            <a:r>
              <a:rPr lang="en-US" sz="2000" dirty="0"/>
              <a:t>CN, and many more…</a:t>
            </a:r>
          </a:p>
        </p:txBody>
      </p:sp>
    </p:spTree>
    <p:extLst>
      <p:ext uri="{BB962C8B-B14F-4D97-AF65-F5344CB8AC3E}">
        <p14:creationId xmlns:p14="http://schemas.microsoft.com/office/powerpoint/2010/main" val="36520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529767-F4B1-5745-C6C5-22A59BEB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216014-CD1D-496F-6A73-5739A5F860A0}"/>
              </a:ext>
            </a:extLst>
          </p:cNvPr>
          <p:cNvSpPr txBox="1"/>
          <p:nvPr/>
        </p:nvSpPr>
        <p:spPr>
          <a:xfrm>
            <a:off x="5325082" y="1602048"/>
            <a:ext cx="18473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i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B087433-807B-93AD-2FD3-36FC4F395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28461"/>
              </p:ext>
            </p:extLst>
          </p:nvPr>
        </p:nvGraphicFramePr>
        <p:xfrm>
          <a:off x="202444" y="1744838"/>
          <a:ext cx="6727432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90">
                  <a:extLst>
                    <a:ext uri="{9D8B030D-6E8A-4147-A177-3AD203B41FA5}">
                      <a16:colId xmlns:a16="http://schemas.microsoft.com/office/drawing/2014/main" val="2128668405"/>
                    </a:ext>
                  </a:extLst>
                </a:gridCol>
                <a:gridCol w="1354545">
                  <a:extLst>
                    <a:ext uri="{9D8B030D-6E8A-4147-A177-3AD203B41FA5}">
                      <a16:colId xmlns:a16="http://schemas.microsoft.com/office/drawing/2014/main" val="3312196264"/>
                    </a:ext>
                  </a:extLst>
                </a:gridCol>
                <a:gridCol w="2393897">
                  <a:extLst>
                    <a:ext uri="{9D8B030D-6E8A-4147-A177-3AD203B41FA5}">
                      <a16:colId xmlns:a16="http://schemas.microsoft.com/office/drawing/2014/main" val="2156827626"/>
                    </a:ext>
                  </a:extLst>
                </a:gridCol>
                <a:gridCol w="1252728">
                  <a:extLst>
                    <a:ext uri="{9D8B030D-6E8A-4147-A177-3AD203B41FA5}">
                      <a16:colId xmlns:a16="http://schemas.microsoft.com/office/drawing/2014/main" val="997153039"/>
                    </a:ext>
                  </a:extLst>
                </a:gridCol>
                <a:gridCol w="1068572">
                  <a:extLst>
                    <a:ext uri="{9D8B030D-6E8A-4147-A177-3AD203B41FA5}">
                      <a16:colId xmlns:a16="http://schemas.microsoft.com/office/drawing/2014/main" val="1082801388"/>
                    </a:ext>
                  </a:extLst>
                </a:gridCol>
              </a:tblGrid>
              <a:tr h="49014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Freq. range (GHz)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Baseline for 0.02” 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(100au@5kpc)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Maser lines</a:t>
                      </a: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Relative positions: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𝚫𝜽/𝚫SNR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Continuum sensitivity per epoch: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990938"/>
                  </a:ext>
                </a:extLst>
              </a:tr>
              <a:tr h="875790">
                <a:tc>
                  <a:txBody>
                    <a:bodyPr/>
                    <a:lstStyle/>
                    <a:p>
                      <a:r>
                        <a:rPr lang="en-US" sz="1400" b="1" dirty="0"/>
                        <a:t>3.5 – 12.3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500 km</a:t>
                      </a:r>
                    </a:p>
                    <a:p>
                      <a:endParaRPr lang="en-US" sz="1400" dirty="0"/>
                    </a:p>
                    <a:p>
                      <a:r>
                        <a:rPr lang="en-US" sz="1400" dirty="0"/>
                        <a:t>(Spiral + Mid antennas)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OH Class II: 6.67, 12.2 GHz</a:t>
                      </a:r>
                    </a:p>
                    <a:p>
                      <a:r>
                        <a:rPr lang="en-US" sz="1400" dirty="0"/>
                        <a:t>CH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OH torsional: 6.181, 12.23</a:t>
                      </a:r>
                    </a:p>
                    <a:p>
                      <a:r>
                        <a:rPr lang="en-US" sz="1400" dirty="0"/>
                        <a:t>CH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OH Class I:  9.9 GHz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ortho-H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CO: 4.83 GHz</a:t>
                      </a:r>
                    </a:p>
                    <a:p>
                      <a:r>
                        <a:rPr lang="en-US" sz="1400" dirty="0"/>
                        <a:t>exc. OH: 4.66, 4.75, 6.03,6.035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40 times better than VLA: </a:t>
                      </a:r>
                      <a:r>
                        <a:rPr lang="en-US" sz="1400" b="0" dirty="0"/>
                        <a:t>at 5kpc, &gt;80 km/s jet proper motion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50 K rms  </a:t>
                      </a:r>
                      <a:r>
                        <a:rPr lang="en-US" sz="1400" b="0" dirty="0"/>
                        <a:t>per 2 GHz chunk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768188"/>
                  </a:ext>
                </a:extLst>
              </a:tr>
              <a:tr h="670347">
                <a:tc>
                  <a:txBody>
                    <a:bodyPr/>
                    <a:lstStyle/>
                    <a:p>
                      <a:r>
                        <a:rPr lang="en-US" sz="1400" b="1" dirty="0"/>
                        <a:t>20.5 –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125 km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(Spiral + Inner Mid + 20 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O, ortho-NH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 (3,3) &amp; (6,6)</a:t>
                      </a:r>
                    </a:p>
                    <a:p>
                      <a:r>
                        <a:rPr lang="en-US" sz="1400" dirty="0"/>
                        <a:t>CH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OH </a:t>
                      </a:r>
                      <a:r>
                        <a:rPr lang="en-US" sz="1400" i="1" dirty="0"/>
                        <a:t>J</a:t>
                      </a:r>
                      <a:r>
                        <a:rPr lang="en-US" sz="1400" i="1" baseline="-25000" dirty="0"/>
                        <a:t>2</a:t>
                      </a:r>
                      <a:r>
                        <a:rPr lang="en-US" sz="1400" i="1" dirty="0"/>
                        <a:t>-J</a:t>
                      </a:r>
                      <a:r>
                        <a:rPr lang="en-US" sz="1400" i="1" baseline="-25000" dirty="0"/>
                        <a:t>1</a:t>
                      </a:r>
                      <a:r>
                        <a:rPr lang="en-US" sz="1400" dirty="0"/>
                        <a:t> 25 GHz ladder </a:t>
                      </a:r>
                    </a:p>
                    <a:p>
                      <a:r>
                        <a:rPr lang="en-US" sz="1400" dirty="0"/>
                        <a:t>CH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OH torsional: 20.97, 26.12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10 times better than VLA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30 K rms  </a:t>
                      </a:r>
                      <a:r>
                        <a:rPr lang="en-US" sz="1400" b="0" dirty="0"/>
                        <a:t>per 2 GHz chunk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53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04B8DBD-6912-161E-0166-568067973423}"/>
              </a:ext>
            </a:extLst>
          </p:cNvPr>
          <p:cNvSpPr txBox="1"/>
          <p:nvPr/>
        </p:nvSpPr>
        <p:spPr>
          <a:xfrm>
            <a:off x="1340653" y="82296"/>
            <a:ext cx="57403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Example observing program #1:</a:t>
            </a:r>
          </a:p>
          <a:p>
            <a:r>
              <a:rPr lang="en-US" sz="1800" b="1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“Multi-epoch triggered study of outburst objects”</a:t>
            </a:r>
          </a:p>
          <a:p>
            <a:pPr marL="238125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  <a:sym typeface="Arial"/>
              </a:rPr>
              <a:t>Watch masers and SED evolve; search for new jet emission (S255)</a:t>
            </a:r>
          </a:p>
          <a:p>
            <a:pPr marL="238125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  <a:sym typeface="Arial"/>
              </a:rPr>
              <a:t>100-antenna imaging subarray will be 3-4x more sensitive than VLA (3x for lines, up to 4x for continuum in higher bands)</a:t>
            </a:r>
          </a:p>
          <a:p>
            <a:pPr marL="238125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  <a:sym typeface="Arial"/>
              </a:rPr>
              <a:t>1 hour/band/epoch * 10 epochs:   total = 20 hours over 1 year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D141A-ECD4-DC40-458F-5BBAED7BB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r="43270" b="9936"/>
          <a:stretch/>
        </p:blipFill>
        <p:spPr>
          <a:xfrm>
            <a:off x="7156728" y="905255"/>
            <a:ext cx="1784828" cy="1785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A81BF-417C-31AC-FD29-7D7C0D250590}"/>
              </a:ext>
            </a:extLst>
          </p:cNvPr>
          <p:cNvSpPr txBox="1"/>
          <p:nvPr/>
        </p:nvSpPr>
        <p:spPr>
          <a:xfrm>
            <a:off x="7005613" y="0"/>
            <a:ext cx="20772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VLA 6-year proper motion in NGC6334I-MM1 outflow 120 km/s at 1.3 kpc</a:t>
            </a:r>
          </a:p>
          <a:p>
            <a:pPr algn="ctr"/>
            <a:r>
              <a:rPr lang="en-US" sz="1200" i="1" dirty="0">
                <a:hlinkClick r:id="rId3"/>
              </a:rPr>
              <a:t>Brogan et al. 2018</a:t>
            </a:r>
            <a:endParaRPr lang="en-US" sz="1200" i="1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0E1864-003B-2592-EE9A-D7972AF0B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34" y="2702353"/>
            <a:ext cx="1784828" cy="17848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C45C51-8A2B-4249-F834-0E28E40F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1" y="1027930"/>
            <a:ext cx="926833" cy="68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529767-F4B1-5745-C6C5-22A59BEB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216014-CD1D-496F-6A73-5739A5F860A0}"/>
              </a:ext>
            </a:extLst>
          </p:cNvPr>
          <p:cNvSpPr txBox="1"/>
          <p:nvPr/>
        </p:nvSpPr>
        <p:spPr>
          <a:xfrm>
            <a:off x="1348520" y="4677711"/>
            <a:ext cx="342305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(based on </a:t>
            </a:r>
            <a:r>
              <a:rPr lang="en-US" i="1" dirty="0">
                <a:hlinkClick r:id="rId3"/>
              </a:rPr>
              <a:t>Hunter et al. 2018</a:t>
            </a:r>
            <a:r>
              <a:rPr lang="en-US" i="1" dirty="0"/>
              <a:t>, ASPC Series 517)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B087433-807B-93AD-2FD3-36FC4F395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549680"/>
              </p:ext>
            </p:extLst>
          </p:nvPr>
        </p:nvGraphicFramePr>
        <p:xfrm>
          <a:off x="110930" y="1160217"/>
          <a:ext cx="8886765" cy="349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057">
                  <a:extLst>
                    <a:ext uri="{9D8B030D-6E8A-4147-A177-3AD203B41FA5}">
                      <a16:colId xmlns:a16="http://schemas.microsoft.com/office/drawing/2014/main" val="1913515821"/>
                    </a:ext>
                  </a:extLst>
                </a:gridCol>
                <a:gridCol w="1542864">
                  <a:extLst>
                    <a:ext uri="{9D8B030D-6E8A-4147-A177-3AD203B41FA5}">
                      <a16:colId xmlns:a16="http://schemas.microsoft.com/office/drawing/2014/main" val="2128668405"/>
                    </a:ext>
                  </a:extLst>
                </a:gridCol>
                <a:gridCol w="1395849">
                  <a:extLst>
                    <a:ext uri="{9D8B030D-6E8A-4147-A177-3AD203B41FA5}">
                      <a16:colId xmlns:a16="http://schemas.microsoft.com/office/drawing/2014/main" val="1264083251"/>
                    </a:ext>
                  </a:extLst>
                </a:gridCol>
                <a:gridCol w="2334545">
                  <a:extLst>
                    <a:ext uri="{9D8B030D-6E8A-4147-A177-3AD203B41FA5}">
                      <a16:colId xmlns:a16="http://schemas.microsoft.com/office/drawing/2014/main" val="2156827626"/>
                    </a:ext>
                  </a:extLst>
                </a:gridCol>
                <a:gridCol w="1415766">
                  <a:extLst>
                    <a:ext uri="{9D8B030D-6E8A-4147-A177-3AD203B41FA5}">
                      <a16:colId xmlns:a16="http://schemas.microsoft.com/office/drawing/2014/main" val="997153039"/>
                    </a:ext>
                  </a:extLst>
                </a:gridCol>
                <a:gridCol w="1533684">
                  <a:extLst>
                    <a:ext uri="{9D8B030D-6E8A-4147-A177-3AD203B41FA5}">
                      <a16:colId xmlns:a16="http://schemas.microsoft.com/office/drawing/2014/main" val="2135422435"/>
                    </a:ext>
                  </a:extLst>
                </a:gridCol>
              </a:tblGrid>
              <a:tr h="49014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Band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Tuned frequency range (GHz)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Baseline for 0.1” (500au@5kpc)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Maser lines</a:t>
                      </a: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Thermal lines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Continuum traces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990938"/>
                  </a:ext>
                </a:extLst>
              </a:tr>
              <a:tr h="11118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3.5 – 12.3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(10’ FOV at 6.7 GHz: 15 pc at 5 kpc)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125 km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(Spiral </a:t>
                      </a:r>
                    </a:p>
                    <a:p>
                      <a:r>
                        <a:rPr lang="en-US" dirty="0"/>
                        <a:t>+ 25 Inner Mid </a:t>
                      </a:r>
                    </a:p>
                    <a:p>
                      <a:r>
                        <a:rPr lang="en-US" dirty="0"/>
                        <a:t>+ 15 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OH Class II: 6.67, 12.2 GHz</a:t>
                      </a:r>
                    </a:p>
                    <a:p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OH torsional: 6.181, 12.23</a:t>
                      </a:r>
                    </a:p>
                    <a:p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OH Class I:  9.9 GHz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ortho-H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CO: 4.83 GHz</a:t>
                      </a:r>
                    </a:p>
                    <a:p>
                      <a:r>
                        <a:rPr lang="en-US" dirty="0"/>
                        <a:t>exc. OH: 4.66,4.75, 6.03, 6.035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recombination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UCHII regions, Jets, Active PMS low- and intermediate mass stars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768188"/>
                  </a:ext>
                </a:extLst>
              </a:tr>
              <a:tr h="67034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20.5 – 34</a:t>
                      </a:r>
                    </a:p>
                    <a:p>
                      <a:r>
                        <a:rPr lang="en-US" dirty="0"/>
                        <a:t>(3’ FOV at 22 GHz:    4 pc at 5 kpc)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32 km</a:t>
                      </a:r>
                      <a:endParaRPr lang="en-US" dirty="0"/>
                    </a:p>
                    <a:p>
                      <a:r>
                        <a:rPr lang="en-US" dirty="0"/>
                        <a:t>(Spiral + 10 Inner Mid + 30 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O, ortho-NH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 (3,3) &amp; (6,6)</a:t>
                      </a:r>
                    </a:p>
                    <a:p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OH </a:t>
                      </a:r>
                      <a:r>
                        <a:rPr lang="en-US" i="1" dirty="0"/>
                        <a:t>J</a:t>
                      </a:r>
                      <a:r>
                        <a:rPr lang="en-US" i="1" baseline="-25000" dirty="0"/>
                        <a:t>2</a:t>
                      </a:r>
                      <a:r>
                        <a:rPr lang="en-US" i="1" dirty="0"/>
                        <a:t>-J</a:t>
                      </a:r>
                      <a:r>
                        <a:rPr lang="en-US" i="1" baseline="-25000" dirty="0"/>
                        <a:t>1</a:t>
                      </a:r>
                      <a:r>
                        <a:rPr lang="en-US" dirty="0"/>
                        <a:t> 25 GHz ladder </a:t>
                      </a:r>
                    </a:p>
                    <a:p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OH torsional: 20.97, 26.12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 (1,1) thru (13,13), CCS,</a:t>
                      </a:r>
                    </a:p>
                    <a:p>
                      <a:r>
                        <a:rPr lang="en-US" dirty="0"/>
                        <a:t>HC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N 3-2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Jets, </a:t>
                      </a:r>
                    </a:p>
                    <a:p>
                      <a:r>
                        <a:rPr lang="en-US" dirty="0"/>
                        <a:t>UCHII and HCHII regions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531"/>
                  </a:ext>
                </a:extLst>
              </a:tr>
              <a:tr h="4835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70 – 116</a:t>
                      </a:r>
                      <a:r>
                        <a:rPr lang="en-US" dirty="0"/>
                        <a:t>: any 20GHz bandwidth </a:t>
                      </a:r>
                    </a:p>
                    <a:p>
                      <a:r>
                        <a:rPr lang="en-US" dirty="0"/>
                        <a:t>(45’’ FOV at 86 GHz: 1 pc at  5kpc)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 km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(80 Core</a:t>
                      </a:r>
                    </a:p>
                    <a:p>
                      <a:r>
                        <a:rPr lang="en-US" dirty="0"/>
                        <a:t>+ 20 Inner spiral)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OH Class II:  7 lines</a:t>
                      </a:r>
                    </a:p>
                    <a:p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OH Class I:  3 lines</a:t>
                      </a:r>
                    </a:p>
                    <a:p>
                      <a:r>
                        <a:rPr lang="en-US" dirty="0" err="1"/>
                        <a:t>SiO</a:t>
                      </a:r>
                      <a:r>
                        <a:rPr lang="en-US" dirty="0"/>
                        <a:t> 2-1 v=1,2,3,…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HDO, CS, HCO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, CO, CH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CN, N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H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SiO</a:t>
                      </a:r>
                      <a:r>
                        <a:rPr lang="en-US" dirty="0"/>
                        <a:t> 2-1 v=0, HCN HNC, HC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N, etc.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Dust, HCHII regions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7806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04B8DBD-6912-161E-0166-568067973423}"/>
              </a:ext>
            </a:extLst>
          </p:cNvPr>
          <p:cNvSpPr txBox="1"/>
          <p:nvPr/>
        </p:nvSpPr>
        <p:spPr>
          <a:xfrm>
            <a:off x="1348520" y="0"/>
            <a:ext cx="77954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Example observing program #2:</a:t>
            </a:r>
          </a:p>
          <a:p>
            <a:r>
              <a:rPr lang="en-US" sz="1800" b="1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“Matched resolution (500 au) survey of 40 massive </a:t>
            </a:r>
            <a:r>
              <a:rPr lang="en-US" sz="1800" b="1" i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protoclusters</a:t>
            </a:r>
            <a:r>
              <a:rPr lang="en-US" sz="1800" b="1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  <a:p>
            <a:pPr marL="238125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  <a:sym typeface="Arial"/>
              </a:rPr>
              <a:t>Each ~100-antenna imaging subarray will be 10-16x faster than VLA (line, continuum)</a:t>
            </a:r>
          </a:p>
          <a:p>
            <a:pPr marL="238125" lvl="1" indent="-173038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  <a:sym typeface="Arial"/>
              </a:rPr>
              <a:t>8 hour/</a:t>
            </a:r>
            <a:r>
              <a:rPr lang="en-US" sz="1400" dirty="0" err="1">
                <a:latin typeface="Arial"/>
                <a:cs typeface="Arial"/>
                <a:sym typeface="Arial"/>
              </a:rPr>
              <a:t>src</a:t>
            </a:r>
            <a:r>
              <a:rPr lang="en-US" sz="1400" dirty="0">
                <a:latin typeface="Arial"/>
                <a:cs typeface="Arial"/>
                <a:sym typeface="Arial"/>
              </a:rPr>
              <a:t>/band on VLA will become 0.8 </a:t>
            </a:r>
            <a:r>
              <a:rPr lang="en-US" sz="1400" dirty="0" err="1">
                <a:latin typeface="Arial"/>
                <a:cs typeface="Arial"/>
                <a:sym typeface="Arial"/>
              </a:rPr>
              <a:t>hr</a:t>
            </a:r>
            <a:r>
              <a:rPr lang="en-US" sz="1400" dirty="0">
                <a:latin typeface="Arial"/>
                <a:cs typeface="Arial"/>
                <a:sym typeface="Arial"/>
              </a:rPr>
              <a:t>/</a:t>
            </a:r>
            <a:r>
              <a:rPr lang="en-US" sz="1400" dirty="0" err="1">
                <a:latin typeface="Arial"/>
                <a:cs typeface="Arial"/>
                <a:sym typeface="Arial"/>
              </a:rPr>
              <a:t>src</a:t>
            </a:r>
            <a:r>
              <a:rPr lang="en-US" sz="1400" dirty="0">
                <a:latin typeface="Arial"/>
                <a:cs typeface="Arial"/>
                <a:sym typeface="Arial"/>
              </a:rPr>
              <a:t>/band </a:t>
            </a:r>
            <a:r>
              <a:rPr lang="en-US" sz="1400" dirty="0">
                <a:latin typeface="Arial"/>
                <a:cs typeface="Arial"/>
                <a:sym typeface="Wingdings" pitchFamily="2" charset="2"/>
              </a:rPr>
              <a:t> total time ~ </a:t>
            </a:r>
            <a:r>
              <a:rPr lang="en-US" sz="1400" dirty="0">
                <a:latin typeface="Arial"/>
                <a:cs typeface="Arial"/>
                <a:sym typeface="Arial"/>
              </a:rPr>
              <a:t>100 </a:t>
            </a:r>
            <a:r>
              <a:rPr lang="en-US" sz="1400" dirty="0" err="1">
                <a:latin typeface="Arial"/>
                <a:cs typeface="Arial"/>
                <a:sym typeface="Arial"/>
              </a:rPr>
              <a:t>hrs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85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F8F43CC-65A8-05B6-EAD4-14C1C6BBCC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978" y="0"/>
            <a:ext cx="4583566" cy="4511040"/>
          </a:xfrm>
          <a:prstGeom prst="rect">
            <a:avLst/>
          </a:prstGeom>
        </p:spPr>
      </p:pic>
      <p:pic>
        <p:nvPicPr>
          <p:cNvPr id="7" name="Content Placeholder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5F11C0-7ED8-0B17-6160-33BC0E364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2346960" cy="9930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ED72A1-EC70-CC9E-7585-BEB059AD8D64}"/>
              </a:ext>
            </a:extLst>
          </p:cNvPr>
          <p:cNvSpPr txBox="1"/>
          <p:nvPr/>
        </p:nvSpPr>
        <p:spPr>
          <a:xfrm>
            <a:off x="36913" y="1347579"/>
            <a:ext cx="464139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Joint 2023 Science Meeting</a:t>
            </a:r>
          </a:p>
          <a:p>
            <a:endParaRPr lang="en-US" sz="3200" dirty="0"/>
          </a:p>
          <a:p>
            <a:r>
              <a:rPr lang="en-US" sz="2400" dirty="0"/>
              <a:t>Vancouver, CANADA, May 1-5, 2023</a:t>
            </a:r>
          </a:p>
          <a:p>
            <a:r>
              <a:rPr lang="en-US" sz="2400" dirty="0">
                <a:hlinkClick r:id="rId4"/>
              </a:rPr>
              <a:t>https://go.nrao.edu/ngVLASKA</a:t>
            </a:r>
            <a:endParaRPr lang="en-US" sz="2400" dirty="0"/>
          </a:p>
          <a:p>
            <a:endParaRPr lang="en-US" sz="2400" dirty="0"/>
          </a:p>
          <a:p>
            <a:r>
              <a:rPr lang="en-US" sz="2000" dirty="0"/>
              <a:t>April 7: Deadline for in-person registration,</a:t>
            </a:r>
          </a:p>
          <a:p>
            <a:r>
              <a:rPr lang="en-US" sz="2000" dirty="0"/>
              <a:t>             poster abstract submission</a:t>
            </a:r>
          </a:p>
          <a:p>
            <a:r>
              <a:rPr lang="en-US" sz="2400" dirty="0"/>
              <a:t>Virtual attendance option: $100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E1F1F-7D89-C2CB-34A7-935D1EF5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2F4E-2124-249B-A2E6-F26507E7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D132-65BB-FEFC-1DBE-B122E6DBE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7" y="1072343"/>
            <a:ext cx="8477042" cy="3435716"/>
          </a:xfrm>
        </p:spPr>
        <p:txBody>
          <a:bodyPr>
            <a:normAutofit fontScale="92500" lnSpcReduction="10000"/>
          </a:bodyPr>
          <a:lstStyle/>
          <a:p>
            <a:pPr marL="344488" indent="-168275">
              <a:spcBef>
                <a:spcPts val="95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Named as a high priority by US Astro2020, the </a:t>
            </a:r>
            <a:r>
              <a:rPr lang="en-US" dirty="0" err="1">
                <a:latin typeface="+mn-lt"/>
              </a:rPr>
              <a:t>ngVLA</a:t>
            </a:r>
            <a:r>
              <a:rPr lang="en-US" dirty="0">
                <a:latin typeface="+mn-lt"/>
              </a:rPr>
              <a:t> project is currently well positioned to complete its design and start construction later this decade.   </a:t>
            </a:r>
            <a:r>
              <a:rPr lang="en-US" i="1" dirty="0">
                <a:solidFill>
                  <a:srgbClr val="C00000"/>
                </a:solidFill>
                <a:latin typeface="+mn-lt"/>
              </a:rPr>
              <a:t>Antenna prototype to begin on-sky testing in 2024.  </a:t>
            </a:r>
            <a:r>
              <a:rPr lang="en-US" b="1" i="1" dirty="0">
                <a:solidFill>
                  <a:srgbClr val="C00000"/>
                </a:solidFill>
                <a:latin typeface="+mn-lt"/>
              </a:rPr>
              <a:t> </a:t>
            </a:r>
            <a:endParaRPr lang="en-US" i="1" dirty="0">
              <a:solidFill>
                <a:srgbClr val="C00000"/>
              </a:solidFill>
              <a:latin typeface="+mn-lt"/>
            </a:endParaRPr>
          </a:p>
          <a:p>
            <a:pPr marL="344488" indent="-168275">
              <a:spcAft>
                <a:spcPts val="200"/>
              </a:spcAft>
            </a:pPr>
            <a:r>
              <a:rPr lang="en-US" dirty="0">
                <a:latin typeface="+mn-lt"/>
              </a:rPr>
              <a:t>The flexible capabilities promise </a:t>
            </a:r>
            <a:r>
              <a:rPr lang="en-US" u="sng" dirty="0">
                <a:latin typeface="+mn-lt"/>
              </a:rPr>
              <a:t>year-round</a:t>
            </a:r>
            <a:r>
              <a:rPr lang="en-US" dirty="0">
                <a:latin typeface="+mn-lt"/>
              </a:rPr>
              <a:t> access to high angular resolution imaging of masers, free-free emission, thermal lines, and dust continuum.</a:t>
            </a:r>
          </a:p>
          <a:p>
            <a:pPr lvl="2"/>
            <a:r>
              <a:rPr lang="en-US" sz="1900" dirty="0">
                <a:solidFill>
                  <a:srgbClr val="2F5597"/>
                </a:solidFill>
                <a:latin typeface="+mn-lt"/>
              </a:rPr>
              <a:t>Revolution in massive </a:t>
            </a:r>
            <a:r>
              <a:rPr lang="en-US" sz="1900" dirty="0" err="1">
                <a:solidFill>
                  <a:srgbClr val="2F5597"/>
                </a:solidFill>
                <a:latin typeface="+mn-lt"/>
              </a:rPr>
              <a:t>protostellar</a:t>
            </a:r>
            <a:r>
              <a:rPr lang="en-US" sz="1900" dirty="0">
                <a:solidFill>
                  <a:srgbClr val="2F5597"/>
                </a:solidFill>
                <a:latin typeface="+mn-lt"/>
              </a:rPr>
              <a:t> accretion outbursts</a:t>
            </a:r>
          </a:p>
          <a:p>
            <a:pPr lvl="2"/>
            <a:r>
              <a:rPr lang="en-US" sz="1900" dirty="0">
                <a:solidFill>
                  <a:srgbClr val="2F5597"/>
                </a:solidFill>
                <a:latin typeface="+mn-lt"/>
              </a:rPr>
              <a:t>Comprehensive view of </a:t>
            </a:r>
            <a:r>
              <a:rPr lang="en-US" sz="1900" dirty="0" err="1">
                <a:solidFill>
                  <a:srgbClr val="2F5597"/>
                </a:solidFill>
                <a:latin typeface="+mn-lt"/>
              </a:rPr>
              <a:t>protoclusters</a:t>
            </a:r>
            <a:r>
              <a:rPr lang="en-US" sz="1900" dirty="0">
                <a:solidFill>
                  <a:srgbClr val="2F5597"/>
                </a:solidFill>
                <a:latin typeface="+mn-lt"/>
              </a:rPr>
              <a:t>, especially when combined with ALMA’s Wideband Sensitivity Upgrade</a:t>
            </a:r>
            <a:endParaRPr lang="en-US" sz="2100" dirty="0">
              <a:solidFill>
                <a:srgbClr val="2F5597"/>
              </a:solidFill>
              <a:latin typeface="+mn-lt"/>
            </a:endParaRPr>
          </a:p>
          <a:p>
            <a:pPr marL="400050" indent="-166688"/>
            <a:r>
              <a:rPr lang="en-US" i="1" dirty="0">
                <a:solidFill>
                  <a:srgbClr val="C00000"/>
                </a:solidFill>
                <a:latin typeface="+mn-lt"/>
              </a:rPr>
              <a:t>Join a </a:t>
            </a:r>
            <a:r>
              <a:rPr lang="en-US" i="1" dirty="0" err="1">
                <a:solidFill>
                  <a:srgbClr val="C00000"/>
                </a:solidFill>
                <a:latin typeface="+mn-lt"/>
              </a:rPr>
              <a:t>ngVLA</a:t>
            </a:r>
            <a:r>
              <a:rPr lang="en-US" i="1" dirty="0">
                <a:solidFill>
                  <a:srgbClr val="C00000"/>
                </a:solidFill>
                <a:latin typeface="+mn-lt"/>
              </a:rPr>
              <a:t> Science Working Group to help identify science and operations requirements:  </a:t>
            </a:r>
            <a:r>
              <a:rPr lang="en-US" sz="1900" dirty="0">
                <a:latin typeface="+mn-lt"/>
                <a:hlinkClick r:id="rId2"/>
              </a:rPr>
              <a:t>https://ngvla.nrao.edu/page/workinggroups</a:t>
            </a:r>
            <a:r>
              <a:rPr lang="en-US" sz="1900" dirty="0">
                <a:latin typeface="+mn-lt"/>
              </a:rPr>
              <a:t> </a:t>
            </a:r>
            <a:r>
              <a:rPr lang="en-US" sz="2600" i="1" dirty="0">
                <a:solidFill>
                  <a:srgbClr val="2F5597"/>
                </a:solidFill>
                <a:latin typeface="+mn-lt"/>
              </a:rPr>
              <a:t> </a:t>
            </a:r>
          </a:p>
          <a:p>
            <a:pPr marL="342900" indent="0">
              <a:buNone/>
            </a:pPr>
            <a:r>
              <a:rPr lang="en-US" sz="1900" i="1" dirty="0">
                <a:solidFill>
                  <a:srgbClr val="2F5597"/>
                </a:solidFill>
                <a:latin typeface="+mn-lt"/>
              </a:rPr>
              <a:t>		</a:t>
            </a:r>
            <a:r>
              <a:rPr lang="en-US" sz="1900" dirty="0">
                <a:solidFill>
                  <a:srgbClr val="2F5597"/>
                </a:solidFill>
                <a:latin typeface="+mn-lt"/>
                <a:hlinkClick r:id="rId3"/>
              </a:rPr>
              <a:t>https://ngvla.nao.ac.jp/researcher/resources/working_group.html</a:t>
            </a:r>
            <a:endParaRPr lang="en-US" sz="1900" dirty="0">
              <a:solidFill>
                <a:srgbClr val="2F5597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3BB89-805D-97A7-3D9B-B0ED4BF0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7C489-32E1-B0B0-C096-79641DB309CE}"/>
              </a:ext>
            </a:extLst>
          </p:cNvPr>
          <p:cNvSpPr txBox="1"/>
          <p:nvPr/>
        </p:nvSpPr>
        <p:spPr>
          <a:xfrm>
            <a:off x="1423579" y="4206297"/>
            <a:ext cx="520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Project Scientist = Eric Murphy (</a:t>
            </a:r>
            <a:r>
              <a:rPr lang="en-US" sz="1800" dirty="0" err="1"/>
              <a:t>emurphy@nrao.edu</a:t>
            </a:r>
            <a:r>
              <a:rPr lang="en-US" sz="18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3BA791-B8E6-C67A-FD6F-0EA22043D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r="5354"/>
          <a:stretch/>
        </p:blipFill>
        <p:spPr>
          <a:xfrm>
            <a:off x="7067840" y="10601"/>
            <a:ext cx="1974890" cy="10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C34541-3745-5E1F-DA22-16E9E76CEBF5}"/>
              </a:ext>
            </a:extLst>
          </p:cNvPr>
          <p:cNvSpPr txBox="1"/>
          <p:nvPr/>
        </p:nvSpPr>
        <p:spPr>
          <a:xfrm>
            <a:off x="197544" y="3716255"/>
            <a:ext cx="50430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data rate 132 GB/sec:</a:t>
            </a:r>
          </a:p>
          <a:p>
            <a:r>
              <a:rPr lang="en-US" dirty="0"/>
              <a:t>185 antennas, 240000 channels, 1 second integration, 2 polarizations</a:t>
            </a:r>
          </a:p>
          <a:p>
            <a:r>
              <a:rPr lang="en-US" dirty="0"/>
              <a:t>130 antennas -&gt; 64 GB/sec</a:t>
            </a:r>
          </a:p>
        </p:txBody>
      </p:sp>
    </p:spTree>
    <p:extLst>
      <p:ext uri="{BB962C8B-B14F-4D97-AF65-F5344CB8AC3E}">
        <p14:creationId xmlns:p14="http://schemas.microsoft.com/office/powerpoint/2010/main" val="4004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b5c39ac60e_3_4"/>
          <p:cNvSpPr txBox="1">
            <a:spLocks noGrp="1"/>
          </p:cNvSpPr>
          <p:nvPr>
            <p:ph type="title"/>
          </p:nvPr>
        </p:nvSpPr>
        <p:spPr>
          <a:xfrm>
            <a:off x="1429228" y="-61990"/>
            <a:ext cx="7660967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Known maser lines in </a:t>
            </a:r>
            <a:r>
              <a:rPr lang="en-US" sz="2400" b="1" dirty="0" err="1">
                <a:latin typeface="Arial"/>
                <a:ea typeface="Arial"/>
                <a:cs typeface="Arial"/>
                <a:sym typeface="Arial"/>
              </a:rPr>
              <a:t>ngVLA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Bands (pre-G358!)</a:t>
            </a:r>
            <a:endParaRPr sz="2400" b="1" dirty="0"/>
          </a:p>
        </p:txBody>
      </p:sp>
      <p:pic>
        <p:nvPicPr>
          <p:cNvPr id="254" name="Google Shape;254;g1b5c39ac60e_3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365" y="712473"/>
            <a:ext cx="6137835" cy="379976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1b5c39ac60e_3_4"/>
          <p:cNvSpPr txBox="1"/>
          <p:nvPr/>
        </p:nvSpPr>
        <p:spPr>
          <a:xfrm>
            <a:off x="166674" y="3570418"/>
            <a:ext cx="1425926" cy="86174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>
                <a:solidFill>
                  <a:schemeClr val="dk1"/>
                </a:solidFill>
              </a:rPr>
              <a:t>Detected molecular maser lines in each </a:t>
            </a:r>
            <a:r>
              <a:rPr lang="en-US" sz="1100" b="1" i="1" dirty="0" err="1">
                <a:solidFill>
                  <a:schemeClr val="dk1"/>
                </a:solidFill>
              </a:rPr>
              <a:t>ngVLA</a:t>
            </a:r>
            <a:r>
              <a:rPr lang="en-US" sz="1100" b="1" i="1" dirty="0">
                <a:solidFill>
                  <a:schemeClr val="dk1"/>
                </a:solidFill>
              </a:rPr>
              <a:t> band (see also Menten 2007)</a:t>
            </a:r>
            <a:endParaRPr sz="8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B506D-67BA-7E13-FE09-0DE5C6185298}"/>
              </a:ext>
            </a:extLst>
          </p:cNvPr>
          <p:cNvSpPr txBox="1"/>
          <p:nvPr/>
        </p:nvSpPr>
        <p:spPr>
          <a:xfrm>
            <a:off x="259439" y="1289114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10 lines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BCF001-35B1-76C7-6F10-A200253414B7}"/>
              </a:ext>
            </a:extLst>
          </p:cNvPr>
          <p:cNvSpPr txBox="1"/>
          <p:nvPr/>
        </p:nvSpPr>
        <p:spPr>
          <a:xfrm>
            <a:off x="166675" y="2463220"/>
            <a:ext cx="128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</a:rPr>
              <a:t>3 dozen lines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D3A420-8FF8-0F2F-03FB-2120D37B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8EF8B-5342-3804-2EFA-C7C0972F659A}"/>
              </a:ext>
            </a:extLst>
          </p:cNvPr>
          <p:cNvSpPr txBox="1"/>
          <p:nvPr/>
        </p:nvSpPr>
        <p:spPr>
          <a:xfrm>
            <a:off x="7777780" y="3560779"/>
            <a:ext cx="1344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CS 1-0 (49GHz)</a:t>
            </a:r>
          </a:p>
          <a:p>
            <a:r>
              <a:rPr lang="en-US" sz="1400" dirty="0"/>
              <a:t>CS 2-1 (98GHz) </a:t>
            </a:r>
            <a:r>
              <a:rPr lang="en-US" sz="1400" dirty="0">
                <a:hlinkClick r:id="rId4"/>
              </a:rPr>
              <a:t>Ginsburg &amp; Goddi 2019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E4E97-CE35-4049-DD02-B19A9BE301C7}"/>
              </a:ext>
            </a:extLst>
          </p:cNvPr>
          <p:cNvSpPr txBox="1"/>
          <p:nvPr/>
        </p:nvSpPr>
        <p:spPr>
          <a:xfrm>
            <a:off x="7777780" y="1222423"/>
            <a:ext cx="1367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</a:t>
            </a:r>
            <a:r>
              <a:rPr lang="en-US" sz="1400" baseline="-25000" dirty="0"/>
              <a:t>2</a:t>
            </a:r>
            <a:r>
              <a:rPr lang="en-US" sz="1400" dirty="0"/>
              <a:t>NH (5.3GHz)</a:t>
            </a:r>
          </a:p>
          <a:p>
            <a:r>
              <a:rPr lang="en-US" sz="1400" dirty="0">
                <a:hlinkClick r:id="rId5"/>
              </a:rPr>
              <a:t>Gorski+2021</a:t>
            </a:r>
            <a:endParaRPr lang="en-US" sz="1400" dirty="0"/>
          </a:p>
          <a:p>
            <a:r>
              <a:rPr lang="en-US" sz="1400" dirty="0" err="1"/>
              <a:t>C.Xue</a:t>
            </a:r>
            <a:r>
              <a:rPr lang="en-US" sz="1400" dirty="0"/>
              <a:t> talk SgrB2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CD4AE-C57C-A9A2-BA89-5A13D9B99DF5}"/>
              </a:ext>
            </a:extLst>
          </p:cNvPr>
          <p:cNvSpPr txBox="1"/>
          <p:nvPr/>
        </p:nvSpPr>
        <p:spPr>
          <a:xfrm>
            <a:off x="6350520" y="4047457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99F9C75-BA53-3741-283F-11413CF14B3E}"/>
              </a:ext>
            </a:extLst>
          </p:cNvPr>
          <p:cNvSpPr/>
          <p:nvPr/>
        </p:nvSpPr>
        <p:spPr>
          <a:xfrm>
            <a:off x="1408389" y="2265022"/>
            <a:ext cx="184211" cy="1115272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0DC897AE-127D-7AF0-8613-0FACA9C09A88}"/>
              </a:ext>
            </a:extLst>
          </p:cNvPr>
          <p:cNvSpPr/>
          <p:nvPr/>
        </p:nvSpPr>
        <p:spPr>
          <a:xfrm>
            <a:off x="1434528" y="1242810"/>
            <a:ext cx="133253" cy="606474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0FC81-8430-3D21-2539-7E4E0CFA0535}"/>
              </a:ext>
            </a:extLst>
          </p:cNvPr>
          <p:cNvSpPr txBox="1"/>
          <p:nvPr/>
        </p:nvSpPr>
        <p:spPr>
          <a:xfrm>
            <a:off x="7823200" y="1964940"/>
            <a:ext cx="12314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SiS</a:t>
            </a:r>
            <a:r>
              <a:rPr lang="en-US" dirty="0"/>
              <a:t> 18.155GHz </a:t>
            </a:r>
          </a:p>
        </p:txBody>
      </p:sp>
    </p:spTree>
    <p:extLst>
      <p:ext uri="{BB962C8B-B14F-4D97-AF65-F5344CB8AC3E}">
        <p14:creationId xmlns:p14="http://schemas.microsoft.com/office/powerpoint/2010/main" val="7149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301E6138-5D19-1A6F-8BFF-5687411877C1}"/>
              </a:ext>
            </a:extLst>
          </p:cNvPr>
          <p:cNvSpPr txBox="1"/>
          <p:nvPr/>
        </p:nvSpPr>
        <p:spPr>
          <a:xfrm>
            <a:off x="298937" y="1126231"/>
            <a:ext cx="8653669" cy="313932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Average data rate specification = 8 GB / sec</a:t>
            </a:r>
          </a:p>
          <a:p>
            <a:r>
              <a:rPr lang="en-US" sz="1800" dirty="0"/>
              <a:t>	Would support: 100,000 channels * 4 pol * 4 bytes/vis * 1 sec/integration </a:t>
            </a:r>
          </a:p>
          <a:p>
            <a:r>
              <a:rPr lang="en-US" sz="1800" dirty="0"/>
              <a:t>		* 4950 baselines (</a:t>
            </a:r>
            <a:r>
              <a:rPr lang="en-US" sz="1800" u="sng" dirty="0"/>
              <a:t>100 antennas</a:t>
            </a:r>
            <a:r>
              <a:rPr lang="en-US" sz="1800" dirty="0"/>
              <a:t>) </a:t>
            </a:r>
          </a:p>
          <a:p>
            <a:r>
              <a:rPr lang="en-US" sz="1800" dirty="0"/>
              <a:t>	92 </a:t>
            </a:r>
            <a:r>
              <a:rPr lang="en-US" sz="1800" dirty="0" err="1"/>
              <a:t>subbands</a:t>
            </a:r>
            <a:r>
              <a:rPr lang="en-US" sz="1800" dirty="0"/>
              <a:t> with 1024 channels each, plus 6000x3.3MHz channels for continuum</a:t>
            </a:r>
          </a:p>
          <a:p>
            <a:r>
              <a:rPr lang="en-US" sz="1800" dirty="0"/>
              <a:t>	With no zoom, 218.75 MHz / 1024 channels = 0.80 km/s at 80 GHz</a:t>
            </a:r>
          </a:p>
          <a:p>
            <a:r>
              <a:rPr lang="en-US" sz="1800" dirty="0"/>
              <a:t>                      	or 11 lines at 0.1 km/s resolution, etc.</a:t>
            </a:r>
          </a:p>
          <a:p>
            <a:r>
              <a:rPr lang="en-US" sz="1800" dirty="0"/>
              <a:t>	</a:t>
            </a:r>
          </a:p>
          <a:p>
            <a:r>
              <a:rPr lang="en-US" sz="1800" b="1" dirty="0"/>
              <a:t>Max data rate spec. = 132 GB / sec</a:t>
            </a:r>
          </a:p>
          <a:p>
            <a:r>
              <a:rPr lang="en-US" sz="1800" dirty="0"/>
              <a:t>	Would support: 240,000 channels * 4 pol * 4 bytes/vis * 1 sec/integration </a:t>
            </a:r>
          </a:p>
          <a:p>
            <a:r>
              <a:rPr lang="en-US" sz="1800" dirty="0"/>
              <a:t>		* 34453 baselines (263 antennas)</a:t>
            </a:r>
          </a:p>
          <a:p>
            <a:endParaRPr lang="en-US" sz="1800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0AC65E3-9A9F-E78D-6755-A9D95019EFA7}"/>
              </a:ext>
            </a:extLst>
          </p:cNvPr>
          <p:cNvCxnSpPr>
            <a:cxnSpLocks/>
          </p:cNvCxnSpPr>
          <p:nvPr/>
        </p:nvCxnSpPr>
        <p:spPr>
          <a:xfrm flipH="1" flipV="1">
            <a:off x="-793091" y="2557392"/>
            <a:ext cx="1092028" cy="10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37252" y="1065438"/>
            <a:ext cx="3422650" cy="333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6B0-F5E2-0E43-A11A-3E0CDA580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8633" y="76063"/>
            <a:ext cx="7404425" cy="6540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 Decadal Survey of National Academies (</a:t>
            </a:r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Astro2020 Report</a:t>
            </a:r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70400-257A-E50B-37FC-058DB0B0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56F5D-2B9D-1380-A111-4C07991B0792}"/>
              </a:ext>
            </a:extLst>
          </p:cNvPr>
          <p:cNvSpPr txBox="1"/>
          <p:nvPr/>
        </p:nvSpPr>
        <p:spPr>
          <a:xfrm>
            <a:off x="1848577" y="419107"/>
            <a:ext cx="585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Identified </a:t>
            </a:r>
            <a:r>
              <a:rPr lang="en-US" sz="1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ngVLA</a:t>
            </a: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 as a high-priority large, ground-based facility whose construction should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start this </a:t>
            </a: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r>
              <a:rPr lang="en-US" sz="1800" i="1" kern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52B7C-388E-E1EA-F886-71FBCC9F0271}"/>
              </a:ext>
            </a:extLst>
          </p:cNvPr>
          <p:cNvSpPr txBox="1"/>
          <p:nvPr/>
        </p:nvSpPr>
        <p:spPr>
          <a:xfrm>
            <a:off x="3642783" y="1114226"/>
            <a:ext cx="5363965" cy="323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38"/>
              </a:spcBef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ngVLA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Key Science Goals</a:t>
            </a:r>
          </a:p>
          <a:p>
            <a:pPr marL="236538" indent="-236538">
              <a:spcBef>
                <a:spcPts val="338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Unveiling the Formation of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Solar System Analogues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on Terrestrial Scales</a:t>
            </a:r>
          </a:p>
          <a:p>
            <a:pPr marL="236538" indent="-236538">
              <a:spcBef>
                <a:spcPts val="338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Probing the Initial Conditions for Planetary Systems and Life with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Astrochemistry</a:t>
            </a:r>
          </a:p>
          <a:p>
            <a:pPr marL="236538" indent="-236538">
              <a:spcBef>
                <a:spcPts val="338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Charting the Assembly, Structure, and Evolution of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Galaxies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Over Cosmic Time</a:t>
            </a:r>
          </a:p>
          <a:p>
            <a:pPr marL="236538" indent="-236538">
              <a:spcBef>
                <a:spcPts val="338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Pulsars in the Galactic Center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as Fundamental Tests of Gravity</a:t>
            </a:r>
          </a:p>
          <a:p>
            <a:pPr marL="236538" indent="-236538">
              <a:spcBef>
                <a:spcPts val="338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Understanding the Formation and Evolution of Stellar and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Supermassive BH’s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the Era of Multi-Messenger Astronomy</a:t>
            </a:r>
          </a:p>
        </p:txBody>
      </p: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4A6BEC7-1855-F54A-B4D9-3CB34BB40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592" y="1142434"/>
            <a:ext cx="903938" cy="555922"/>
          </a:xfrm>
          <a:prstGeom prst="rect">
            <a:avLst/>
          </a:prstGeom>
        </p:spPr>
      </p:pic>
      <p:pic>
        <p:nvPicPr>
          <p:cNvPr id="49" name="Picture 4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BE8526-FA69-A0A3-A87B-A239DBF9C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662" y="861218"/>
            <a:ext cx="1143338" cy="5850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A209CEB-BCF4-BF40-9C2C-EA15292F3A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206" y="718333"/>
            <a:ext cx="1277508" cy="387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599" y="806756"/>
            <a:ext cx="1119997" cy="7127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831" y="2138836"/>
            <a:ext cx="605305" cy="601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473" y="2153327"/>
            <a:ext cx="833426" cy="500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052" y="3934515"/>
            <a:ext cx="1589270" cy="497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30" y="1566511"/>
            <a:ext cx="1558248" cy="503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178" y="2740601"/>
            <a:ext cx="899173" cy="49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48" y="2246460"/>
            <a:ext cx="1055632" cy="478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11" y="3884423"/>
            <a:ext cx="916783" cy="570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36" y="1001741"/>
            <a:ext cx="1160956" cy="517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563" y="1691766"/>
            <a:ext cx="1641876" cy="375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563" y="1852526"/>
            <a:ext cx="1239865" cy="226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624" y="2194211"/>
            <a:ext cx="557764" cy="600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675" y="2154095"/>
            <a:ext cx="973001" cy="5924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385" y="888852"/>
            <a:ext cx="747734" cy="734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708" y="1088857"/>
            <a:ext cx="1277508" cy="318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11" y="1379908"/>
            <a:ext cx="1229320" cy="3670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54" y="2917675"/>
            <a:ext cx="1350719" cy="5317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419" y="2970907"/>
            <a:ext cx="849957" cy="8499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896" y="3918042"/>
            <a:ext cx="836901" cy="533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500" y="2819279"/>
            <a:ext cx="518515" cy="4562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276" y="3279209"/>
            <a:ext cx="1231435" cy="3189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55" y="4127734"/>
            <a:ext cx="1123851" cy="2108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888" y="1998190"/>
            <a:ext cx="1494138" cy="256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434" y="3719664"/>
            <a:ext cx="1231744" cy="2921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438" y="936092"/>
            <a:ext cx="984770" cy="5171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02" y="3561524"/>
            <a:ext cx="1178229" cy="3385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014" y="813524"/>
            <a:ext cx="1027513" cy="7688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878" y="2174752"/>
            <a:ext cx="1027545" cy="51377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83" y="2571634"/>
            <a:ext cx="1331548" cy="3516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673" y="4062210"/>
            <a:ext cx="1221208" cy="4242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016" y="1481391"/>
            <a:ext cx="1530940" cy="4756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449" y="2925760"/>
            <a:ext cx="1186020" cy="337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001" y="3381253"/>
            <a:ext cx="1513139" cy="3989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156" y="3779090"/>
            <a:ext cx="698717" cy="6987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884" y="1556540"/>
            <a:ext cx="749143" cy="6709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121" y="4017153"/>
            <a:ext cx="1238982" cy="344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828" y="2643136"/>
            <a:ext cx="562411" cy="8270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245" y="3417310"/>
            <a:ext cx="1480551" cy="3831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954" y="2330759"/>
            <a:ext cx="1422609" cy="533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030352" y="3291232"/>
            <a:ext cx="1097280" cy="5486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651" y="737138"/>
            <a:ext cx="1834592" cy="254099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5573469" y="818946"/>
            <a:ext cx="426879" cy="125994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005765" y="2083579"/>
            <a:ext cx="3005563" cy="224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679211" y="2065565"/>
            <a:ext cx="326554" cy="24513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7682D192-0ABC-C549-9473-DE0EFDF87599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563" y="2836012"/>
            <a:ext cx="1558248" cy="36250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C1EB421C-7553-A140-AA8A-F2962EC45966}"/>
              </a:ext>
            </a:extLst>
          </p:cNvPr>
          <p:cNvSpPr txBox="1">
            <a:spLocks/>
          </p:cNvSpPr>
          <p:nvPr/>
        </p:nvSpPr>
        <p:spPr>
          <a:xfrm>
            <a:off x="448553" y="-82552"/>
            <a:ext cx="7610967" cy="6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/>
              <a:t>Strong Community Participation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60215-3571-6E92-BA0C-85408E9C3EF6}"/>
              </a:ext>
            </a:extLst>
          </p:cNvPr>
          <p:cNvSpPr txBox="1"/>
          <p:nvPr/>
        </p:nvSpPr>
        <p:spPr>
          <a:xfrm>
            <a:off x="1330597" y="371241"/>
            <a:ext cx="6967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Academic, industrial, and international groups that have engaged with the project either by sitting on various committees (SAC/TAC), participating in the community studies </a:t>
            </a:r>
            <a:r>
              <a:rPr lang="en-US" sz="1000" dirty="0"/>
              <a:t>program</a:t>
            </a:r>
            <a:r>
              <a:rPr lang="en-US" sz="1100" dirty="0"/>
              <a:t>, or providing some other type or effort.</a:t>
            </a:r>
          </a:p>
        </p:txBody>
      </p:sp>
    </p:spTree>
    <p:extLst>
      <p:ext uri="{BB962C8B-B14F-4D97-AF65-F5344CB8AC3E}">
        <p14:creationId xmlns:p14="http://schemas.microsoft.com/office/powerpoint/2010/main" val="22544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97977" y="131886"/>
            <a:ext cx="7029051" cy="711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ngVLA Reference Design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066132"/>
              </p:ext>
            </p:extLst>
          </p:nvPr>
        </p:nvGraphicFramePr>
        <p:xfrm>
          <a:off x="4717769" y="2520097"/>
          <a:ext cx="1539098" cy="1882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6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Band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#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freq. range (GHz)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1.2 - 3.5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3.5 - 12.3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12.3 - 20.5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20.5 - 34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30.5 - 50.5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70 - 116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-1" y="2349919"/>
            <a:ext cx="5203003" cy="2117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600" b="1" dirty="0"/>
              <a:t>Frequency Range</a:t>
            </a:r>
            <a:r>
              <a:rPr lang="en-US" sz="1600" dirty="0"/>
              <a:t>: 1.2 - 116 GHz</a:t>
            </a:r>
          </a:p>
          <a:p>
            <a:pPr>
              <a:spcBef>
                <a:spcPts val="300"/>
              </a:spcBef>
            </a:pPr>
            <a:r>
              <a:rPr lang="en-US" sz="1600" b="1" dirty="0"/>
              <a:t>Main Array</a:t>
            </a:r>
            <a:r>
              <a:rPr lang="en-US" sz="1600" dirty="0"/>
              <a:t>: 244 x 18m offset Gregorian Antennas</a:t>
            </a:r>
          </a:p>
          <a:p>
            <a:pPr marL="285750" lvl="1" indent="-114300">
              <a:spcBef>
                <a:spcPts val="300"/>
              </a:spcBef>
            </a:pPr>
            <a:r>
              <a:rPr lang="en-US" sz="1600" b="1" dirty="0"/>
              <a:t>Core</a:t>
            </a:r>
            <a:r>
              <a:rPr lang="en-US" sz="1600" dirty="0"/>
              <a:t>: 114 antennas; </a:t>
            </a:r>
            <a:r>
              <a:rPr lang="en-US" sz="1600" dirty="0" err="1"/>
              <a:t>B</a:t>
            </a:r>
            <a:r>
              <a:rPr lang="en-US" sz="1600" baseline="-25000" dirty="0" err="1"/>
              <a:t>max</a:t>
            </a:r>
            <a:r>
              <a:rPr lang="en-US" sz="1600" dirty="0"/>
              <a:t> = 4.3 km</a:t>
            </a:r>
          </a:p>
          <a:p>
            <a:pPr marL="285750" lvl="1" indent="-114300">
              <a:spcBef>
                <a:spcPts val="300"/>
              </a:spcBef>
            </a:pPr>
            <a:r>
              <a:rPr lang="en-US" sz="1600" b="1" dirty="0"/>
              <a:t>Spiral</a:t>
            </a:r>
            <a:r>
              <a:rPr lang="en-US" sz="1600" dirty="0"/>
              <a:t>: 54 antennas; </a:t>
            </a:r>
            <a:r>
              <a:rPr lang="en-US" sz="1600" dirty="0" err="1"/>
              <a:t>B</a:t>
            </a:r>
            <a:r>
              <a:rPr lang="en-US" sz="1600" baseline="-25000" dirty="0" err="1"/>
              <a:t>max</a:t>
            </a:r>
            <a:r>
              <a:rPr lang="en-US" sz="1600" dirty="0"/>
              <a:t> = 39 km</a:t>
            </a:r>
          </a:p>
          <a:p>
            <a:pPr marL="285750" lvl="1" indent="-114300">
              <a:spcBef>
                <a:spcPts val="300"/>
              </a:spcBef>
            </a:pPr>
            <a:r>
              <a:rPr lang="en-US" sz="1600" b="1" dirty="0"/>
              <a:t>Mid</a:t>
            </a:r>
            <a:r>
              <a:rPr lang="en-US" sz="1600" dirty="0"/>
              <a:t>: 46 antennas in NM, AZ, TX, MX; </a:t>
            </a:r>
            <a:r>
              <a:rPr lang="en-US" sz="1600" dirty="0" err="1"/>
              <a:t>B</a:t>
            </a:r>
            <a:r>
              <a:rPr lang="en-US" sz="1600" baseline="-25000" dirty="0" err="1"/>
              <a:t>max</a:t>
            </a:r>
            <a:r>
              <a:rPr lang="en-US" sz="1600" dirty="0"/>
              <a:t>=1070 km</a:t>
            </a:r>
          </a:p>
          <a:p>
            <a:pPr marL="285750" lvl="1" indent="-114300">
              <a:spcBef>
                <a:spcPts val="300"/>
              </a:spcBef>
            </a:pPr>
            <a:r>
              <a:rPr lang="en-US" sz="1600" b="1" dirty="0"/>
              <a:t>Long</a:t>
            </a:r>
            <a:r>
              <a:rPr lang="en-US" sz="1600" dirty="0"/>
              <a:t>: 30 antennas across </a:t>
            </a:r>
            <a:r>
              <a:rPr lang="en-US" sz="1600" dirty="0">
                <a:latin typeface="Gill Sans MT" panose="020B0502020104020203" pitchFamily="34" charset="77"/>
              </a:rPr>
              <a:t>continent</a:t>
            </a:r>
            <a:r>
              <a:rPr lang="en-US" sz="1600" dirty="0"/>
              <a:t>; </a:t>
            </a:r>
            <a:r>
              <a:rPr lang="en-US" sz="1600" dirty="0" err="1"/>
              <a:t>B</a:t>
            </a:r>
            <a:r>
              <a:rPr lang="en-US" sz="1600" baseline="-25000" dirty="0" err="1"/>
              <a:t>max</a:t>
            </a:r>
            <a:r>
              <a:rPr lang="en-US" sz="1600" dirty="0"/>
              <a:t>= 8860 km</a:t>
            </a:r>
          </a:p>
          <a:p>
            <a:pPr>
              <a:spcBef>
                <a:spcPts val="300"/>
              </a:spcBef>
            </a:pPr>
            <a:r>
              <a:rPr lang="en-US" sz="1600" b="1" dirty="0"/>
              <a:t>Short Baseline Array</a:t>
            </a:r>
            <a:r>
              <a:rPr lang="en-US" sz="1600" dirty="0"/>
              <a:t>: 19 x 6m offset Greg. Antennas</a:t>
            </a:r>
          </a:p>
          <a:p>
            <a:pPr marL="290513" lvl="1" indent="-119063">
              <a:spcBef>
                <a:spcPts val="300"/>
              </a:spcBef>
            </a:pPr>
            <a:r>
              <a:rPr lang="en-US" sz="1600" dirty="0"/>
              <a:t>Use 4 x 18m in </a:t>
            </a:r>
            <a:r>
              <a:rPr lang="en-US" sz="1600" b="1" dirty="0"/>
              <a:t>Total Power mode </a:t>
            </a:r>
            <a:r>
              <a:rPr lang="en-US" sz="1600" dirty="0"/>
              <a:t>to fill (</a:t>
            </a:r>
            <a:r>
              <a:rPr lang="en-US" sz="1600" i="1" dirty="0" err="1"/>
              <a:t>u,v</a:t>
            </a:r>
            <a:r>
              <a:rPr lang="en-US" sz="1600" dirty="0"/>
              <a:t>) hole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220"/>
          <a:stretch/>
        </p:blipFill>
        <p:spPr>
          <a:xfrm>
            <a:off x="0" y="0"/>
            <a:ext cx="9144000" cy="23624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6884F6-EC8D-B849-95C8-ED88B7B5A595}"/>
              </a:ext>
            </a:extLst>
          </p:cNvPr>
          <p:cNvSpPr/>
          <p:nvPr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33C52-8EC4-E045-90F3-E342309EC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spect="1"/>
          </p:cNvSpPr>
          <p:nvPr/>
        </p:nvSpPr>
        <p:spPr>
          <a:xfrm>
            <a:off x="1376412" y="128450"/>
            <a:ext cx="5559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anose="020B0604020202020204" pitchFamily="34" charset="0"/>
                <a:ea typeface="Times New Roman" charset="0"/>
                <a:cs typeface="Helvetica" panose="020B0604020202020204" pitchFamily="34" charset="0"/>
              </a:rPr>
              <a:t>ngVLA Technical Baseline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F9F99-B2FC-9A92-6C59-95BF85F6B661}"/>
              </a:ext>
            </a:extLst>
          </p:cNvPr>
          <p:cNvSpPr txBox="1"/>
          <p:nvPr/>
        </p:nvSpPr>
        <p:spPr>
          <a:xfrm>
            <a:off x="132652" y="1453614"/>
            <a:ext cx="5707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</a:rPr>
              <a:t>Key design choice:  Antennas in fixed locations 	        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chemeClr val="bg1"/>
                </a:solidFill>
              </a:rPr>
              <a:t>Year-round access to all angular resolutions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chemeClr val="bg1"/>
                </a:solidFill>
              </a:rPr>
              <a:t>PI-driven facility providing “science sub-arrays”</a:t>
            </a:r>
          </a:p>
          <a:p>
            <a:r>
              <a:rPr lang="en-US" sz="1800" b="1" i="1" dirty="0">
                <a:solidFill>
                  <a:schemeClr val="bg1"/>
                </a:solidFill>
              </a:rPr>
              <a:t>	  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6799E-4717-DF24-A1C9-FC0552EE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9CF8367A-E341-5AE6-4EE7-775CA4AF13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679937"/>
              </p:ext>
            </p:extLst>
          </p:nvPr>
        </p:nvGraphicFramePr>
        <p:xfrm>
          <a:off x="6383867" y="2509335"/>
          <a:ext cx="2672887" cy="1893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Correlator / Beamformer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Requirement (design)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digital efficiency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&gt;95%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28925821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narrowest channel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&lt;1 kHz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channels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&gt;240,000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sub-band 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&lt;250MHz (218.75)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 bandwidth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&gt;14GHz/pol (20)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# formed beams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31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32115" y="3509138"/>
            <a:ext cx="1895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81002" y="3500823"/>
            <a:ext cx="1097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350 miles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6F622C45-A3AA-0549-B3A6-4F7111977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894" y="158"/>
            <a:ext cx="5357105" cy="302281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DB3452F-0958-0F43-A79A-E9A85C2AB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09303"/>
              </p:ext>
            </p:extLst>
          </p:nvPr>
        </p:nvGraphicFramePr>
        <p:xfrm>
          <a:off x="3885601" y="3260776"/>
          <a:ext cx="2639368" cy="1195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925">
                  <a:extLst>
                    <a:ext uri="{9D8B030D-6E8A-4147-A177-3AD203B41FA5}">
                      <a16:colId xmlns:a16="http://schemas.microsoft.com/office/drawing/2014/main" val="2451474212"/>
                    </a:ext>
                  </a:extLst>
                </a:gridCol>
                <a:gridCol w="1144557">
                  <a:extLst>
                    <a:ext uri="{9D8B030D-6E8A-4147-A177-3AD203B41FA5}">
                      <a16:colId xmlns:a16="http://schemas.microsoft.com/office/drawing/2014/main" val="2890969359"/>
                    </a:ext>
                  </a:extLst>
                </a:gridCol>
                <a:gridCol w="1120886">
                  <a:extLst>
                    <a:ext uri="{9D8B030D-6E8A-4147-A177-3AD203B41FA5}">
                      <a16:colId xmlns:a16="http://schemas.microsoft.com/office/drawing/2014/main" val="4187576114"/>
                    </a:ext>
                  </a:extLst>
                </a:gridCol>
              </a:tblGrid>
              <a:tr h="1844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Qty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Location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Notes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81492242"/>
                  </a:ext>
                </a:extLst>
              </a:tr>
              <a:tr h="1952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Puerto Rico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Arecibo 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00272087"/>
                  </a:ext>
                </a:extLst>
              </a:tr>
              <a:tr h="1952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St. Croix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VLBA 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23510792"/>
                  </a:ext>
                </a:extLst>
              </a:tr>
              <a:tr h="2290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Kauai, HI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Kokee</a:t>
                      </a:r>
                      <a:r>
                        <a:rPr lang="en-US" sz="1100" u="none" strike="noStrike" dirty="0">
                          <a:effectLst/>
                        </a:rPr>
                        <a:t> Park Obs.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42678258"/>
                  </a:ext>
                </a:extLst>
              </a:tr>
              <a:tr h="19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Hawaii, HI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not Mauna Kea Site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56951736"/>
                  </a:ext>
                </a:extLst>
              </a:tr>
              <a:tr h="1952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Hancock, NH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VLBA 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65811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9F64B0-0B85-2048-843F-8D2E1709E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006034"/>
              </p:ext>
            </p:extLst>
          </p:nvPr>
        </p:nvGraphicFramePr>
        <p:xfrm>
          <a:off x="6608834" y="3260776"/>
          <a:ext cx="2459751" cy="1195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044">
                  <a:extLst>
                    <a:ext uri="{9D8B030D-6E8A-4147-A177-3AD203B41FA5}">
                      <a16:colId xmlns:a16="http://schemas.microsoft.com/office/drawing/2014/main" val="2451474212"/>
                    </a:ext>
                  </a:extLst>
                </a:gridCol>
                <a:gridCol w="1022483">
                  <a:extLst>
                    <a:ext uri="{9D8B030D-6E8A-4147-A177-3AD203B41FA5}">
                      <a16:colId xmlns:a16="http://schemas.microsoft.com/office/drawing/2014/main" val="2890969359"/>
                    </a:ext>
                  </a:extLst>
                </a:gridCol>
                <a:gridCol w="1103224">
                  <a:extLst>
                    <a:ext uri="{9D8B030D-6E8A-4147-A177-3AD203B41FA5}">
                      <a16:colId xmlns:a16="http://schemas.microsoft.com/office/drawing/2014/main" val="4187576114"/>
                    </a:ext>
                  </a:extLst>
                </a:gridCol>
              </a:tblGrid>
              <a:tr h="183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Qty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Location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Notes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81492242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Green Bank, WV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GBO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83702293"/>
                  </a:ext>
                </a:extLst>
              </a:tr>
              <a:tr h="194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Brewster, 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VLBA 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73042470"/>
                  </a:ext>
                </a:extLst>
              </a:tr>
              <a:tr h="194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Penticton, BC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DRAO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0592974"/>
                  </a:ext>
                </a:extLst>
              </a:tr>
              <a:tr h="194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North Liberty, 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VLBA 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11480372"/>
                  </a:ext>
                </a:extLst>
              </a:tr>
              <a:tr h="194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Owens Valley, CA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VLBA 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7759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5C1E4C2-E5C8-4747-A2DE-720A25211D20}"/>
              </a:ext>
            </a:extLst>
          </p:cNvPr>
          <p:cNvSpPr txBox="1"/>
          <p:nvPr/>
        </p:nvSpPr>
        <p:spPr>
          <a:xfrm>
            <a:off x="4908928" y="2942053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Long Baseline Antenna Locations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897068-238E-5949-9339-A51C15001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05" y="882136"/>
            <a:ext cx="3794042" cy="21408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D57DAC-62FF-674B-BCC1-375C11708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8933"/>
            <a:ext cx="3818371" cy="2154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D35CCD-7DC0-1B6A-2A0C-6AD4793370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5" t="9697" r="1727" b="2632"/>
          <a:stretch/>
        </p:blipFill>
        <p:spPr>
          <a:xfrm>
            <a:off x="2447767" y="3042269"/>
            <a:ext cx="1272626" cy="12156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F99AB7-FB80-3BB4-B58E-6CFD3303C101}"/>
              </a:ext>
            </a:extLst>
          </p:cNvPr>
          <p:cNvSpPr/>
          <p:nvPr/>
        </p:nvSpPr>
        <p:spPr>
          <a:xfrm>
            <a:off x="1542472" y="3963895"/>
            <a:ext cx="217351" cy="21730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9773E-16D8-FE53-531C-364C20D31B07}"/>
              </a:ext>
            </a:extLst>
          </p:cNvPr>
          <p:cNvSpPr txBox="1"/>
          <p:nvPr/>
        </p:nvSpPr>
        <p:spPr>
          <a:xfrm>
            <a:off x="2560803" y="4647769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     20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24F00-312A-495D-9F6C-35C623673420}"/>
              </a:ext>
            </a:extLst>
          </p:cNvPr>
          <p:cNvSpPr txBox="1"/>
          <p:nvPr/>
        </p:nvSpPr>
        <p:spPr>
          <a:xfrm>
            <a:off x="2549064" y="252888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     500 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B372E-A35B-AB79-9EA0-0C4462D90B64}"/>
              </a:ext>
            </a:extLst>
          </p:cNvPr>
          <p:cNvSpPr txBox="1"/>
          <p:nvPr/>
        </p:nvSpPr>
        <p:spPr>
          <a:xfrm>
            <a:off x="2199967" y="3918023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    1.5 km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94E627-1A8C-7818-9FE8-6C08428B21DC}"/>
              </a:ext>
            </a:extLst>
          </p:cNvPr>
          <p:cNvCxnSpPr>
            <a:cxnSpLocks/>
          </p:cNvCxnSpPr>
          <p:nvPr/>
        </p:nvCxnSpPr>
        <p:spPr>
          <a:xfrm flipV="1">
            <a:off x="1545066" y="3052583"/>
            <a:ext cx="909577" cy="90875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D27B9C-B117-60C6-B457-F915F0714204}"/>
              </a:ext>
            </a:extLst>
          </p:cNvPr>
          <p:cNvCxnSpPr>
            <a:cxnSpLocks/>
          </p:cNvCxnSpPr>
          <p:nvPr/>
        </p:nvCxnSpPr>
        <p:spPr>
          <a:xfrm>
            <a:off x="1538190" y="4181196"/>
            <a:ext cx="909577" cy="6389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55D61C5-A0D0-1FFC-C624-8E2FC002EA7F}"/>
              </a:ext>
            </a:extLst>
          </p:cNvPr>
          <p:cNvSpPr txBox="1"/>
          <p:nvPr/>
        </p:nvSpPr>
        <p:spPr>
          <a:xfrm>
            <a:off x="4386810" y="2533311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     1500 km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2536FF2-AFD2-3316-DC96-8B159BC1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3DDA8-B9D4-4911-6125-5C71C88B117E}"/>
              </a:ext>
            </a:extLst>
          </p:cNvPr>
          <p:cNvSpPr txBox="1"/>
          <p:nvPr/>
        </p:nvSpPr>
        <p:spPr>
          <a:xfrm>
            <a:off x="2384968" y="3036232"/>
            <a:ext cx="677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23E437-2EBE-899A-EA46-797A99981F7F}"/>
              </a:ext>
            </a:extLst>
          </p:cNvPr>
          <p:cNvSpPr txBox="1"/>
          <p:nvPr/>
        </p:nvSpPr>
        <p:spPr>
          <a:xfrm>
            <a:off x="2808851" y="4375596"/>
            <a:ext cx="781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Spiral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787B9-B3C3-7325-5979-B4D838867AAD}"/>
              </a:ext>
            </a:extLst>
          </p:cNvPr>
          <p:cNvSpPr txBox="1"/>
          <p:nvPr/>
        </p:nvSpPr>
        <p:spPr>
          <a:xfrm>
            <a:off x="2808643" y="2265160"/>
            <a:ext cx="83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“Mid”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996F6D-3CC6-3CA7-DFD9-D17F546310B9}"/>
              </a:ext>
            </a:extLst>
          </p:cNvPr>
          <p:cNvSpPr txBox="1"/>
          <p:nvPr/>
        </p:nvSpPr>
        <p:spPr>
          <a:xfrm>
            <a:off x="1538190" y="20983"/>
            <a:ext cx="1998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Antennas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DE1FDB-C8BA-5CB1-C0B8-39CFC771315A}"/>
              </a:ext>
            </a:extLst>
          </p:cNvPr>
          <p:cNvSpPr txBox="1"/>
          <p:nvPr/>
        </p:nvSpPr>
        <p:spPr>
          <a:xfrm>
            <a:off x="3786894" y="4537586"/>
            <a:ext cx="3051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Antenna data rate: up to 732 Gbps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(8 bit * 2pol * 20 GHz * 16/7)</a:t>
            </a:r>
          </a:p>
        </p:txBody>
      </p:sp>
    </p:spTree>
    <p:extLst>
      <p:ext uri="{BB962C8B-B14F-4D97-AF65-F5344CB8AC3E}">
        <p14:creationId xmlns:p14="http://schemas.microsoft.com/office/powerpoint/2010/main" val="17777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3D3DE0-C102-5543-9941-6B5E1BE3C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98" y="1118641"/>
            <a:ext cx="1600200" cy="795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D741E0-3563-764E-BE48-D6F90A920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3" y="1966616"/>
            <a:ext cx="797026" cy="7970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F8979A-4EA6-4844-94FD-8DA02BCF2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561" y="3625372"/>
            <a:ext cx="1719578" cy="9618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E8653A0-D30E-8D4B-B45A-5EC13799BAF7}"/>
              </a:ext>
            </a:extLst>
          </p:cNvPr>
          <p:cNvSpPr txBox="1"/>
          <p:nvPr/>
        </p:nvSpPr>
        <p:spPr>
          <a:xfrm>
            <a:off x="1539591" y="0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Project Milestones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5FFBB42-63CD-154A-94FB-6A9DABF56A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448" y="0"/>
            <a:ext cx="1710023" cy="876934"/>
          </a:xfrm>
          <a:prstGeom prst="rect">
            <a:avLst/>
          </a:prstGeom>
        </p:spPr>
      </p:pic>
      <p:pic>
        <p:nvPicPr>
          <p:cNvPr id="37" name="Grafik 5">
            <a:extLst>
              <a:ext uri="{FF2B5EF4-FFF2-40B4-BE49-F238E27FC236}">
                <a16:creationId xmlns:a16="http://schemas.microsoft.com/office/drawing/2014/main" id="{805ACA5F-E611-D34C-8033-CBA478B684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4" y="2365129"/>
            <a:ext cx="1902391" cy="18976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EE46EB-3478-5487-9DE4-3B81BB57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67AFC0-AB50-68C9-7C5E-236E1B02A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9366"/>
              </p:ext>
            </p:extLst>
          </p:nvPr>
        </p:nvGraphicFramePr>
        <p:xfrm>
          <a:off x="1959344" y="647975"/>
          <a:ext cx="5413009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9869">
                  <a:extLst>
                    <a:ext uri="{9D8B030D-6E8A-4147-A177-3AD203B41FA5}">
                      <a16:colId xmlns:a16="http://schemas.microsoft.com/office/drawing/2014/main" val="4157126522"/>
                    </a:ext>
                  </a:extLst>
                </a:gridCol>
                <a:gridCol w="1193140">
                  <a:extLst>
                    <a:ext uri="{9D8B030D-6E8A-4147-A177-3AD203B41FA5}">
                      <a16:colId xmlns:a16="http://schemas.microsoft.com/office/drawing/2014/main" val="1161962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45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Astro 2020 recommendation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Nov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560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Conceptual Design Review (technical)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July 2022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522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Conceptual Design Review (programmatic)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Sept 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532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Prototype antenna delivery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Early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058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Preliminary Design Review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June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17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Final Design Review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July 2027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510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Construction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2027-2036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53423"/>
                  </a:ext>
                </a:extLst>
              </a:tr>
            </a:tbl>
          </a:graphicData>
        </a:graphic>
      </p:graphicFrame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DFCC0BA2-313F-395E-D1FE-17DE1895B8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3740" y="999942"/>
            <a:ext cx="457200" cy="45720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B3AAB54-08F6-20A9-D4F8-0B5CA2911A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3740" y="1372312"/>
            <a:ext cx="4572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1C2DFE-0EA1-E475-70C2-700A7DFB252B}"/>
              </a:ext>
            </a:extLst>
          </p:cNvPr>
          <p:cNvSpPr txBox="1"/>
          <p:nvPr/>
        </p:nvSpPr>
        <p:spPr>
          <a:xfrm>
            <a:off x="2328422" y="3733223"/>
            <a:ext cx="45248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Currently funded by NSF for the design stage, including the antenna prototype.  Securing construction funding is a long process, but the initial step is expected soon.</a:t>
            </a:r>
          </a:p>
        </p:txBody>
      </p:sp>
    </p:spTree>
    <p:extLst>
      <p:ext uri="{BB962C8B-B14F-4D97-AF65-F5344CB8AC3E}">
        <p14:creationId xmlns:p14="http://schemas.microsoft.com/office/powerpoint/2010/main" val="114324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08810F9A-4DDC-374F-9ED3-84830C748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4" t="1960" r="2555" b="1960"/>
          <a:stretch/>
        </p:blipFill>
        <p:spPr>
          <a:xfrm>
            <a:off x="1832259" y="1052898"/>
            <a:ext cx="4147475" cy="342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178" y="192454"/>
            <a:ext cx="2711322" cy="6246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Main Antenna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129" y="1529495"/>
            <a:ext cx="2560320" cy="22627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cs typeface="Arial" panose="020B0604020202020204" pitchFamily="34" charset="0"/>
              </a:rPr>
              <a:t>Feed Low</a:t>
            </a:r>
            <a:r>
              <a:rPr lang="en-US" sz="1400" dirty="0">
                <a:cs typeface="Arial" panose="020B0604020202020204" pitchFamily="34" charset="0"/>
              </a:rPr>
              <a:t>:  M</a:t>
            </a:r>
            <a:r>
              <a:rPr lang="en-US" sz="1400" dirty="0">
                <a:solidFill>
                  <a:prstClr val="black"/>
                </a:solidFill>
              </a:rPr>
              <a:t>aintenance requirements favor a receiver feed arm on the low side of the reflector.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Mount and Drive concept</a:t>
            </a:r>
            <a:r>
              <a:rPr lang="en-US" sz="1400" dirty="0">
                <a:cs typeface="Arial" panose="020B0604020202020204" pitchFamily="34" charset="0"/>
              </a:rPr>
              <a:t>:  Chosen for life-cycle cost.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Materials:</a:t>
            </a:r>
            <a:r>
              <a:rPr lang="en-US" sz="1400" dirty="0">
                <a:cs typeface="Arial" panose="020B0604020202020204" pitchFamily="34" charset="0"/>
              </a:rPr>
              <a:t> Cast and post-machined Al panels with steel BUS, composite sub-reflector and mostly carbon fiber feed arm.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pPr lvl="1"/>
            <a:endParaRPr lang="en-US" sz="10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000" dirty="0"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67567"/>
              </p:ext>
            </p:extLst>
          </p:nvPr>
        </p:nvGraphicFramePr>
        <p:xfrm>
          <a:off x="4572000" y="144794"/>
          <a:ext cx="441128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111">
                  <a:extLst>
                    <a:ext uri="{9D8B030D-6E8A-4147-A177-3AD203B41FA5}">
                      <a16:colId xmlns:a16="http://schemas.microsoft.com/office/drawing/2014/main" val="3039313669"/>
                    </a:ext>
                  </a:extLst>
                </a:gridCol>
                <a:gridCol w="2487169">
                  <a:extLst>
                    <a:ext uri="{9D8B030D-6E8A-4147-A177-3AD203B41FA5}">
                      <a16:colId xmlns:a16="http://schemas.microsoft.com/office/drawing/2014/main" val="3389131678"/>
                    </a:ext>
                  </a:extLst>
                </a:gridCol>
              </a:tblGrid>
              <a:tr h="221250">
                <a:tc gridSpan="2">
                  <a:txBody>
                    <a:bodyPr/>
                    <a:lstStyle/>
                    <a:p>
                      <a:r>
                        <a:rPr lang="en-US" sz="1800" dirty="0"/>
                        <a:t>Key Specifications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0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30881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r>
                        <a:rPr lang="en-US" sz="1600" dirty="0"/>
                        <a:t>18m Aperture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Offset Gregorian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678309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r>
                        <a:rPr lang="en-US" sz="1600" dirty="0"/>
                        <a:t>Shaped Optics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4° Slew &amp; Settle</a:t>
                      </a:r>
                      <a:r>
                        <a:rPr lang="en-US" sz="1600" baseline="0" dirty="0"/>
                        <a:t> in 10 sec</a:t>
                      </a:r>
                      <a:endParaRPr lang="en-US" sz="16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783399"/>
                  </a:ext>
                </a:extLst>
              </a:tr>
              <a:tr h="187840">
                <a:tc>
                  <a:txBody>
                    <a:bodyPr/>
                    <a:lstStyle/>
                    <a:p>
                      <a:r>
                        <a:rPr lang="en-US" sz="1600" dirty="0"/>
                        <a:t>Surface: 160 µm </a:t>
                      </a:r>
                      <a:r>
                        <a:rPr lang="en-US" sz="1600" dirty="0" err="1"/>
                        <a:t>rms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Reference</a:t>
                      </a:r>
                      <a:r>
                        <a:rPr lang="en-US" sz="1600" baseline="0" dirty="0"/>
                        <a:t> pointing: 3” rms</a:t>
                      </a:r>
                      <a:endParaRPr lang="en-US" sz="16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842398"/>
                  </a:ext>
                </a:extLst>
              </a:tr>
              <a:tr h="187840">
                <a:tc>
                  <a:txBody>
                    <a:bodyPr/>
                    <a:lstStyle/>
                    <a:p>
                      <a:r>
                        <a:rPr lang="en-US" sz="1600" dirty="0"/>
                        <a:t>Precision conditions: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Total efficiency &gt;80% (X..Q)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02695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F7F4B39-96F6-9647-894F-7C2CAE1339D1}"/>
              </a:ext>
            </a:extLst>
          </p:cNvPr>
          <p:cNvSpPr txBox="1"/>
          <p:nvPr/>
        </p:nvSpPr>
        <p:spPr>
          <a:xfrm>
            <a:off x="4051049" y="3469056"/>
            <a:ext cx="1847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mtex</a:t>
            </a:r>
            <a:r>
              <a:rPr lang="en-US" sz="1000" dirty="0"/>
              <a:t> antenna technology </a:t>
            </a:r>
            <a:r>
              <a:rPr lang="en-US" sz="1000" dirty="0" err="1"/>
              <a:t>gmbh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EBABE-18C9-A7D8-150A-ED257143E61B}"/>
              </a:ext>
            </a:extLst>
          </p:cNvPr>
          <p:cNvSpPr txBox="1"/>
          <p:nvPr/>
        </p:nvSpPr>
        <p:spPr>
          <a:xfrm>
            <a:off x="5614994" y="1702629"/>
            <a:ext cx="33682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Prototype under construction in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Delivery to VLA site expected in early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Testing at 3 cm and 7 mm, including correlation with VLA antennas</a:t>
            </a:r>
          </a:p>
        </p:txBody>
      </p:sp>
    </p:spTree>
    <p:extLst>
      <p:ext uri="{BB962C8B-B14F-4D97-AF65-F5344CB8AC3E}">
        <p14:creationId xmlns:p14="http://schemas.microsoft.com/office/powerpoint/2010/main" val="16179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7BD6E4-71FE-F719-A91D-77B010982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7352" r="30818" b="68048"/>
          <a:stretch/>
        </p:blipFill>
        <p:spPr>
          <a:xfrm>
            <a:off x="6161975" y="514740"/>
            <a:ext cx="2895526" cy="13709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C9A5FC-8E7B-A715-3494-EF9343E6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DE62A470-80C8-668A-8ED1-C660FC3F6189}"/>
              </a:ext>
            </a:extLst>
          </p:cNvPr>
          <p:cNvSpPr txBox="1"/>
          <p:nvPr/>
        </p:nvSpPr>
        <p:spPr>
          <a:xfrm>
            <a:off x="1515240" y="0"/>
            <a:ext cx="7628760" cy="993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Examples of maser science impacted by </a:t>
            </a:r>
            <a:r>
              <a:rPr lang="en-US" sz="3100" b="1" dirty="0" err="1">
                <a:latin typeface="Arial" panose="020B0604020202020204" pitchFamily="34" charset="0"/>
                <a:cs typeface="Arial" panose="020B0604020202020204" pitchFamily="34" charset="0"/>
              </a:rPr>
              <a:t>ngVLA</a:t>
            </a:r>
            <a:endParaRPr lang="en-US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latin typeface="Helvetica Neue"/>
              </a:rPr>
              <a:t>	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E0063-58C3-1D4E-E8BA-AA688D41A56B}"/>
              </a:ext>
            </a:extLst>
          </p:cNvPr>
          <p:cNvSpPr txBox="1"/>
          <p:nvPr/>
        </p:nvSpPr>
        <p:spPr>
          <a:xfrm>
            <a:off x="219917" y="3311563"/>
            <a:ext cx="629423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Six-Dimensional Tomographic View of Galactic 			     Star-Formation </a:t>
            </a:r>
            <a:r>
              <a:rPr lang="en-US" sz="1600" dirty="0"/>
              <a:t>(</a:t>
            </a:r>
            <a:r>
              <a:rPr lang="en-US" sz="1600" dirty="0" err="1"/>
              <a:t>Loinard</a:t>
            </a:r>
            <a:r>
              <a:rPr lang="en-US" sz="1600" dirty="0"/>
              <a:t> &amp; Reid)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Trace spiral arms on far side of galaxy with massive star-forming regions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Trace spiral arms</a:t>
            </a:r>
            <a:r>
              <a:rPr lang="en-US" sz="1600" dirty="0"/>
              <a:t> </a:t>
            </a:r>
            <a:r>
              <a:rPr lang="en-US" sz="1400" dirty="0"/>
              <a:t>with magnetically active young stars (beyond current &lt;500pc)</a:t>
            </a: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0A3FC-6F90-4FE6-EBBF-E27A9148087D}"/>
              </a:ext>
            </a:extLst>
          </p:cNvPr>
          <p:cNvSpPr txBox="1"/>
          <p:nvPr/>
        </p:nvSpPr>
        <p:spPr>
          <a:xfrm>
            <a:off x="219917" y="1016409"/>
            <a:ext cx="59217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H</a:t>
            </a:r>
            <a:r>
              <a:rPr lang="en-US" sz="1600" b="1" baseline="-25000" dirty="0"/>
              <a:t>2</a:t>
            </a:r>
            <a:r>
              <a:rPr lang="en-US" sz="1600" b="1" dirty="0"/>
              <a:t>O </a:t>
            </a:r>
            <a:r>
              <a:rPr lang="en-US" sz="1600" b="1" dirty="0" err="1"/>
              <a:t>Megamaser</a:t>
            </a:r>
            <a:r>
              <a:rPr lang="en-US" sz="1600" b="1" dirty="0"/>
              <a:t> Cosmology with the </a:t>
            </a:r>
            <a:r>
              <a:rPr lang="en-US" sz="1600" b="1" dirty="0" err="1"/>
              <a:t>ngVLA</a:t>
            </a:r>
            <a:r>
              <a:rPr lang="en-US" sz="1600" b="1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Braatz</a:t>
            </a:r>
            <a:r>
              <a:rPr lang="en-US" sz="1600" dirty="0"/>
              <a:t> et al.)</a:t>
            </a: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Measure H</a:t>
            </a:r>
            <a:r>
              <a:rPr lang="en-US" sz="1400" baseline="-25000" dirty="0"/>
              <a:t>0</a:t>
            </a:r>
            <a:r>
              <a:rPr lang="en-US" sz="1400" dirty="0"/>
              <a:t> to 1% to test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</a:rPr>
              <a:t> ΛCDM model  (need ~50 galaxies at 7%)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</a:rPr>
              <a:t>Distant galaxies may resolve tension between Early Universe value of 67 (Planck) vs. Local Universe value of 74 (standard candle) - MCP2 (C.-Y.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</a:rPr>
              <a:t>Kuo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</a:rPr>
              <a:t>+)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396F61-7939-B299-B3CA-1ECAF81C6CFA}"/>
              </a:ext>
            </a:extLst>
          </p:cNvPr>
          <p:cNvSpPr txBox="1"/>
          <p:nvPr/>
        </p:nvSpPr>
        <p:spPr>
          <a:xfrm>
            <a:off x="1407022" y="536308"/>
            <a:ext cx="515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from 85 in the 2018 </a:t>
            </a:r>
            <a:r>
              <a:rPr lang="en-US" sz="1800" i="1" dirty="0" err="1"/>
              <a:t>ngVLA</a:t>
            </a:r>
            <a:r>
              <a:rPr lang="en-US" sz="1800" i="1" dirty="0"/>
              <a:t> Science book (ASPC 517)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21FA0-A32E-1D52-D35D-5AE25A54173A}"/>
              </a:ext>
            </a:extLst>
          </p:cNvPr>
          <p:cNvSpPr txBox="1"/>
          <p:nvPr/>
        </p:nvSpPr>
        <p:spPr>
          <a:xfrm>
            <a:off x="219918" y="1953752"/>
            <a:ext cx="485815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Evolved Stars </a:t>
            </a:r>
            <a:r>
              <a:rPr lang="en-US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(Matthews &amp; Claussen)</a:t>
            </a:r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</a:rPr>
              <a:t>Simultaneous imaging of masers and stellar photosphere       to more accurately study layering of gas properties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</a:rPr>
              <a:t>Measure maser motion over a pulsation period to constrain the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pumping mechanism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Multi-band spectra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SiO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 1-0, 2-1 (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BAaDE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: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Sjouwerman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, Lewis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Helvetica Neue"/>
                <a:sym typeface="Wingdings" pitchFamily="2" charset="2"/>
              </a:rPr>
              <a:t>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Helvetica Neue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08FDCF-F504-5B58-A673-45E92BB4E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42" y="1885683"/>
            <a:ext cx="2885508" cy="13709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6F99EC-450E-EC38-4568-21C5614D8969}"/>
              </a:ext>
            </a:extLst>
          </p:cNvPr>
          <p:cNvSpPr txBox="1"/>
          <p:nvPr/>
        </p:nvSpPr>
        <p:spPr>
          <a:xfrm rot="1872013">
            <a:off x="5182360" y="1193210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SENSITIVITY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8724F9-89B4-7F13-0E30-20759361D24B}"/>
              </a:ext>
            </a:extLst>
          </p:cNvPr>
          <p:cNvSpPr txBox="1"/>
          <p:nvPr/>
        </p:nvSpPr>
        <p:spPr>
          <a:xfrm rot="1872013">
            <a:off x="4808816" y="2442137"/>
            <a:ext cx="1185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uv</a:t>
            </a:r>
            <a:r>
              <a:rPr lang="en-US" b="1" dirty="0">
                <a:solidFill>
                  <a:srgbClr val="0070C0"/>
                </a:solidFill>
              </a:rPr>
              <a:t> COVERAGE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95EDED-90EF-0F51-918C-B2A3526DA050}"/>
              </a:ext>
            </a:extLst>
          </p:cNvPr>
          <p:cNvSpPr txBox="1"/>
          <p:nvPr/>
        </p:nvSpPr>
        <p:spPr>
          <a:xfrm rot="1872013">
            <a:off x="4953991" y="2287561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SENSITIVITY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C796CE5-536A-73DC-3FBA-C5A19CF01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23"/>
          <a:stretch/>
        </p:blipFill>
        <p:spPr>
          <a:xfrm>
            <a:off x="6863654" y="3214511"/>
            <a:ext cx="1873946" cy="18057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8DA3544-98AC-F564-3AE1-689B0D6FF65A}"/>
              </a:ext>
            </a:extLst>
          </p:cNvPr>
          <p:cNvSpPr txBox="1"/>
          <p:nvPr/>
        </p:nvSpPr>
        <p:spPr>
          <a:xfrm rot="1872013">
            <a:off x="5474899" y="3503135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SENSITIVITY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7E6146-AA83-EBE1-8406-8799F085E2C9}"/>
              </a:ext>
            </a:extLst>
          </p:cNvPr>
          <p:cNvSpPr txBox="1"/>
          <p:nvPr/>
        </p:nvSpPr>
        <p:spPr>
          <a:xfrm rot="1872013">
            <a:off x="5035748" y="3655341"/>
            <a:ext cx="17824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CLOSER CALIBRATORS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EC8754-A751-04E9-A341-CCB4A66E0097}"/>
              </a:ext>
            </a:extLst>
          </p:cNvPr>
          <p:cNvSpPr txBox="1"/>
          <p:nvPr/>
        </p:nvSpPr>
        <p:spPr>
          <a:xfrm>
            <a:off x="7049511" y="4459793"/>
            <a:ext cx="939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Immer</a:t>
            </a:r>
            <a:r>
              <a:rPr lang="en-US" sz="1100" dirty="0"/>
              <a:t> &amp; </a:t>
            </a:r>
            <a:r>
              <a:rPr lang="en-US" sz="1100" dirty="0" err="1"/>
              <a:t>Rygl</a:t>
            </a:r>
            <a:r>
              <a:rPr lang="en-US" sz="1100" dirty="0"/>
              <a:t> 2022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C390AF-ED97-CBCB-5A05-5C7CFD57B9BB}"/>
              </a:ext>
            </a:extLst>
          </p:cNvPr>
          <p:cNvSpPr txBox="1"/>
          <p:nvPr/>
        </p:nvSpPr>
        <p:spPr>
          <a:xfrm>
            <a:off x="7729979" y="2904919"/>
            <a:ext cx="1327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Desmurs</a:t>
            </a:r>
            <a:r>
              <a:rPr lang="en-US" sz="1100" dirty="0"/>
              <a:t> et al.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48665-A45F-298C-E131-E23B844870BC}"/>
              </a:ext>
            </a:extLst>
          </p:cNvPr>
          <p:cNvSpPr txBox="1"/>
          <p:nvPr/>
        </p:nvSpPr>
        <p:spPr>
          <a:xfrm>
            <a:off x="8306912" y="1305542"/>
            <a:ext cx="730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Gao et al. 2016</a:t>
            </a:r>
          </a:p>
        </p:txBody>
      </p:sp>
    </p:spTree>
    <p:extLst>
      <p:ext uri="{BB962C8B-B14F-4D97-AF65-F5344CB8AC3E}">
        <p14:creationId xmlns:p14="http://schemas.microsoft.com/office/powerpoint/2010/main" val="32515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2" grpId="0"/>
      <p:bldP spid="23" grpId="0"/>
      <p:bldP spid="27" grpId="0"/>
      <p:bldP spid="28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b5c39ac60e_3_4"/>
          <p:cNvSpPr txBox="1">
            <a:spLocks noGrp="1"/>
          </p:cNvSpPr>
          <p:nvPr>
            <p:ph type="title"/>
          </p:nvPr>
        </p:nvSpPr>
        <p:spPr>
          <a:xfrm>
            <a:off x="1224557" y="1885"/>
            <a:ext cx="7844257" cy="5543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Understanding massive star formation through maser imaging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1b5c39ac60e_3_4"/>
          <p:cNvSpPr txBox="1">
            <a:spLocks noGrp="1"/>
          </p:cNvSpPr>
          <p:nvPr>
            <p:ph type="body" idx="1"/>
          </p:nvPr>
        </p:nvSpPr>
        <p:spPr>
          <a:xfrm>
            <a:off x="1205703" y="413020"/>
            <a:ext cx="7111106" cy="115070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4488" lvl="0" indent="-192088" algn="l" rtl="0">
              <a:lnSpc>
                <a:spcPct val="50000"/>
              </a:lnSpc>
              <a:spcBef>
                <a:spcPts val="750"/>
              </a:spcBef>
              <a:buClr>
                <a:srgbClr val="434343"/>
              </a:buClr>
              <a:buSzPts val="1200"/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cm masers unimpeded by high dust optical depths that affect mm thermal lines</a:t>
            </a:r>
          </a:p>
          <a:p>
            <a:pPr marL="344488" lvl="0" indent="-192088" algn="l" rtl="0">
              <a:lnSpc>
                <a:spcPct val="50000"/>
              </a:lnSpc>
              <a:spcBef>
                <a:spcPts val="750"/>
              </a:spcBef>
              <a:buClr>
                <a:srgbClr val="434343"/>
              </a:buClr>
              <a:buSzPts val="1200"/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Trace outflow and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infall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/accretion motions at 1-10 au in massive protostars</a:t>
            </a:r>
          </a:p>
          <a:p>
            <a:pPr marL="344488" lvl="0" indent="-192088" algn="l" rtl="0">
              <a:lnSpc>
                <a:spcPct val="50000"/>
              </a:lnSpc>
              <a:spcBef>
                <a:spcPts val="750"/>
              </a:spcBef>
              <a:buClr>
                <a:srgbClr val="434343"/>
              </a:buClr>
              <a:buSzPts val="1200"/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Complication: require pumping and velocity coherence (geometry matters)</a:t>
            </a:r>
          </a:p>
          <a:p>
            <a:pPr marL="344488" lvl="0" indent="-192088" algn="l" rtl="0">
              <a:lnSpc>
                <a:spcPct val="50000"/>
              </a:lnSpc>
              <a:spcBef>
                <a:spcPts val="750"/>
              </a:spcBef>
              <a:buClr>
                <a:srgbClr val="434343"/>
              </a:buClr>
              <a:buSzPts val="1200"/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Recent progress is promising, but fainter components may be the key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Sanna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+)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53" name="Google Shape;253;g1b5c39ac60e_3_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/>
          <a:stretch/>
        </p:blipFill>
        <p:spPr>
          <a:xfrm>
            <a:off x="2907589" y="2092525"/>
            <a:ext cx="3048072" cy="24013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A5C14A-B448-02B2-150F-6F857725552E}"/>
              </a:ext>
            </a:extLst>
          </p:cNvPr>
          <p:cNvSpPr txBox="1"/>
          <p:nvPr/>
        </p:nvSpPr>
        <p:spPr>
          <a:xfrm>
            <a:off x="2879148" y="1543440"/>
            <a:ext cx="310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2F5597"/>
                </a:solidFill>
              </a:rPr>
              <a:t>CH</a:t>
            </a:r>
            <a:r>
              <a:rPr lang="en-US" sz="1800" baseline="-25000" dirty="0">
                <a:solidFill>
                  <a:srgbClr val="2F5597"/>
                </a:solidFill>
              </a:rPr>
              <a:t>3</a:t>
            </a:r>
            <a:r>
              <a:rPr lang="en-US" sz="1800" dirty="0">
                <a:solidFill>
                  <a:srgbClr val="2F5597"/>
                </a:solidFill>
              </a:rPr>
              <a:t>OH maser expanding ring </a:t>
            </a:r>
          </a:p>
          <a:p>
            <a:pPr algn="ctr"/>
            <a:r>
              <a:rPr lang="en-US" sz="1400" i="1" dirty="0">
                <a:solidFill>
                  <a:srgbClr val="2F5597"/>
                </a:solidFill>
              </a:rPr>
              <a:t>(G23.657-0.127, </a:t>
            </a:r>
            <a:r>
              <a:rPr lang="en-US" sz="1400" i="1" dirty="0">
                <a:solidFill>
                  <a:srgbClr val="2F5597"/>
                </a:solidFill>
                <a:hlinkClick r:id="rId4"/>
              </a:rPr>
              <a:t>Bartkiewicz et al. 2020</a:t>
            </a:r>
            <a:r>
              <a:rPr lang="en-US" sz="1400" i="1" dirty="0">
                <a:solidFill>
                  <a:srgbClr val="2F5597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FF305-B6F5-7920-B545-DC153810D6D5}"/>
              </a:ext>
            </a:extLst>
          </p:cNvPr>
          <p:cNvSpPr txBox="1"/>
          <p:nvPr/>
        </p:nvSpPr>
        <p:spPr>
          <a:xfrm>
            <a:off x="5979164" y="1540690"/>
            <a:ext cx="31861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2F5597"/>
                </a:solidFill>
              </a:rPr>
              <a:t>H</a:t>
            </a:r>
            <a:r>
              <a:rPr lang="en-US" sz="1800" baseline="-25000" dirty="0">
                <a:solidFill>
                  <a:srgbClr val="2F5597"/>
                </a:solidFill>
              </a:rPr>
              <a:t>2</a:t>
            </a:r>
            <a:r>
              <a:rPr lang="en-US" sz="1800" dirty="0">
                <a:solidFill>
                  <a:srgbClr val="2F5597"/>
                </a:solidFill>
              </a:rPr>
              <a:t>O maser disk wind / outflow  </a:t>
            </a:r>
          </a:p>
          <a:p>
            <a:pPr algn="ctr"/>
            <a:r>
              <a:rPr lang="en-US" sz="1200" i="1" dirty="0">
                <a:solidFill>
                  <a:srgbClr val="2F5597"/>
                </a:solidFill>
              </a:rPr>
              <a:t>(I21078+5211, </a:t>
            </a:r>
            <a:r>
              <a:rPr lang="en-US" sz="1200" i="1" dirty="0">
                <a:solidFill>
                  <a:srgbClr val="2F5597"/>
                </a:solidFill>
                <a:hlinkClick r:id="rId5"/>
              </a:rPr>
              <a:t>Moscadelli, Sanna+ 2022</a:t>
            </a:r>
            <a:r>
              <a:rPr lang="en-US" sz="1200" i="1" dirty="0">
                <a:solidFill>
                  <a:srgbClr val="2F5597"/>
                </a:solidFill>
              </a:rPr>
              <a:t>, </a:t>
            </a:r>
            <a:r>
              <a:rPr lang="en-US" sz="1200" i="1" dirty="0" err="1">
                <a:solidFill>
                  <a:srgbClr val="2F5597"/>
                </a:solidFill>
              </a:rPr>
              <a:t>gVLBI</a:t>
            </a:r>
            <a:r>
              <a:rPr lang="en-US" sz="1200" i="1" dirty="0">
                <a:solidFill>
                  <a:srgbClr val="2F5597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F9750-9547-7123-5350-04C708AD33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b="-1"/>
          <a:stretch/>
        </p:blipFill>
        <p:spPr>
          <a:xfrm>
            <a:off x="6341951" y="2276176"/>
            <a:ext cx="2441700" cy="221903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5506A1-119C-4A6D-2A67-F8461675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Google Shape;253;g1b5c39ac60e_3_4">
            <a:extLst>
              <a:ext uri="{FF2B5EF4-FFF2-40B4-BE49-F238E27FC236}">
                <a16:creationId xmlns:a16="http://schemas.microsoft.com/office/drawing/2014/main" id="{7EC21739-96B1-8C71-79C4-EE4D166D841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400" y="2105705"/>
            <a:ext cx="2653139" cy="23571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78806-C066-D837-3115-66846091596A}"/>
              </a:ext>
            </a:extLst>
          </p:cNvPr>
          <p:cNvSpPr txBox="1"/>
          <p:nvPr/>
        </p:nvSpPr>
        <p:spPr>
          <a:xfrm>
            <a:off x="0" y="1549571"/>
            <a:ext cx="284218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2F5597"/>
                </a:solidFill>
              </a:rPr>
              <a:t>Disk / jet system AFGL5142</a:t>
            </a:r>
          </a:p>
          <a:p>
            <a:pPr algn="ctr"/>
            <a:r>
              <a:rPr lang="en-US" i="1" dirty="0">
                <a:solidFill>
                  <a:srgbClr val="2F5597"/>
                </a:solidFill>
              </a:rPr>
              <a:t>(</a:t>
            </a:r>
            <a:r>
              <a:rPr lang="en-US" i="1" dirty="0">
                <a:solidFill>
                  <a:srgbClr val="2F5597"/>
                </a:solidFill>
                <a:hlinkClick r:id="rId4"/>
              </a:rPr>
              <a:t>Burns et al. 2017</a:t>
            </a:r>
            <a:r>
              <a:rPr lang="en-US" i="1" dirty="0">
                <a:solidFill>
                  <a:srgbClr val="2F5597"/>
                </a:solidFill>
              </a:rPr>
              <a:t>,, VERA, VLBA, EVN)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4F628-B2B0-4148-1B69-194D963B698F}"/>
              </a:ext>
            </a:extLst>
          </p:cNvPr>
          <p:cNvSpPr/>
          <p:nvPr/>
        </p:nvSpPr>
        <p:spPr>
          <a:xfrm>
            <a:off x="65988" y="1548586"/>
            <a:ext cx="2776200" cy="29432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F8AE3-49E1-65F3-83E6-091F3C6C39B4}"/>
              </a:ext>
            </a:extLst>
          </p:cNvPr>
          <p:cNvSpPr/>
          <p:nvPr/>
        </p:nvSpPr>
        <p:spPr>
          <a:xfrm>
            <a:off x="6021221" y="1548586"/>
            <a:ext cx="3048072" cy="2947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B95154-EBF3-5463-EA6E-9D0903BFE7AC}"/>
              </a:ext>
            </a:extLst>
          </p:cNvPr>
          <p:cNvSpPr/>
          <p:nvPr/>
        </p:nvSpPr>
        <p:spPr>
          <a:xfrm>
            <a:off x="2911454" y="1549571"/>
            <a:ext cx="3037118" cy="2942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61AC8-8329-74C9-2923-4E98D3967744}"/>
              </a:ext>
            </a:extLst>
          </p:cNvPr>
          <p:cNvSpPr txBox="1"/>
          <p:nvPr/>
        </p:nvSpPr>
        <p:spPr>
          <a:xfrm rot="1872013">
            <a:off x="7963597" y="885110"/>
            <a:ext cx="1110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RESOLUTION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B463DB-C355-904C-BC32-0C5DB614E088}"/>
              </a:ext>
            </a:extLst>
          </p:cNvPr>
          <p:cNvSpPr txBox="1"/>
          <p:nvPr/>
        </p:nvSpPr>
        <p:spPr>
          <a:xfrm rot="1872013">
            <a:off x="7782383" y="1038917"/>
            <a:ext cx="1185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uv</a:t>
            </a:r>
            <a:r>
              <a:rPr lang="en-US" b="1" dirty="0">
                <a:solidFill>
                  <a:srgbClr val="0070C0"/>
                </a:solidFill>
              </a:rPr>
              <a:t> COVERAGE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136965-DF6E-464A-4EE5-3863546A46DB}"/>
              </a:ext>
            </a:extLst>
          </p:cNvPr>
          <p:cNvSpPr txBox="1"/>
          <p:nvPr/>
        </p:nvSpPr>
        <p:spPr>
          <a:xfrm rot="1872013">
            <a:off x="8149439" y="713713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SENSITIVITY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AE7A35-AAD0-13D1-A747-31A38A55084E}"/>
              </a:ext>
            </a:extLst>
          </p:cNvPr>
          <p:cNvSpPr txBox="1"/>
          <p:nvPr/>
        </p:nvSpPr>
        <p:spPr>
          <a:xfrm>
            <a:off x="74980" y="1033670"/>
            <a:ext cx="13376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(Hunter et al.)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65675</TotalTime>
  <Words>2339</Words>
  <Application>Microsoft Macintosh PowerPoint</Application>
  <PresentationFormat>On-screen Show (16:9)</PresentationFormat>
  <Paragraphs>376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Helvetica</vt:lpstr>
      <vt:lpstr>Helvetica Neue</vt:lpstr>
      <vt:lpstr>Orbitron Medium</vt:lpstr>
      <vt:lpstr>Times New Roman</vt:lpstr>
      <vt:lpstr>Wingdings</vt:lpstr>
      <vt:lpstr>Office Theme</vt:lpstr>
      <vt:lpstr>PowerPoint Presentation</vt:lpstr>
      <vt:lpstr>US Decadal Survey of National Academies (Astro2020 Report) </vt:lpstr>
      <vt:lpstr>PowerPoint Presentation</vt:lpstr>
      <vt:lpstr>PowerPoint Presentation</vt:lpstr>
      <vt:lpstr>PowerPoint Presentation</vt:lpstr>
      <vt:lpstr>PowerPoint Presentation</vt:lpstr>
      <vt:lpstr>Main Antenna Development</vt:lpstr>
      <vt:lpstr>PowerPoint Presentation</vt:lpstr>
      <vt:lpstr>Understanding massive star formation through maser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Known maser lines in ngVLA Bands (pre-G358!)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 </cp:lastModifiedBy>
  <cp:revision>855</cp:revision>
  <dcterms:created xsi:type="dcterms:W3CDTF">2016-12-02T21:40:55Z</dcterms:created>
  <dcterms:modified xsi:type="dcterms:W3CDTF">2023-03-24T07:54:22Z</dcterms:modified>
</cp:coreProperties>
</file>