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98" r:id="rId2"/>
    <p:sldId id="526" r:id="rId3"/>
    <p:sldId id="521" r:id="rId4"/>
    <p:sldId id="514" r:id="rId5"/>
    <p:sldId id="525" r:id="rId6"/>
    <p:sldId id="527" r:id="rId7"/>
    <p:sldId id="528" r:id="rId8"/>
    <p:sldId id="529" r:id="rId9"/>
    <p:sldId id="533" r:id="rId10"/>
    <p:sldId id="531" r:id="rId11"/>
    <p:sldId id="523" r:id="rId12"/>
    <p:sldId id="522" r:id="rId13"/>
    <p:sldId id="524" r:id="rId14"/>
    <p:sldId id="532" r:id="rId15"/>
    <p:sldId id="515" r:id="rId16"/>
    <p:sldId id="503" r:id="rId17"/>
    <p:sldId id="534" r:id="rId18"/>
    <p:sldId id="530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0A5"/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7" autoAdjust="0"/>
    <p:restoredTop sz="79464"/>
  </p:normalViewPr>
  <p:slideViewPr>
    <p:cSldViewPr snapToGrid="0" snapToObjects="1" showGuides="1">
      <p:cViewPr varScale="1">
        <p:scale>
          <a:sx n="132" d="100"/>
          <a:sy n="132" d="100"/>
        </p:scale>
        <p:origin x="3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625F3-B7A3-4E49-A9A5-E893E0F92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85558-C3BC-4B45-9215-EA82093AE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0B639-B52C-0447-AD34-8E56EC1AF2EF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3DD71-6BE0-0C4F-B6A7-CA25E8400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98E25-9047-7845-9FFF-CBBCBDD7FC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DDE88-052F-A342-872E-5A2C1D57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2BE4-89DD-6548-82D3-2826A713AC64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6C1E-B574-9248-808E-C0199F16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Previously, “Status Level” was called: </a:t>
            </a:r>
            <a:r>
              <a:rPr lang="en-US" dirty="0" err="1"/>
              <a:t>lifecyle</a:t>
            </a:r>
            <a:r>
              <a:rPr lang="en-US" dirty="0"/>
              <a:t> stages; then observing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peak and total flux density in PI info requirement</a:t>
            </a:r>
          </a:p>
          <a:p>
            <a:r>
              <a:rPr lang="en-US" dirty="0"/>
              <a:t>add wideband self-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add Taylor terms to spectral index bullet point</a:t>
            </a:r>
          </a:p>
          <a:p>
            <a:endParaRPr lang="en-US" dirty="0"/>
          </a:p>
          <a:p>
            <a:r>
              <a:rPr lang="en-US" dirty="0"/>
              <a:t>note: paired antenna calibration not mentioned (nor in Calibration doc, yet)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0"/>
            <a:ext cx="9144000" cy="2343151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2"/>
            <a:ext cx="9144000" cy="2801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62723A-C59C-E745-8CF3-E3DA254333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64" userDrawn="1">
          <p15:clr>
            <a:srgbClr val="FBAE40"/>
          </p15:clr>
        </p15:guide>
        <p15:guide id="3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2800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1"/>
            <a:ext cx="9144000" cy="2343150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E4DE0-9D7E-5E43-90A2-9CB82672CD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17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2800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0"/>
            <a:ext cx="9144000" cy="2343150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1C94F-84F9-C04C-BF98-219DD097A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17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C6E2085-C117-964A-A40E-3F5CA8BBFAD5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0" y="10601"/>
            <a:ext cx="7000059" cy="994172"/>
          </a:xfrm>
        </p:spPr>
        <p:txBody>
          <a:bodyPr>
            <a:normAutofit/>
          </a:bodyPr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18" y="1215504"/>
            <a:ext cx="7886700" cy="3224985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 sz="1500">
                <a:latin typeface="Helvetica" pitchFamily="2" charset="0"/>
              </a:defRPr>
            </a:lvl4pPr>
            <a:lvl5pPr>
              <a:defRPr sz="15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898D1-904F-A747-9746-2F6C0ED48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98605-B378-6346-BE9F-CF5DAF74B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556BB-8C9F-4B4C-9D18-6BA91B221F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AACEA5-9CA8-3F4B-97F3-EA0E9698AF54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98921-102A-6447-8A72-EBE231E68E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9B38D7-DA20-E64B-BBF2-EC6E19F8BE96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20F81E-36D1-6A45-94B1-ABF4095BDC39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9AB235-3A93-E24F-95E9-3BCA3185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73A4F1-5C43-F449-A25F-197884A49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3CD250-57AD-6142-8D5F-4D9E0072A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585944-053A-D64F-ADF8-0E98A25F3C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C017E3-1E76-A64F-96F2-478C874D2FD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18111F0-B824-5F4D-9CE5-F5CA16A6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90" y="10601"/>
            <a:ext cx="7000059" cy="994172"/>
          </a:xfrm>
        </p:spPr>
        <p:txBody>
          <a:bodyPr>
            <a:normAutofit/>
          </a:bodyPr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31A785-3E35-2748-A942-507807A6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18" y="1156865"/>
            <a:ext cx="3840480" cy="324596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3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3D088A-969A-F44F-AA0E-84F725C7E9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0866" y="1156865"/>
            <a:ext cx="3840480" cy="324596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3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AA3E7D-B6B2-B441-AA69-FF6F04E2F6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47D8-D3FB-5546-A7F1-35646556AF7E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D2577E-47EF-FE45-9612-9A76C0D30221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DB95A3-403D-D745-B27E-1E2051D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4AB03-D1E6-2B46-BA2B-750CD6326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74B16-9DF2-9D48-8E6B-FD3BA0C78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DF98A9-E6FA-944F-B10D-36F7E3EF4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884F6-EC8D-B849-95C8-ED88B7B5A59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33C52-8EC4-E045-90F3-E342309ECF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47D8-D3FB-5546-A7F1-35646556AF7E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D2577E-47EF-FE45-9612-9A76C0D30221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DB95A3-403D-D745-B27E-1E2051D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4AB03-D1E6-2B46-BA2B-750CD6326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74B16-9DF2-9D48-8E6B-FD3BA0C78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DF98A9-E6FA-944F-B10D-36F7E3EF4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6884F6-EC8D-B849-95C8-ED88B7B5A59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33C52-8EC4-E045-90F3-E342309EC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446CB6-96D0-AA45-943F-02AF19C01A6C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2349" y="402192"/>
            <a:ext cx="4219303" cy="36684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68955" y="4732653"/>
            <a:ext cx="1641475" cy="229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Helvetica" pitchFamily="2" charset="0"/>
                <a:cs typeface="Gill Sans" charset="0"/>
              </a:rPr>
              <a:t>ngvla.nrao.edu</a:t>
            </a:r>
            <a:endParaRPr lang="en-US" sz="1800" b="1" dirty="0">
              <a:solidFill>
                <a:schemeClr val="bg1"/>
              </a:solidFill>
              <a:latin typeface="Helvetica" pitchFamily="2" charset="0"/>
              <a:cs typeface="Gill Sans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61F793-CC53-E543-BB36-CE6236F0C7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FF8B86-738C-DC43-AC4A-2D8E275E29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344E05-8C7F-3D42-BC50-9CE635A9ED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0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04773"/>
            <a:ext cx="7886700" cy="362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4" r:id="rId5"/>
    <p:sldLayoutId id="2147483666" r:id="rId6"/>
    <p:sldLayoutId id="2147483677" r:id="rId7"/>
    <p:sldLayoutId id="2147483676" r:id="rId8"/>
    <p:sldLayoutId id="214748367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44032-DDF9-E049-BC4D-8D195CD07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62" y="2843315"/>
            <a:ext cx="6482924" cy="649410"/>
          </a:xfrm>
        </p:spPr>
        <p:txBody>
          <a:bodyPr/>
          <a:lstStyle/>
          <a:p>
            <a:r>
              <a:rPr lang="en-US" dirty="0"/>
              <a:t>Observing Modes Framework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914FBB-6AAA-5F45-99CA-CBCF5C02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962" y="3458479"/>
            <a:ext cx="7147447" cy="740868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Based on </a:t>
            </a:r>
            <a:r>
              <a:rPr lang="en-US" sz="1200" dirty="0" err="1"/>
              <a:t>ngVLA</a:t>
            </a:r>
            <a:r>
              <a:rPr lang="en-US" sz="1200" dirty="0"/>
              <a:t> document 020.10.05.05.00-0005-PLA-A</a:t>
            </a:r>
          </a:p>
          <a:p>
            <a:r>
              <a:rPr lang="en-US" sz="1200" i="1" dirty="0"/>
              <a:t>“Observing Modes Framework”,</a:t>
            </a:r>
          </a:p>
          <a:p>
            <a:r>
              <a:rPr lang="en-US" sz="1200" dirty="0"/>
              <a:t>T. Hunter, C. Hales, R. </a:t>
            </a:r>
            <a:r>
              <a:rPr lang="en-US" sz="1200" dirty="0" err="1"/>
              <a:t>Hiriart</a:t>
            </a:r>
            <a:r>
              <a:rPr lang="en-US" sz="1200" dirty="0"/>
              <a:t>, J. Hibbard, J. Kern, E. Murphy, V. </a:t>
            </a:r>
            <a:r>
              <a:rPr lang="en-US" sz="1200" dirty="0" err="1"/>
              <a:t>Rosero</a:t>
            </a:r>
            <a:r>
              <a:rPr lang="en-US" sz="1200" dirty="0"/>
              <a:t>, R. Selina, J. Wrobel,  2020-03-09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F57C65-87AB-6D47-A82D-D11487554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A0E5B-05F4-9C4B-9974-7300F0D2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B808-14B1-FB46-B5B6-1FCF449E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the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8C14-7062-7D4C-83AB-D985ADD1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91CA-3C08-3140-87B4-14BAF41433B1}"/>
              </a:ext>
            </a:extLst>
          </p:cNvPr>
          <p:cNvSpPr txBox="1"/>
          <p:nvPr/>
        </p:nvSpPr>
        <p:spPr>
          <a:xfrm>
            <a:off x="454408" y="1087656"/>
            <a:ext cx="2798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Five categories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Data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Antenna subarray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Correlator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Major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Minor Attributes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C79AD-8841-A94B-8898-E5A78CC96826}"/>
              </a:ext>
            </a:extLst>
          </p:cNvPr>
          <p:cNvSpPr txBox="1"/>
          <p:nvPr/>
        </p:nvSpPr>
        <p:spPr>
          <a:xfrm>
            <a:off x="163914" y="3550473"/>
            <a:ext cx="4786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Using Data products as the primary axis, we constructed a 2D matrix to visualize the combination of items into observing modes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4ADBE-44A3-EF4C-99DF-AA8300227509}"/>
              </a:ext>
            </a:extLst>
          </p:cNvPr>
          <p:cNvSpPr txBox="1"/>
          <p:nvPr/>
        </p:nvSpPr>
        <p:spPr>
          <a:xfrm>
            <a:off x="4398446" y="834327"/>
            <a:ext cx="4537974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Continuum images (IQUV) &amp; spectral cubes (Stokes I)</a:t>
            </a:r>
          </a:p>
          <a:p>
            <a:r>
              <a:rPr lang="en-US" sz="1600" dirty="0"/>
              <a:t>Spectral polarization cubes</a:t>
            </a:r>
          </a:p>
          <a:p>
            <a:r>
              <a:rPr lang="en-US" sz="1600" dirty="0"/>
              <a:t>Pulsar timing mode data</a:t>
            </a:r>
          </a:p>
          <a:p>
            <a:r>
              <a:rPr lang="en-US" sz="1600" dirty="0"/>
              <a:t>Pulsar search mode data</a:t>
            </a:r>
          </a:p>
          <a:p>
            <a:r>
              <a:rPr lang="en-US" sz="1600" dirty="0"/>
              <a:t>Phased visibilities (VLBI)</a:t>
            </a:r>
          </a:p>
          <a:p>
            <a:r>
              <a:rPr lang="en-US" sz="1600" dirty="0"/>
              <a:t>Single-dish autocorrelation imaging</a:t>
            </a:r>
          </a:p>
          <a:p>
            <a:r>
              <a:rPr lang="en-US" sz="1600" dirty="0"/>
              <a:t>Single-dish combined imaging with interferometry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4CB4FA-B248-FD4C-B7E7-7A892D4C5896}"/>
              </a:ext>
            </a:extLst>
          </p:cNvPr>
          <p:cNvCxnSpPr>
            <a:cxnSpLocks/>
          </p:cNvCxnSpPr>
          <p:nvPr/>
        </p:nvCxnSpPr>
        <p:spPr>
          <a:xfrm>
            <a:off x="2246811" y="1593668"/>
            <a:ext cx="212550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92C532-FC4A-6148-BA02-084E389FA1D9}"/>
              </a:ext>
            </a:extLst>
          </p:cNvPr>
          <p:cNvGrpSpPr/>
          <p:nvPr/>
        </p:nvGrpSpPr>
        <p:grpSpPr>
          <a:xfrm>
            <a:off x="2621684" y="1861857"/>
            <a:ext cx="1553074" cy="1608342"/>
            <a:chOff x="2621684" y="1861857"/>
            <a:chExt cx="1553074" cy="1608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B1C3B7-01C4-A24D-815E-7FB80001C0A4}"/>
                </a:ext>
              </a:extLst>
            </p:cNvPr>
            <p:cNvSpPr txBox="1"/>
            <p:nvPr/>
          </p:nvSpPr>
          <p:spPr>
            <a:xfrm>
              <a:off x="2827914" y="2146760"/>
              <a:ext cx="1346844" cy="132343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tailEnd w="lg" len="lg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Core</a:t>
              </a:r>
            </a:p>
            <a:p>
              <a:r>
                <a:rPr lang="en-US" sz="1600" dirty="0"/>
                <a:t>Plains</a:t>
              </a:r>
            </a:p>
            <a:p>
              <a:r>
                <a:rPr lang="en-US" sz="1600" dirty="0"/>
                <a:t>Mid-baselines</a:t>
              </a:r>
            </a:p>
            <a:p>
              <a:r>
                <a:rPr lang="en-US" sz="1600" dirty="0"/>
                <a:t>LBA</a:t>
              </a:r>
            </a:p>
            <a:p>
              <a:r>
                <a:rPr lang="en-US" sz="1600" dirty="0"/>
                <a:t>SBA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4EF5D2-C724-484B-8A1D-D266BD99ADDC}"/>
                </a:ext>
              </a:extLst>
            </p:cNvPr>
            <p:cNvCxnSpPr>
              <a:cxnSpLocks/>
            </p:cNvCxnSpPr>
            <p:nvPr/>
          </p:nvCxnSpPr>
          <p:spPr>
            <a:xfrm>
              <a:off x="2621684" y="1861857"/>
              <a:ext cx="80731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44297F8-0028-A749-A1A7-F4CBDCF9D26E}"/>
                </a:ext>
              </a:extLst>
            </p:cNvPr>
            <p:cNvCxnSpPr>
              <a:cxnSpLocks/>
            </p:cNvCxnSpPr>
            <p:nvPr/>
          </p:nvCxnSpPr>
          <p:spPr>
            <a:xfrm>
              <a:off x="3418827" y="1873090"/>
              <a:ext cx="0" cy="25868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494D9F-6716-B446-A12D-B94D5FE51937}"/>
              </a:ext>
            </a:extLst>
          </p:cNvPr>
          <p:cNvSpPr txBox="1"/>
          <p:nvPr/>
        </p:nvSpPr>
        <p:spPr>
          <a:xfrm>
            <a:off x="5251233" y="2660247"/>
            <a:ext cx="3689664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Attributes:</a:t>
            </a:r>
            <a:endParaRPr lang="en-US" sz="1400" dirty="0"/>
          </a:p>
          <a:p>
            <a:pPr fontAlgn="base"/>
            <a:r>
              <a:rPr lang="en-US" dirty="0"/>
              <a:t>spectral index images</a:t>
            </a:r>
          </a:p>
          <a:p>
            <a:pPr fontAlgn="base"/>
            <a:r>
              <a:rPr lang="en-US" dirty="0"/>
              <a:t>per-execution or per-epoch images</a:t>
            </a:r>
          </a:p>
          <a:p>
            <a:pPr fontAlgn="base"/>
            <a:r>
              <a:rPr lang="en-US" dirty="0"/>
              <a:t>calibrated visibility spectra</a:t>
            </a:r>
          </a:p>
          <a:p>
            <a:pPr fontAlgn="base"/>
            <a:r>
              <a:rPr lang="en-US" dirty="0"/>
              <a:t>time-critical processing </a:t>
            </a:r>
          </a:p>
          <a:p>
            <a:pPr fontAlgn="base"/>
            <a:r>
              <a:rPr lang="en-US" dirty="0"/>
              <a:t>higher-order data products (e.g., source finder)</a:t>
            </a:r>
          </a:p>
          <a:p>
            <a:pPr fontAlgn="base"/>
            <a:r>
              <a:rPr lang="en-US" dirty="0"/>
              <a:t>rotation measure cubes (Faraday dispersion cube)</a:t>
            </a:r>
          </a:p>
          <a:p>
            <a:pPr fontAlgn="base"/>
            <a:r>
              <a:rPr lang="en-US" dirty="0"/>
              <a:t>processing of multiple phase centers</a:t>
            </a:r>
          </a:p>
        </p:txBody>
      </p:sp>
    </p:spTree>
    <p:extLst>
      <p:ext uri="{BB962C8B-B14F-4D97-AF65-F5344CB8AC3E}">
        <p14:creationId xmlns:p14="http://schemas.microsoft.com/office/powerpoint/2010/main" val="291295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AF7-EA40-C743-A0B4-545230B0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mode matrix (overview)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F8D7-67C3-BE45-9026-0EC61787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82ECC-1B22-3941-9EB5-5925020DB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87521" y="-2308165"/>
            <a:ext cx="176896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AAE158-0040-A943-939F-8EB248AE5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51"/>
          <a:stretch/>
        </p:blipFill>
        <p:spPr bwMode="auto">
          <a:xfrm rot="5400000">
            <a:off x="3877521" y="-789375"/>
            <a:ext cx="138895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487B7-0088-1D4D-BD95-BF21A5D02FB9}"/>
              </a:ext>
            </a:extLst>
          </p:cNvPr>
          <p:cNvSpPr txBox="1"/>
          <p:nvPr/>
        </p:nvSpPr>
        <p:spPr>
          <a:xfrm>
            <a:off x="-88947" y="1042049"/>
            <a:ext cx="899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products    Subarray     Correlator Mode     Major Attributes   Minor Attributes….</a:t>
            </a:r>
          </a:p>
        </p:txBody>
      </p:sp>
    </p:spTree>
    <p:extLst>
      <p:ext uri="{BB962C8B-B14F-4D97-AF65-F5344CB8AC3E}">
        <p14:creationId xmlns:p14="http://schemas.microsoft.com/office/powerpoint/2010/main" val="33384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AF7-EA40-C743-A0B4-545230B0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mode matrix (zoom left)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F8D7-67C3-BE45-9026-0EC61787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82ECC-1B22-3941-9EB5-5925020DB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72958" y="-1561219"/>
            <a:ext cx="2683360" cy="71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AAE158-0040-A943-939F-8EB248AE5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51"/>
          <a:stretch/>
        </p:blipFill>
        <p:spPr bwMode="auto">
          <a:xfrm rot="5400000">
            <a:off x="4413201" y="423862"/>
            <a:ext cx="1866460" cy="76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DCFF7-4C59-2A4F-981E-FA4B76FD5491}"/>
              </a:ext>
            </a:extLst>
          </p:cNvPr>
          <p:cNvSpPr txBox="1"/>
          <p:nvPr/>
        </p:nvSpPr>
        <p:spPr>
          <a:xfrm>
            <a:off x="10691" y="1294477"/>
            <a:ext cx="1562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of</a:t>
            </a:r>
          </a:p>
          <a:p>
            <a:r>
              <a:rPr lang="en-US" sz="2000" dirty="0"/>
              <a:t>minimum capabilities “Cycle 0”</a:t>
            </a:r>
          </a:p>
          <a:p>
            <a:endParaRPr lang="en-US" sz="2000" dirty="0"/>
          </a:p>
          <a:p>
            <a:r>
              <a:rPr lang="en-US" sz="2000" dirty="0"/>
              <a:t>(with some yellow boxes likely added)</a:t>
            </a:r>
          </a:p>
        </p:txBody>
      </p:sp>
    </p:spTree>
    <p:extLst>
      <p:ext uri="{BB962C8B-B14F-4D97-AF65-F5344CB8AC3E}">
        <p14:creationId xmlns:p14="http://schemas.microsoft.com/office/powerpoint/2010/main" val="421656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AF7-EA40-C743-A0B4-545230B0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mode matrix (zoom right)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F8D7-67C3-BE45-9026-0EC61787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82ECC-1B22-3941-9EB5-5925020DB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 rot="5400000">
            <a:off x="4538266" y="-1218542"/>
            <a:ext cx="2683362" cy="66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AAE158-0040-A943-939F-8EB248AE5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51"/>
          <a:stretch/>
        </p:blipFill>
        <p:spPr bwMode="auto">
          <a:xfrm rot="5400000">
            <a:off x="3844643" y="441119"/>
            <a:ext cx="1866460" cy="76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FC67DA-AF6F-E04A-9C68-6E4BB7D53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0503" y="1191549"/>
            <a:ext cx="2548656" cy="16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7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C052-12CE-C14A-A0DA-1D321EE5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7EA9-0B1E-7E4E-B9FA-38B512C1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C14B4-586B-4A46-A7AC-ED80735A20D1}"/>
              </a:ext>
            </a:extLst>
          </p:cNvPr>
          <p:cNvSpPr txBox="1"/>
          <p:nvPr/>
        </p:nvSpPr>
        <p:spPr>
          <a:xfrm>
            <a:off x="1370718" y="760396"/>
            <a:ext cx="77732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Major and minor attributes can be refined as </a:t>
            </a:r>
            <a:r>
              <a:rPr lang="en-US" sz="2000" dirty="0" err="1"/>
              <a:t>ngVLA</a:t>
            </a:r>
            <a:r>
              <a:rPr lang="en-US" sz="2000" dirty="0"/>
              <a:t> design progresses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Matrix can be used to: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Plan and track CSV activities (map to CSV milestones)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number of validation SBs needed (w/consolidation)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Visualize the roll out of capabilities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D79C3D-19CC-4D41-8E6C-7E8E10EEE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891863" y="-865766"/>
            <a:ext cx="1477841" cy="86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210F-A66C-274A-A61D-E5E280F1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Assigning “Status Level” to Observing Modes – J. Hibbard (last week’s talk)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8AC8-CB06-2B42-8E60-A44E0CBB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F33E-E884-4340-9374-1550C219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11" y="1001897"/>
            <a:ext cx="8585589" cy="357010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858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  New Mode Test Observations (NMTO)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Shared Risk Observations (SRO)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Non-standard Data Reduction (NSDR)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+mn-lt"/>
              </a:rPr>
              <a:t>Standard Mode Data Reduction (SMDR): </a:t>
            </a:r>
            <a:r>
              <a:rPr lang="en-US" dirty="0">
                <a:latin typeface="+mn-lt"/>
              </a:rPr>
              <a:t> All stages from generating SBs to producing quality-assured SRDPs is automated, and has been tested and validated for use by PIs.</a:t>
            </a:r>
          </a:p>
          <a:p>
            <a:pPr marL="8001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Principle Investigator Data Reduction (PIDR)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Assignment will be done by Sci. Operations, but considering readiness (online software, pipelines &amp; QA) &amp; available CSV effort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Goal is for most Observing Modes to be SMDR, but timescale depends on available effort</a:t>
            </a:r>
          </a:p>
        </p:txBody>
      </p:sp>
    </p:spTree>
    <p:extLst>
      <p:ext uri="{BB962C8B-B14F-4D97-AF65-F5344CB8AC3E}">
        <p14:creationId xmlns:p14="http://schemas.microsoft.com/office/powerpoint/2010/main" val="312341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0CB2-0EF0-FD4B-9DC1-9BD9ED7877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6025"/>
            <a:ext cx="7886700" cy="32242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3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6624B-2EBB-4A49-A8F2-2FD856CB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7A3F5-6C86-7842-BC95-25E41ADF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94"/>
            <a:ext cx="9144000" cy="24929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D58D27-A9CA-4F46-A565-46BF7B61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90" y="-76024"/>
            <a:ext cx="7000059" cy="994172"/>
          </a:xfrm>
        </p:spPr>
        <p:txBody>
          <a:bodyPr/>
          <a:lstStyle/>
          <a:p>
            <a:r>
              <a:rPr lang="en-US" dirty="0"/>
              <a:t>AIV Interaction diagram</a:t>
            </a:r>
          </a:p>
        </p:txBody>
      </p:sp>
    </p:spTree>
    <p:extLst>
      <p:ext uri="{BB962C8B-B14F-4D97-AF65-F5344CB8AC3E}">
        <p14:creationId xmlns:p14="http://schemas.microsoft.com/office/powerpoint/2010/main" val="115126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F3A9-9EFC-7344-95A0-072D5A25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90" y="-76024"/>
            <a:ext cx="7000059" cy="994172"/>
          </a:xfrm>
        </p:spPr>
        <p:txBody>
          <a:bodyPr/>
          <a:lstStyle/>
          <a:p>
            <a:r>
              <a:rPr lang="en-US" dirty="0"/>
              <a:t>CSV Interaction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F6958-F62B-1244-9C3F-677E1529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BD91D6-6D45-A645-B541-861918B8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290" y="627144"/>
            <a:ext cx="7423754" cy="41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8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F3A9-9EFC-7344-95A0-072D5A25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F6958-F62B-1244-9C3F-677E1529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CCE0C-AA18-9545-ACF3-A68B7FF5613C}"/>
              </a:ext>
            </a:extLst>
          </p:cNvPr>
          <p:cNvSpPr txBox="1"/>
          <p:nvPr/>
        </p:nvSpPr>
        <p:spPr>
          <a:xfrm>
            <a:off x="324426" y="1049148"/>
            <a:ext cx="8367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Commissioning and Science Validation (CSV) Concept document completed last year</a:t>
            </a:r>
          </a:p>
          <a:p>
            <a:r>
              <a:rPr lang="en-US" sz="1800" dirty="0"/>
              <a:t>Highlights: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The inputs to CSV from AIV will be </a:t>
            </a:r>
            <a:r>
              <a:rPr lang="en-US" sz="1800" u="sng" dirty="0"/>
              <a:t>verified capabilities </a:t>
            </a:r>
            <a:r>
              <a:rPr lang="en-US" sz="1800" dirty="0"/>
              <a:t>(incl. software) rather than individual components.  → </a:t>
            </a:r>
            <a:r>
              <a:rPr lang="en-US" sz="1800" dirty="0">
                <a:solidFill>
                  <a:srgbClr val="0070C0"/>
                </a:solidFill>
              </a:rPr>
              <a:t>CSV will be able to focus on measuring system performance and commissioning observing modes, rather than debugging basic operations.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The outputs of CSV are </a:t>
            </a:r>
            <a:r>
              <a:rPr lang="en-US" sz="1800" u="sng" dirty="0"/>
              <a:t>validated science observing modes</a:t>
            </a:r>
            <a:r>
              <a:rPr lang="en-US" sz="1800" dirty="0"/>
              <a:t>, which includes the processes of observing and data reduction, along with the associated technical documentation and procedures essential for operation of </a:t>
            </a:r>
            <a:r>
              <a:rPr lang="en-US" sz="1800" dirty="0" err="1"/>
              <a:t>ngVLA</a:t>
            </a:r>
            <a:r>
              <a:rPr lang="en-US" sz="1800" dirty="0"/>
              <a:t> as a user facility. 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0D7C5-6F65-1E4F-8FE0-056666D7A842}"/>
              </a:ext>
            </a:extLst>
          </p:cNvPr>
          <p:cNvSpPr txBox="1"/>
          <p:nvPr/>
        </p:nvSpPr>
        <p:spPr>
          <a:xfrm>
            <a:off x="324426" y="3909870"/>
            <a:ext cx="805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*Need to define observing modes! </a:t>
            </a:r>
            <a:r>
              <a:rPr lang="en-US" sz="2000" b="1" dirty="0"/>
              <a:t>→</a:t>
            </a:r>
            <a:r>
              <a:rPr lang="en-US" sz="1800" b="1" dirty="0"/>
              <a:t> Observing Modes Workgroup  (August 2019)</a:t>
            </a:r>
          </a:p>
        </p:txBody>
      </p:sp>
    </p:spTree>
    <p:extLst>
      <p:ext uri="{BB962C8B-B14F-4D97-AF65-F5344CB8AC3E}">
        <p14:creationId xmlns:p14="http://schemas.microsoft.com/office/powerpoint/2010/main" val="146513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CB6C-BEE5-4941-9411-9DCC8842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23" y="-66693"/>
            <a:ext cx="7000059" cy="994172"/>
          </a:xfrm>
        </p:spPr>
        <p:txBody>
          <a:bodyPr/>
          <a:lstStyle/>
          <a:p>
            <a:r>
              <a:rPr lang="en-US" dirty="0"/>
              <a:t>Functional Operating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9F2DF-0399-8340-8841-0735AD61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4B09A-3E85-9847-B5C2-A7D118AE2B8D}"/>
              </a:ext>
            </a:extLst>
          </p:cNvPr>
          <p:cNvSpPr txBox="1"/>
          <p:nvPr/>
        </p:nvSpPr>
        <p:spPr>
          <a:xfrm>
            <a:off x="587318" y="557464"/>
            <a:ext cx="8239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	    The overarching functional configurations of the </a:t>
            </a:r>
            <a:r>
              <a:rPr lang="en-US" sz="1800" dirty="0" err="1"/>
              <a:t>ngVLA</a:t>
            </a:r>
            <a:r>
              <a:rPr lang="en-US" sz="1800" dirty="0"/>
              <a:t> system are 	  	    described as </a:t>
            </a:r>
            <a:r>
              <a:rPr lang="en-US" sz="1800" b="1" i="1" dirty="0"/>
              <a:t>Functional Operating Modes* </a:t>
            </a:r>
            <a:r>
              <a:rPr lang="en-US" sz="1800" dirty="0"/>
              <a:t>[in Prelim. System </a:t>
            </a:r>
            <a:r>
              <a:rPr lang="en-US" sz="1800" dirty="0" err="1"/>
              <a:t>Reqts</a:t>
            </a:r>
            <a:r>
              <a:rPr lang="en-US" sz="1800" dirty="0"/>
              <a:t>.]. </a:t>
            </a:r>
          </a:p>
          <a:p>
            <a:r>
              <a:rPr lang="en-US" sz="1800" dirty="0"/>
              <a:t>These are: 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Interferometric Mode 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Phased Array Mode 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Pulsar Timing Mode 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Pulsar and Transient Search Mode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VLBI Mode 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Total Power Mode 	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On-the-Fly Mapping Mode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Solar Mode </a:t>
            </a:r>
          </a:p>
          <a:p>
            <a:pPr marL="685800" lvl="1" indent="-342900" fontAlgn="base">
              <a:buFont typeface="+mj-lt"/>
              <a:buAutoNum type="arabicPeriod"/>
            </a:pPr>
            <a:r>
              <a:rPr lang="en-US" sz="1800" dirty="0"/>
              <a:t>Concurrent Interferometric and Phased Array Mode </a:t>
            </a:r>
          </a:p>
          <a:p>
            <a:pPr marL="685800" lvl="1" indent="-342900" fontAlgn="base">
              <a:buFont typeface="+mj-lt"/>
              <a:buAutoNum type="arabicPeriod"/>
            </a:pPr>
            <a:endParaRPr lang="en-US" sz="1800" dirty="0"/>
          </a:p>
          <a:p>
            <a:pPr fontAlgn="base"/>
            <a:r>
              <a:rPr lang="en-US" sz="1800" b="1" dirty="0"/>
              <a:t>*</a:t>
            </a:r>
            <a:r>
              <a:rPr lang="en-US" sz="1800" dirty="0"/>
              <a:t>Each FOM will have at least one (and often many) associated Observing Modes.  </a:t>
            </a:r>
          </a:p>
          <a:p>
            <a:pPr fontAlgn="base"/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754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E257-71A1-0F4D-BC76-9E669706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an “Observing Mode”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630A7-62E4-EE46-9A2D-E544F753C8CE}"/>
              </a:ext>
            </a:extLst>
          </p:cNvPr>
          <p:cNvSpPr txBox="1"/>
          <p:nvPr/>
        </p:nvSpPr>
        <p:spPr>
          <a:xfrm>
            <a:off x="99907" y="1004773"/>
            <a:ext cx="882417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u="sng" dirty="0"/>
              <a:t>User perspective:</a:t>
            </a:r>
            <a:r>
              <a:rPr lang="en-US" sz="1800" dirty="0"/>
              <a:t>  terse phrase: “Stokes I Continuum w/Single </a:t>
            </a:r>
            <a:r>
              <a:rPr lang="en-US" sz="1800" dirty="0" err="1"/>
              <a:t>Pointings</a:t>
            </a:r>
            <a:r>
              <a:rPr lang="en-US" sz="1800" dirty="0"/>
              <a:t> or Pointed Mosaics”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Provides a unique science capability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Requires a scheduling block of a specific format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Produces a specific set of data products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r>
              <a:rPr lang="en-US" sz="1800" u="sng" dirty="0"/>
              <a:t>Observatory perspective:</a:t>
            </a:r>
            <a:r>
              <a:rPr lang="en-US" sz="1800" dirty="0"/>
              <a:t> we need a definition that includes numerous details:</a:t>
            </a:r>
          </a:p>
          <a:p>
            <a:pPr marL="342900" indent="-342900">
              <a:buAutoNum type="arabicParenR"/>
            </a:pPr>
            <a:r>
              <a:rPr lang="en-US" sz="1800" dirty="0"/>
              <a:t>to determine which hardware and control software resources are required</a:t>
            </a:r>
          </a:p>
          <a:p>
            <a:pPr marL="342900" indent="-342900">
              <a:buAutoNum type="arabicParenR"/>
            </a:pPr>
            <a:r>
              <a:rPr lang="en-US" sz="1800" dirty="0"/>
              <a:t>to define a prescribed sequence of observations of calibrators and science targets</a:t>
            </a:r>
          </a:p>
          <a:p>
            <a:pPr marL="342900" indent="-342900">
              <a:buAutoNum type="arabicParenR"/>
            </a:pPr>
            <a:r>
              <a:rPr lang="en-US" sz="1800" dirty="0"/>
              <a:t>to specify heuristics and methods to process the data in the pipeline</a:t>
            </a:r>
          </a:p>
          <a:p>
            <a:pPr marL="342900" indent="-342900">
              <a:buAutoNum type="arabicParenR"/>
            </a:pPr>
            <a:r>
              <a:rPr lang="en-US" sz="1800" dirty="0"/>
              <a:t>to define a set of data products that can be numerically validated in pipeline releases.  </a:t>
            </a:r>
          </a:p>
          <a:p>
            <a:r>
              <a:rPr lang="en-US" sz="1800" b="1" dirty="0"/>
              <a:t>An observing mode = a list of rules that every subsystem must follow</a:t>
            </a:r>
          </a:p>
          <a:p>
            <a:r>
              <a:rPr lang="en-US" sz="1800" dirty="0"/>
              <a:t>	This yields successful data products; avoids costly problems at the validation stage	(when different subsystems make different assumptions about each observing mode)</a:t>
            </a:r>
          </a:p>
        </p:txBody>
      </p:sp>
    </p:spTree>
    <p:extLst>
      <p:ext uri="{BB962C8B-B14F-4D97-AF65-F5344CB8AC3E}">
        <p14:creationId xmlns:p14="http://schemas.microsoft.com/office/powerpoint/2010/main" val="403284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30BC-4710-6148-BFA7-BAF06833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7" y="88079"/>
            <a:ext cx="7000059" cy="994172"/>
          </a:xfrm>
        </p:spPr>
        <p:txBody>
          <a:bodyPr>
            <a:normAutofit/>
          </a:bodyPr>
          <a:lstStyle/>
          <a:p>
            <a:r>
              <a:rPr lang="en-US" sz="2800" dirty="0"/>
              <a:t>12 categories of information to consider when defining observing modes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86F79-09D3-C74E-8B43-0DA417D2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5B475E-D46C-8C49-8241-69CF778C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4495" y="-211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8299E-89DC-6148-8CBD-0F768043F5E5}"/>
              </a:ext>
            </a:extLst>
          </p:cNvPr>
          <p:cNvSpPr txBox="1"/>
          <p:nvPr/>
        </p:nvSpPr>
        <p:spPr>
          <a:xfrm>
            <a:off x="163629" y="1082251"/>
            <a:ext cx="8980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information must be captured from PI? 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subarray(s) of antennas are needed? 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antenna motion is needed? 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receiver band(s) and tunings are needed? 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How will science targets and tunings be split into SBs?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will calibrator observing sequence and calibrator database entries will be used?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How will we map calibrator data to targets? </a:t>
            </a:r>
            <a:r>
              <a:rPr lang="en-US" sz="1800" dirty="0">
                <a:solidFill>
                  <a:srgbClr val="0070C0"/>
                </a:solidFill>
              </a:rPr>
              <a:t>(so that pipeline does not have to guess)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correlator setup(s) are needed?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dump time and archive storage rate is needed?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calibration heuristics &amp; QA are needed in pipeline?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imaging heuristics &amp; QA are needed in pipeline?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What analysis tools beyond the pipeline do we need to point users to?</a:t>
            </a:r>
          </a:p>
        </p:txBody>
      </p:sp>
    </p:spTree>
    <p:extLst>
      <p:ext uri="{BB962C8B-B14F-4D97-AF65-F5344CB8AC3E}">
        <p14:creationId xmlns:p14="http://schemas.microsoft.com/office/powerpoint/2010/main" val="235390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A0F9-708B-4544-BF61-D8A821C0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Modes and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438D-10DA-E942-8B40-D8E1A57A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A81A-60F3-6E43-99B8-8864AEDE4452}"/>
              </a:ext>
            </a:extLst>
          </p:cNvPr>
          <p:cNvSpPr txBox="1"/>
          <p:nvPr/>
        </p:nvSpPr>
        <p:spPr>
          <a:xfrm>
            <a:off x="515287" y="1828162"/>
            <a:ext cx="8176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Requirements that involve major distinctions in hardware or software capabilities were then labeled as “modes”, while the other items were labeled as “attributes”.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The term “attributes” = properties of an observing mode that represent a limited perturbation on the required capabilities and/or data products compared to more standard uses of that mode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Major attributes vs. Minor attributes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Major: requires validation in multiple configs or correlator modes (more work)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Minor: independent of other modes (example: channel averaging)</a:t>
            </a:r>
          </a:p>
          <a:p>
            <a:pPr marL="685800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E4DB1-EC0A-7747-839A-D4DA73EED77F}"/>
              </a:ext>
            </a:extLst>
          </p:cNvPr>
          <p:cNvSpPr txBox="1"/>
          <p:nvPr/>
        </p:nvSpPr>
        <p:spPr>
          <a:xfrm>
            <a:off x="468399" y="1004773"/>
            <a:ext cx="836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ObsMode</a:t>
            </a:r>
            <a:r>
              <a:rPr lang="en-US" sz="2000" dirty="0"/>
              <a:t> working group analyzed 2 dozen science cases drawn from Reference Observing Program and elsewhere, noting requirements in all 12 categories</a:t>
            </a:r>
          </a:p>
        </p:txBody>
      </p:sp>
    </p:spTree>
    <p:extLst>
      <p:ext uri="{BB962C8B-B14F-4D97-AF65-F5344CB8AC3E}">
        <p14:creationId xmlns:p14="http://schemas.microsoft.com/office/powerpoint/2010/main" val="13146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8AE8-8EBA-FD4B-922C-CA11DC8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of Modes vs. Attributes: Correlator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3E44-EE50-C34B-AE69-FB33D6E9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46EF3-F7FC-054E-84D1-EC875F246E5B}"/>
              </a:ext>
            </a:extLst>
          </p:cNvPr>
          <p:cNvSpPr/>
          <p:nvPr/>
        </p:nvSpPr>
        <p:spPr>
          <a:xfrm>
            <a:off x="497711" y="978674"/>
            <a:ext cx="864628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Modes:</a:t>
            </a:r>
            <a:endParaRPr lang="en-US" sz="1800" dirty="0"/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Uniform mode (spectral windows all same width &amp; resolution and are contiguous)</a:t>
            </a:r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Mixed mode (windows are fully tunable w/Doppler setting, can have different widths) </a:t>
            </a:r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Advanced mode (any aspect that requires additional commissioning, such as WIDAR’s 		                  recirculation to get ultimate resolution, or storing only subsets of </a:t>
            </a:r>
            <a:r>
              <a:rPr lang="en-US" sz="1700" dirty="0" err="1">
                <a:solidFill>
                  <a:srgbClr val="000000"/>
                </a:solidFill>
                <a:cs typeface="Gill Sans" panose="020B0502020104020203" pitchFamily="34" charset="-79"/>
              </a:rPr>
              <a:t>spws</a:t>
            </a: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)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Phased array (1-beam,  N-beams)</a:t>
            </a:r>
          </a:p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Attributes:</a:t>
            </a:r>
            <a:endParaRPr lang="en-US" sz="1800" dirty="0"/>
          </a:p>
          <a:p>
            <a:pPr algn="just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</a:t>
            </a: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Online channel averaging or decimation</a:t>
            </a:r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Advanced window functions (i.e., beyond </a:t>
            </a:r>
            <a:r>
              <a:rPr lang="en-US" sz="1700" dirty="0" err="1">
                <a:solidFill>
                  <a:srgbClr val="000000"/>
                </a:solidFill>
                <a:cs typeface="Gill Sans" panose="020B0502020104020203" pitchFamily="34" charset="-79"/>
              </a:rPr>
              <a:t>Hanning</a:t>
            </a: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)</a:t>
            </a:r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Doppler setting in frames other than LSRK or ephemeris body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Multiple phase centers for LBA (dividing correlator resources), of order 4 allowed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Capture normal visibilities at same time as phase array output</a:t>
            </a:r>
            <a:endParaRPr lang="en-US" sz="1700" b="0" i="0" u="none" strike="noStrike" dirty="0">
              <a:solidFill>
                <a:srgbClr val="000000"/>
              </a:solidFill>
              <a:effectLst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946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8AE8-8EBA-FD4B-922C-CA11DC8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of Modes vs. Attributes: Antenna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3E44-EE50-C34B-AE69-FB33D6E9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46EF3-F7FC-054E-84D1-EC875F246E5B}"/>
              </a:ext>
            </a:extLst>
          </p:cNvPr>
          <p:cNvSpPr/>
          <p:nvPr/>
        </p:nvSpPr>
        <p:spPr>
          <a:xfrm>
            <a:off x="791983" y="977580"/>
            <a:ext cx="718787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Modes:</a:t>
            </a:r>
            <a:endParaRPr lang="en-US" sz="1800" dirty="0"/>
          </a:p>
          <a:p>
            <a:pPr algn="just" fontAlgn="base"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cs typeface="Gill Sans" panose="020B0502020104020203" pitchFamily="34" charset="-79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Pointed mode (i.e., single field or pointed mosaic)</a:t>
            </a:r>
          </a:p>
          <a:p>
            <a:pPr algn="just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OTFI (on-the-fly interferometry)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Lissajous or daisy pattern (i.e., single-dish scanning)</a:t>
            </a:r>
          </a:p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Attributes:</a:t>
            </a:r>
            <a:endParaRPr lang="en-US" sz="1800" dirty="0"/>
          </a:p>
          <a:p>
            <a:pPr algn="just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Reference pointing measured and applied online</a:t>
            </a:r>
          </a:p>
          <a:p>
            <a:pPr algn="just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Application of encoder corrections from pointing table in offline imaging</a:t>
            </a:r>
          </a:p>
          <a:p>
            <a:pPr algn="just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Ephemeris position tracking 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Non-zero proper motion (i.e. specifying a rate rather than a table, e.g., nearby stars or fast pulsars)</a:t>
            </a:r>
          </a:p>
          <a:p>
            <a:pPr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cs typeface="Gill Sans" panose="020B0502020104020203" pitchFamily="34" charset="-79"/>
              </a:rPr>
              <a:t> Two-Line Element (TLE) position tracking (Earth satellites)</a:t>
            </a:r>
          </a:p>
        </p:txBody>
      </p:sp>
    </p:spTree>
    <p:extLst>
      <p:ext uri="{BB962C8B-B14F-4D97-AF65-F5344CB8AC3E}">
        <p14:creationId xmlns:p14="http://schemas.microsoft.com/office/powerpoint/2010/main" val="9498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8AE8-8EBA-FD4B-922C-CA11DC8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of Modes vs. Attributes: Imaging products / heuristics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3E44-EE50-C34B-AE69-FB33D6E9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46EF3-F7FC-054E-84D1-EC875F246E5B}"/>
              </a:ext>
            </a:extLst>
          </p:cNvPr>
          <p:cNvSpPr/>
          <p:nvPr/>
        </p:nvSpPr>
        <p:spPr>
          <a:xfrm>
            <a:off x="439288" y="977580"/>
            <a:ext cx="8245880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Modes:</a:t>
            </a:r>
            <a:endParaRPr lang="en-US" sz="1800" dirty="0">
              <a:solidFill>
                <a:srgbClr val="000000"/>
              </a:solidFill>
              <a:cs typeface="Gill Sans" panose="020B05020201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Continuum images (IQUV) &amp; spectral cubes (Stokes 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Spectral polarization cubes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OTFI imaging</a:t>
            </a:r>
          </a:p>
          <a:p>
            <a:pPr algn="just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cs typeface="Gill Sans" panose="020B0502020104020203" pitchFamily="34" charset="-79"/>
              </a:rPr>
              <a:t>Attributes: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pointed mosaic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mtmfs</a:t>
            </a:r>
            <a:r>
              <a:rPr lang="en-US" sz="1600" dirty="0"/>
              <a:t> continuum imaging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self-calibration of science targets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W projection (gridder='widefield')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AW projection (gridder='</a:t>
            </a:r>
            <a:r>
              <a:rPr lang="en-US" sz="1600" dirty="0" err="1"/>
              <a:t>awproject</a:t>
            </a:r>
            <a:r>
              <a:rPr lang="en-US" sz="1600" dirty="0"/>
              <a:t>')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Exceeds standard image area or cube volume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Ephemeris velocity tracking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Joint deconvolution of 6m-6m and 18m-18m visibilities (i.e., not 6m-18m)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Any non-standard imaging algorithm (including 6m-18m baselines)</a:t>
            </a:r>
          </a:p>
        </p:txBody>
      </p:sp>
    </p:spTree>
    <p:extLst>
      <p:ext uri="{BB962C8B-B14F-4D97-AF65-F5344CB8AC3E}">
        <p14:creationId xmlns:p14="http://schemas.microsoft.com/office/powerpoint/2010/main" val="297310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28129</TotalTime>
  <Words>1386</Words>
  <Application>Microsoft Macintosh PowerPoint</Application>
  <PresentationFormat>On-screen Show (16:9)</PresentationFormat>
  <Paragraphs>174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Orbitron Medium</vt:lpstr>
      <vt:lpstr>Office Theme</vt:lpstr>
      <vt:lpstr>Observing Modes Framework</vt:lpstr>
      <vt:lpstr>Background</vt:lpstr>
      <vt:lpstr>Functional Operating Modes</vt:lpstr>
      <vt:lpstr>Definition of an “Observing Mode” </vt:lpstr>
      <vt:lpstr>12 categories of information to consider when defining observing modes </vt:lpstr>
      <vt:lpstr>Concept of Modes and Attributes</vt:lpstr>
      <vt:lpstr>Example 1 of Modes vs. Attributes: Correlator Setup</vt:lpstr>
      <vt:lpstr>Example 2 of Modes vs. Attributes: Antenna Motion</vt:lpstr>
      <vt:lpstr>Example 3 of Modes vs. Attributes: Imaging products / heuristics</vt:lpstr>
      <vt:lpstr>Synthesizing the results</vt:lpstr>
      <vt:lpstr>Observing mode matrix (overview)</vt:lpstr>
      <vt:lpstr>Observing mode matrix (zoom left)</vt:lpstr>
      <vt:lpstr>Observing mode matrix (zoom right)</vt:lpstr>
      <vt:lpstr>Path forward</vt:lpstr>
      <vt:lpstr>Assigning “Status Level” to Observing Modes – J. Hibbard (last week’s talk)</vt:lpstr>
      <vt:lpstr>PowerPoint Presentation</vt:lpstr>
      <vt:lpstr>AIV Interaction diagram</vt:lpstr>
      <vt:lpstr>CSV Interaction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</cp:lastModifiedBy>
  <cp:revision>593</cp:revision>
  <cp:lastPrinted>2020-04-02T19:08:26Z</cp:lastPrinted>
  <dcterms:created xsi:type="dcterms:W3CDTF">2016-12-02T21:40:55Z</dcterms:created>
  <dcterms:modified xsi:type="dcterms:W3CDTF">2020-04-24T15:13:35Z</dcterms:modified>
</cp:coreProperties>
</file>