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0" r:id="rId2"/>
    <p:sldId id="445" r:id="rId3"/>
    <p:sldId id="603" r:id="rId4"/>
    <p:sldId id="600" r:id="rId5"/>
    <p:sldId id="588" r:id="rId6"/>
    <p:sldId id="593" r:id="rId7"/>
    <p:sldId id="604" r:id="rId8"/>
    <p:sldId id="587" r:id="rId9"/>
    <p:sldId id="582" r:id="rId10"/>
    <p:sldId id="598" r:id="rId11"/>
    <p:sldId id="605" r:id="rId12"/>
    <p:sldId id="597" r:id="rId13"/>
    <p:sldId id="52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b="1" kern="1200">
        <a:solidFill>
          <a:schemeClr val="bg2"/>
        </a:solidFill>
        <a:latin typeface="Comic Sans MS" pitchFamily="-65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b="1" kern="1200">
        <a:solidFill>
          <a:schemeClr val="bg2"/>
        </a:solidFill>
        <a:latin typeface="Comic Sans MS" pitchFamily="-65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b="1" kern="1200">
        <a:solidFill>
          <a:schemeClr val="bg2"/>
        </a:solidFill>
        <a:latin typeface="Comic Sans MS" pitchFamily="-65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b="1" kern="1200">
        <a:solidFill>
          <a:schemeClr val="bg2"/>
        </a:solidFill>
        <a:latin typeface="Comic Sans MS" pitchFamily="-65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b="1" kern="1200">
        <a:solidFill>
          <a:schemeClr val="bg2"/>
        </a:solidFill>
        <a:latin typeface="Comic Sans MS" pitchFamily="-65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bg2"/>
        </a:solidFill>
        <a:latin typeface="Comic Sans MS" pitchFamily="-65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bg2"/>
        </a:solidFill>
        <a:latin typeface="Comic Sans MS" pitchFamily="-65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bg2"/>
        </a:solidFill>
        <a:latin typeface="Comic Sans MS" pitchFamily="-65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bg2"/>
        </a:solidFill>
        <a:latin typeface="Comic Sans M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6666FF"/>
    <a:srgbClr val="FD05FF"/>
    <a:srgbClr val="0000FF"/>
    <a:srgbClr val="00FF00"/>
    <a:srgbClr val="008040"/>
    <a:srgbClr val="003365"/>
    <a:srgbClr val="00152B"/>
    <a:srgbClr val="000000"/>
    <a:srgbClr val="004080"/>
    <a:srgbClr val="0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1857" autoAdjust="0"/>
  </p:normalViewPr>
  <p:slideViewPr>
    <p:cSldViewPr>
      <p:cViewPr>
        <p:scale>
          <a:sx n="90" d="100"/>
          <a:sy n="90" d="100"/>
        </p:scale>
        <p:origin x="-60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5200">
              <a:defRPr sz="1300" b="0">
                <a:solidFill>
                  <a:srgbClr val="CCFFFF"/>
                </a:solidFill>
                <a:latin typeface="Comic Sans M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b="0">
                <a:solidFill>
                  <a:srgbClr val="CCFFFF"/>
                </a:solidFill>
                <a:latin typeface="Comic Sans M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5200">
              <a:defRPr sz="1300" b="0">
                <a:solidFill>
                  <a:srgbClr val="CCFFFF"/>
                </a:solidFill>
                <a:latin typeface="Comic Sans M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b="0">
                <a:solidFill>
                  <a:srgbClr val="CCFFFF"/>
                </a:solidFill>
                <a:latin typeface="Comic Sans MS" pitchFamily="-65" charset="0"/>
              </a:defRPr>
            </a:lvl1pPr>
          </a:lstStyle>
          <a:p>
            <a:pPr>
              <a:defRPr/>
            </a:pPr>
            <a:fld id="{669A04C4-C553-E245-BEC4-C995CF225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9" tIns="47864" rIns="95729" bIns="47864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solidFill>
                  <a:srgbClr val="CCFFFF"/>
                </a:solidFill>
                <a:latin typeface="Comic Sans M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9" tIns="47864" rIns="95729" bIns="47864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solidFill>
                  <a:srgbClr val="CCFFFF"/>
                </a:solidFill>
                <a:latin typeface="Comic Sans M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714375"/>
            <a:ext cx="4760913" cy="3570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522788"/>
            <a:ext cx="53832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9" tIns="47864" rIns="95729" bIns="47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3363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9" tIns="47864" rIns="95729" bIns="47864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>
                <a:solidFill>
                  <a:srgbClr val="CCFFFF"/>
                </a:solidFill>
                <a:latin typeface="Comic Sans M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23363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9" tIns="47864" rIns="95729" bIns="47864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solidFill>
                  <a:srgbClr val="CCFFFF"/>
                </a:solidFill>
                <a:latin typeface="Comic Sans MS" pitchFamily="-65" charset="0"/>
              </a:defRPr>
            </a:lvl1pPr>
          </a:lstStyle>
          <a:p>
            <a:pPr>
              <a:defRPr/>
            </a:pPr>
            <a:fld id="{8444FC8E-B1A0-5E4E-9C95-B5001B393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44FC8E-B1A0-5E4E-9C95-B5001B3933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77D5-866D-3A44-824E-411040763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EFC7-368B-B947-950A-9D97E0920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2E23-984E-0A4B-9A33-D35D3D431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EFA4-8AE9-834B-A597-192E979C9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EF6B-07C7-EB47-ADFD-9DE39DE03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B69A0-1419-1F4B-BA32-28BB96338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0A2E-ADAE-AA4A-9571-AA793C007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D9AE3-31D9-174A-90EE-C67534C36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54B8-8CB6-8143-B5BF-470B68A8B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973F-7D80-0A41-A37E-AD7F3634C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D32F-3DDC-414D-A3C6-9B6A1C1D8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8357-E971-994A-BF60-6FDD3C505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1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77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350A9B7-0E68-AF43-B31F-93B9B100C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omic Sans M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d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7630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Bookman Old Style"/>
              </a:rPr>
              <a:t>Portrait of a Forming Massive </a:t>
            </a:r>
            <a:r>
              <a:rPr lang="en-US" sz="4800" dirty="0" err="1" smtClean="0">
                <a:latin typeface="Bookman Old Style"/>
              </a:rPr>
              <a:t>Protocluster</a:t>
            </a:r>
            <a:r>
              <a:rPr lang="en-US" sz="4800" dirty="0" smtClean="0">
                <a:latin typeface="Bookman Old Style"/>
              </a:rPr>
              <a:t>: NGC6334 I(N)</a:t>
            </a:r>
            <a:endParaRPr lang="en-US" sz="4800" dirty="0">
              <a:latin typeface="Bookman Old Style"/>
            </a:endParaRPr>
          </a:p>
        </p:txBody>
      </p:sp>
      <p:sp>
        <p:nvSpPr>
          <p:cNvPr id="17411" name="Text Box 1030"/>
          <p:cNvSpPr txBox="1">
            <a:spLocks noChangeArrowheads="1"/>
          </p:cNvSpPr>
          <p:nvPr/>
        </p:nvSpPr>
        <p:spPr bwMode="auto">
          <a:xfrm>
            <a:off x="609600" y="2903359"/>
            <a:ext cx="7924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 smtClean="0">
                <a:solidFill>
                  <a:srgbClr val="99FFCC"/>
                </a:solidFill>
                <a:latin typeface="Bookman Old Style"/>
              </a:rPr>
              <a:t>Todd Hunter</a:t>
            </a:r>
          </a:p>
          <a:p>
            <a:pPr algn="ctr"/>
            <a:r>
              <a:rPr lang="en-US" sz="2400" b="0" dirty="0">
                <a:solidFill>
                  <a:srgbClr val="99FFCC"/>
                </a:solidFill>
                <a:latin typeface="Bookman Old Style"/>
              </a:rPr>
              <a:t>(NRAO/North American ALMA Science Center)</a:t>
            </a:r>
            <a:endParaRPr lang="en-US" b="0" dirty="0">
              <a:solidFill>
                <a:srgbClr val="99FFCC"/>
              </a:solidFill>
              <a:latin typeface="Bookman Old Style"/>
            </a:endParaRPr>
          </a:p>
        </p:txBody>
      </p:sp>
      <p:sp>
        <p:nvSpPr>
          <p:cNvPr id="17412" name="Rectangle 1038"/>
          <p:cNvSpPr>
            <a:spLocks noChangeArrowheads="1"/>
          </p:cNvSpPr>
          <p:nvPr/>
        </p:nvSpPr>
        <p:spPr bwMode="auto">
          <a:xfrm>
            <a:off x="685800" y="4209871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1" dirty="0">
                <a:solidFill>
                  <a:srgbClr val="CCFFFF"/>
                </a:solidFill>
                <a:latin typeface="Bookman Old Style"/>
              </a:rPr>
              <a:t>Collaborators: </a:t>
            </a:r>
            <a:endParaRPr lang="en-US" sz="1800" b="0" i="1" dirty="0" smtClean="0">
              <a:solidFill>
                <a:srgbClr val="CCFFFF"/>
              </a:solidFill>
              <a:latin typeface="Bookman Old Style"/>
            </a:endParaRPr>
          </a:p>
          <a:p>
            <a:pPr algn="ctr"/>
            <a:r>
              <a:rPr lang="en-US" sz="1800" b="0" i="1" dirty="0" smtClean="0">
                <a:solidFill>
                  <a:srgbClr val="CCFFFF"/>
                </a:solidFill>
                <a:latin typeface="Bookman Old Style"/>
              </a:rPr>
              <a:t>Crystal Brogan (</a:t>
            </a:r>
            <a:r>
              <a:rPr lang="en-US" sz="1800" b="0" i="1" dirty="0">
                <a:solidFill>
                  <a:srgbClr val="CCFFFF"/>
                </a:solidFill>
                <a:latin typeface="Bookman Old Style"/>
              </a:rPr>
              <a:t>NRAO) </a:t>
            </a:r>
            <a:endParaRPr lang="en-US" sz="1800" b="0" i="1" dirty="0" smtClean="0">
              <a:solidFill>
                <a:srgbClr val="CCFFFF"/>
              </a:solidFill>
              <a:latin typeface="Bookman Old Style"/>
            </a:endParaRPr>
          </a:p>
          <a:p>
            <a:pPr algn="ctr"/>
            <a:r>
              <a:rPr lang="en-US" sz="1800" b="0" i="1" dirty="0" smtClean="0">
                <a:solidFill>
                  <a:srgbClr val="CCFFFF"/>
                </a:solidFill>
                <a:latin typeface="Bookman Old Style"/>
              </a:rPr>
              <a:t>Ken </a:t>
            </a:r>
            <a:r>
              <a:rPr lang="en-US" sz="1800" b="0" i="1" dirty="0">
                <a:solidFill>
                  <a:srgbClr val="CCFFFF"/>
                </a:solidFill>
                <a:latin typeface="Bookman Old Style"/>
              </a:rPr>
              <a:t>(Taco) Young (</a:t>
            </a:r>
            <a:r>
              <a:rPr lang="en-US" sz="1800" b="0" i="1" dirty="0" err="1" smtClean="0">
                <a:solidFill>
                  <a:srgbClr val="CCFFFF"/>
                </a:solidFill>
                <a:latin typeface="Bookman Old Style"/>
              </a:rPr>
              <a:t>CfA</a:t>
            </a:r>
            <a:r>
              <a:rPr lang="en-US" sz="1800" b="0" i="1" dirty="0" smtClean="0">
                <a:solidFill>
                  <a:srgbClr val="CCFFFF"/>
                </a:solidFill>
                <a:latin typeface="Bookman Old Style"/>
              </a:rPr>
              <a:t>)</a:t>
            </a:r>
            <a:endParaRPr lang="en-US" sz="1800" b="0" i="1" dirty="0">
              <a:solidFill>
                <a:srgbClr val="CCFFFF"/>
              </a:solidFill>
              <a:latin typeface="Bookman Old Style"/>
            </a:endParaRPr>
          </a:p>
        </p:txBody>
      </p:sp>
      <p:sp>
        <p:nvSpPr>
          <p:cNvPr id="17413" name="Text Box 1039"/>
          <p:cNvSpPr txBox="1">
            <a:spLocks noChangeArrowheads="1"/>
          </p:cNvSpPr>
          <p:nvPr/>
        </p:nvSpPr>
        <p:spPr bwMode="auto">
          <a:xfrm>
            <a:off x="2286000" y="5943600"/>
            <a:ext cx="502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hlink"/>
                </a:solidFill>
                <a:latin typeface="Bookman Old Style"/>
              </a:rPr>
              <a:t>Great Barriers in High Mass Star Formation </a:t>
            </a:r>
          </a:p>
          <a:p>
            <a:pPr algn="ctr"/>
            <a:r>
              <a:rPr lang="en-US" sz="1600" b="0" dirty="0" smtClean="0">
                <a:solidFill>
                  <a:schemeClr val="hlink"/>
                </a:solidFill>
                <a:latin typeface="Bookman Old Style"/>
              </a:rPr>
              <a:t>Townsville, Australia, Sept. 2010</a:t>
            </a:r>
            <a:endParaRPr lang="en-US" sz="1600" b="0" dirty="0">
              <a:solidFill>
                <a:schemeClr val="hlink"/>
              </a:solidFill>
              <a:latin typeface="Bookman Old Style"/>
            </a:endParaRPr>
          </a:p>
        </p:txBody>
      </p:sp>
      <p:pic>
        <p:nvPicPr>
          <p:cNvPr id="17414" name="Picture 1044" descr="alma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7575" y="5486400"/>
            <a:ext cx="8602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890631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/>
              </a:rPr>
              <a:t>CH</a:t>
            </a:r>
            <a:r>
              <a:rPr lang="en-US" baseline="-25000" dirty="0" smtClean="0">
                <a:latin typeface="Bookman Old Style"/>
              </a:rPr>
              <a:t>3</a:t>
            </a:r>
            <a:r>
              <a:rPr lang="en-US" dirty="0" smtClean="0">
                <a:latin typeface="Bookman Old Style"/>
              </a:rPr>
              <a:t>CN J=12-11 Kinematics</a:t>
            </a:r>
            <a:endParaRPr lang="en-US" dirty="0">
              <a:latin typeface="Bookman Old Sty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CEF6B-07C7-EB47-ADFD-9DE39DE036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17526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K=2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lower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=87 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3479812"/>
            <a:ext cx="8915400" cy="2311389"/>
            <a:chOff x="-76200" y="3479812"/>
            <a:chExt cx="8915400" cy="2311389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-76200" y="3810000"/>
              <a:ext cx="2362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Bookman Old Style"/>
                  <a:ea typeface="ＭＳ Ｐゴシック" pitchFamily="-65" charset="-128"/>
                  <a:cs typeface="ＭＳ Ｐゴシック" pitchFamily="-65" charset="-128"/>
                </a:rPr>
                <a:t>K=7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Bookman Old Style"/>
                  <a:ea typeface="ＭＳ Ｐゴシック" pitchFamily="-65" charset="-128"/>
                  <a:cs typeface="ＭＳ Ｐゴシック" pitchFamily="-65" charset="-128"/>
                </a:rPr>
                <a:t>E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Bookman Old Style"/>
                  <a:ea typeface="ＭＳ Ｐゴシック" pitchFamily="-65" charset="-128"/>
                  <a:cs typeface="ＭＳ Ｐゴシック" pitchFamily="-65" charset="-128"/>
                </a:rPr>
                <a:t>lower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Bookman Old Style"/>
                  <a:ea typeface="ＭＳ Ｐゴシック" pitchFamily="-65" charset="-128"/>
                  <a:cs typeface="ＭＳ Ｐゴシック" pitchFamily="-65" charset="-128"/>
                </a:rPr>
                <a:t>=400 K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pic>
          <p:nvPicPr>
            <p:cNvPr id="9" name="Picture 8" descr="ch3cnk7chanmapscolor2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9739" t="30000" r="60523" b="4167"/>
                <a:stretch>
                  <a:fillRect/>
                </a:stretch>
              </p:blipFill>
            </mc:Choice>
            <mc:Fallback>
              <p:blipFill>
                <a:blip r:embed="rId3"/>
                <a:srcRect l="9739" t="30000" r="60523" b="4167"/>
                <a:stretch>
                  <a:fillRect/>
                </a:stretch>
              </p:blipFill>
            </mc:Fallback>
          </mc:AlternateContent>
          <p:spPr>
            <a:xfrm rot="5400000">
              <a:off x="4372632" y="1324634"/>
              <a:ext cx="2311389" cy="6621746"/>
            </a:xfrm>
            <a:prstGeom prst="rect">
              <a:avLst/>
            </a:prstGeom>
            <a:solidFill>
              <a:schemeClr val="bg2"/>
            </a:solidFill>
          </p:spPr>
        </p:pic>
      </p:grpSp>
      <p:pic>
        <p:nvPicPr>
          <p:cNvPr id="12" name="Picture 11" descr="ch3cnk2chanmapscolor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1177" t="30000" r="60065" b="4091"/>
              <a:stretch>
                <a:fillRect/>
              </a:stretch>
            </p:blipFill>
          </mc:Choice>
          <mc:Fallback>
            <p:blipFill>
              <a:blip r:embed="rId5"/>
              <a:srcRect l="11177" t="30000" r="60065" b="4091"/>
              <a:stretch>
                <a:fillRect/>
              </a:stretch>
            </p:blipFill>
          </mc:Fallback>
        </mc:AlternateContent>
        <p:spPr>
          <a:xfrm rot="5400000">
            <a:off x="4406907" y="-1130306"/>
            <a:ext cx="2235187" cy="662940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0" name="TextBox 9"/>
          <p:cNvSpPr txBox="1"/>
          <p:nvPr/>
        </p:nvSpPr>
        <p:spPr>
          <a:xfrm>
            <a:off x="914400" y="6172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b="0" dirty="0" smtClean="0">
                <a:latin typeface="+mn-lt"/>
              </a:rPr>
              <a:t> K=2 is optically thick and avoids continuum peak</a:t>
            </a:r>
            <a:endParaRPr lang="en-US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/>
              </a:rPr>
              <a:t>CH</a:t>
            </a:r>
            <a:r>
              <a:rPr lang="en-US" baseline="-25000" dirty="0" smtClean="0">
                <a:latin typeface="Bookman Old Style"/>
              </a:rPr>
              <a:t>3</a:t>
            </a:r>
            <a:r>
              <a:rPr lang="en-US" dirty="0" smtClean="0">
                <a:latin typeface="Bookman Old Style"/>
              </a:rPr>
              <a:t>CN J=12-11 Kinematics at SMA1</a:t>
            </a:r>
            <a:endParaRPr lang="en-US" dirty="0">
              <a:latin typeface="Bookman Old Sty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CEF6B-07C7-EB47-ADFD-9DE39DE036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inorth_ch3cnk4_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4444" r="21242" b="53333"/>
              <a:stretch>
                <a:fillRect/>
              </a:stretch>
            </p:blipFill>
          </mc:Choice>
          <mc:Fallback>
            <p:blipFill>
              <a:blip r:embed="rId3"/>
              <a:srcRect t="4444" r="21242" b="53333"/>
              <a:stretch>
                <a:fillRect/>
              </a:stretch>
            </p:blipFill>
          </mc:Fallback>
        </mc:AlternateContent>
        <p:spPr>
          <a:xfrm>
            <a:off x="-28620" y="1600200"/>
            <a:ext cx="5667420" cy="3931920"/>
          </a:xfrm>
          <a:prstGeom prst="rect">
            <a:avLst/>
          </a:prstGeom>
        </p:spPr>
      </p:pic>
      <p:pic>
        <p:nvPicPr>
          <p:cNvPr id="6" name="Picture 5" descr="inorth_ch3cnk7_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21569" t="4444" r="21242" b="53333"/>
              <a:stretch>
                <a:fillRect/>
              </a:stretch>
            </p:blipFill>
          </mc:Choice>
          <mc:Fallback>
            <p:blipFill>
              <a:blip r:embed="rId5"/>
              <a:srcRect l="21569" t="4444" r="21242" b="53333"/>
              <a:stretch>
                <a:fillRect/>
              </a:stretch>
            </p:blipFill>
          </mc:Fallback>
        </mc:AlternateContent>
        <p:spPr>
          <a:xfrm>
            <a:off x="4782370" y="1600200"/>
            <a:ext cx="4115353" cy="39319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8382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K=4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lower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= 168 K)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okman Old Style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724400" y="8382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K=7 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E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lower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/>
                <a:ea typeface="ＭＳ Ｐゴシック" pitchFamily="-65" charset="-128"/>
                <a:cs typeface="ＭＳ Ｐゴシック" pitchFamily="-65" charset="-128"/>
              </a:rPr>
              <a:t>= 400 K)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okman Old Style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784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Bookman Old Style"/>
              </a:rPr>
              <a:t>If SMA 1b/1d is indeed a binary, SMA 1b is clearly dominant</a:t>
            </a:r>
            <a:endParaRPr lang="en-US" b="0" dirty="0"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3962400"/>
            <a:ext cx="5764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106 K/</a:t>
            </a:r>
            <a:r>
              <a:rPr lang="en-US" dirty="0" err="1" smtClean="0"/>
              <a:t>Jy</a:t>
            </a:r>
            <a:r>
              <a:rPr lang="en-US" dirty="0" smtClean="0"/>
              <a:t> at 222GHz;  89 K/</a:t>
            </a:r>
            <a:r>
              <a:rPr lang="en-US" dirty="0" err="1" smtClean="0"/>
              <a:t>Jy</a:t>
            </a:r>
            <a:r>
              <a:rPr lang="en-US" dirty="0" smtClean="0"/>
              <a:t> at 342 GHz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>
                <a:latin typeface="Bookman Old Style"/>
              </a:rPr>
              <a:t>Dust emission at 800 AU resolution</a:t>
            </a:r>
            <a:endParaRPr lang="en-US" dirty="0">
              <a:latin typeface="Bookman Old Sty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CEF6B-07C7-EB47-ADFD-9DE39DE036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838200"/>
          <a:ext cx="7467600" cy="548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371600"/>
                <a:gridCol w="1269956"/>
                <a:gridCol w="1351459"/>
                <a:gridCol w="1340985"/>
              </a:tblGrid>
              <a:tr h="1238011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Integrated Flux</a:t>
                      </a:r>
                      <a:r>
                        <a:rPr lang="en-US" baseline="0" dirty="0" smtClean="0"/>
                        <a:t> density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mJy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Brightness T (K)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 T</a:t>
                      </a:r>
                    </a:p>
                    <a:p>
                      <a:pPr algn="ctr"/>
                      <a:r>
                        <a:rPr lang="en-US" dirty="0" smtClean="0"/>
                        <a:t>(K)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Warm Gas Mass</a:t>
                      </a:r>
                    </a:p>
                    <a:p>
                      <a:pPr algn="ctr"/>
                      <a:r>
                        <a:rPr lang="en-US" dirty="0" smtClean="0"/>
                        <a:t>(M</a:t>
                      </a:r>
                      <a:r>
                        <a:rPr lang="en-US" baseline="-25000" dirty="0" smtClean="0">
                          <a:latin typeface="Wingdings 2"/>
                        </a:rPr>
                        <a:t>8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1b/d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844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51, 133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8-60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1a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315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2-4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70, 130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30?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30?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30?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30?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0090"/>
                    </a:solidFill>
                  </a:tcPr>
                </a:tc>
              </a:tr>
              <a:tr h="386217">
                <a:tc>
                  <a:txBody>
                    <a:bodyPr/>
                    <a:lstStyle/>
                    <a:p>
                      <a:r>
                        <a:rPr lang="en-US" dirty="0" smtClean="0"/>
                        <a:t>IRAS16293@1.7kpc</a:t>
                      </a:r>
                      <a:endParaRPr lang="en-US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311C9-E5A0-9946-A471-2F97149A68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Bookman Old Style"/>
              </a:rPr>
              <a:t>Summary</a:t>
            </a:r>
            <a:endParaRPr lang="en-US" sz="2800" dirty="0">
              <a:latin typeface="Bookman Old Style"/>
            </a:endParaRPr>
          </a:p>
        </p:txBody>
      </p:sp>
      <p:sp>
        <p:nvSpPr>
          <p:cNvPr id="65540" name="Text Box 36"/>
          <p:cNvSpPr txBox="1">
            <a:spLocks noChangeArrowheads="1"/>
          </p:cNvSpPr>
          <p:nvPr/>
        </p:nvSpPr>
        <p:spPr bwMode="auto">
          <a:xfrm>
            <a:off x="152400" y="152400"/>
            <a:ext cx="7162800" cy="36317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3038" indent="-173038">
              <a:buFontTx/>
              <a:buChar char="•"/>
            </a:pPr>
            <a:endParaRPr lang="en-US" dirty="0" smtClean="0">
              <a:latin typeface="Bookman Old Style"/>
            </a:endParaRPr>
          </a:p>
          <a:p>
            <a:pPr marL="166688" indent="-166688"/>
            <a:r>
              <a:rPr lang="en-US" b="0" dirty="0" smtClean="0">
                <a:latin typeface="Bookman Old Style"/>
              </a:rPr>
              <a:t>~800 AU imaging </a:t>
            </a:r>
            <a:r>
              <a:rPr lang="en-US" b="0" dirty="0">
                <a:latin typeface="Bookman Old Style"/>
              </a:rPr>
              <a:t>of</a:t>
            </a:r>
            <a:r>
              <a:rPr lang="en-US" b="0" dirty="0" smtClean="0">
                <a:latin typeface="Bookman Old Style"/>
              </a:rPr>
              <a:t> NGC6334I(N) </a:t>
            </a:r>
            <a:r>
              <a:rPr lang="en-US" b="0" dirty="0" err="1" smtClean="0">
                <a:latin typeface="Bookman Old Style"/>
              </a:rPr>
              <a:t>protocluster</a:t>
            </a:r>
            <a:r>
              <a:rPr lang="en-US" b="0" dirty="0" smtClean="0">
                <a:latin typeface="Bookman Old Style"/>
              </a:rPr>
              <a:t> reveals:</a:t>
            </a:r>
          </a:p>
          <a:p>
            <a:pPr marL="569913" lvl="1" indent="-231775">
              <a:buFontTx/>
              <a:buChar char="•"/>
            </a:pP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12 compact sources: </a:t>
            </a:r>
            <a:r>
              <a:rPr lang="en-US" sz="1800" b="0" dirty="0" err="1" smtClean="0">
                <a:solidFill>
                  <a:srgbClr val="99FFCC"/>
                </a:solidFill>
                <a:latin typeface="Bookman Old Style"/>
              </a:rPr>
              <a:t>protostellar</a:t>
            </a: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 density ~ 500 pc</a:t>
            </a:r>
            <a:r>
              <a:rPr lang="en-US" sz="1800" b="0" baseline="30000" dirty="0" smtClean="0">
                <a:solidFill>
                  <a:srgbClr val="99FFCC"/>
                </a:solidFill>
                <a:latin typeface="Bookman Old Style"/>
              </a:rPr>
              <a:t>-2</a:t>
            </a:r>
            <a:endParaRPr lang="en-US" sz="1800" b="0" dirty="0" smtClean="0">
              <a:solidFill>
                <a:srgbClr val="99FFCC"/>
              </a:solidFill>
              <a:latin typeface="Bookman Old Style"/>
            </a:endParaRPr>
          </a:p>
          <a:p>
            <a:pPr marL="569913" lvl="2" indent="-231775">
              <a:buFont typeface="Arial"/>
              <a:buChar char="•"/>
            </a:pP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SMA1b = main hot core, CH</a:t>
            </a:r>
            <a:r>
              <a:rPr lang="en-US" sz="1800" b="0" baseline="-25000" dirty="0" smtClean="0">
                <a:solidFill>
                  <a:srgbClr val="99FFCC"/>
                </a:solidFill>
                <a:latin typeface="Bookman Old Style"/>
              </a:rPr>
              <a:t>3</a:t>
            </a: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CN velocity gradient suggests rotation</a:t>
            </a:r>
          </a:p>
          <a:p>
            <a:pPr marL="569913" lvl="2" indent="-231775">
              <a:buFont typeface="Arial"/>
              <a:buChar char="•"/>
            </a:pP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Velocity dispersion of 1.6 km s</a:t>
            </a:r>
            <a:r>
              <a:rPr lang="en-US" sz="1800" b="0" baseline="30000" dirty="0" smtClean="0">
                <a:solidFill>
                  <a:srgbClr val="99FFCC"/>
                </a:solidFill>
                <a:latin typeface="Bookman Old Style"/>
              </a:rPr>
              <a:t>-1 </a:t>
            </a: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; t</a:t>
            </a:r>
            <a:r>
              <a:rPr lang="en-US" sz="1800" b="0" baseline="-25000" dirty="0" smtClean="0">
                <a:solidFill>
                  <a:srgbClr val="99FFCC"/>
                </a:solidFill>
                <a:latin typeface="Bookman Old Style"/>
              </a:rPr>
              <a:t>cross</a:t>
            </a: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~8x10</a:t>
            </a:r>
            <a:r>
              <a:rPr lang="en-US" sz="1800" b="0" baseline="30000" dirty="0" smtClean="0">
                <a:solidFill>
                  <a:srgbClr val="99FFCC"/>
                </a:solidFill>
                <a:latin typeface="Bookman Old Style"/>
              </a:rPr>
              <a:t>4</a:t>
            </a: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 years</a:t>
            </a:r>
          </a:p>
          <a:p>
            <a:pPr marL="569913" lvl="1" indent="-231775">
              <a:buFontTx/>
              <a:buChar char="•"/>
            </a:pPr>
            <a:r>
              <a:rPr lang="en-US" sz="1800" b="0" dirty="0" err="1" smtClean="0">
                <a:solidFill>
                  <a:srgbClr val="99FFCC"/>
                </a:solidFill>
                <a:latin typeface="Bookman Old Style"/>
              </a:rPr>
              <a:t>T</a:t>
            </a:r>
            <a:r>
              <a:rPr lang="en-US" sz="1800" b="0" baseline="-25000" dirty="0" err="1" smtClean="0">
                <a:solidFill>
                  <a:srgbClr val="99FFCC"/>
                </a:solidFill>
                <a:latin typeface="Bookman Old Style"/>
              </a:rPr>
              <a:t>gas</a:t>
            </a: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 ~ 60 to 150 K, masses at this resolution are a few to few 10s of solar.</a:t>
            </a:r>
            <a:endParaRPr lang="en-US" sz="1800" b="0" baseline="-25000" dirty="0" smtClean="0">
              <a:solidFill>
                <a:srgbClr val="99FFCC"/>
              </a:solidFill>
              <a:latin typeface="Bookman Old Style"/>
            </a:endParaRPr>
          </a:p>
          <a:p>
            <a:pPr marL="569913" lvl="1" indent="-231775">
              <a:buFontTx/>
              <a:buChar char="•"/>
            </a:pPr>
            <a:r>
              <a:rPr lang="en-US" sz="1800" b="0" dirty="0" smtClean="0">
                <a:solidFill>
                  <a:srgbClr val="99FFCC"/>
                </a:solidFill>
                <a:latin typeface="Bookman Old Style"/>
              </a:rPr>
              <a:t>A range of evolutionary states present</a:t>
            </a:r>
          </a:p>
        </p:txBody>
      </p:sp>
      <p:sp>
        <p:nvSpPr>
          <p:cNvPr id="215080" name="Text Box 40"/>
          <p:cNvSpPr txBox="1">
            <a:spLocks noChangeArrowheads="1"/>
          </p:cNvSpPr>
          <p:nvPr/>
        </p:nvSpPr>
        <p:spPr bwMode="auto">
          <a:xfrm>
            <a:off x="304800" y="5234226"/>
            <a:ext cx="7467600" cy="86177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66688" indent="-166688">
              <a:buFont typeface="Lucida Grande"/>
              <a:buChar char="⇨"/>
            </a:pPr>
            <a:r>
              <a:rPr lang="en-US" b="0" dirty="0" smtClean="0">
                <a:solidFill>
                  <a:schemeClr val="tx2"/>
                </a:solidFill>
                <a:latin typeface="Bookman Old Style"/>
              </a:rPr>
              <a:t> ALMA </a:t>
            </a:r>
            <a:r>
              <a:rPr lang="en-US" b="0" dirty="0">
                <a:solidFill>
                  <a:schemeClr val="tx2"/>
                </a:solidFill>
                <a:latin typeface="Bookman Old Style"/>
              </a:rPr>
              <a:t>will</a:t>
            </a:r>
            <a:r>
              <a:rPr lang="en-US" b="0" dirty="0" smtClean="0">
                <a:solidFill>
                  <a:schemeClr val="tx2"/>
                </a:solidFill>
                <a:latin typeface="Bookman Old Style"/>
              </a:rPr>
              <a:t> break both barriers by a significant factor</a:t>
            </a:r>
          </a:p>
          <a:p>
            <a:pPr marL="166688" indent="-166688">
              <a:buFont typeface="Lucida Grande"/>
              <a:buChar char="⇨"/>
            </a:pPr>
            <a:r>
              <a:rPr lang="en-US" b="0" dirty="0" smtClean="0">
                <a:solidFill>
                  <a:schemeClr val="tx2"/>
                </a:solidFill>
                <a:latin typeface="Bookman Old Style"/>
              </a:rPr>
              <a:t> Early science call in the next few months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l="22309" t="9187" b="13651"/>
          <a:stretch>
            <a:fillRect/>
          </a:stretch>
        </p:blipFill>
        <p:spPr>
          <a:xfrm>
            <a:off x="7233539" y="609600"/>
            <a:ext cx="1758061" cy="2286000"/>
          </a:xfrm>
          <a:prstGeom prst="rect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TextBox 10"/>
          <p:cNvSpPr txBox="1"/>
          <p:nvPr/>
        </p:nvSpPr>
        <p:spPr>
          <a:xfrm>
            <a:off x="304800" y="3733800"/>
            <a:ext cx="8334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Bookman Old Style"/>
              </a:rPr>
              <a:t>Two “greatest barriers” to understanding massive star formation:</a:t>
            </a:r>
          </a:p>
          <a:p>
            <a:pPr indent="57150">
              <a:buFont typeface="Wingdings" charset="2"/>
              <a:buChar char="§"/>
            </a:pPr>
            <a:r>
              <a:rPr lang="en-US" b="0" dirty="0" smtClean="0">
                <a:latin typeface="Bookman Old Style"/>
              </a:rPr>
              <a:t> Angular resolution limit of 0.3”</a:t>
            </a:r>
          </a:p>
          <a:p>
            <a:pPr indent="57150">
              <a:buFont typeface="Wingdings" charset="2"/>
              <a:buChar char="§"/>
            </a:pPr>
            <a:r>
              <a:rPr lang="en-US" b="0" dirty="0" smtClean="0">
                <a:latin typeface="Bookman Old Style"/>
              </a:rPr>
              <a:t> Sensitivity limit of ~1 </a:t>
            </a:r>
            <a:r>
              <a:rPr lang="en-US" b="0" dirty="0" err="1" smtClean="0">
                <a:latin typeface="Bookman Old Style"/>
              </a:rPr>
              <a:t>mJy</a:t>
            </a:r>
            <a:r>
              <a:rPr lang="en-US" b="0" dirty="0" smtClean="0">
                <a:latin typeface="Bookman Old Style"/>
              </a:rPr>
              <a:t> continuum</a:t>
            </a:r>
            <a:endParaRPr lang="en-US" b="0" dirty="0"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22925-01EA-BE49-843C-D55DC95AAB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Bookman Old Style"/>
              </a:rPr>
              <a:t>The NGC6334 Star Forming Complex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/>
          <a:srcRect l="8539" t="5576" r="6946"/>
          <a:stretch>
            <a:fillRect/>
          </a:stretch>
        </p:blipFill>
        <p:spPr bwMode="auto">
          <a:xfrm>
            <a:off x="152400" y="838200"/>
            <a:ext cx="5410200" cy="5021263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271371" name="Text Box 11"/>
          <p:cNvSpPr txBox="1">
            <a:spLocks noChangeArrowheads="1"/>
          </p:cNvSpPr>
          <p:nvPr/>
        </p:nvSpPr>
        <p:spPr bwMode="auto">
          <a:xfrm>
            <a:off x="5867400" y="1066800"/>
            <a:ext cx="2743200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1800" b="0" dirty="0"/>
              <a:t> </a:t>
            </a:r>
            <a:r>
              <a:rPr lang="en-US" sz="1800" b="0" dirty="0">
                <a:latin typeface="Bookman Old Style"/>
              </a:rPr>
              <a:t>Distance ~ 1.7 </a:t>
            </a:r>
            <a:r>
              <a:rPr lang="en-US" sz="1800" b="0" dirty="0" err="1" smtClean="0">
                <a:latin typeface="Bookman Old Style"/>
              </a:rPr>
              <a:t>kpc</a:t>
            </a:r>
            <a:endParaRPr lang="en-US" sz="1800" b="0" dirty="0" smtClean="0">
              <a:latin typeface="Bookman Old Style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800" b="0" dirty="0" smtClean="0">
                <a:latin typeface="Bookman Old Style"/>
              </a:rPr>
              <a:t> Nomenclature: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b="0" dirty="0" smtClean="0">
                <a:latin typeface="Bookman Old Style"/>
              </a:rPr>
              <a:t> FIR sources I..VI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b="0" dirty="0" smtClean="0">
                <a:latin typeface="Bookman Old Style"/>
              </a:rPr>
              <a:t> radio source A..F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14400" y="982663"/>
            <a:ext cx="8110538" cy="4808537"/>
            <a:chOff x="576" y="619"/>
            <a:chExt cx="5109" cy="3029"/>
          </a:xfrm>
        </p:grpSpPr>
        <p:pic>
          <p:nvPicPr>
            <p:cNvPr id="32786" name="Picture 4"/>
            <p:cNvPicPr>
              <a:picLocks noChangeAspect="1" noChangeArrowheads="1"/>
            </p:cNvPicPr>
            <p:nvPr/>
          </p:nvPicPr>
          <p:blipFill>
            <a:blip r:embed="rId3"/>
            <a:srcRect l="9091" t="1482" r="15909"/>
            <a:stretch>
              <a:fillRect/>
            </a:stretch>
          </p:blipFill>
          <p:spPr bwMode="auto">
            <a:xfrm>
              <a:off x="2908" y="619"/>
              <a:ext cx="2777" cy="3029"/>
            </a:xfrm>
            <a:prstGeom prst="rect">
              <a:avLst/>
            </a:prstGeom>
            <a:noFill/>
            <a:ln w="2857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32787" name="Rectangle 12"/>
            <p:cNvSpPr>
              <a:spLocks noChangeArrowheads="1"/>
            </p:cNvSpPr>
            <p:nvPr/>
          </p:nvSpPr>
          <p:spPr bwMode="auto">
            <a:xfrm>
              <a:off x="576" y="768"/>
              <a:ext cx="912" cy="96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Line 13"/>
            <p:cNvSpPr>
              <a:spLocks noChangeShapeType="1"/>
            </p:cNvSpPr>
            <p:nvPr/>
          </p:nvSpPr>
          <p:spPr bwMode="auto">
            <a:xfrm>
              <a:off x="1488" y="1728"/>
              <a:ext cx="1391" cy="191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Line 14"/>
            <p:cNvSpPr>
              <a:spLocks noChangeShapeType="1"/>
            </p:cNvSpPr>
            <p:nvPr/>
          </p:nvSpPr>
          <p:spPr bwMode="auto">
            <a:xfrm flipV="1">
              <a:off x="1488" y="624"/>
              <a:ext cx="1392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610100" y="990600"/>
            <a:ext cx="4457700" cy="4800600"/>
            <a:chOff x="2880" y="624"/>
            <a:chExt cx="2808" cy="3024"/>
          </a:xfrm>
        </p:grpSpPr>
        <p:pic>
          <p:nvPicPr>
            <p:cNvPr id="32784" name="Picture 6"/>
            <p:cNvPicPr>
              <a:picLocks noChangeAspect="1" noChangeArrowheads="1"/>
            </p:cNvPicPr>
            <p:nvPr/>
          </p:nvPicPr>
          <p:blipFill>
            <a:blip r:embed="rId4"/>
            <a:srcRect l="9091" t="2736" r="15909"/>
            <a:stretch>
              <a:fillRect/>
            </a:stretch>
          </p:blipFill>
          <p:spPr bwMode="auto">
            <a:xfrm>
              <a:off x="2880" y="624"/>
              <a:ext cx="2808" cy="3024"/>
            </a:xfrm>
            <a:prstGeom prst="rect">
              <a:avLst/>
            </a:prstGeom>
            <a:noFill/>
            <a:ln w="2857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2928" y="672"/>
              <a:ext cx="984" cy="8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FF00"/>
                  </a:solidFill>
                  <a:latin typeface="Bookman Old Style"/>
                </a:rPr>
                <a:t>SCUBA 850 </a:t>
              </a:r>
              <a:r>
                <a:rPr lang="en-US" b="0" dirty="0" smtClean="0">
                  <a:solidFill>
                    <a:srgbClr val="00FF00"/>
                  </a:solidFill>
                  <a:latin typeface="Symbol"/>
                </a:rPr>
                <a:t>m</a:t>
              </a:r>
              <a:r>
                <a:rPr lang="en-US" b="0" dirty="0" smtClean="0">
                  <a:solidFill>
                    <a:srgbClr val="00FF00"/>
                  </a:solidFill>
                  <a:latin typeface="Bookman Old Style"/>
                </a:rPr>
                <a:t>m dust continuum</a:t>
              </a:r>
              <a:endParaRPr lang="en-US" b="0" dirty="0">
                <a:solidFill>
                  <a:srgbClr val="00FF00"/>
                </a:solidFill>
                <a:latin typeface="Bookman Old Style"/>
              </a:endParaRPr>
            </a:p>
          </p:txBody>
        </p:sp>
      </p:grpSp>
      <p:sp>
        <p:nvSpPr>
          <p:cNvPr id="32776" name="Rectangle 21"/>
          <p:cNvSpPr>
            <a:spLocks noChangeArrowheads="1"/>
          </p:cNvSpPr>
          <p:nvPr/>
        </p:nvSpPr>
        <p:spPr bwMode="auto">
          <a:xfrm>
            <a:off x="381000" y="4556125"/>
            <a:ext cx="1371600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/>
              <a:t>GLIMPSE</a:t>
            </a:r>
            <a:r>
              <a:rPr lang="en-US" b="0" dirty="0">
                <a:solidFill>
                  <a:srgbClr val="0099FF"/>
                </a:solidFill>
              </a:rPr>
              <a:t> 3.6 </a:t>
            </a:r>
            <a:r>
              <a:rPr lang="en-US" b="0" dirty="0">
                <a:solidFill>
                  <a:srgbClr val="0099FF"/>
                </a:solidFill>
                <a:latin typeface="Symbol" pitchFamily="-65" charset="2"/>
              </a:rPr>
              <a:t>m</a:t>
            </a:r>
            <a:r>
              <a:rPr lang="en-US" b="0" dirty="0">
                <a:solidFill>
                  <a:srgbClr val="0099FF"/>
                </a:solidFill>
              </a:rPr>
              <a:t>m</a:t>
            </a:r>
            <a:r>
              <a:rPr lang="en-US" b="0" dirty="0">
                <a:solidFill>
                  <a:srgbClr val="00FF00"/>
                </a:solidFill>
              </a:rPr>
              <a:t> </a:t>
            </a:r>
            <a:r>
              <a:rPr lang="en-US" b="0" dirty="0">
                <a:solidFill>
                  <a:srgbClr val="66FF66"/>
                </a:solidFill>
              </a:rPr>
              <a:t>4.5 </a:t>
            </a:r>
            <a:r>
              <a:rPr lang="en-US" b="0" dirty="0">
                <a:solidFill>
                  <a:srgbClr val="66FF66"/>
                </a:solidFill>
                <a:latin typeface="Symbol" pitchFamily="-65" charset="2"/>
              </a:rPr>
              <a:t>m</a:t>
            </a:r>
            <a:r>
              <a:rPr lang="en-US" b="0" dirty="0">
                <a:solidFill>
                  <a:srgbClr val="66FF66"/>
                </a:solidFill>
              </a:rPr>
              <a:t>m</a:t>
            </a:r>
            <a:r>
              <a:rPr lang="en-US" b="0" dirty="0">
                <a:solidFill>
                  <a:srgbClr val="00FF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8.0 </a:t>
            </a:r>
            <a:r>
              <a:rPr lang="en-US" b="0" dirty="0">
                <a:solidFill>
                  <a:srgbClr val="FF0000"/>
                </a:solidFill>
                <a:latin typeface="Symbol" pitchFamily="-65" charset="2"/>
              </a:rPr>
              <a:t>m</a:t>
            </a:r>
            <a:r>
              <a:rPr lang="en-US" b="0" dirty="0">
                <a:solidFill>
                  <a:srgbClr val="FF0000"/>
                </a:solidFill>
              </a:rPr>
              <a:t>m</a:t>
            </a:r>
            <a:r>
              <a:rPr lang="en-US" b="0" dirty="0">
                <a:solidFill>
                  <a:srgbClr val="00FF00"/>
                </a:solidFill>
              </a:rPr>
              <a:t> 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2667000"/>
            <a:ext cx="2095500" cy="2374901"/>
            <a:chOff x="2856" y="1680"/>
            <a:chExt cx="1320" cy="1496"/>
          </a:xfrm>
        </p:grpSpPr>
        <p:sp>
          <p:nvSpPr>
            <p:cNvPr id="32780" name="Text Box 7"/>
            <p:cNvSpPr txBox="1">
              <a:spLocks noChangeArrowheads="1"/>
            </p:cNvSpPr>
            <p:nvPr/>
          </p:nvSpPr>
          <p:spPr bwMode="auto">
            <a:xfrm>
              <a:off x="2856" y="2342"/>
              <a:ext cx="912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I </a:t>
              </a:r>
            </a:p>
            <a:p>
              <a:pPr algn="ctr"/>
              <a:r>
                <a:rPr lang="en-US" b="0" dirty="0" smtClean="0">
                  <a:solidFill>
                    <a:schemeClr val="tx2"/>
                  </a:solidFill>
                  <a:latin typeface="+mn-lt"/>
                </a:rPr>
                <a:t>(2000 M</a:t>
              </a:r>
              <a:r>
                <a:rPr lang="en-US" b="0" baseline="-25000" dirty="0" smtClean="0">
                  <a:solidFill>
                    <a:schemeClr val="tx2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en-US" b="0" dirty="0" smtClean="0">
                  <a:solidFill>
                    <a:schemeClr val="tx2"/>
                  </a:solidFill>
                  <a:latin typeface="+mn-lt"/>
                  <a:ea typeface="Wingdings"/>
                  <a:cs typeface="Wingdings"/>
                </a:rPr>
                <a:t>)</a:t>
              </a:r>
              <a:endParaRPr lang="en-US" b="0" dirty="0" smtClean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781" name="Text Box 8"/>
            <p:cNvSpPr txBox="1">
              <a:spLocks noChangeArrowheads="1"/>
            </p:cNvSpPr>
            <p:nvPr/>
          </p:nvSpPr>
          <p:spPr bwMode="auto">
            <a:xfrm>
              <a:off x="2856" y="1680"/>
              <a:ext cx="912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I(N</a:t>
              </a: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)</a:t>
              </a:r>
            </a:p>
            <a:p>
              <a:pPr algn="ctr"/>
              <a:r>
                <a:rPr lang="en-US" b="0" dirty="0" smtClean="0">
                  <a:solidFill>
                    <a:schemeClr val="tx2"/>
                  </a:solidFill>
                  <a:latin typeface="+mn-lt"/>
                </a:rPr>
                <a:t>(2800 M</a:t>
              </a:r>
              <a:r>
                <a:rPr lang="en-US" b="0" baseline="-25000" dirty="0" smtClean="0">
                  <a:solidFill>
                    <a:schemeClr val="tx2"/>
                  </a:solidFill>
                  <a:latin typeface="Wingdings"/>
                  <a:ea typeface="Wingdings"/>
                  <a:cs typeface="Wingdings"/>
                </a:rPr>
                <a:t></a:t>
              </a:r>
              <a:r>
                <a:rPr lang="en-US" b="0" dirty="0" smtClean="0">
                  <a:solidFill>
                    <a:schemeClr val="tx2"/>
                  </a:solidFill>
                  <a:latin typeface="+mn-lt"/>
                  <a:ea typeface="Wingdings"/>
                  <a:cs typeface="Wingdings"/>
                </a:rPr>
                <a:t>)</a:t>
              </a:r>
              <a:endParaRPr lang="en-US" b="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2782" name="Line 9"/>
            <p:cNvSpPr>
              <a:spLocks noChangeShapeType="1"/>
            </p:cNvSpPr>
            <p:nvPr/>
          </p:nvSpPr>
          <p:spPr bwMode="auto">
            <a:xfrm>
              <a:off x="3432" y="2496"/>
              <a:ext cx="744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3" name="Line 10"/>
            <p:cNvSpPr>
              <a:spLocks noChangeShapeType="1"/>
            </p:cNvSpPr>
            <p:nvPr/>
          </p:nvSpPr>
          <p:spPr bwMode="auto">
            <a:xfrm>
              <a:off x="3528" y="1872"/>
              <a:ext cx="552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78" name="Line 22"/>
          <p:cNvSpPr>
            <a:spLocks noChangeShapeType="1"/>
          </p:cNvSpPr>
          <p:nvPr/>
        </p:nvSpPr>
        <p:spPr bwMode="auto">
          <a:xfrm>
            <a:off x="304800" y="914400"/>
            <a:ext cx="0" cy="487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Text Box 23"/>
          <p:cNvSpPr txBox="1">
            <a:spLocks noChangeArrowheads="1"/>
          </p:cNvSpPr>
          <p:nvPr/>
        </p:nvSpPr>
        <p:spPr bwMode="auto">
          <a:xfrm>
            <a:off x="381000" y="838200"/>
            <a:ext cx="1600200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25 ’ = 15 pc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" y="59215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b="0" dirty="0" smtClean="0">
                <a:latin typeface="Bookman Old Style"/>
              </a:rPr>
              <a:t> NGC 6334 I luminosity 3x10</a:t>
            </a:r>
            <a:r>
              <a:rPr lang="en-US" b="0" baseline="30000" dirty="0" smtClean="0">
                <a:latin typeface="Bookman Old Style"/>
              </a:rPr>
              <a:t>5 </a:t>
            </a:r>
            <a:r>
              <a:rPr lang="en-US" b="0" dirty="0" smtClean="0">
                <a:latin typeface="Bookman Old Style"/>
              </a:rPr>
              <a:t>L</a:t>
            </a:r>
            <a:r>
              <a:rPr lang="en-US" b="0" baseline="-25000" dirty="0" smtClean="0">
                <a:latin typeface="Bookman Old Style"/>
                <a:sym typeface="Wingdings 2" pitchFamily="-65" charset="2"/>
              </a:rPr>
              <a:t></a:t>
            </a:r>
            <a:r>
              <a:rPr lang="en-US" b="0" dirty="0" smtClean="0">
                <a:latin typeface="Bookman Old Style"/>
                <a:sym typeface="Wingdings 2" pitchFamily="-65" charset="2"/>
              </a:rPr>
              <a:t>, </a:t>
            </a:r>
            <a:r>
              <a:rPr lang="en-US" b="0" dirty="0" smtClean="0">
                <a:latin typeface="Bookman Old Style"/>
              </a:rPr>
              <a:t>I(N) two orders of magnitude less</a:t>
            </a:r>
            <a:endParaRPr lang="en-US" b="0" dirty="0" smtClean="0">
              <a:latin typeface="Bookman Old Style"/>
              <a:sym typeface="Wingdings 2" pitchFamily="-65" charset="2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="0" dirty="0" smtClean="0">
                <a:latin typeface="Bookman Old Style"/>
              </a:rPr>
              <a:t> Based on infrared, I(N) speculated to be less evolved than I</a:t>
            </a:r>
            <a:endParaRPr lang="en-US" b="0" dirty="0">
              <a:latin typeface="Bookman Old Style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001000" y="3048000"/>
            <a:ext cx="838200" cy="1066800"/>
            <a:chOff x="8153400" y="3048000"/>
            <a:chExt cx="838200" cy="1066800"/>
          </a:xfrm>
        </p:grpSpPr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8153400" y="3048000"/>
              <a:ext cx="0" cy="106680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29600" y="32766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FFFF66"/>
                  </a:solidFill>
                </a:rPr>
                <a:t>1 pc</a:t>
              </a:r>
              <a:endParaRPr lang="en-US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724400" y="5068669"/>
            <a:ext cx="4267200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Bookman Old Style"/>
              </a:rPr>
              <a:t>Source I NIR cluster with density of ~1200 pc</a:t>
            </a:r>
            <a:r>
              <a:rPr lang="en-US" sz="1800" b="0" baseline="30000" dirty="0" smtClean="0">
                <a:latin typeface="Bookman Old Style"/>
              </a:rPr>
              <a:t>-3 </a:t>
            </a:r>
            <a:r>
              <a:rPr lang="en-US" sz="1800" b="0" dirty="0" smtClean="0">
                <a:latin typeface="Bookman Old Style"/>
              </a:rPr>
              <a:t>(Tapia et al. 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534400" cy="685800"/>
          </a:xfrm>
        </p:spPr>
        <p:txBody>
          <a:bodyPr/>
          <a:lstStyle/>
          <a:p>
            <a:r>
              <a:rPr lang="en-US" dirty="0" smtClean="0">
                <a:latin typeface="Bookman Old Style"/>
              </a:rPr>
              <a:t>Single dish view of molecular lines</a:t>
            </a:r>
            <a:endParaRPr lang="en-US" dirty="0">
              <a:latin typeface="Bookman Old Sty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CEF6B-07C7-EB47-ADFD-9DE39DE036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5" name="Picture 14" descr="ngc6334_n2h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00300"/>
            <a:ext cx="4490884" cy="3733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914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Bookman Old Style"/>
              </a:rPr>
              <a:t>Examples from </a:t>
            </a:r>
            <a:r>
              <a:rPr lang="en-US" sz="2400" b="0" dirty="0" err="1" smtClean="0">
                <a:latin typeface="Bookman Old Style"/>
              </a:rPr>
              <a:t>Mopra</a:t>
            </a:r>
            <a:r>
              <a:rPr lang="en-US" sz="2400" b="0" dirty="0" smtClean="0">
                <a:latin typeface="Bookman Old Style"/>
              </a:rPr>
              <a:t> mapping survey (Walsh et al. 2010)</a:t>
            </a:r>
            <a:endParaRPr lang="en-US" sz="2400" b="0" dirty="0">
              <a:latin typeface="Bookman Old Style"/>
            </a:endParaRPr>
          </a:p>
        </p:txBody>
      </p:sp>
      <p:pic>
        <p:nvPicPr>
          <p:cNvPr id="19" name="Picture 18" descr="walsh_ch3c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84" y="2382208"/>
            <a:ext cx="4300516" cy="37899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5400" y="190053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Bookman Old Style"/>
              </a:rPr>
              <a:t>N</a:t>
            </a:r>
            <a:r>
              <a:rPr lang="en-US" sz="2400" b="0" baseline="-25000" dirty="0" smtClean="0">
                <a:latin typeface="Bookman Old Style"/>
              </a:rPr>
              <a:t>2</a:t>
            </a:r>
            <a:r>
              <a:rPr lang="en-US" sz="2400" b="0" dirty="0" smtClean="0">
                <a:latin typeface="Bookman Old Style"/>
              </a:rPr>
              <a:t>H+ (1-0)</a:t>
            </a:r>
            <a:r>
              <a:rPr lang="en-US" dirty="0" smtClean="0">
                <a:latin typeface="Bookman Old Style"/>
              </a:rPr>
              <a:t>                    </a:t>
            </a:r>
            <a:r>
              <a:rPr lang="en-US" sz="2400" b="0" dirty="0" smtClean="0">
                <a:latin typeface="Bookman Old Style"/>
              </a:rPr>
              <a:t>CH</a:t>
            </a:r>
            <a:r>
              <a:rPr lang="en-US" sz="2400" b="0" baseline="-25000" dirty="0" smtClean="0">
                <a:latin typeface="Bookman Old Style"/>
              </a:rPr>
              <a:t>3</a:t>
            </a:r>
            <a:r>
              <a:rPr lang="en-US" sz="2400" b="0" dirty="0" smtClean="0">
                <a:latin typeface="Bookman Old Style"/>
              </a:rPr>
              <a:t>CN (5-4)</a:t>
            </a:r>
            <a:endParaRPr lang="en-US" sz="2400" b="0" dirty="0">
              <a:latin typeface="Bookman Old Styl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57" y="694690"/>
            <a:ext cx="1948543" cy="159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91200" cy="685800"/>
          </a:xfrm>
        </p:spPr>
        <p:txBody>
          <a:bodyPr/>
          <a:lstStyle/>
          <a:p>
            <a:r>
              <a:rPr lang="en-US" dirty="0" smtClean="0">
                <a:latin typeface="Bookman Old Style"/>
              </a:rPr>
              <a:t>High Resolution Continuum</a:t>
            </a:r>
            <a:endParaRPr lang="en-US" dirty="0">
              <a:latin typeface="Bookman Old Sty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CEF6B-07C7-EB47-ADFD-9DE39DE036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57200" y="1295400"/>
            <a:ext cx="4457700" cy="4800600"/>
            <a:chOff x="264" y="816"/>
            <a:chExt cx="2808" cy="3024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/>
            <a:srcRect l="9091" t="2736" r="15909"/>
            <a:stretch>
              <a:fillRect/>
            </a:stretch>
          </p:blipFill>
          <p:spPr bwMode="auto">
            <a:xfrm>
              <a:off x="264" y="816"/>
              <a:ext cx="2808" cy="3024"/>
            </a:xfrm>
            <a:prstGeom prst="rect">
              <a:avLst/>
            </a:prstGeom>
            <a:noFill/>
            <a:ln w="28575">
              <a:solidFill>
                <a:srgbClr val="FFFFCC"/>
              </a:solidFill>
              <a:miter lim="800000"/>
              <a:headEnd/>
              <a:tailEnd/>
            </a:ln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08" y="912"/>
              <a:ext cx="984" cy="6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FF00"/>
                  </a:solidFill>
                  <a:latin typeface="Bookman Old Style"/>
                </a:rPr>
                <a:t>SCUBA 850 </a:t>
              </a:r>
              <a:r>
                <a:rPr lang="en-US" b="0" dirty="0" smtClean="0">
                  <a:solidFill>
                    <a:srgbClr val="00FF00"/>
                  </a:solidFill>
                  <a:latin typeface="Symbol"/>
                </a:rPr>
                <a:t>m</a:t>
              </a:r>
              <a:r>
                <a:rPr lang="en-US" b="0" dirty="0" smtClean="0">
                  <a:solidFill>
                    <a:srgbClr val="00FF00"/>
                  </a:solidFill>
                  <a:latin typeface="Bookman Old Style"/>
                </a:rPr>
                <a:t>m continuum</a:t>
              </a:r>
              <a:endParaRPr lang="en-US" b="0" dirty="0">
                <a:solidFill>
                  <a:srgbClr val="00FF00"/>
                </a:solidFill>
                <a:latin typeface="Bookman Old Style"/>
              </a:endParaRPr>
            </a:p>
          </p:txBody>
        </p:sp>
      </p:grp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/>
          <a:srcRect l="22888" t="11462" r="66" b="8956"/>
          <a:stretch>
            <a:fillRect/>
          </a:stretch>
        </p:blipFill>
        <p:spPr bwMode="auto">
          <a:xfrm>
            <a:off x="5715000" y="3810000"/>
            <a:ext cx="2667000" cy="2667000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</p:spPr>
      </p:pic>
      <p:grpSp>
        <p:nvGrpSpPr>
          <p:cNvPr id="10" name="Group 49"/>
          <p:cNvGrpSpPr/>
          <p:nvPr/>
        </p:nvGrpSpPr>
        <p:grpSpPr>
          <a:xfrm>
            <a:off x="2438400" y="304800"/>
            <a:ext cx="5751371" cy="3352801"/>
            <a:chOff x="-1143000" y="891886"/>
            <a:chExt cx="9372600" cy="5463823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-1143000" y="914399"/>
              <a:ext cx="5791198" cy="50687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-894645" y="5983174"/>
              <a:ext cx="5587997" cy="3725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rcRect l="22807" t="9380" b="6197"/>
            <a:stretch>
              <a:fillRect/>
            </a:stretch>
          </p:blipFill>
          <p:spPr>
            <a:xfrm>
              <a:off x="4648200" y="891886"/>
              <a:ext cx="3581400" cy="5127914"/>
            </a:xfrm>
            <a:prstGeom prst="rect">
              <a:avLst/>
            </a:prstGeom>
            <a:ln w="38100" cmpd="sng">
              <a:solidFill>
                <a:schemeClr val="bg2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693353" y="3936472"/>
              <a:ext cx="1600199" cy="601874"/>
            </a:xfrm>
            <a:prstGeom prst="rect">
              <a:avLst/>
            </a:prstGeom>
            <a:solidFill>
              <a:srgbClr val="336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/>
                <a:t>1.3 mm </a:t>
              </a:r>
              <a:endParaRPr lang="en-US" sz="1800" b="0" dirty="0">
                <a:solidFill>
                  <a:srgbClr val="00152B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>
            <a:off x="2667000" y="4648200"/>
            <a:ext cx="304800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667000" y="3810000"/>
            <a:ext cx="3048000" cy="5334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/>
          <a:srcRect t="45624" b="8632"/>
          <a:stretch>
            <a:fillRect/>
          </a:stretch>
        </p:blipFill>
        <p:spPr bwMode="auto">
          <a:xfrm>
            <a:off x="0" y="5419423"/>
            <a:ext cx="4191000" cy="143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24"/>
          <p:cNvSpPr>
            <a:spLocks noChangeShapeType="1"/>
          </p:cNvSpPr>
          <p:nvPr/>
        </p:nvSpPr>
        <p:spPr bwMode="auto">
          <a:xfrm rot="5400000">
            <a:off x="8006556" y="1670844"/>
            <a:ext cx="762000" cy="111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 rot="5400000">
            <a:off x="7930356" y="2672556"/>
            <a:ext cx="1752600" cy="369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dirty="0"/>
              <a:t>6”= 10,000 AU</a:t>
            </a: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rot="5400000">
            <a:off x="7957344" y="4909344"/>
            <a:ext cx="1295400" cy="111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v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7" y="1115636"/>
            <a:ext cx="3747157" cy="1246564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22925-01EA-BE49-843C-D55DC95AAB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/>
              </a:rPr>
              <a:t>SMA, VLA, Spitzer observations </a:t>
            </a:r>
            <a:endParaRPr lang="en-US" dirty="0">
              <a:latin typeface="Bookman Old Style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914400" y="6183868"/>
            <a:ext cx="36576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0" dirty="0" smtClean="0">
                <a:latin typeface="Bookman Old Style"/>
              </a:rPr>
              <a:t>Brogan, Hunter et al. (2009)</a:t>
            </a:r>
            <a:endParaRPr lang="en-US" sz="1800" b="0" dirty="0">
              <a:latin typeface="Bookman Old Style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76800" y="838200"/>
            <a:ext cx="4267200" cy="5127914"/>
            <a:chOff x="4648200" y="891886"/>
            <a:chExt cx="4267200" cy="5127914"/>
          </a:xfrm>
        </p:grpSpPr>
        <p:sp>
          <p:nvSpPr>
            <p:cNvPr id="38" name="Line 24"/>
            <p:cNvSpPr>
              <a:spLocks noChangeShapeType="1"/>
            </p:cNvSpPr>
            <p:nvPr/>
          </p:nvSpPr>
          <p:spPr bwMode="auto">
            <a:xfrm rot="5400000">
              <a:off x="7766844" y="3324730"/>
              <a:ext cx="1371600" cy="11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 rot="5400000">
              <a:off x="7854156" y="3107242"/>
              <a:ext cx="1752600" cy="3698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/>
                <a:t>6”= 10,000 AU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rcRect l="22807" t="9380" b="6197"/>
            <a:stretch>
              <a:fillRect/>
            </a:stretch>
          </p:blipFill>
          <p:spPr>
            <a:xfrm>
              <a:off x="4648200" y="891886"/>
              <a:ext cx="3581400" cy="5127914"/>
            </a:xfrm>
            <a:prstGeom prst="rect">
              <a:avLst/>
            </a:prstGeom>
            <a:ln w="38100" cmpd="sng">
              <a:solidFill>
                <a:schemeClr val="bg2"/>
              </a:solidFill>
            </a:ln>
          </p:spPr>
        </p:pic>
        <p:sp>
          <p:nvSpPr>
            <p:cNvPr id="49" name="Rectangle 48"/>
            <p:cNvSpPr/>
            <p:nvPr/>
          </p:nvSpPr>
          <p:spPr bwMode="auto">
            <a:xfrm>
              <a:off x="4681728" y="3962400"/>
              <a:ext cx="652272" cy="685800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-65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876800" y="49954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~1.7”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8600" y="1050667"/>
            <a:ext cx="4495800" cy="4969133"/>
            <a:chOff x="228600" y="1066800"/>
            <a:chExt cx="4495800" cy="496913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rcRect l="29208" t="11585" r="5446" b="7927"/>
            <a:stretch>
              <a:fillRect/>
            </a:stretch>
          </p:blipFill>
          <p:spPr>
            <a:xfrm>
              <a:off x="228600" y="1066800"/>
              <a:ext cx="4495800" cy="4495800"/>
            </a:xfrm>
            <a:prstGeom prst="rect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28600" y="3099137"/>
              <a:ext cx="990600" cy="10156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 smtClean="0">
                  <a:solidFill>
                    <a:srgbClr val="0099FF"/>
                  </a:solidFill>
                </a:rPr>
                <a:t>3.6 </a:t>
              </a:r>
              <a:r>
                <a:rPr lang="en-US" b="0" dirty="0">
                  <a:solidFill>
                    <a:srgbClr val="0099FF"/>
                  </a:solidFill>
                  <a:latin typeface="Symbol" pitchFamily="-65" charset="2"/>
                </a:rPr>
                <a:t>m</a:t>
              </a:r>
              <a:r>
                <a:rPr lang="en-US" b="0" dirty="0">
                  <a:solidFill>
                    <a:srgbClr val="0099FF"/>
                  </a:solidFill>
                </a:rPr>
                <a:t>m</a:t>
              </a:r>
              <a:r>
                <a:rPr lang="en-US" b="0" dirty="0">
                  <a:solidFill>
                    <a:srgbClr val="00FF00"/>
                  </a:solidFill>
                </a:rPr>
                <a:t> </a:t>
              </a:r>
              <a:r>
                <a:rPr lang="en-US" b="0" dirty="0">
                  <a:solidFill>
                    <a:srgbClr val="66FF66"/>
                  </a:solidFill>
                </a:rPr>
                <a:t>4.5 </a:t>
              </a:r>
              <a:r>
                <a:rPr lang="en-US" b="0" dirty="0">
                  <a:solidFill>
                    <a:srgbClr val="66FF66"/>
                  </a:solidFill>
                  <a:latin typeface="Symbol" pitchFamily="-65" charset="2"/>
                </a:rPr>
                <a:t>m</a:t>
              </a:r>
              <a:r>
                <a:rPr lang="en-US" b="0" dirty="0">
                  <a:solidFill>
                    <a:srgbClr val="66FF66"/>
                  </a:solidFill>
                </a:rPr>
                <a:t>m</a:t>
              </a:r>
              <a:r>
                <a:rPr lang="en-US" b="0" dirty="0" smtClean="0">
                  <a:solidFill>
                    <a:srgbClr val="00FF00"/>
                  </a:solidFill>
                </a:rPr>
                <a:t> </a:t>
              </a:r>
              <a:r>
                <a:rPr lang="en-US" b="0" dirty="0" smtClean="0">
                  <a:solidFill>
                    <a:srgbClr val="FF0000"/>
                  </a:solidFill>
                </a:rPr>
                <a:t>24 </a:t>
              </a:r>
              <a:r>
                <a:rPr lang="en-US" b="0" dirty="0" smtClean="0">
                  <a:solidFill>
                    <a:srgbClr val="FF0000"/>
                  </a:solidFill>
                  <a:latin typeface="Symbol" pitchFamily="-65" charset="2"/>
                </a:rPr>
                <a:t>m</a:t>
              </a:r>
              <a:r>
                <a:rPr lang="en-US" b="0" dirty="0" smtClean="0">
                  <a:solidFill>
                    <a:srgbClr val="FF0000"/>
                  </a:solidFill>
                </a:rPr>
                <a:t>m</a:t>
              </a:r>
              <a:endParaRPr lang="en-US" b="0" dirty="0">
                <a:solidFill>
                  <a:schemeClr val="tx2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95600" y="11430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SiO(5-4) outflow</a:t>
              </a:r>
              <a:endParaRPr lang="en-US" b="0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 rot="10800000" flipV="1">
              <a:off x="1905000" y="1447800"/>
              <a:ext cx="99060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3048000" y="22860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/>
                <a:t>1.3 mm Continuum</a:t>
              </a:r>
              <a:endParaRPr lang="en-US" b="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6800" y="5574268"/>
              <a:ext cx="33053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0" dirty="0" smtClean="0">
                  <a:solidFill>
                    <a:schemeClr val="tx2"/>
                  </a:solidFill>
                  <a:latin typeface="Bookman Old Style"/>
                </a:rPr>
                <a:t>+</a:t>
              </a:r>
              <a:r>
                <a:rPr lang="en-US" sz="1800" b="0" dirty="0" smtClean="0">
                  <a:solidFill>
                    <a:schemeClr val="tx2"/>
                  </a:solidFill>
                  <a:latin typeface="Bookman Old Style"/>
                </a:rPr>
                <a:t> 44 GHz methanol masers </a:t>
              </a:r>
              <a:endParaRPr lang="en-US" sz="1800" dirty="0">
                <a:latin typeface="Bookman Old Style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10200" y="4114800"/>
            <a:ext cx="981941" cy="646331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1.3 mm </a:t>
            </a:r>
            <a:r>
              <a:rPr lang="en-US" sz="1800" b="0" dirty="0" smtClean="0">
                <a:solidFill>
                  <a:srgbClr val="00152B"/>
                </a:solidFill>
              </a:rPr>
              <a:t>7 mm</a:t>
            </a:r>
            <a:endParaRPr lang="en-US" sz="1800" b="0" dirty="0">
              <a:solidFill>
                <a:srgbClr val="00152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22925-01EA-BE49-843C-D55DC95AAB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ookman Old Style"/>
              </a:rPr>
              <a:t>Zooming in on </a:t>
            </a:r>
            <a:r>
              <a:rPr lang="en-US" dirty="0">
                <a:latin typeface="Bookman Old Style"/>
              </a:rPr>
              <a:t>NGC6334</a:t>
            </a:r>
            <a:r>
              <a:rPr lang="en-US" dirty="0" smtClean="0">
                <a:latin typeface="Bookman Old Style"/>
              </a:rPr>
              <a:t> I(N)</a:t>
            </a:r>
            <a:endParaRPr lang="en-US" dirty="0">
              <a:latin typeface="Bookman Old Style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914400" y="5410200"/>
            <a:ext cx="3124200" cy="323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b="0" dirty="0" smtClean="0"/>
              <a:t>Brogan, Hunter  et al. (2009)</a:t>
            </a:r>
            <a:endParaRPr lang="en-US" sz="1500" b="0" dirty="0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rot="5400000">
            <a:off x="7766844" y="3118644"/>
            <a:ext cx="1371600" cy="111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 rot="5400000">
            <a:off x="7854156" y="2901156"/>
            <a:ext cx="1752600" cy="3698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 dirty="0"/>
              <a:t>6”= 10,000 AU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rcRect l="22807" t="9380" b="6197"/>
          <a:stretch>
            <a:fillRect/>
          </a:stretch>
        </p:blipFill>
        <p:spPr>
          <a:xfrm>
            <a:off x="4648200" y="685800"/>
            <a:ext cx="3581400" cy="5127914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257800" y="5368182"/>
            <a:ext cx="1600200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1.3 mm </a:t>
            </a:r>
            <a:r>
              <a:rPr lang="en-US" sz="1800" b="0" dirty="0" smtClean="0">
                <a:solidFill>
                  <a:srgbClr val="00152B"/>
                </a:solidFill>
              </a:rPr>
              <a:t>7 mm</a:t>
            </a:r>
            <a:endParaRPr lang="en-US" sz="1800" b="0" dirty="0">
              <a:solidFill>
                <a:srgbClr val="00152B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681728" y="3756314"/>
            <a:ext cx="652272" cy="685800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Comic Sans MS" pitchFamily="-65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48200" y="494176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~1.7”</a:t>
            </a:r>
            <a:endParaRPr lang="en-US" sz="1600" dirty="0"/>
          </a:p>
        </p:txBody>
      </p:sp>
      <p:grpSp>
        <p:nvGrpSpPr>
          <p:cNvPr id="6" name="Group 66"/>
          <p:cNvGrpSpPr/>
          <p:nvPr/>
        </p:nvGrpSpPr>
        <p:grpSpPr>
          <a:xfrm>
            <a:off x="4648200" y="685800"/>
            <a:ext cx="3603043" cy="5105399"/>
            <a:chOff x="5617157" y="914400"/>
            <a:chExt cx="3603043" cy="5105399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rcRect l="22309" t="9187" b="6726"/>
            <a:stretch>
              <a:fillRect/>
            </a:stretch>
          </p:blipFill>
          <p:spPr>
            <a:xfrm>
              <a:off x="5617157" y="914400"/>
              <a:ext cx="3603043" cy="5105399"/>
            </a:xfrm>
            <a:prstGeom prst="rect">
              <a:avLst/>
            </a:prstGeom>
            <a:ln w="38100" cmpd="sng">
              <a:solidFill>
                <a:schemeClr val="accent1"/>
              </a:solidFill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6683958" y="5562600"/>
              <a:ext cx="1676399" cy="369332"/>
            </a:xfrm>
            <a:prstGeom prst="rect">
              <a:avLst/>
            </a:prstGeom>
            <a:solidFill>
              <a:srgbClr val="3366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/>
                <a:t>1.3 mm </a:t>
              </a:r>
              <a:r>
                <a:rPr lang="en-US" sz="1800" b="0" dirty="0" smtClean="0">
                  <a:solidFill>
                    <a:srgbClr val="00152B"/>
                  </a:solidFill>
                </a:rPr>
                <a:t>7 mm</a:t>
              </a:r>
              <a:endParaRPr lang="en-US" sz="1800" b="0" dirty="0">
                <a:solidFill>
                  <a:srgbClr val="00152B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638800" y="5257800"/>
              <a:ext cx="762000" cy="338554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~</a:t>
              </a:r>
              <a:r>
                <a:rPr lang="en-US" sz="1600" dirty="0" smtClean="0">
                  <a:ln>
                    <a:solidFill>
                      <a:schemeClr val="accent1"/>
                    </a:solidFill>
                  </a:ln>
                </a:rPr>
                <a:t>0.5</a:t>
              </a:r>
              <a:r>
                <a:rPr lang="en-US" sz="1600" dirty="0" smtClean="0"/>
                <a:t>”</a:t>
              </a:r>
              <a:endParaRPr lang="en-US" sz="1600" dirty="0"/>
            </a:p>
          </p:txBody>
        </p:sp>
      </p:grpSp>
      <p:grpSp>
        <p:nvGrpSpPr>
          <p:cNvPr id="8" name="Group 78"/>
          <p:cNvGrpSpPr/>
          <p:nvPr/>
        </p:nvGrpSpPr>
        <p:grpSpPr>
          <a:xfrm>
            <a:off x="762000" y="685800"/>
            <a:ext cx="3550628" cy="5084792"/>
            <a:chOff x="792772" y="708314"/>
            <a:chExt cx="3550628" cy="5084792"/>
          </a:xfrm>
        </p:grpSpPr>
        <p:grpSp>
          <p:nvGrpSpPr>
            <p:cNvPr id="9" name="Group 60"/>
            <p:cNvGrpSpPr/>
            <p:nvPr/>
          </p:nvGrpSpPr>
          <p:grpSpPr>
            <a:xfrm>
              <a:off x="792772" y="708314"/>
              <a:ext cx="3550628" cy="5084792"/>
              <a:chOff x="739009" y="914400"/>
              <a:chExt cx="3550628" cy="5084792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rcRect l="22309" t="9187" b="5830"/>
              <a:stretch>
                <a:fillRect/>
              </a:stretch>
            </p:blipFill>
            <p:spPr>
              <a:xfrm>
                <a:off x="739009" y="914400"/>
                <a:ext cx="3550628" cy="5084792"/>
              </a:xfrm>
              <a:prstGeom prst="rect">
                <a:avLst/>
              </a:prstGeom>
              <a:ln w="38100" cmpd="sng">
                <a:solidFill>
                  <a:schemeClr val="accent1"/>
                </a:solidFill>
              </a:ln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1698837" y="5525869"/>
                <a:ext cx="1143000" cy="369332"/>
              </a:xfrm>
              <a:prstGeom prst="rect">
                <a:avLst/>
              </a:prstGeom>
              <a:solidFill>
                <a:srgbClr val="33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/>
                  <a:t>0.87 mm </a:t>
                </a:r>
                <a:endParaRPr lang="en-US" sz="1800" b="0" dirty="0">
                  <a:solidFill>
                    <a:srgbClr val="00152B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838200" y="5017960"/>
              <a:ext cx="762000" cy="338554"/>
            </a:xfrm>
            <a:prstGeom prst="rect">
              <a:avLst/>
            </a:prstGeom>
            <a:noFill/>
            <a:ln w="12700" cmpd="sng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~</a:t>
              </a:r>
              <a:r>
                <a:rPr lang="en-US" sz="1600" dirty="0" smtClean="0">
                  <a:ln>
                    <a:solidFill>
                      <a:schemeClr val="accent1"/>
                    </a:solidFill>
                  </a:ln>
                </a:rPr>
                <a:t>0.4</a:t>
              </a:r>
              <a:r>
                <a:rPr lang="en-US" sz="1600" dirty="0" smtClean="0"/>
                <a:t>”</a:t>
              </a:r>
              <a:endParaRPr lang="en-US" sz="1600" dirty="0"/>
            </a:p>
          </p:txBody>
        </p:sp>
      </p:grpSp>
      <p:pic>
        <p:nvPicPr>
          <p:cNvPr id="45" name="Picture 108" descr="florida2010toddnew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200" y="5181600"/>
            <a:ext cx="9829800" cy="726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CEF6B-07C7-EB47-ADFD-9DE39DE036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h2obox_vex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-3024"/>
              <a:stretch>
                <a:fillRect/>
              </a:stretch>
            </p:blipFill>
          </mc:Choice>
          <mc:Fallback>
            <p:blipFill>
              <a:blip r:embed="rId3"/>
              <a:srcRect r="-3024"/>
              <a:stretch>
                <a:fillRect/>
              </a:stretch>
            </p:blipFill>
          </mc:Fallback>
        </mc:AlternateContent>
        <p:spPr>
          <a:xfrm>
            <a:off x="1295400" y="0"/>
            <a:ext cx="66294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0" name="TextBox 9"/>
          <p:cNvSpPr txBox="1"/>
          <p:nvPr/>
        </p:nvSpPr>
        <p:spPr>
          <a:xfrm>
            <a:off x="3505200" y="4267200"/>
            <a:ext cx="1752600" cy="1015663"/>
          </a:xfrm>
          <a:prstGeom prst="rect">
            <a:avLst/>
          </a:prstGeom>
          <a:solidFill>
            <a:srgbClr val="000080"/>
          </a:solidFill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latin typeface="Bookman Old Style"/>
              </a:rPr>
              <a:t>protostellar</a:t>
            </a:r>
            <a:r>
              <a:rPr lang="en-US" b="0" dirty="0" smtClean="0">
                <a:latin typeface="Bookman Old Style"/>
              </a:rPr>
              <a:t> density is ~500 pc</a:t>
            </a:r>
            <a:r>
              <a:rPr lang="en-US" b="0" baseline="30000" dirty="0" smtClean="0">
                <a:latin typeface="Bookman Old Style"/>
              </a:rPr>
              <a:t>-2</a:t>
            </a:r>
            <a:endParaRPr lang="en-US" b="0" baseline="30000" dirty="0">
              <a:latin typeface="Bookman Old Sty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68" y="228600"/>
            <a:ext cx="1287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Bookman Old Style"/>
              </a:rPr>
              <a:t>VLA</a:t>
            </a:r>
          </a:p>
          <a:p>
            <a:r>
              <a:rPr lang="en-US" sz="2400" b="0" dirty="0" smtClean="0">
                <a:latin typeface="Bookman Old Style"/>
              </a:rPr>
              <a:t>Water</a:t>
            </a:r>
          </a:p>
          <a:p>
            <a:r>
              <a:rPr lang="en-US" sz="2400" b="0" dirty="0" smtClean="0">
                <a:latin typeface="Bookman Old Style"/>
              </a:rPr>
              <a:t>Maser</a:t>
            </a:r>
          </a:p>
          <a:p>
            <a:r>
              <a:rPr lang="en-US" sz="2400" b="0" dirty="0" smtClean="0">
                <a:latin typeface="Bookman Old Style"/>
              </a:rPr>
              <a:t>spectra</a:t>
            </a:r>
            <a:endParaRPr lang="en-US" sz="2400" b="0" dirty="0">
              <a:latin typeface="Bookman Old Style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0" y="990600"/>
            <a:ext cx="8327841" cy="5461000"/>
            <a:chOff x="762000" y="990600"/>
            <a:chExt cx="8327841" cy="5461000"/>
          </a:xfrm>
        </p:grpSpPr>
        <p:sp>
          <p:nvSpPr>
            <p:cNvPr id="12" name="Oval 11"/>
            <p:cNvSpPr/>
            <p:nvPr/>
          </p:nvSpPr>
          <p:spPr bwMode="auto">
            <a:xfrm>
              <a:off x="5334000" y="2971800"/>
              <a:ext cx="838200" cy="3810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-65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0" y="2209800"/>
              <a:ext cx="2689041" cy="1631216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pPr marL="169863" indent="-169863">
                <a:buFont typeface="Arial"/>
                <a:buChar char="•"/>
              </a:pPr>
              <a:r>
                <a:rPr lang="en-US" b="0" dirty="0" smtClean="0">
                  <a:latin typeface="Bookman Old Style"/>
                </a:rPr>
                <a:t>H</a:t>
              </a:r>
              <a:r>
                <a:rPr lang="en-US" b="0" baseline="-25000" dirty="0" smtClean="0">
                  <a:latin typeface="Bookman Old Style"/>
                </a:rPr>
                <a:t>2</a:t>
              </a:r>
              <a:r>
                <a:rPr lang="en-US" b="0" dirty="0" smtClean="0">
                  <a:latin typeface="Bookman Old Style"/>
                </a:rPr>
                <a:t>O masers show linear vel. gradient</a:t>
              </a:r>
            </a:p>
            <a:p>
              <a:pPr marL="169863" indent="-169863">
                <a:buFont typeface="Arial"/>
                <a:buChar char="•"/>
              </a:pPr>
              <a:r>
                <a:rPr lang="en-US" b="0" dirty="0" smtClean="0">
                  <a:latin typeface="Bookman Old Style"/>
                </a:rPr>
                <a:t>6.7 GHz maser</a:t>
              </a:r>
            </a:p>
            <a:p>
              <a:pPr marL="169863" indent="-169863">
                <a:buFont typeface="Arial"/>
                <a:buChar char="•"/>
              </a:pPr>
              <a:r>
                <a:rPr lang="en-US" b="0" dirty="0" smtClean="0">
                  <a:latin typeface="Bookman Old Style"/>
                </a:rPr>
                <a:t>MIPS 24 um</a:t>
              </a:r>
              <a:endParaRPr lang="en-US" b="0" dirty="0">
                <a:latin typeface="Bookman Old Style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324600" y="990600"/>
              <a:ext cx="1828800" cy="1219200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-65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806450" y="1936750"/>
              <a:ext cx="4470400" cy="4559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20GHz_1B_2_4_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212" t="7778" r="3636" b="8889"/>
              <a:stretch>
                <a:fillRect/>
              </a:stretch>
            </p:blipFill>
          </mc:Choice>
          <mc:Fallback>
            <p:blipFill>
              <a:blip r:embed="rId3"/>
              <a:srcRect l="6212" t="7778" r="3636" b="8889"/>
              <a:stretch>
                <a:fillRect/>
              </a:stretch>
            </p:blipFill>
          </mc:Fallback>
        </mc:AlternateContent>
        <p:spPr>
          <a:xfrm>
            <a:off x="3486912" y="1249680"/>
            <a:ext cx="5504688" cy="39319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7EFA4-8AE9-834B-A597-192E979C9A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/>
              </a:rPr>
              <a:t>Multiple hot cores (and more)</a:t>
            </a:r>
            <a:endParaRPr lang="en-US" dirty="0">
              <a:latin typeface="Bookman Old Style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4800" y="1292237"/>
            <a:ext cx="2967867" cy="3859107"/>
            <a:chOff x="304800" y="1292237"/>
            <a:chExt cx="2967867" cy="38591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rcRect l="22309" t="9187" b="13651"/>
            <a:stretch>
              <a:fillRect/>
            </a:stretch>
          </p:blipFill>
          <p:spPr>
            <a:xfrm>
              <a:off x="304800" y="1292237"/>
              <a:ext cx="2967867" cy="3859107"/>
            </a:xfrm>
            <a:prstGeom prst="rect">
              <a:avLst/>
            </a:prstGeom>
            <a:ln w="38100" cmpd="sng">
              <a:solidFill>
                <a:schemeClr val="accent1"/>
              </a:solidFill>
            </a:ln>
          </p:spPr>
        </p:pic>
        <p:sp>
          <p:nvSpPr>
            <p:cNvPr id="20" name="Oval 19"/>
            <p:cNvSpPr/>
            <p:nvPr/>
          </p:nvSpPr>
          <p:spPr bwMode="auto">
            <a:xfrm>
              <a:off x="1567480" y="2506133"/>
              <a:ext cx="717973" cy="628227"/>
            </a:xfrm>
            <a:prstGeom prst="ellips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-65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939254" y="2057400"/>
              <a:ext cx="717973" cy="628227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-65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2209800" y="2971800"/>
              <a:ext cx="685800" cy="609600"/>
            </a:xfrm>
            <a:prstGeom prst="ellipse">
              <a:avLst/>
            </a:prstGeom>
            <a:noFill/>
            <a:ln w="66675" cap="flat" cmpd="sng" algn="ctr">
              <a:solidFill>
                <a:srgbClr val="FD05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Comic Sans MS" pitchFamily="-65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600200" y="4267200"/>
              <a:ext cx="685800" cy="609600"/>
              <a:chOff x="2286000" y="5638800"/>
              <a:chExt cx="685800" cy="609600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2286000" y="5638800"/>
                <a:ext cx="685800" cy="609600"/>
              </a:xfrm>
              <a:prstGeom prst="ellipse">
                <a:avLst/>
              </a:prstGeom>
              <a:noFill/>
              <a:ln w="666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Comic Sans MS" pitchFamily="-65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286000" y="5638800"/>
                <a:ext cx="685800" cy="6096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152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Comic Sans MS" pitchFamily="-65" charset="0"/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 bwMode="auto">
          <a:xfrm>
            <a:off x="6019800" y="1905000"/>
            <a:ext cx="3048000" cy="1251856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Comic Sans MS" pitchFamily="-65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0" y="5562600"/>
            <a:ext cx="561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Bookman Old Style"/>
              </a:rPr>
              <a:t>SMA 9: Curious line-free source</a:t>
            </a:r>
          </a:p>
          <a:p>
            <a:r>
              <a:rPr lang="en-US" b="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b="0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b="0" dirty="0" smtClean="0">
                <a:latin typeface="Bookman Old Style"/>
              </a:rPr>
              <a:t>Large and cool? (Hosokawa et al. 2010)</a:t>
            </a:r>
            <a:endParaRPr lang="en-US" b="0" dirty="0"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325" y="76200"/>
            <a:ext cx="6097476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667000" cy="685800"/>
          </a:xfrm>
        </p:spPr>
        <p:txBody>
          <a:bodyPr/>
          <a:lstStyle/>
          <a:p>
            <a:r>
              <a:rPr lang="en-US" sz="2400" dirty="0" smtClean="0">
                <a:latin typeface="Bookman Old Style"/>
              </a:rPr>
              <a:t>I(N) CH</a:t>
            </a:r>
            <a:r>
              <a:rPr lang="en-US" sz="2400" baseline="-25000" dirty="0" smtClean="0">
                <a:latin typeface="Bookman Old Style"/>
              </a:rPr>
              <a:t>3</a:t>
            </a:r>
            <a:r>
              <a:rPr lang="en-US" sz="2400" dirty="0" smtClean="0">
                <a:latin typeface="Bookman Old Style"/>
              </a:rPr>
              <a:t>CN Temperatures </a:t>
            </a:r>
            <a:endParaRPr lang="en-US" sz="2400" dirty="0">
              <a:latin typeface="Bookman Old Sty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CEF6B-07C7-EB47-ADFD-9DE39DE036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2309" t="9187" b="13651"/>
          <a:stretch>
            <a:fillRect/>
          </a:stretch>
        </p:blipFill>
        <p:spPr>
          <a:xfrm>
            <a:off x="381000" y="1012805"/>
            <a:ext cx="2209800" cy="2873395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38862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Bookman Old Style"/>
              </a:rPr>
              <a:t>Some require two velocity and temperature components.</a:t>
            </a:r>
          </a:p>
          <a:p>
            <a:r>
              <a:rPr lang="en-US" sz="1800" b="0" dirty="0" err="1" smtClean="0">
                <a:latin typeface="Bookman Old Style"/>
              </a:rPr>
              <a:t>T</a:t>
            </a:r>
            <a:r>
              <a:rPr lang="en-US" sz="1800" b="0" baseline="-25000" dirty="0" err="1" smtClean="0">
                <a:latin typeface="Bookman Old Style"/>
              </a:rPr>
              <a:t>hot</a:t>
            </a:r>
            <a:r>
              <a:rPr lang="en-US" sz="1800" b="0" dirty="0" smtClean="0">
                <a:latin typeface="Bookman Old Style"/>
              </a:rPr>
              <a:t>=130 K, T</a:t>
            </a:r>
            <a:r>
              <a:rPr lang="en-US" sz="1800" b="0" baseline="-25000" dirty="0" smtClean="0">
                <a:latin typeface="Bookman Old Style"/>
              </a:rPr>
              <a:t>B</a:t>
            </a:r>
            <a:r>
              <a:rPr lang="en-US" sz="1800" b="0" dirty="0" smtClean="0">
                <a:latin typeface="Bookman Old Style"/>
              </a:rPr>
              <a:t>=40 K</a:t>
            </a:r>
          </a:p>
          <a:p>
            <a:r>
              <a:rPr lang="en-US" sz="1800" b="0" dirty="0" smtClean="0">
                <a:latin typeface="Bookman Old Style"/>
              </a:rPr>
              <a:t>Size ~ 0.3” = 500 AU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t="4181" r="3833" b="52265"/>
          <a:stretch>
            <a:fillRect/>
          </a:stretch>
        </p:blipFill>
        <p:spPr>
          <a:xfrm>
            <a:off x="3255264" y="2057400"/>
            <a:ext cx="5888736" cy="2667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" y="6019800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+mn-lt"/>
              </a:rPr>
              <a:t>Cluster dynamics: </a:t>
            </a:r>
            <a:r>
              <a:rPr lang="en-US" b="0" dirty="0" err="1" smtClean="0">
                <a:solidFill>
                  <a:schemeClr val="tx1"/>
                </a:solidFill>
                <a:latin typeface="Symbol"/>
              </a:rPr>
              <a:t>D</a:t>
            </a:r>
            <a:r>
              <a:rPr lang="en-US" b="0" dirty="0" err="1" smtClean="0">
                <a:solidFill>
                  <a:schemeClr val="tx1"/>
                </a:solidFill>
                <a:latin typeface="Bookman Old Style"/>
              </a:rPr>
              <a:t>v</a:t>
            </a:r>
            <a:r>
              <a:rPr lang="en-US" b="0" dirty="0" smtClean="0">
                <a:solidFill>
                  <a:schemeClr val="tx1"/>
                </a:solidFill>
                <a:latin typeface="Bookman Old Style"/>
              </a:rPr>
              <a:t>=5km/s, </a:t>
            </a:r>
            <a:r>
              <a:rPr lang="en-US" b="0" dirty="0" err="1" smtClean="0">
                <a:solidFill>
                  <a:schemeClr val="tx1"/>
                </a:solidFill>
                <a:latin typeface="Bookman Old Style"/>
              </a:rPr>
              <a:t>rms</a:t>
            </a:r>
            <a:r>
              <a:rPr lang="en-US" b="0" dirty="0" smtClean="0">
                <a:solidFill>
                  <a:schemeClr val="tx1"/>
                </a:solidFill>
                <a:latin typeface="Bookman Old Style"/>
              </a:rPr>
              <a:t>=1.6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crystal">
  <a:themeElements>
    <a:clrScheme name="">
      <a:dk1>
        <a:srgbClr val="FFFFFF"/>
      </a:dk1>
      <a:lt1>
        <a:srgbClr val="FFFF99"/>
      </a:lt1>
      <a:dk2>
        <a:srgbClr val="006666"/>
      </a:dk2>
      <a:lt2>
        <a:srgbClr val="FFFF66"/>
      </a:lt2>
      <a:accent1>
        <a:srgbClr val="FFFFFF"/>
      </a:accent1>
      <a:accent2>
        <a:srgbClr val="66FFCC"/>
      </a:accent2>
      <a:accent3>
        <a:srgbClr val="AAB8B8"/>
      </a:accent3>
      <a:accent4>
        <a:srgbClr val="DADA82"/>
      </a:accent4>
      <a:accent5>
        <a:srgbClr val="FFFFFF"/>
      </a:accent5>
      <a:accent6>
        <a:srgbClr val="5CE7B9"/>
      </a:accent6>
      <a:hlink>
        <a:srgbClr val="CCCCFF"/>
      </a:hlink>
      <a:folHlink>
        <a:srgbClr val="B2B2B2"/>
      </a:folHlink>
    </a:clrScheme>
    <a:fontScheme name="crystal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Comic Sans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Comic Sans MS" pitchFamily="-65" charset="0"/>
          </a:defRPr>
        </a:defPPr>
      </a:lstStyle>
    </a:lnDef>
  </a:objectDefaults>
  <a:extraClrSchemeLst>
    <a:extraClrScheme>
      <a:clrScheme name="cryst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yst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yst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yst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yst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yst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yst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Data\Microsoft\Templates\crystal.pot</Template>
  <TotalTime>34436</TotalTime>
  <Words>715</Words>
  <Application>Microsoft Macintosh PowerPoint</Application>
  <PresentationFormat>On-screen Show (4:3)</PresentationFormat>
  <Paragraphs>165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crystal</vt:lpstr>
      <vt:lpstr>Portrait of a Forming Massive Protocluster: NGC6334 I(N)</vt:lpstr>
      <vt:lpstr>The NGC6334 Star Forming Complex</vt:lpstr>
      <vt:lpstr>Single dish view of molecular lines</vt:lpstr>
      <vt:lpstr>High Resolution Continuum</vt:lpstr>
      <vt:lpstr>SMA, VLA, Spitzer observations </vt:lpstr>
      <vt:lpstr>Zooming in on NGC6334 I(N)</vt:lpstr>
      <vt:lpstr>Slide 7</vt:lpstr>
      <vt:lpstr>Multiple hot cores (and more)</vt:lpstr>
      <vt:lpstr>I(N) CH3CN Temperatures </vt:lpstr>
      <vt:lpstr>CH3CN J=12-11 Kinematics</vt:lpstr>
      <vt:lpstr>CH3CN J=12-11 Kinematics at SMA1</vt:lpstr>
      <vt:lpstr>Dust emission at 800 AU resolution</vt:lpstr>
      <vt:lpstr>Summary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Resolving the Confusion:          A Low Frequency Survey of the Inner Galactic Plane</dc:title>
  <dc:creator>Crystal L Brogan</dc:creator>
  <cp:lastModifiedBy>Todd Hunter</cp:lastModifiedBy>
  <cp:revision>858</cp:revision>
  <cp:lastPrinted>2010-06-04T02:18:14Z</cp:lastPrinted>
  <dcterms:created xsi:type="dcterms:W3CDTF">2010-10-01T13:55:44Z</dcterms:created>
  <dcterms:modified xsi:type="dcterms:W3CDTF">2010-10-01T20:21:01Z</dcterms:modified>
</cp:coreProperties>
</file>