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70" r:id="rId2"/>
    <p:sldId id="312" r:id="rId3"/>
    <p:sldId id="283" r:id="rId4"/>
    <p:sldId id="315" r:id="rId5"/>
    <p:sldId id="304" r:id="rId6"/>
    <p:sldId id="305" r:id="rId7"/>
    <p:sldId id="307" r:id="rId8"/>
    <p:sldId id="301" r:id="rId9"/>
    <p:sldId id="302" r:id="rId10"/>
    <p:sldId id="310" r:id="rId11"/>
    <p:sldId id="311" r:id="rId12"/>
    <p:sldId id="303" r:id="rId13"/>
    <p:sldId id="314" r:id="rId14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432FF"/>
    <a:srgbClr val="FF930D"/>
    <a:srgbClr val="73FEFF"/>
    <a:srgbClr val="0096FF"/>
    <a:srgbClr val="FFB539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3"/>
    <p:restoredTop sz="96291"/>
  </p:normalViewPr>
  <p:slideViewPr>
    <p:cSldViewPr snapToGrid="0" snapToObjects="1">
      <p:cViewPr>
        <p:scale>
          <a:sx n="144" d="100"/>
          <a:sy n="144" d="100"/>
        </p:scale>
        <p:origin x="896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FBBF8-4F0B-894A-9BEB-3823AE8C76AB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A33A-5901-6F43-8E63-2C7A59B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A33A-5901-6F43-8E63-2C7A59B070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5A33A-5901-6F43-8E63-2C7A59B07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5A33A-5901-6F43-8E63-2C7A59B070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2769" y="5296959"/>
            <a:ext cx="6433750" cy="304271"/>
          </a:xfrm>
        </p:spPr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0431" y="5296959"/>
            <a:ext cx="628547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9C37234-2087-5241-8825-B9C3996F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3" y="1340990"/>
            <a:ext cx="8798795" cy="28756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4960" y="138069"/>
            <a:ext cx="8353552" cy="43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ALMA Offline Software Considerations for Improved Bandwidth and Resolution</a:t>
            </a:r>
          </a:p>
          <a:p>
            <a:pPr algn="ctr"/>
            <a:r>
              <a:rPr lang="en-US" sz="4000" b="1" dirty="0"/>
              <a:t> </a:t>
            </a:r>
          </a:p>
        </p:txBody>
      </p:sp>
      <p:pic>
        <p:nvPicPr>
          <p:cNvPr id="8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4" y="4310844"/>
            <a:ext cx="535047" cy="69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 descr="Screen shot 2011-02-28 at 11.21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3"/>
          <a:stretch>
            <a:fillRect/>
          </a:stretch>
        </p:blipFill>
        <p:spPr bwMode="auto">
          <a:xfrm>
            <a:off x="3893206" y="4488335"/>
            <a:ext cx="803718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 descr="Screen shot 2011-02-28 at 11.21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19"/>
          <a:stretch>
            <a:fillRect/>
          </a:stretch>
        </p:blipFill>
        <p:spPr bwMode="auto">
          <a:xfrm>
            <a:off x="4717568" y="4488336"/>
            <a:ext cx="589914" cy="61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6" descr="http://www.eso.org/public/archives/logos/screen/alm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8" y="3840719"/>
            <a:ext cx="577390" cy="8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7459" y="4623767"/>
            <a:ext cx="1805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1689742" y="4230177"/>
            <a:ext cx="3591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ＭＳ Ｐゴシック" charset="-128"/>
                <a:cs typeface="Gill Sans MT"/>
              </a:rPr>
              <a:t>Todd Hunter </a:t>
            </a:r>
          </a:p>
          <a:p>
            <a:r>
              <a:rPr lang="en-US" sz="1800" b="1" dirty="0">
                <a:ea typeface="ＭＳ Ｐゴシック" charset="-128"/>
                <a:cs typeface="Gill Sans MT"/>
              </a:rPr>
              <a:t>(NRAO-CV / NAASC)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79621" y="5192722"/>
            <a:ext cx="7784757" cy="304271"/>
          </a:xfrm>
        </p:spPr>
        <p:txBody>
          <a:bodyPr/>
          <a:lstStyle/>
          <a:p>
            <a:r>
              <a:rPr lang="en-US" b="1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9457D6-2A6F-9241-87B0-09B86D784943}"/>
              </a:ext>
            </a:extLst>
          </p:cNvPr>
          <p:cNvSpPr txBox="1"/>
          <p:nvPr/>
        </p:nvSpPr>
        <p:spPr>
          <a:xfrm>
            <a:off x="6500128" y="4146070"/>
            <a:ext cx="25975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Pablo </a:t>
            </a:r>
            <a:r>
              <a:rPr lang="en-US" dirty="0" err="1"/>
              <a:t>Carillo</a:t>
            </a:r>
            <a:r>
              <a:rPr lang="en-US" dirty="0"/>
              <a:t> (ALMA)</a:t>
            </a:r>
          </a:p>
        </p:txBody>
      </p:sp>
      <p:pic>
        <p:nvPicPr>
          <p:cNvPr id="28" name="Picture 76" descr="http://www.eso.org/public/archives/logos/screen/alma-logo.jpg">
            <a:extLst>
              <a:ext uri="{FF2B5EF4-FFF2-40B4-BE49-F238E27FC236}">
                <a16:creationId xmlns:a16="http://schemas.microsoft.com/office/drawing/2014/main" id="{87D26971-2786-8B48-BE14-3264B0AC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45" y="4298861"/>
            <a:ext cx="535047" cy="77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232BE9-52F8-0B44-8E7F-303654C7B5AD}"/>
              </a:ext>
            </a:extLst>
          </p:cNvPr>
          <p:cNvSpPr txBox="1"/>
          <p:nvPr/>
        </p:nvSpPr>
        <p:spPr>
          <a:xfrm>
            <a:off x="6536656" y="4569103"/>
            <a:ext cx="226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full 20 minute version</a:t>
            </a:r>
          </a:p>
        </p:txBody>
      </p:sp>
    </p:spTree>
    <p:extLst>
      <p:ext uri="{BB962C8B-B14F-4D97-AF65-F5344CB8AC3E}">
        <p14:creationId xmlns:p14="http://schemas.microsoft.com/office/powerpoint/2010/main" val="80244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227673" y="113770"/>
            <a:ext cx="941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  <a:r>
              <a:rPr lang="en-US" sz="2400" dirty="0"/>
              <a:t>Concerns with Wider Bandwidth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71D75-EDB2-B64D-89BC-509C2F2AB9C3}"/>
              </a:ext>
            </a:extLst>
          </p:cNvPr>
          <p:cNvSpPr txBox="1"/>
          <p:nvPr/>
        </p:nvSpPr>
        <p:spPr>
          <a:xfrm>
            <a:off x="135829" y="575435"/>
            <a:ext cx="7640690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2. Greater variation in atmospheric transmission across each tuning, hence variable </a:t>
            </a:r>
            <a:r>
              <a:rPr lang="en-US" sz="1800" dirty="0" err="1"/>
              <a:t>Tsys</a:t>
            </a:r>
            <a:r>
              <a:rPr lang="en-US" sz="1800" dirty="0"/>
              <a:t> and sensitivity both within and between </a:t>
            </a:r>
            <a:r>
              <a:rPr lang="en-US" sz="1800" dirty="0" err="1"/>
              <a:t>spws</a:t>
            </a:r>
            <a:r>
              <a:rPr lang="en-US" sz="1800" dirty="0"/>
              <a:t>: 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 of per-channel weights will be more important to achieve optimal sensitivity for new bandwidths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Not yet commissioned, it will </a:t>
            </a:r>
            <a:r>
              <a:rPr lang="en-US" sz="1600" u="sng" dirty="0"/>
              <a:t>increase</a:t>
            </a:r>
            <a:r>
              <a:rPr lang="en-US" sz="1600" dirty="0"/>
              <a:t> size of measurement set by 50%, and it will </a:t>
            </a:r>
            <a:r>
              <a:rPr lang="en-US" sz="1600" u="sng" dirty="0"/>
              <a:t>increase</a:t>
            </a:r>
            <a:r>
              <a:rPr lang="en-US" sz="1600" dirty="0"/>
              <a:t> the processing time (first MOUS tested took 30% longer: CAS-8868)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D83556-36DD-4549-AABB-7BA79DB84581}"/>
              </a:ext>
            </a:extLst>
          </p:cNvPr>
          <p:cNvGrpSpPr/>
          <p:nvPr/>
        </p:nvGrpSpPr>
        <p:grpSpPr>
          <a:xfrm>
            <a:off x="1521881" y="2140598"/>
            <a:ext cx="3659718" cy="3214401"/>
            <a:chOff x="5418503" y="660236"/>
            <a:chExt cx="3659718" cy="32144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65C179-C887-F24E-9215-D971BCC8A3AF}"/>
                </a:ext>
              </a:extLst>
            </p:cNvPr>
            <p:cNvGrpSpPr/>
            <p:nvPr/>
          </p:nvGrpSpPr>
          <p:grpSpPr>
            <a:xfrm>
              <a:off x="5418503" y="1037101"/>
              <a:ext cx="3566474" cy="2837536"/>
              <a:chOff x="376861" y="3218526"/>
              <a:chExt cx="2972129" cy="241772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589508F-BE29-B140-BE32-438AE759D8E5}"/>
                  </a:ext>
                </a:extLst>
              </p:cNvPr>
              <p:cNvGrpSpPr/>
              <p:nvPr/>
            </p:nvGrpSpPr>
            <p:grpSpPr>
              <a:xfrm>
                <a:off x="376861" y="3218526"/>
                <a:ext cx="2972129" cy="2417727"/>
                <a:chOff x="376861" y="3218526"/>
                <a:chExt cx="2972129" cy="241772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BEEC2A-ECC4-B04C-A57E-78782A47B9BE}"/>
                    </a:ext>
                  </a:extLst>
                </p:cNvPr>
                <p:cNvSpPr txBox="1"/>
                <p:nvPr/>
              </p:nvSpPr>
              <p:spPr>
                <a:xfrm rot="16200000">
                  <a:off x="-215898" y="3987902"/>
                  <a:ext cx="1493302" cy="3077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Transmission (%)</a:t>
                  </a: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DA7D764-A002-2D44-97E2-1F62CBC067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837" t="9704" r="8852" b="1199"/>
                <a:stretch/>
              </p:blipFill>
              <p:spPr>
                <a:xfrm>
                  <a:off x="637567" y="3218526"/>
                  <a:ext cx="2711423" cy="2211254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89CC159-73E7-DF4E-AFB2-DD4324C60017}"/>
                    </a:ext>
                  </a:extLst>
                </p:cNvPr>
                <p:cNvSpPr txBox="1"/>
                <p:nvPr/>
              </p:nvSpPr>
              <p:spPr>
                <a:xfrm>
                  <a:off x="1210355" y="5236143"/>
                  <a:ext cx="191251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Frequency (GHz)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3A7728-31FA-AC46-960A-0C5B2F2E9512}"/>
                  </a:ext>
                </a:extLst>
              </p:cNvPr>
              <p:cNvSpPr txBox="1"/>
              <p:nvPr/>
            </p:nvSpPr>
            <p:spPr>
              <a:xfrm rot="16200000">
                <a:off x="2048990" y="4352074"/>
                <a:ext cx="713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today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8BD8D-7A72-7140-AE93-6051A707C048}"/>
                  </a:ext>
                </a:extLst>
              </p:cNvPr>
              <p:cNvSpPr txBox="1"/>
              <p:nvPr/>
            </p:nvSpPr>
            <p:spPr>
              <a:xfrm rot="16200000">
                <a:off x="2279964" y="4397766"/>
                <a:ext cx="665875" cy="30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2x BW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F4D20B-26D4-0346-8655-8185FE6DB6B9}"/>
                  </a:ext>
                </a:extLst>
              </p:cNvPr>
              <p:cNvSpPr txBox="1"/>
              <p:nvPr/>
            </p:nvSpPr>
            <p:spPr>
              <a:xfrm rot="16200000">
                <a:off x="2605263" y="4401807"/>
                <a:ext cx="665875" cy="30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4x BW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A5C47B-746D-034C-AAE9-31BB0B5B8DEB}"/>
                </a:ext>
              </a:extLst>
            </p:cNvPr>
            <p:cNvSpPr txBox="1"/>
            <p:nvPr/>
          </p:nvSpPr>
          <p:spPr>
            <a:xfrm>
              <a:off x="5731343" y="660236"/>
              <a:ext cx="33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Band 7 Default Continuum Tuning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1E37FC-2B21-AA4E-BA5A-B25BA50CDBAD}"/>
                </a:ext>
              </a:extLst>
            </p:cNvPr>
            <p:cNvSpPr txBox="1"/>
            <p:nvPr/>
          </p:nvSpPr>
          <p:spPr>
            <a:xfrm rot="16200000">
              <a:off x="6651164" y="2355508"/>
              <a:ext cx="837425" cy="443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today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0915DF-1C89-E44A-A8C3-584143F30949}"/>
                </a:ext>
              </a:extLst>
            </p:cNvPr>
            <p:cNvSpPr txBox="1"/>
            <p:nvPr/>
          </p:nvSpPr>
          <p:spPr>
            <a:xfrm rot="16200000">
              <a:off x="6365978" y="2435125"/>
              <a:ext cx="78149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2x BW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ED62C9-B0A0-924A-B07F-9A439B591EE8}"/>
                </a:ext>
              </a:extLst>
            </p:cNvPr>
            <p:cNvSpPr txBox="1"/>
            <p:nvPr/>
          </p:nvSpPr>
          <p:spPr>
            <a:xfrm rot="16200000">
              <a:off x="6014326" y="2446164"/>
              <a:ext cx="78149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4x BW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31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47771" y="113770"/>
            <a:ext cx="941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  <a:r>
              <a:rPr lang="en-US" sz="2400" dirty="0"/>
              <a:t>Concerns with Wider Bandwidth (Summary)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DE7F1F-D25A-F04B-BF36-0C4E7F63F32D}"/>
              </a:ext>
            </a:extLst>
          </p:cNvPr>
          <p:cNvSpPr txBox="1"/>
          <p:nvPr/>
        </p:nvSpPr>
        <p:spPr>
          <a:xfrm>
            <a:off x="278675" y="797514"/>
            <a:ext cx="8561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3.  Need to solve remaining issues with </a:t>
            </a:r>
            <a:r>
              <a:rPr lang="en-US" sz="1800" dirty="0" err="1"/>
              <a:t>spw</a:t>
            </a:r>
            <a:r>
              <a:rPr lang="en-US" sz="1800" dirty="0"/>
              <a:t>-to-</a:t>
            </a:r>
            <a:r>
              <a:rPr lang="en-US" sz="1800" dirty="0" err="1"/>
              <a:t>spw</a:t>
            </a:r>
            <a:r>
              <a:rPr lang="en-US" sz="1800" dirty="0"/>
              <a:t> discontinuities in calibrated visibilities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0949B-84F9-9045-B510-BE412902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897" y="1719379"/>
            <a:ext cx="4052160" cy="3062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A2B805-D595-244F-8F04-394B4EF47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43" y="1712072"/>
            <a:ext cx="4052161" cy="30771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44F471-0BE0-7246-B5ED-5857C837AA60}"/>
              </a:ext>
            </a:extLst>
          </p:cNvPr>
          <p:cNvSpPr txBox="1"/>
          <p:nvPr/>
        </p:nvSpPr>
        <p:spPr>
          <a:xfrm>
            <a:off x="881496" y="2919458"/>
            <a:ext cx="1206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Stokes I model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9D29B7-D5D7-BE40-B802-BC42EC9875E3}"/>
              </a:ext>
            </a:extLst>
          </p:cNvPr>
          <p:cNvSpPr txBox="1"/>
          <p:nvPr/>
        </p:nvSpPr>
        <p:spPr>
          <a:xfrm>
            <a:off x="792719" y="2333413"/>
            <a:ext cx="3545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CFBA17-360F-A244-BE8D-21CFEE4DD2B6}"/>
              </a:ext>
            </a:extLst>
          </p:cNvPr>
          <p:cNvSpPr txBox="1"/>
          <p:nvPr/>
        </p:nvSpPr>
        <p:spPr>
          <a:xfrm>
            <a:off x="881496" y="3805585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30D"/>
                </a:solidFill>
              </a:rPr>
              <a:t>XX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2DA298-9D67-9A40-8722-D9917B76BE53}"/>
              </a:ext>
            </a:extLst>
          </p:cNvPr>
          <p:cNvSpPr txBox="1"/>
          <p:nvPr/>
        </p:nvSpPr>
        <p:spPr>
          <a:xfrm>
            <a:off x="5903810" y="3219540"/>
            <a:ext cx="1404236" cy="52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non-physical flip of polarizations?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D0C75C-8775-E149-B91E-9EEB10F86A24}"/>
              </a:ext>
            </a:extLst>
          </p:cNvPr>
          <p:cNvSpPr txBox="1"/>
          <p:nvPr/>
        </p:nvSpPr>
        <p:spPr>
          <a:xfrm>
            <a:off x="2539014" y="1954242"/>
            <a:ext cx="16833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Transmission curve</a:t>
            </a:r>
          </a:p>
        </p:txBody>
      </p:sp>
    </p:spTree>
    <p:extLst>
      <p:ext uri="{BB962C8B-B14F-4D97-AF65-F5344CB8AC3E}">
        <p14:creationId xmlns:p14="http://schemas.microsoft.com/office/powerpoint/2010/main" val="294741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13373" y="113770"/>
            <a:ext cx="6905265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</a:p>
          <a:p>
            <a:r>
              <a:rPr lang="en-US" sz="2400" dirty="0"/>
              <a:t>Potential Benefits with Wider Bandwidth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Might be able to fit for spectral index (in low bands)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Could be more accurate than uncertainty inherent in inter-band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Greater opportunity for self-calibration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Self-calibration is not yet in Pipeline, but under consideration for Cycle ~9, dependent on observatory priorities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Even a single solution per EB will remove the bulk of residual antenna position errors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Especially important at long baselines where surface brightness sensitivity is low and antenna positions are uncertain and problematic (CSV-3579)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13374" y="113770"/>
            <a:ext cx="79761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JAO ADC / Archive: </a:t>
            </a:r>
            <a:br>
              <a:rPr lang="en-US" dirty="0"/>
            </a:br>
            <a:r>
              <a:rPr lang="en-US" sz="1600" dirty="0"/>
              <a:t>Summary of:  “Impact on JAO-ADC Infrastructure of the Correlator Upgrade Project  (CUP)” </a:t>
            </a:r>
          </a:p>
          <a:p>
            <a:r>
              <a:rPr lang="en-US" sz="1600" dirty="0"/>
              <a:t>PRELIMINARY ASSESSMENT,   ALMA-70.05.00.00-0077-A-REP,  </a:t>
            </a:r>
            <a:r>
              <a:rPr lang="en-US" sz="1600" u="sng" dirty="0"/>
              <a:t>March 2018</a:t>
            </a:r>
          </a:p>
          <a:p>
            <a:endParaRPr lang="en-US" sz="1400" dirty="0"/>
          </a:p>
          <a:p>
            <a:r>
              <a:rPr lang="en-US" sz="1600" dirty="0"/>
              <a:t>Based on “Data Rate Impact of the ALMA Correlator Upgrade Project (Phase-1)” by Brogan &amp; Hunter (Jan. 2017) 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432FF"/>
                </a:solidFill>
              </a:rPr>
              <a:t>Factor of 5.6 times more channels and 2.8 times volume than Cycle 5 			(which still stored dual-stream ASDMs with online WVR)</a:t>
            </a:r>
            <a:endParaRPr lang="en-US" sz="1400" dirty="0">
              <a:solidFill>
                <a:srgbClr val="0432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E5E9C-D4E5-B840-9378-349CB98DC9DC}"/>
              </a:ext>
            </a:extLst>
          </p:cNvPr>
          <p:cNvSpPr txBox="1"/>
          <p:nvPr/>
        </p:nvSpPr>
        <p:spPr>
          <a:xfrm>
            <a:off x="176554" y="1911179"/>
            <a:ext cx="90863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OSF Data Center: 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Rack space is limited, but not thought to be a critical situation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Electrical power and cooling: not a problem; but need more power outlets (completed in 2019?)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SCO Data Center (similar issues to OSF)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Data Handling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CDP network cards and switches at AOS and OSF:  1Gb -&gt; 10Gb  (underway: ICT-13957, ICT-16513)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Improve firewall bandwidth capacity (AOS/OSF and SCO)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AOS to SCO fiber link “should be able to handle the additional data“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Data Processing:  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Memory upgrade to gas06 to 256 GB (for </a:t>
            </a:r>
            <a:r>
              <a:rPr lang="en-US" sz="1600" dirty="0" err="1"/>
              <a:t>TelCal</a:t>
            </a:r>
            <a:r>
              <a:rPr lang="en-US" sz="1600" dirty="0"/>
              <a:t>)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Increase number of NGAS-</a:t>
            </a:r>
            <a:r>
              <a:rPr lang="en-US" sz="1600" dirty="0" err="1"/>
              <a:t>FrontEnd</a:t>
            </a:r>
            <a:r>
              <a:rPr lang="en-US" sz="1600" dirty="0"/>
              <a:t> servers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Increase storage size on gas03 (spool area), NGAS storage at SCO (1PB/year), JAOPOST cluster</a:t>
            </a:r>
          </a:p>
        </p:txBody>
      </p:sp>
    </p:spTree>
    <p:extLst>
      <p:ext uri="{BB962C8B-B14F-4D97-AF65-F5344CB8AC3E}">
        <p14:creationId xmlns:p14="http://schemas.microsoft.com/office/powerpoint/2010/main" val="164600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329183" y="225502"/>
            <a:ext cx="8641821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Focus on:  QA0, QA2 (Pipeline), and JAO ADC / Archive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QA0: Minor increase in processing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Pipeline: </a:t>
            </a:r>
          </a:p>
          <a:p>
            <a:r>
              <a:rPr lang="en-US" sz="2400" dirty="0"/>
              <a:t>	Higher Spectral Resolution likely = many more channels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 in processing time (more channels to calibrate and image)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Bandpass SNR may become more of a concern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Cube sizes become more challenging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Benefit:  </a:t>
            </a:r>
            <a:r>
              <a:rPr lang="en-US" sz="2000" dirty="0" err="1">
                <a:solidFill>
                  <a:srgbClr val="00B050"/>
                </a:solidFill>
              </a:rPr>
              <a:t>findContinuum</a:t>
            </a:r>
            <a:r>
              <a:rPr lang="en-US" sz="2000" dirty="0">
                <a:solidFill>
                  <a:srgbClr val="00B050"/>
                </a:solidFill>
              </a:rPr>
              <a:t> results for low-resolution </a:t>
            </a:r>
            <a:r>
              <a:rPr lang="en-US" sz="2000" dirty="0" err="1">
                <a:solidFill>
                  <a:srgbClr val="00B050"/>
                </a:solidFill>
              </a:rPr>
              <a:t>spws</a:t>
            </a:r>
            <a:r>
              <a:rPr lang="en-US" sz="2000" dirty="0">
                <a:solidFill>
                  <a:srgbClr val="00B050"/>
                </a:solidFill>
              </a:rPr>
              <a:t> will improve</a:t>
            </a:r>
          </a:p>
          <a:p>
            <a:r>
              <a:rPr lang="en-US" sz="2400" dirty="0"/>
              <a:t>	Wider Bandwidth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Effects of spectral index and varying atmospheric transmission become more important (need to invoke spectral weights)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Further increase in processing time and size of each measurement set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Benefit:  Greater opportunity for continuum self-calibration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JAO ADC / Archive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Hardware upgrades required to handle increase in data rate and volume</a:t>
            </a:r>
          </a:p>
          <a:p>
            <a:br>
              <a:rPr lang="en-US" sz="2000" dirty="0"/>
            </a:br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7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FE4A-5309-D441-BACD-FD308CD1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82" y="-189505"/>
            <a:ext cx="8521084" cy="1104636"/>
          </a:xfrm>
        </p:spPr>
        <p:txBody>
          <a:bodyPr/>
          <a:lstStyle/>
          <a:p>
            <a:r>
              <a:rPr lang="en-US" b="1" dirty="0"/>
              <a:t>Context:  Motivations for wider bandwidth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234368-275E-5545-9C9D-5723EB8DD958}"/>
              </a:ext>
            </a:extLst>
          </p:cNvPr>
          <p:cNvGrpSpPr/>
          <p:nvPr/>
        </p:nvGrpSpPr>
        <p:grpSpPr>
          <a:xfrm>
            <a:off x="305948" y="2744198"/>
            <a:ext cx="8487169" cy="2354873"/>
            <a:chOff x="305948" y="1342436"/>
            <a:chExt cx="8487169" cy="23548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F20CBF-F81E-834D-97EE-7CCA89013868}"/>
                </a:ext>
              </a:extLst>
            </p:cNvPr>
            <p:cNvSpPr txBox="1"/>
            <p:nvPr/>
          </p:nvSpPr>
          <p:spPr>
            <a:xfrm>
              <a:off x="4712042" y="1456258"/>
              <a:ext cx="40810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Earliest star formation: 88 um OIII (z=9.1) detection of MACS1149-JD1 at </a:t>
              </a:r>
              <a:r>
                <a:rPr lang="en-US" sz="2000" u="sng" dirty="0">
                  <a:solidFill>
                    <a:srgbClr val="C00000"/>
                  </a:solidFill>
                </a:rPr>
                <a:t>5 sigma with 2 </a:t>
              </a:r>
              <a:r>
                <a:rPr lang="en-US" sz="2000" u="sng" dirty="0" err="1">
                  <a:solidFill>
                    <a:srgbClr val="C00000"/>
                  </a:solidFill>
                </a:rPr>
                <a:t>hrs</a:t>
              </a:r>
              <a:r>
                <a:rPr lang="en-US" sz="2000" u="sng" dirty="0">
                  <a:solidFill>
                    <a:srgbClr val="C00000"/>
                  </a:solidFill>
                </a:rPr>
                <a:t> (4.5 </a:t>
              </a:r>
              <a:r>
                <a:rPr lang="en-US" sz="2000" u="sng" dirty="0" err="1">
                  <a:solidFill>
                    <a:srgbClr val="C00000"/>
                  </a:solidFill>
                </a:rPr>
                <a:t>hrs</a:t>
              </a:r>
              <a:r>
                <a:rPr lang="en-US" sz="2000" u="sng" dirty="0">
                  <a:solidFill>
                    <a:srgbClr val="C00000"/>
                  </a:solidFill>
                </a:rPr>
                <a:t> counting all tunings)</a:t>
              </a:r>
              <a:r>
                <a:rPr lang="en-US" sz="2000" dirty="0"/>
                <a:t> in Band 7, in 500m config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/>
                <a:t>(Hashimoto+ 2018, Nature)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A90BAF-D621-C54D-AFF2-7FF9CB13B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6" t="11823" r="2975" b="3256"/>
            <a:stretch/>
          </p:blipFill>
          <p:spPr>
            <a:xfrm>
              <a:off x="350882" y="1508652"/>
              <a:ext cx="4201332" cy="202244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D7A993-C954-1E42-8C6E-6701637DDB62}"/>
                </a:ext>
              </a:extLst>
            </p:cNvPr>
            <p:cNvSpPr/>
            <p:nvPr/>
          </p:nvSpPr>
          <p:spPr>
            <a:xfrm>
              <a:off x="305948" y="1342436"/>
              <a:ext cx="8453256" cy="23548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2E67171-FA1D-B64A-A532-8036A77C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DC7A19-3B5F-E44F-9E5E-709A5AE6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70" y="525715"/>
            <a:ext cx="2149007" cy="2129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DF9EC3-FC17-D241-8578-0DFC90001357}"/>
              </a:ext>
            </a:extLst>
          </p:cNvPr>
          <p:cNvSpPr txBox="1"/>
          <p:nvPr/>
        </p:nvSpPr>
        <p:spPr>
          <a:xfrm>
            <a:off x="136514" y="708606"/>
            <a:ext cx="3739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Trans-Neptunian Object “DeeDee” at 92 au (2</a:t>
            </a:r>
            <a:r>
              <a:rPr lang="en-US" sz="2000" baseline="30000" dirty="0"/>
              <a:t>nd</a:t>
            </a:r>
            <a:r>
              <a:rPr lang="en-US" sz="2000" dirty="0"/>
              <a:t> most distant) detected in continuum at  </a:t>
            </a:r>
          </a:p>
          <a:p>
            <a:pPr algn="r"/>
            <a:r>
              <a:rPr lang="en-US" sz="2000" u="sng" dirty="0">
                <a:solidFill>
                  <a:srgbClr val="C00000"/>
                </a:solidFill>
              </a:rPr>
              <a:t>7 sigma with 3 hours on source</a:t>
            </a:r>
            <a:r>
              <a:rPr lang="en-US" sz="2000" dirty="0"/>
              <a:t>   </a:t>
            </a:r>
          </a:p>
          <a:p>
            <a:pPr algn="r"/>
            <a:r>
              <a:rPr lang="en-US" sz="2000" dirty="0"/>
              <a:t>Band 6, 1.4km configuration  </a:t>
            </a:r>
          </a:p>
          <a:p>
            <a:pPr algn="r"/>
            <a:r>
              <a:rPr lang="en-US" sz="2000" dirty="0"/>
              <a:t>Yields size=635km (Gerdes+ 2017)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1FF36-73A4-0B4C-AB72-3020183A09BD}"/>
              </a:ext>
            </a:extLst>
          </p:cNvPr>
          <p:cNvSpPr txBox="1"/>
          <p:nvPr/>
        </p:nvSpPr>
        <p:spPr>
          <a:xfrm>
            <a:off x="4541862" y="631084"/>
            <a:ext cx="1766687" cy="83099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submm galaxy is flying past over the course of 2 nights!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A03079-004D-7C43-8A18-1E0127CFC24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308549" y="1046583"/>
            <a:ext cx="508852" cy="2467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224F46-49AA-4B41-8715-EC0C55A16D3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308549" y="1046583"/>
            <a:ext cx="582991" cy="96344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31CB78B-C184-A942-BAAD-A91881B92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0" t="13687" r="3049" b="13446"/>
          <a:stretch/>
        </p:blipFill>
        <p:spPr>
          <a:xfrm>
            <a:off x="3919125" y="1656572"/>
            <a:ext cx="2499857" cy="9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1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331470" y="225502"/>
            <a:ext cx="83100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QA0</a:t>
            </a:r>
            <a:r>
              <a:rPr lang="en-US" sz="2000" b="1" dirty="0"/>
              <a:t>:  </a:t>
            </a:r>
            <a:r>
              <a:rPr lang="en-US" sz="2000" dirty="0">
                <a:solidFill>
                  <a:srgbClr val="C00000"/>
                </a:solidFill>
              </a:rPr>
              <a:t>(processing time of highlighted items will increase)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Categories currently assessed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all critical calibration intents present?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Antennas/Weather:  &gt;50% antennas not flagged, including relative </a:t>
            </a:r>
            <a:r>
              <a:rPr lang="en-US" sz="2000" dirty="0" err="1"/>
              <a:t>Tsys</a:t>
            </a:r>
            <a:r>
              <a:rPr lang="en-US" sz="2000" dirty="0"/>
              <a:t>, delay, amplitude gain, and phase noise (&lt;1 radian)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SNR on gain calibrator (&gt;10 per antenna per scan after </a:t>
            </a:r>
            <a:r>
              <a:rPr lang="en-US" sz="2000" dirty="0" err="1"/>
              <a:t>spws</a:t>
            </a:r>
            <a:r>
              <a:rPr lang="en-US" sz="2000" dirty="0"/>
              <a:t> combined)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 on science target (at least 20% of expected time per-EB)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Bandpass SNR (&gt;30 across &gt;=4 bins) and shape of solution (platforming)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b="1" dirty="0"/>
              <a:t>Impact on QA0+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Presently a scaled down (imprecise) version of calibration, images only the channel averaged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Unclear what future plans for QA0+ will entail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processing times that involve channelized data will increase</a:t>
            </a:r>
          </a:p>
          <a:p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69837" y="753953"/>
            <a:ext cx="3639079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Increase in processing time due to potentially huge data rate increases.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See C. Brogan talk: spectral scan with 0.17 km/s spectral resolution, will have data rates of  of 10-20x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432FF"/>
                </a:solidFill>
              </a:rPr>
              <a:t>affects both calibration and imaging stages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432FF"/>
                </a:solidFill>
              </a:rPr>
              <a:t>further parallelization will be needed in CASA/pipeline (currently only available in imaging and some plotting)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B1B0-083E-7741-BCAB-32C1E3F918BA}"/>
              </a:ext>
            </a:extLst>
          </p:cNvPr>
          <p:cNvSpPr txBox="1"/>
          <p:nvPr/>
        </p:nvSpPr>
        <p:spPr>
          <a:xfrm>
            <a:off x="285749" y="297180"/>
            <a:ext cx="86982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Impact on QA2 (Pipeline):  </a:t>
            </a:r>
            <a:r>
              <a:rPr lang="en-US" sz="2400" dirty="0">
                <a:solidFill>
                  <a:prstClr val="black"/>
                </a:solidFill>
              </a:rPr>
              <a:t>Concerns with Higher Spectral Resolution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B9AD4-B27F-9D41-9E80-A308F2532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" t="4130" r="4744" b="1240"/>
          <a:stretch/>
        </p:blipFill>
        <p:spPr>
          <a:xfrm>
            <a:off x="3753264" y="907098"/>
            <a:ext cx="5346628" cy="408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F051C-2967-8D4D-8C71-808E80F09367}"/>
              </a:ext>
            </a:extLst>
          </p:cNvPr>
          <p:cNvSpPr txBox="1"/>
          <p:nvPr/>
        </p:nvSpPr>
        <p:spPr>
          <a:xfrm>
            <a:off x="4997249" y="3578936"/>
            <a:ext cx="363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~8 hours: cubes (some take days)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0FC26-6AC2-324E-9572-ADACA725F98B}"/>
              </a:ext>
            </a:extLst>
          </p:cNvPr>
          <p:cNvSpPr txBox="1"/>
          <p:nvPr/>
        </p:nvSpPr>
        <p:spPr>
          <a:xfrm>
            <a:off x="4937760" y="1165604"/>
            <a:ext cx="3342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~0.5 hour: per-</a:t>
            </a:r>
            <a:r>
              <a:rPr lang="en-US" sz="2000" dirty="0" err="1"/>
              <a:t>spw</a:t>
            </a:r>
            <a:r>
              <a:rPr lang="en-US" sz="2000" dirty="0"/>
              <a:t> continuum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0A3C1-F8AE-1648-A9E1-EA2F19028281}"/>
              </a:ext>
            </a:extLst>
          </p:cNvPr>
          <p:cNvSpPr txBox="1"/>
          <p:nvPr/>
        </p:nvSpPr>
        <p:spPr>
          <a:xfrm>
            <a:off x="4878272" y="2354858"/>
            <a:ext cx="343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~2 hours: aggregate continuum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9D4FB-C813-A342-BE97-C7267783FCE5}"/>
              </a:ext>
            </a:extLst>
          </p:cNvPr>
          <p:cNvCxnSpPr>
            <a:cxnSpLocks/>
          </p:cNvCxnSpPr>
          <p:nvPr/>
        </p:nvCxnSpPr>
        <p:spPr>
          <a:xfrm flipV="1">
            <a:off x="4945998" y="1367712"/>
            <a:ext cx="0" cy="266064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5436EC-CC37-9D4F-9D1C-E1E92352254F}"/>
              </a:ext>
            </a:extLst>
          </p:cNvPr>
          <p:cNvSpPr txBox="1"/>
          <p:nvPr/>
        </p:nvSpPr>
        <p:spPr>
          <a:xfrm>
            <a:off x="6987593" y="4759686"/>
            <a:ext cx="213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Cycle 7 pipeline</a:t>
            </a:r>
          </a:p>
        </p:txBody>
      </p:sp>
    </p:spTree>
    <p:extLst>
      <p:ext uri="{BB962C8B-B14F-4D97-AF65-F5344CB8AC3E}">
        <p14:creationId xmlns:p14="http://schemas.microsoft.com/office/powerpoint/2010/main" val="326277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82296" y="804228"/>
            <a:ext cx="3793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Cube sizes become much more challenging. We currently limit: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800" dirty="0">
                <a:solidFill>
                  <a:srgbClr val="0432FF"/>
                </a:solidFill>
              </a:rPr>
              <a:t>Cube sizes to 60 GB (any larger is difficult to </a:t>
            </a:r>
            <a:r>
              <a:rPr lang="en-US" sz="1800" dirty="0" err="1">
                <a:solidFill>
                  <a:srgbClr val="0432FF"/>
                </a:solidFill>
              </a:rPr>
              <a:t>dowload</a:t>
            </a:r>
            <a:r>
              <a:rPr lang="en-US" sz="1800" dirty="0">
                <a:solidFill>
                  <a:srgbClr val="0432FF"/>
                </a:solidFill>
              </a:rPr>
              <a:t>/view)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800" dirty="0">
                <a:solidFill>
                  <a:srgbClr val="0432FF"/>
                </a:solidFill>
              </a:rPr>
              <a:t>Total product size to 350 GB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800" dirty="0">
                <a:solidFill>
                  <a:srgbClr val="0432FF"/>
                </a:solidFill>
              </a:rPr>
              <a:t>Mitigation is a cascade of spectral binning, </a:t>
            </a:r>
            <a:r>
              <a:rPr lang="en-US" sz="1800" dirty="0" err="1">
                <a:solidFill>
                  <a:srgbClr val="0432FF"/>
                </a:solidFill>
              </a:rPr>
              <a:t>imsize</a:t>
            </a:r>
            <a:r>
              <a:rPr lang="en-US" sz="1800" dirty="0">
                <a:solidFill>
                  <a:srgbClr val="0432FF"/>
                </a:solidFill>
              </a:rPr>
              <a:t>, </a:t>
            </a:r>
            <a:r>
              <a:rPr lang="en-US" sz="1800" dirty="0" err="1">
                <a:solidFill>
                  <a:srgbClr val="0432FF"/>
                </a:solidFill>
              </a:rPr>
              <a:t>cellsize</a:t>
            </a:r>
            <a:r>
              <a:rPr lang="en-US" sz="1800" dirty="0">
                <a:solidFill>
                  <a:srgbClr val="0432FF"/>
                </a:solidFill>
              </a:rPr>
              <a:t>, # fields, # </a:t>
            </a:r>
            <a:r>
              <a:rPr lang="en-US" sz="1800" dirty="0" err="1">
                <a:solidFill>
                  <a:srgbClr val="0432FF"/>
                </a:solidFill>
              </a:rPr>
              <a:t>spws</a:t>
            </a:r>
            <a:r>
              <a:rPr lang="en-US" sz="1800" dirty="0">
                <a:solidFill>
                  <a:srgbClr val="0432FF"/>
                </a:solidFill>
              </a:rPr>
              <a:t>. </a:t>
            </a:r>
          </a:p>
          <a:p>
            <a:pPr lvl="1"/>
            <a:endParaRPr lang="en-US" sz="1800" dirty="0"/>
          </a:p>
          <a:p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B1B0-083E-7741-BCAB-32C1E3F918BA}"/>
              </a:ext>
            </a:extLst>
          </p:cNvPr>
          <p:cNvSpPr txBox="1"/>
          <p:nvPr/>
        </p:nvSpPr>
        <p:spPr>
          <a:xfrm>
            <a:off x="285749" y="297180"/>
            <a:ext cx="86982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Impact on QA2 (Pipeline):  </a:t>
            </a:r>
            <a:r>
              <a:rPr lang="en-US" sz="2400" dirty="0">
                <a:solidFill>
                  <a:prstClr val="black"/>
                </a:solidFill>
              </a:rPr>
              <a:t>Concerns with Higher Spectral Resolution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F051C-2967-8D4D-8C71-808E80F09367}"/>
              </a:ext>
            </a:extLst>
          </p:cNvPr>
          <p:cNvSpPr txBox="1"/>
          <p:nvPr/>
        </p:nvSpPr>
        <p:spPr>
          <a:xfrm>
            <a:off x="4997249" y="3578936"/>
            <a:ext cx="182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~8 </a:t>
            </a:r>
            <a:r>
              <a:rPr lang="en-US" sz="2400" dirty="0" err="1"/>
              <a:t>hrs</a:t>
            </a:r>
            <a:r>
              <a:rPr lang="en-US" sz="2400" dirty="0"/>
              <a:t>: cubes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9D4FB-C813-A342-BE97-C7267783FCE5}"/>
              </a:ext>
            </a:extLst>
          </p:cNvPr>
          <p:cNvCxnSpPr>
            <a:cxnSpLocks/>
          </p:cNvCxnSpPr>
          <p:nvPr/>
        </p:nvCxnSpPr>
        <p:spPr>
          <a:xfrm flipV="1">
            <a:off x="4937760" y="1367712"/>
            <a:ext cx="0" cy="266064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BAC1A0-0A5F-2143-8E6A-012D923582B7}"/>
              </a:ext>
            </a:extLst>
          </p:cNvPr>
          <p:cNvSpPr txBox="1"/>
          <p:nvPr/>
        </p:nvSpPr>
        <p:spPr>
          <a:xfrm>
            <a:off x="413106" y="3568691"/>
            <a:ext cx="3096214" cy="16312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We will likely need to continue this policy with the new correlator, and possibly introduce more options (e.g. sub-cubes)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F3ECC1-3A6B-5543-A672-6FCACB48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" t="14789" r="1881"/>
          <a:stretch/>
        </p:blipFill>
        <p:spPr>
          <a:xfrm>
            <a:off x="3876157" y="771816"/>
            <a:ext cx="5024628" cy="45283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47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92793" y="631887"/>
            <a:ext cx="39285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Increase in processing time </a:t>
            </a:r>
          </a:p>
          <a:p>
            <a:pPr lvl="1"/>
            <a:r>
              <a:rPr lang="en-US" sz="1600" dirty="0">
                <a:solidFill>
                  <a:srgbClr val="0432FF"/>
                </a:solidFill>
              </a:rPr>
              <a:t>     further parallelization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Cube sizes become more challenging. We currently limit: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Cube sizes to 60 GB (any larger is difficult to view)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Total product size to 350 GB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Mitigation is a cascade of spectral binning, </a:t>
            </a:r>
            <a:r>
              <a:rPr lang="en-US" sz="1600" dirty="0" err="1">
                <a:solidFill>
                  <a:srgbClr val="0432FF"/>
                </a:solidFill>
              </a:rPr>
              <a:t>imsize</a:t>
            </a:r>
            <a:r>
              <a:rPr lang="en-US" sz="1600" dirty="0">
                <a:solidFill>
                  <a:srgbClr val="0432FF"/>
                </a:solidFill>
              </a:rPr>
              <a:t>, </a:t>
            </a:r>
            <a:r>
              <a:rPr lang="en-US" sz="1600" dirty="0" err="1">
                <a:solidFill>
                  <a:srgbClr val="0432FF"/>
                </a:solidFill>
              </a:rPr>
              <a:t>cellsize</a:t>
            </a:r>
            <a:r>
              <a:rPr lang="en-US" sz="1600" dirty="0">
                <a:solidFill>
                  <a:srgbClr val="0432FF"/>
                </a:solidFill>
              </a:rPr>
              <a:t>, # fields, and # </a:t>
            </a:r>
            <a:r>
              <a:rPr lang="en-US" sz="1600" dirty="0" err="1">
                <a:solidFill>
                  <a:srgbClr val="0432FF"/>
                </a:solidFill>
              </a:rPr>
              <a:t>spws</a:t>
            </a:r>
            <a:r>
              <a:rPr lang="en-US" sz="1600" dirty="0">
                <a:solidFill>
                  <a:srgbClr val="0432FF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Getting sufficient SNR on bandpass scan may be difficult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Current minimum requirement of 8 channels already troublesome in some cases, even for wide </a:t>
            </a:r>
            <a:r>
              <a:rPr lang="en-US" sz="1600" dirty="0" err="1">
                <a:solidFill>
                  <a:srgbClr val="0432FF"/>
                </a:solidFill>
              </a:rPr>
              <a:t>spws</a:t>
            </a:r>
            <a:endParaRPr lang="en-US" sz="1600" dirty="0">
              <a:solidFill>
                <a:srgbClr val="0432FF"/>
              </a:solidFill>
            </a:endParaRP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Bandpass ripple in new hardware may be stronger or have finer frequency structure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B1B0-083E-7741-BCAB-32C1E3F918BA}"/>
              </a:ext>
            </a:extLst>
          </p:cNvPr>
          <p:cNvSpPr txBox="1"/>
          <p:nvPr/>
        </p:nvSpPr>
        <p:spPr>
          <a:xfrm>
            <a:off x="285749" y="297180"/>
            <a:ext cx="86982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Impact on QA2:  </a:t>
            </a:r>
            <a:r>
              <a:rPr lang="en-US" sz="2200" dirty="0">
                <a:solidFill>
                  <a:prstClr val="black"/>
                </a:solidFill>
              </a:rPr>
              <a:t>Summary of Concerns with Higher Spectral Resolution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E46DF-F7C8-874D-AABE-7E34407F54E6}"/>
              </a:ext>
            </a:extLst>
          </p:cNvPr>
          <p:cNvGrpSpPr/>
          <p:nvPr/>
        </p:nvGrpSpPr>
        <p:grpSpPr>
          <a:xfrm>
            <a:off x="5213057" y="3089860"/>
            <a:ext cx="3269007" cy="2286881"/>
            <a:chOff x="5213057" y="3089860"/>
            <a:chExt cx="3269007" cy="228688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F4E5D9-F140-7947-962E-FD2C700FA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3057" y="3368364"/>
              <a:ext cx="2711309" cy="20083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9D554-3649-7C41-BCF1-69286B676A56}"/>
                </a:ext>
              </a:extLst>
            </p:cNvPr>
            <p:cNvSpPr txBox="1"/>
            <p:nvPr/>
          </p:nvSpPr>
          <p:spPr>
            <a:xfrm>
              <a:off x="5213057" y="3089860"/>
              <a:ext cx="32690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Typical 62 MHz wide </a:t>
              </a:r>
              <a:r>
                <a:rPr lang="en-US" dirty="0" err="1"/>
                <a:t>spw</a:t>
              </a:r>
              <a:r>
                <a:rPr lang="en-US" dirty="0"/>
                <a:t> (Band 6)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C83C56-7B0E-F743-A07C-751CCBD20436}"/>
                </a:ext>
              </a:extLst>
            </p:cNvPr>
            <p:cNvSpPr txBox="1"/>
            <p:nvPr/>
          </p:nvSpPr>
          <p:spPr>
            <a:xfrm>
              <a:off x="5434531" y="3684826"/>
              <a:ext cx="23419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few % ripple of width ~20 MHz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4F7CFA-2EDC-6A41-BADA-20022B1C008D}"/>
              </a:ext>
            </a:extLst>
          </p:cNvPr>
          <p:cNvGrpSpPr/>
          <p:nvPr/>
        </p:nvGrpSpPr>
        <p:grpSpPr>
          <a:xfrm>
            <a:off x="3810670" y="837011"/>
            <a:ext cx="2708578" cy="2139103"/>
            <a:chOff x="3810670" y="837011"/>
            <a:chExt cx="2708578" cy="21391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1FAF76-4302-C74E-B9A2-736FB832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61" b="6245"/>
            <a:stretch/>
          </p:blipFill>
          <p:spPr>
            <a:xfrm>
              <a:off x="3810670" y="1168880"/>
              <a:ext cx="2708578" cy="18072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C94F43-C6F9-954D-A5BB-6F0891154633}"/>
                </a:ext>
              </a:extLst>
            </p:cNvPr>
            <p:cNvSpPr txBox="1"/>
            <p:nvPr/>
          </p:nvSpPr>
          <p:spPr>
            <a:xfrm>
              <a:off x="3906866" y="837011"/>
              <a:ext cx="261238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SNR 2 GHz wide </a:t>
              </a:r>
              <a:r>
                <a:rPr lang="en-US" dirty="0" err="1"/>
                <a:t>spw</a:t>
              </a:r>
              <a:r>
                <a:rPr lang="en-US" dirty="0"/>
                <a:t> (Band 6)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F9FEC1-41E0-0D4F-A94D-5C442405B3DC}"/>
                </a:ext>
              </a:extLst>
            </p:cNvPr>
            <p:cNvSpPr txBox="1"/>
            <p:nvPr/>
          </p:nvSpPr>
          <p:spPr>
            <a:xfrm>
              <a:off x="4010829" y="1342447"/>
              <a:ext cx="235654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few % ripple of width ~500 MHz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4E1F20-B3B4-E94A-9A7F-357EB87AA4CD}"/>
              </a:ext>
            </a:extLst>
          </p:cNvPr>
          <p:cNvGrpSpPr/>
          <p:nvPr/>
        </p:nvGrpSpPr>
        <p:grpSpPr>
          <a:xfrm>
            <a:off x="6388270" y="837011"/>
            <a:ext cx="2755730" cy="2115269"/>
            <a:chOff x="6388270" y="837011"/>
            <a:chExt cx="2755730" cy="21152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953DB5-2350-C641-894B-475A358E4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90" b="5568"/>
            <a:stretch/>
          </p:blipFill>
          <p:spPr>
            <a:xfrm>
              <a:off x="6388270" y="1154111"/>
              <a:ext cx="2657532" cy="179816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5B2A31-7D66-E34B-86CC-9C6B8017FB26}"/>
                </a:ext>
              </a:extLst>
            </p:cNvPr>
            <p:cNvSpPr txBox="1"/>
            <p:nvPr/>
          </p:nvSpPr>
          <p:spPr>
            <a:xfrm>
              <a:off x="6565987" y="837011"/>
              <a:ext cx="257801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 SNR 2 GHz wide </a:t>
              </a:r>
              <a:r>
                <a:rPr lang="en-US" dirty="0" err="1"/>
                <a:t>spw</a:t>
              </a:r>
              <a:r>
                <a:rPr lang="en-US" dirty="0"/>
                <a:t> (Band 8)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316DFC-A45A-B346-9DAE-6162FA749FBA}"/>
                </a:ext>
              </a:extLst>
            </p:cNvPr>
            <p:cNvSpPr txBox="1"/>
            <p:nvPr/>
          </p:nvSpPr>
          <p:spPr>
            <a:xfrm>
              <a:off x="7158682" y="1993949"/>
              <a:ext cx="178843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   ~10 % variation: Shows that even wide </a:t>
              </a:r>
              <a:r>
                <a:rPr lang="en-US" sz="1300" dirty="0" err="1"/>
                <a:t>spws</a:t>
              </a:r>
              <a:r>
                <a:rPr lang="en-US" sz="1300" dirty="0"/>
                <a:t> are sometimes challenging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55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370187" y="225502"/>
            <a:ext cx="8773811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</a:t>
            </a:r>
            <a:r>
              <a:rPr lang="en-US" sz="2000" b="1" dirty="0"/>
              <a:t>  </a:t>
            </a:r>
            <a:r>
              <a:rPr lang="en-US" sz="2400" dirty="0"/>
              <a:t>One Benefit of Higher Spectral Resolution</a:t>
            </a:r>
          </a:p>
          <a:p>
            <a:r>
              <a:rPr lang="en-US" sz="2000" b="1" dirty="0" err="1">
                <a:solidFill>
                  <a:srgbClr val="00B050"/>
                </a:solidFill>
              </a:rPr>
              <a:t>findContinuum</a:t>
            </a:r>
            <a:r>
              <a:rPr lang="en-US" sz="2000" b="1" dirty="0">
                <a:solidFill>
                  <a:srgbClr val="00B050"/>
                </a:solidFill>
              </a:rPr>
              <a:t> results for coarsest spectral windows will improve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Current TDM resolution of 31 MHz (40 km/s in Band 6) dilutes &amp; blends narrow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Proposed correlator specification of 7.6 MHz (would improve to 10 km/s in Band 6)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571EE-4D9D-124F-9A46-33AB5F74E21F}"/>
              </a:ext>
            </a:extLst>
          </p:cNvPr>
          <p:cNvSpPr txBox="1"/>
          <p:nvPr/>
        </p:nvSpPr>
        <p:spPr>
          <a:xfrm>
            <a:off x="559658" y="1648782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Example:  Same modest hot core observed in TDM vs. FDM:  Number of continuum channels recovered: 5%  vs. 12%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BAE2CE-80F9-5742-A156-CB8B5511CBAA}"/>
              </a:ext>
            </a:extLst>
          </p:cNvPr>
          <p:cNvGrpSpPr/>
          <p:nvPr/>
        </p:nvGrpSpPr>
        <p:grpSpPr>
          <a:xfrm>
            <a:off x="4711027" y="2295113"/>
            <a:ext cx="3566924" cy="3000936"/>
            <a:chOff x="4856813" y="2389514"/>
            <a:chExt cx="3275351" cy="2680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C15C3B-6B83-7F4D-936C-9DD1E0981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38" t="6829" r="9378" b="2517"/>
            <a:stretch/>
          </p:blipFill>
          <p:spPr>
            <a:xfrm>
              <a:off x="4856813" y="2389514"/>
              <a:ext cx="3275351" cy="26803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4C1134-10AC-B740-809F-3833C10B9C4A}"/>
                </a:ext>
              </a:extLst>
            </p:cNvPr>
            <p:cNvSpPr txBox="1"/>
            <p:nvPr/>
          </p:nvSpPr>
          <p:spPr>
            <a:xfrm>
              <a:off x="5103138" y="2677356"/>
              <a:ext cx="1537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FDM at 217 GHz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D5BF08-F708-F649-8786-4B44C42472D3}"/>
                </a:ext>
              </a:extLst>
            </p:cNvPr>
            <p:cNvSpPr/>
            <p:nvPr/>
          </p:nvSpPr>
          <p:spPr>
            <a:xfrm>
              <a:off x="5392620" y="4094500"/>
              <a:ext cx="362465" cy="58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BF1C9-1FAB-064B-8EAE-2B109F24865C}"/>
                </a:ext>
              </a:extLst>
            </p:cNvPr>
            <p:cNvSpPr txBox="1"/>
            <p:nvPr/>
          </p:nvSpPr>
          <p:spPr>
            <a:xfrm>
              <a:off x="5015684" y="3785294"/>
              <a:ext cx="1478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TDM resolution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2D64E6-7B25-B641-896C-3CBDD30285C9}"/>
              </a:ext>
            </a:extLst>
          </p:cNvPr>
          <p:cNvGrpSpPr/>
          <p:nvPr/>
        </p:nvGrpSpPr>
        <p:grpSpPr>
          <a:xfrm>
            <a:off x="626076" y="2257169"/>
            <a:ext cx="3968486" cy="3019700"/>
            <a:chOff x="933450" y="2360953"/>
            <a:chExt cx="3353738" cy="26803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0DEDF6-9B2C-3D41-BE76-1643037EA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0" t="6079" r="8739" b="3268"/>
            <a:stretch/>
          </p:blipFill>
          <p:spPr>
            <a:xfrm>
              <a:off x="933450" y="2360953"/>
              <a:ext cx="3353738" cy="26803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37CBD1-1295-054A-89AE-2B6296DBBCA8}"/>
                </a:ext>
              </a:extLst>
            </p:cNvPr>
            <p:cNvSpPr txBox="1"/>
            <p:nvPr/>
          </p:nvSpPr>
          <p:spPr>
            <a:xfrm>
              <a:off x="2610319" y="2677356"/>
              <a:ext cx="15420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TDM at 216 GHz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DF869A-16F7-CE46-97B5-26A62E3C998F}"/>
                </a:ext>
              </a:extLst>
            </p:cNvPr>
            <p:cNvSpPr txBox="1"/>
            <p:nvPr/>
          </p:nvSpPr>
          <p:spPr>
            <a:xfrm>
              <a:off x="2236470" y="3091340"/>
              <a:ext cx="2050718" cy="737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It is difficult to tell which features are real lines.  So, sometimes they contaminate the chosen continuum ranges.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33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227673" y="113770"/>
            <a:ext cx="941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  <a:r>
              <a:rPr lang="en-US" sz="2400" dirty="0"/>
              <a:t>Concerns with Wider Bandwidth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Mitaka, Japan | Oct 14-16,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A08B1-73F0-784F-AB4D-1CD4E840F837}"/>
              </a:ext>
            </a:extLst>
          </p:cNvPr>
          <p:cNvSpPr txBox="1"/>
          <p:nvPr/>
        </p:nvSpPr>
        <p:spPr>
          <a:xfrm>
            <a:off x="127087" y="2223513"/>
            <a:ext cx="39331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Spectral index vs. time of J1924-2914, according to ALMA calibrator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10C18-553F-384D-90C6-EBD448461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8" t="9335" r="8769" b="2483"/>
          <a:stretch/>
        </p:blipFill>
        <p:spPr>
          <a:xfrm>
            <a:off x="4060221" y="2144750"/>
            <a:ext cx="4235281" cy="3218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71D75-EDB2-B64D-89BC-509C2F2AB9C3}"/>
              </a:ext>
            </a:extLst>
          </p:cNvPr>
          <p:cNvSpPr txBox="1"/>
          <p:nvPr/>
        </p:nvSpPr>
        <p:spPr>
          <a:xfrm>
            <a:off x="159023" y="550721"/>
            <a:ext cx="8441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 Effect of spectral index becomes more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Fractional bandwidth at Bands 1 &amp; 3:  (f</a:t>
            </a:r>
            <a:r>
              <a:rPr lang="en-US" sz="1600" baseline="-25000" dirty="0"/>
              <a:t>max</a:t>
            </a:r>
            <a:r>
              <a:rPr lang="en-US" sz="1600" dirty="0"/>
              <a:t>-</a:t>
            </a:r>
            <a:r>
              <a:rPr lang="en-US" sz="1600" dirty="0" err="1"/>
              <a:t>f</a:t>
            </a:r>
            <a:r>
              <a:rPr lang="en-US" sz="1600" baseline="-25000" dirty="0" err="1"/>
              <a:t>min</a:t>
            </a:r>
            <a:r>
              <a:rPr lang="en-US" sz="1600" dirty="0"/>
              <a:t>)/</a:t>
            </a:r>
            <a:r>
              <a:rPr lang="en-US" sz="1600" dirty="0" err="1"/>
              <a:t>f</a:t>
            </a:r>
            <a:r>
              <a:rPr lang="en-US" sz="1600" baseline="-25000" dirty="0" err="1"/>
              <a:t>mean</a:t>
            </a:r>
            <a:r>
              <a:rPr lang="en-US" sz="1600" dirty="0"/>
              <a:t> is currently 18% &amp; 15%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Doubling IF bandwidth will make it 37% &amp;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Any errors in flux calibrator spectral index propagate to science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Precision of spectral index from calibrator database needs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</a:t>
            </a:r>
            <a:r>
              <a:rPr lang="en-US" sz="1600" dirty="0" err="1"/>
              <a:t>spws</a:t>
            </a:r>
            <a:r>
              <a:rPr lang="en-US" sz="1600" dirty="0"/>
              <a:t> become wider, will need 2 or more Taylor terms for continuum subtraction &amp; imaging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A73DB-47ED-E240-A2A8-E64D6D00B831}"/>
              </a:ext>
            </a:extLst>
          </p:cNvPr>
          <p:cNvSpPr txBox="1"/>
          <p:nvPr/>
        </p:nvSpPr>
        <p:spPr>
          <a:xfrm>
            <a:off x="254413" y="2947039"/>
            <a:ext cx="3678481" cy="206210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Mitigation -- reduce extrapolation errors: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Monitor absolute flux calibrators more often to better constrain temporal variations of spectral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Monitor at wider range of frequencies to better constrain spectral index as a function of potentially changing emission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3928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151930</TotalTime>
  <Words>1741</Words>
  <Application>Microsoft Macintosh PowerPoint</Application>
  <PresentationFormat>On-screen Show (16:10)</PresentationFormat>
  <Paragraphs>152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Context:  Motivations for wider bandwidth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Massive Protostellar Maelstrom of NGC6334I  </dc:title>
  <dc:creator>Microsoft Office User</dc:creator>
  <cp:lastModifiedBy> </cp:lastModifiedBy>
  <cp:revision>1149</cp:revision>
  <cp:lastPrinted>2018-05-18T20:49:46Z</cp:lastPrinted>
  <dcterms:created xsi:type="dcterms:W3CDTF">2016-09-13T17:14:43Z</dcterms:created>
  <dcterms:modified xsi:type="dcterms:W3CDTF">2020-10-06T18:15:30Z</dcterms:modified>
</cp:coreProperties>
</file>