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0"/>
  </p:notesMasterIdLst>
  <p:sldIdLst>
    <p:sldId id="270" r:id="rId2"/>
    <p:sldId id="271" r:id="rId3"/>
    <p:sldId id="304" r:id="rId4"/>
    <p:sldId id="301" r:id="rId5"/>
    <p:sldId id="302" r:id="rId6"/>
    <p:sldId id="303" r:id="rId7"/>
    <p:sldId id="315" r:id="rId8"/>
    <p:sldId id="314" r:id="rId9"/>
  </p:sldIdLst>
  <p:sldSz cx="9144000" cy="5715000" type="screen16x1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930D"/>
    <a:srgbClr val="FF00FF"/>
    <a:srgbClr val="73FEFF"/>
    <a:srgbClr val="0096FF"/>
    <a:srgbClr val="FFB539"/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6"/>
    <p:restoredTop sz="91642"/>
  </p:normalViewPr>
  <p:slideViewPr>
    <p:cSldViewPr snapToGrid="0" snapToObjects="1">
      <p:cViewPr varScale="1">
        <p:scale>
          <a:sx n="120" d="100"/>
          <a:sy n="120" d="100"/>
        </p:scale>
        <p:origin x="128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11" d="100"/>
        <a:sy n="11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FBBF8-4F0B-894A-9BEB-3823AE8C76AB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5A33A-5901-6F43-8E63-2C7A59B0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5A33A-5901-6F43-8E63-2C7A59B070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04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 Apr 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ALMA2030 Vision: Design considerations for Digitizers, Backend and Data Transmission System: NAOJ, Mitaka, Japan | Oct 14 -16,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34F1-7D6D-8742-A8A3-BB6BDFD754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 Apr 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ALMA2030 Vision: Design considerations for Digitizers, Backend and Data Transmission System: NAOJ, Mitaka, Japan | Oct 14 -16,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34F1-7D6D-8742-A8A3-BB6BDFD754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 Apr 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ALMA2030 Vision: Design considerations for Digitizers, Backend and Data Transmission System: NAOJ, Mitaka, Japan | Oct 14 -16,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34F1-7D6D-8742-A8A3-BB6BDFD754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 Apr 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42769" y="5296959"/>
            <a:ext cx="6433750" cy="304271"/>
          </a:xfrm>
        </p:spPr>
        <p:txBody>
          <a:bodyPr/>
          <a:lstStyle/>
          <a:p>
            <a:r>
              <a:rPr lang="en-US"/>
              <a:t>The ALMA2030 Vision: Design considerations for Digitizers, Backend and Data Transmission System: NAOJ, Mitaka, Japan | Oct 14 -16,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34F1-7D6D-8742-A8A3-BB6BDFD754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 Apr 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ALMA2030 Vision: Design considerations for Digitizers, Backend and Data Transmission System: NAOJ, Mitaka, Japan | Oct 14 -16,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34F1-7D6D-8742-A8A3-BB6BDFD754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 Apr 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ALMA2030 Vision: Design considerations for Digitizers, Backend and Data Transmission System: NAOJ, Mitaka, Japan | Oct 14 -16,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34F1-7D6D-8742-A8A3-BB6BDFD754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 Apr 07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ALMA2030 Vision: Design considerations for Digitizers, Backend and Data Transmission System: NAOJ, Mitaka, Japan | Oct 14 -16,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34F1-7D6D-8742-A8A3-BB6BDFD754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 Apr 07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ALMA2030 Vision: Design considerations for Digitizers, Backend and Data Transmission System: NAOJ, Mitaka, Japan | Oct 14 -16,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34F1-7D6D-8742-A8A3-BB6BDFD754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 Apr 07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ALMA2030 Vision: Design considerations for Digitizers, Backend and Data Transmission System: NAOJ, Mitaka, Japan | Oct 14 -16,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34F1-7D6D-8742-A8A3-BB6BDFD754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 Apr 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ALMA2030 Vision: Design considerations for Digitizers, Backend and Data Transmission System: NAOJ, Mitaka, Japan | Oct 14 -16,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34F1-7D6D-8742-A8A3-BB6BDFD754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2017 Apr 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ALMA2030 Vision: Design considerations for Digitizers, Backend and Data Transmission System: NAOJ, Mitaka, Japan | Oct 14 -16,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F34F1-7D6D-8742-A8A3-BB6BDFD754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2017 Apr 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0431" y="5296959"/>
            <a:ext cx="628547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ALMA2030 Vision: Design considerations for Digitizers, Backend and Data Transmission System: NAOJ, Mitaka, Japan | Oct 14 -16,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F34F1-7D6D-8742-A8A3-BB6BDFD75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1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9C37234-2087-5241-8825-B9C3996F1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53" y="1340990"/>
            <a:ext cx="8798795" cy="287564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14960" y="138069"/>
            <a:ext cx="8353552" cy="43501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ALMA Offline Software Considerations for Improved Bandwidth and Resolution</a:t>
            </a:r>
          </a:p>
          <a:p>
            <a:pPr algn="ctr"/>
            <a:r>
              <a:rPr lang="en-US" sz="4000" b="1" dirty="0"/>
              <a:t> </a:t>
            </a:r>
          </a:p>
        </p:txBody>
      </p:sp>
      <p:pic>
        <p:nvPicPr>
          <p:cNvPr id="8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34" y="4310844"/>
            <a:ext cx="535047" cy="69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0" descr="Screen shot 2011-02-28 at 11.21.4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3"/>
          <a:stretch>
            <a:fillRect/>
          </a:stretch>
        </p:blipFill>
        <p:spPr bwMode="auto">
          <a:xfrm>
            <a:off x="3893206" y="4488335"/>
            <a:ext cx="803718" cy="58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0" descr="Screen shot 2011-02-28 at 11.21.4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19"/>
          <a:stretch>
            <a:fillRect/>
          </a:stretch>
        </p:blipFill>
        <p:spPr bwMode="auto">
          <a:xfrm>
            <a:off x="4717568" y="4488336"/>
            <a:ext cx="589914" cy="61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6" descr="http://www.eso.org/public/archives/logos/screen/alma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438" y="3840719"/>
            <a:ext cx="577390" cy="81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47459" y="4623767"/>
            <a:ext cx="18054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500" dirty="0"/>
          </a:p>
        </p:txBody>
      </p:sp>
      <p:sp>
        <p:nvSpPr>
          <p:cNvPr id="4" name="Rectangle 3"/>
          <p:cNvSpPr/>
          <p:nvPr/>
        </p:nvSpPr>
        <p:spPr>
          <a:xfrm>
            <a:off x="1689742" y="4230177"/>
            <a:ext cx="3591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ea typeface="ＭＳ Ｐゴシック" charset="-128"/>
                <a:cs typeface="Gill Sans MT"/>
              </a:rPr>
              <a:t>Todd Hunter</a:t>
            </a:r>
          </a:p>
          <a:p>
            <a:r>
              <a:rPr lang="en-US" sz="1800" b="1" dirty="0">
                <a:ea typeface="ＭＳ Ｐゴシック" charset="-128"/>
                <a:cs typeface="Gill Sans MT"/>
              </a:rPr>
              <a:t>(NRAO-CV / NAASC)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679621" y="5192722"/>
            <a:ext cx="7784757" cy="304271"/>
          </a:xfrm>
        </p:spPr>
        <p:txBody>
          <a:bodyPr/>
          <a:lstStyle/>
          <a:p>
            <a:r>
              <a:rPr lang="en-US" b="1"/>
              <a:t>The ALMA2030 Vision: Design considerations for Digitizers, Backend and Data Transmission System: NAOJ, Mitaka, Japan | Oct 14 -16, 2020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9457D6-2A6F-9241-87B0-09B86D784943}"/>
              </a:ext>
            </a:extLst>
          </p:cNvPr>
          <p:cNvSpPr txBox="1"/>
          <p:nvPr/>
        </p:nvSpPr>
        <p:spPr>
          <a:xfrm>
            <a:off x="6500128" y="4146070"/>
            <a:ext cx="25975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 credit: Pablo </a:t>
            </a:r>
            <a:r>
              <a:rPr lang="en-US" dirty="0" err="1"/>
              <a:t>Carillo</a:t>
            </a:r>
            <a:r>
              <a:rPr lang="en-US" dirty="0"/>
              <a:t> (ALMA)</a:t>
            </a:r>
          </a:p>
        </p:txBody>
      </p:sp>
      <p:pic>
        <p:nvPicPr>
          <p:cNvPr id="28" name="Picture 76" descr="http://www.eso.org/public/archives/logos/screen/alma-logo.jpg">
            <a:extLst>
              <a:ext uri="{FF2B5EF4-FFF2-40B4-BE49-F238E27FC236}">
                <a16:creationId xmlns:a16="http://schemas.microsoft.com/office/drawing/2014/main" id="{87D26971-2786-8B48-BE14-3264B0ACA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845" y="4298861"/>
            <a:ext cx="535047" cy="77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977DBF-BEC0-E24A-9CAB-3A82D47C862E}"/>
              </a:ext>
            </a:extLst>
          </p:cNvPr>
          <p:cNvSpPr txBox="1"/>
          <p:nvPr/>
        </p:nvSpPr>
        <p:spPr>
          <a:xfrm>
            <a:off x="6228525" y="4562941"/>
            <a:ext cx="273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5 minute summary version</a:t>
            </a:r>
          </a:p>
        </p:txBody>
      </p:sp>
    </p:spTree>
    <p:extLst>
      <p:ext uri="{BB962C8B-B14F-4D97-AF65-F5344CB8AC3E}">
        <p14:creationId xmlns:p14="http://schemas.microsoft.com/office/powerpoint/2010/main" val="802440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FF1FF8-030A-1147-ACE5-F83F3AA8BDEA}"/>
              </a:ext>
            </a:extLst>
          </p:cNvPr>
          <p:cNvSpPr txBox="1"/>
          <p:nvPr/>
        </p:nvSpPr>
        <p:spPr>
          <a:xfrm>
            <a:off x="329184" y="225502"/>
            <a:ext cx="84307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Main Focus of this talk is QA2 (Pipeline)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Impact on Pipeline: </a:t>
            </a:r>
          </a:p>
          <a:p>
            <a:r>
              <a:rPr lang="en-US" sz="2400" dirty="0"/>
              <a:t>     Higher Spectral Resolution</a:t>
            </a:r>
          </a:p>
          <a:p>
            <a:pPr marL="571500" lvl="2" indent="-227013">
              <a:buFont typeface="Arial" panose="020B0604020202020204" pitchFamily="34" charset="0"/>
              <a:buChar char="•"/>
            </a:pPr>
            <a:r>
              <a:rPr lang="en-US" sz="1800" dirty="0"/>
              <a:t>Increase in processing time (more channels to calibrate and image)</a:t>
            </a:r>
          </a:p>
          <a:p>
            <a:pPr marL="571500" lvl="2" indent="-227013">
              <a:buFont typeface="Arial" panose="020B0604020202020204" pitchFamily="34" charset="0"/>
              <a:buChar char="•"/>
            </a:pPr>
            <a:r>
              <a:rPr lang="en-US" sz="1800" dirty="0"/>
              <a:t>Bandpass SNR may become more of a concern</a:t>
            </a:r>
          </a:p>
          <a:p>
            <a:pPr marL="571500" lvl="2" indent="-227013">
              <a:buFont typeface="Arial" panose="020B0604020202020204" pitchFamily="34" charset="0"/>
              <a:buChar char="•"/>
            </a:pPr>
            <a:r>
              <a:rPr lang="en-US" sz="1800" dirty="0"/>
              <a:t>Cube sizes become more challenging</a:t>
            </a:r>
          </a:p>
          <a:p>
            <a:pPr marL="571500" lvl="2" indent="-22701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50"/>
                </a:solidFill>
              </a:rPr>
              <a:t>Benefit:  </a:t>
            </a:r>
            <a:r>
              <a:rPr lang="en-US" sz="1800" dirty="0" err="1">
                <a:solidFill>
                  <a:srgbClr val="00B050"/>
                </a:solidFill>
              </a:rPr>
              <a:t>findContinuum</a:t>
            </a:r>
            <a:r>
              <a:rPr lang="en-US" sz="1800" dirty="0">
                <a:solidFill>
                  <a:srgbClr val="00B050"/>
                </a:solidFill>
              </a:rPr>
              <a:t> results for low-resolution </a:t>
            </a:r>
            <a:r>
              <a:rPr lang="en-US" sz="1800" dirty="0" err="1">
                <a:solidFill>
                  <a:srgbClr val="00B050"/>
                </a:solidFill>
              </a:rPr>
              <a:t>spws</a:t>
            </a:r>
            <a:r>
              <a:rPr lang="en-US" sz="1800" dirty="0">
                <a:solidFill>
                  <a:srgbClr val="00B050"/>
                </a:solidFill>
              </a:rPr>
              <a:t> will improve</a:t>
            </a:r>
          </a:p>
          <a:p>
            <a:r>
              <a:rPr lang="en-US" sz="2400" dirty="0"/>
              <a:t>     Wider Bandwidth</a:t>
            </a:r>
          </a:p>
          <a:p>
            <a:pPr marL="571500" lvl="2" indent="-227013">
              <a:buFont typeface="Arial" panose="020B0604020202020204" pitchFamily="34" charset="0"/>
              <a:buChar char="•"/>
            </a:pPr>
            <a:r>
              <a:rPr lang="en-US" sz="1800" dirty="0"/>
              <a:t>Effects of spectral index and varying atmospheric transmission will increase</a:t>
            </a:r>
          </a:p>
          <a:p>
            <a:pPr marL="571500" lvl="2" indent="-227013">
              <a:buFont typeface="Arial" panose="020B0604020202020204" pitchFamily="34" charset="0"/>
              <a:buChar char="•"/>
            </a:pPr>
            <a:r>
              <a:rPr lang="en-US" sz="1800" dirty="0"/>
              <a:t>Need to use spectral weights and improve monitoring of flux/bandpass calibrators</a:t>
            </a:r>
          </a:p>
          <a:p>
            <a:pPr marL="571500" lvl="2" indent="-227013">
              <a:buFont typeface="Arial" panose="020B0604020202020204" pitchFamily="34" charset="0"/>
              <a:buChar char="•"/>
            </a:pPr>
            <a:r>
              <a:rPr lang="en-US" sz="1800" dirty="0"/>
              <a:t>Further increase in processing time and size of each measurement set</a:t>
            </a:r>
          </a:p>
          <a:p>
            <a:pPr marL="571500" lvl="2" indent="-22701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50"/>
                </a:solidFill>
              </a:rPr>
              <a:t>Benefit:  Greater opportunity for continuum self-calibration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Impact on QA0: </a:t>
            </a:r>
          </a:p>
          <a:p>
            <a:pPr marL="581025" lvl="1" indent="-238125">
              <a:buFont typeface="Arial" panose="020B0604020202020204" pitchFamily="34" charset="0"/>
              <a:buChar char="•"/>
            </a:pPr>
            <a:r>
              <a:rPr lang="en-US" sz="1800" dirty="0"/>
              <a:t>Minor increase in processing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Impact on JAO ADC (Archive)</a:t>
            </a:r>
          </a:p>
          <a:p>
            <a:pPr marL="57150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Hardware upgrades are required to handle increase in data rate and volume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55918-C872-7649-88C5-DFDA2E59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ALMA2030 Vision: Design considerations for Digitizers, Backend and Data Transmission System: NAOJ, Mitaka, Japan | Oct 14 -16,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692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FF1FF8-030A-1147-ACE5-F83F3AA8BDEA}"/>
              </a:ext>
            </a:extLst>
          </p:cNvPr>
          <p:cNvSpPr txBox="1"/>
          <p:nvPr/>
        </p:nvSpPr>
        <p:spPr>
          <a:xfrm>
            <a:off x="160019" y="670024"/>
            <a:ext cx="354700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/>
              <a:t>Increase in processing time due to data rate increase (up to 8-16x, see Brogan presentation)   </a:t>
            </a:r>
            <a:r>
              <a:rPr lang="en-US" sz="1600" dirty="0">
                <a:solidFill>
                  <a:srgbClr val="0432FF"/>
                </a:solidFill>
              </a:rPr>
              <a:t>further parallelization needed</a:t>
            </a:r>
            <a:endParaRPr lang="en-US" sz="1800" dirty="0">
              <a:solidFill>
                <a:srgbClr val="0432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Cube sizes become more challenging. We currently limit: </a:t>
            </a:r>
          </a:p>
          <a:p>
            <a:pPr marL="800100" lvl="1" indent="-457200">
              <a:buFont typeface="+mj-lt"/>
              <a:buAutoNum type="alphaLcParenR"/>
            </a:pPr>
            <a:r>
              <a:rPr lang="en-US" sz="1600" dirty="0">
                <a:solidFill>
                  <a:srgbClr val="0432FF"/>
                </a:solidFill>
              </a:rPr>
              <a:t>Cube sizes to 60 GB (any larger is difficult to view)</a:t>
            </a:r>
          </a:p>
          <a:p>
            <a:pPr marL="800100" lvl="1" indent="-457200">
              <a:buFont typeface="+mj-lt"/>
              <a:buAutoNum type="alphaLcParenR"/>
            </a:pPr>
            <a:r>
              <a:rPr lang="en-US" sz="1600" dirty="0">
                <a:solidFill>
                  <a:srgbClr val="0432FF"/>
                </a:solidFill>
              </a:rPr>
              <a:t>Total product size to 350GB</a:t>
            </a:r>
          </a:p>
          <a:p>
            <a:pPr marL="800100" lvl="1" indent="-457200">
              <a:buFont typeface="+mj-lt"/>
              <a:buAutoNum type="alphaLcParenR"/>
            </a:pPr>
            <a:r>
              <a:rPr lang="en-US" sz="1600" dirty="0">
                <a:solidFill>
                  <a:srgbClr val="0432FF"/>
                </a:solidFill>
              </a:rPr>
              <a:t>Mitigation is a cascade of spectral binning, </a:t>
            </a:r>
            <a:r>
              <a:rPr lang="en-US" sz="1600" dirty="0" err="1">
                <a:solidFill>
                  <a:srgbClr val="0432FF"/>
                </a:solidFill>
              </a:rPr>
              <a:t>imsize</a:t>
            </a:r>
            <a:r>
              <a:rPr lang="en-US" sz="1600" dirty="0">
                <a:solidFill>
                  <a:srgbClr val="0432FF"/>
                </a:solidFill>
              </a:rPr>
              <a:t>, </a:t>
            </a:r>
            <a:r>
              <a:rPr lang="en-US" sz="1600" dirty="0" err="1">
                <a:solidFill>
                  <a:srgbClr val="0432FF"/>
                </a:solidFill>
              </a:rPr>
              <a:t>cellsize</a:t>
            </a:r>
            <a:r>
              <a:rPr lang="en-US" sz="1600" dirty="0">
                <a:solidFill>
                  <a:srgbClr val="0432FF"/>
                </a:solidFill>
              </a:rPr>
              <a:t>, # fields, # </a:t>
            </a:r>
            <a:r>
              <a:rPr lang="en-US" sz="1600" dirty="0" err="1">
                <a:solidFill>
                  <a:srgbClr val="0432FF"/>
                </a:solidFill>
              </a:rPr>
              <a:t>spws</a:t>
            </a:r>
            <a:r>
              <a:rPr lang="en-US" sz="1600" dirty="0">
                <a:solidFill>
                  <a:srgbClr val="0432FF"/>
                </a:solidFill>
              </a:rPr>
              <a:t>. </a:t>
            </a:r>
          </a:p>
          <a:p>
            <a:pPr lvl="1"/>
            <a:endParaRPr lang="en-US" sz="1600" dirty="0"/>
          </a:p>
          <a:p>
            <a:endParaRPr lang="en-US" sz="1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55918-C872-7649-88C5-DFDA2E59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ALMA2030 Vision: Design considerations for Digitizers, Backend and Data Transmission System: NAOJ, Mitaka, Japan | Oct 14 -16, 2020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51A651-D968-A949-8C07-686B941D0756}"/>
              </a:ext>
            </a:extLst>
          </p:cNvPr>
          <p:cNvSpPr txBox="1"/>
          <p:nvPr/>
        </p:nvSpPr>
        <p:spPr>
          <a:xfrm>
            <a:off x="-2960370" y="-90297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A2B1B0-083E-7741-BCAB-32C1E3F918BA}"/>
              </a:ext>
            </a:extLst>
          </p:cNvPr>
          <p:cNvSpPr txBox="1"/>
          <p:nvPr/>
        </p:nvSpPr>
        <p:spPr>
          <a:xfrm>
            <a:off x="285749" y="297180"/>
            <a:ext cx="869823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Impact on QA2 (Pipeline):  </a:t>
            </a:r>
            <a:r>
              <a:rPr lang="en-US" sz="2400" dirty="0">
                <a:solidFill>
                  <a:prstClr val="black"/>
                </a:solidFill>
              </a:rPr>
              <a:t>Concerns with Higher Spectral Resolution</a:t>
            </a:r>
          </a:p>
          <a:p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BB9AD4-B27F-9D41-9E80-A308F25329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4" t="4130" r="4744" b="1240"/>
          <a:stretch/>
        </p:blipFill>
        <p:spPr>
          <a:xfrm>
            <a:off x="3646170" y="907098"/>
            <a:ext cx="5346628" cy="40878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BF051C-2967-8D4D-8C71-808E80F09367}"/>
              </a:ext>
            </a:extLst>
          </p:cNvPr>
          <p:cNvSpPr txBox="1"/>
          <p:nvPr/>
        </p:nvSpPr>
        <p:spPr>
          <a:xfrm>
            <a:off x="4997249" y="3578936"/>
            <a:ext cx="3635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~8 hours: cubes (some take days)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50FC26-6AC2-324E-9572-ADACA725F98B}"/>
              </a:ext>
            </a:extLst>
          </p:cNvPr>
          <p:cNvSpPr txBox="1"/>
          <p:nvPr/>
        </p:nvSpPr>
        <p:spPr>
          <a:xfrm>
            <a:off x="4937760" y="1165604"/>
            <a:ext cx="3342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~0.5 hour: per-</a:t>
            </a:r>
            <a:r>
              <a:rPr lang="en-US" sz="2000" dirty="0" err="1"/>
              <a:t>spw</a:t>
            </a:r>
            <a:r>
              <a:rPr lang="en-US" sz="2000" dirty="0"/>
              <a:t> continuum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90A3C1-F8AE-1648-A9E1-EA2F19028281}"/>
              </a:ext>
            </a:extLst>
          </p:cNvPr>
          <p:cNvSpPr txBox="1"/>
          <p:nvPr/>
        </p:nvSpPr>
        <p:spPr>
          <a:xfrm>
            <a:off x="4878272" y="2354858"/>
            <a:ext cx="3433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~2 hours: aggregate continuum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69D4FB-C813-A342-BE97-C7267783FCE5}"/>
              </a:ext>
            </a:extLst>
          </p:cNvPr>
          <p:cNvCxnSpPr>
            <a:cxnSpLocks/>
          </p:cNvCxnSpPr>
          <p:nvPr/>
        </p:nvCxnSpPr>
        <p:spPr>
          <a:xfrm flipV="1">
            <a:off x="4937760" y="1367712"/>
            <a:ext cx="0" cy="266064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EBAC1A0-0A5F-2143-8E6A-012D923582B7}"/>
              </a:ext>
            </a:extLst>
          </p:cNvPr>
          <p:cNvSpPr txBox="1"/>
          <p:nvPr/>
        </p:nvSpPr>
        <p:spPr>
          <a:xfrm>
            <a:off x="369757" y="3864668"/>
            <a:ext cx="3276413" cy="120032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C00000"/>
                </a:solidFill>
              </a:rPr>
              <a:t>We will likely need to continue this policy with the new correlator, and perhaps add more options (e.g. sub-cubes)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C1675B-75AB-7648-BFA5-2EE01179AF31}"/>
              </a:ext>
            </a:extLst>
          </p:cNvPr>
          <p:cNvSpPr txBox="1"/>
          <p:nvPr/>
        </p:nvSpPr>
        <p:spPr>
          <a:xfrm>
            <a:off x="6987593" y="4765206"/>
            <a:ext cx="2136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Cycle 7 pipeline</a:t>
            </a:r>
          </a:p>
        </p:txBody>
      </p:sp>
    </p:spTree>
    <p:extLst>
      <p:ext uri="{BB962C8B-B14F-4D97-AF65-F5344CB8AC3E}">
        <p14:creationId xmlns:p14="http://schemas.microsoft.com/office/powerpoint/2010/main" val="3262772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FF1FF8-030A-1147-ACE5-F83F3AA8BDEA}"/>
              </a:ext>
            </a:extLst>
          </p:cNvPr>
          <p:cNvSpPr txBox="1"/>
          <p:nvPr/>
        </p:nvSpPr>
        <p:spPr>
          <a:xfrm>
            <a:off x="220054" y="225502"/>
            <a:ext cx="8923946" cy="2392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Impact on QA2 (Pipeline): </a:t>
            </a:r>
            <a:r>
              <a:rPr lang="en-US" sz="2400" dirty="0"/>
              <a:t>Concerns with Higher Spectral Resolution</a:t>
            </a:r>
          </a:p>
          <a:p>
            <a:endParaRPr lang="en-US" sz="1800" dirty="0"/>
          </a:p>
          <a:p>
            <a:r>
              <a:rPr lang="en-US" sz="2000" dirty="0"/>
              <a:t>3. Getting sufficient SNR on bandpass scan may become more difficult</a:t>
            </a:r>
          </a:p>
          <a:p>
            <a:pPr marL="635000" lvl="1" indent="-292100">
              <a:buFont typeface="+mj-lt"/>
              <a:buAutoNum type="alphaLcParenR"/>
            </a:pPr>
            <a:r>
              <a:rPr lang="en-US" sz="1800" dirty="0">
                <a:solidFill>
                  <a:srgbClr val="0432FF"/>
                </a:solidFill>
              </a:rPr>
              <a:t>Pipeline currently requires minimum of 8 channels across all </a:t>
            </a:r>
            <a:r>
              <a:rPr lang="en-US" sz="1800" dirty="0" err="1">
                <a:solidFill>
                  <a:srgbClr val="0432FF"/>
                </a:solidFill>
              </a:rPr>
              <a:t>spws</a:t>
            </a:r>
            <a:endParaRPr lang="en-US" sz="1800" dirty="0">
              <a:solidFill>
                <a:srgbClr val="0432FF"/>
              </a:solidFill>
            </a:endParaRPr>
          </a:p>
          <a:p>
            <a:pPr marL="635000" lvl="1" indent="-292100">
              <a:buFont typeface="+mj-lt"/>
              <a:buAutoNum type="alphaLcParenR"/>
            </a:pPr>
            <a:r>
              <a:rPr lang="en-US" sz="1800" dirty="0">
                <a:solidFill>
                  <a:srgbClr val="0432FF"/>
                </a:solidFill>
              </a:rPr>
              <a:t>Typical level of bandpass ripple in new hardware may be stronger or show finer frequency structure </a:t>
            </a:r>
            <a:r>
              <a:rPr lang="en-US" sz="1800" dirty="0">
                <a:solidFill>
                  <a:srgbClr val="0432FF"/>
                </a:solidFill>
                <a:sym typeface="Wingdings" pitchFamily="2" charset="2"/>
              </a:rPr>
              <a:t>  more observing time</a:t>
            </a:r>
            <a:r>
              <a:rPr lang="en-US" sz="1800" dirty="0">
                <a:solidFill>
                  <a:srgbClr val="0432FF"/>
                </a:solidFill>
              </a:rPr>
              <a:t> </a:t>
            </a:r>
          </a:p>
          <a:p>
            <a:pPr marL="800100" lvl="1" indent="-457200">
              <a:buFont typeface="+mj-lt"/>
              <a:buAutoNum type="alphaLcParenR"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55918-C872-7649-88C5-DFDA2E59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4577" y="5058478"/>
            <a:ext cx="6433750" cy="304271"/>
          </a:xfrm>
        </p:spPr>
        <p:txBody>
          <a:bodyPr/>
          <a:lstStyle/>
          <a:p>
            <a:r>
              <a:rPr lang="en-US"/>
              <a:t>The ALMA2030 Vision: Design considerations for Digitizers, Backend and Data Transmission System: NAOJ, Mitaka, Japan | Oct 14 -16, 2020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51A651-D968-A949-8C07-686B941D0756}"/>
              </a:ext>
            </a:extLst>
          </p:cNvPr>
          <p:cNvSpPr txBox="1"/>
          <p:nvPr/>
        </p:nvSpPr>
        <p:spPr>
          <a:xfrm>
            <a:off x="-2960370" y="-90297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D87C904-EDE4-F64A-8EC8-4E551DF0BD77}"/>
              </a:ext>
            </a:extLst>
          </p:cNvPr>
          <p:cNvGrpSpPr/>
          <p:nvPr/>
        </p:nvGrpSpPr>
        <p:grpSpPr>
          <a:xfrm>
            <a:off x="5917556" y="2389013"/>
            <a:ext cx="3585274" cy="2202266"/>
            <a:chOff x="5328110" y="3168855"/>
            <a:chExt cx="3585274" cy="22022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971DE30-5777-DE42-8B2D-0411AE34DF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886" b="4253"/>
            <a:stretch/>
          </p:blipFill>
          <p:spPr>
            <a:xfrm>
              <a:off x="5328110" y="3526191"/>
              <a:ext cx="2711309" cy="184493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9A6247-7858-9C46-B881-407D50DBD145}"/>
                </a:ext>
              </a:extLst>
            </p:cNvPr>
            <p:cNvSpPr txBox="1"/>
            <p:nvPr/>
          </p:nvSpPr>
          <p:spPr>
            <a:xfrm>
              <a:off x="5644377" y="3168855"/>
              <a:ext cx="32690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62 MHz </a:t>
              </a:r>
              <a:r>
                <a:rPr lang="en-US" sz="1600" dirty="0" err="1"/>
                <a:t>spw</a:t>
              </a:r>
              <a:r>
                <a:rPr lang="en-US" sz="1600" dirty="0"/>
                <a:t> (Band 6)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24A1C4-702B-7E4A-8803-B3EF5D677AA9}"/>
                </a:ext>
              </a:extLst>
            </p:cNvPr>
            <p:cNvSpPr txBox="1"/>
            <p:nvPr/>
          </p:nvSpPr>
          <p:spPr>
            <a:xfrm>
              <a:off x="5546853" y="3694167"/>
              <a:ext cx="234198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few % ripple of width ~20 MHz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A052A9-7EA9-244A-9068-12823482B088}"/>
              </a:ext>
            </a:extLst>
          </p:cNvPr>
          <p:cNvGrpSpPr/>
          <p:nvPr/>
        </p:nvGrpSpPr>
        <p:grpSpPr>
          <a:xfrm>
            <a:off x="84563" y="2426935"/>
            <a:ext cx="2708578" cy="2164344"/>
            <a:chOff x="3810670" y="811770"/>
            <a:chExt cx="2708578" cy="216434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E9C6C75-D8B1-444F-9389-5527C29221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461" b="6245"/>
            <a:stretch/>
          </p:blipFill>
          <p:spPr>
            <a:xfrm>
              <a:off x="3810670" y="1168880"/>
              <a:ext cx="2708578" cy="180723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0D6F532-AB28-404B-AB0E-10B63703FB21}"/>
                </a:ext>
              </a:extLst>
            </p:cNvPr>
            <p:cNvSpPr txBox="1"/>
            <p:nvPr/>
          </p:nvSpPr>
          <p:spPr>
            <a:xfrm>
              <a:off x="3810670" y="811770"/>
              <a:ext cx="26137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High SNR 2 GHz </a:t>
              </a:r>
              <a:r>
                <a:rPr lang="en-US" sz="1600" dirty="0" err="1"/>
                <a:t>spw</a:t>
              </a:r>
              <a:r>
                <a:rPr lang="en-US" sz="1600" dirty="0"/>
                <a:t> (Band 6)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5431F7E-222D-1540-BEE5-9C147BE5DEF0}"/>
                </a:ext>
              </a:extLst>
            </p:cNvPr>
            <p:cNvSpPr txBox="1"/>
            <p:nvPr/>
          </p:nvSpPr>
          <p:spPr>
            <a:xfrm>
              <a:off x="4010829" y="1342447"/>
              <a:ext cx="2356543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few % ripple of width~500 MHz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3EAFA-15D6-5E46-A9F4-74C58CD3E52E}"/>
              </a:ext>
            </a:extLst>
          </p:cNvPr>
          <p:cNvGrpSpPr/>
          <p:nvPr/>
        </p:nvGrpSpPr>
        <p:grpSpPr>
          <a:xfrm>
            <a:off x="2897571" y="2426935"/>
            <a:ext cx="2746784" cy="2134601"/>
            <a:chOff x="6299018" y="817679"/>
            <a:chExt cx="2746784" cy="213460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30572AB-6A05-B340-B4FE-37B3D60292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290" b="5568"/>
            <a:stretch/>
          </p:blipFill>
          <p:spPr>
            <a:xfrm>
              <a:off x="6388270" y="1154111"/>
              <a:ext cx="2657532" cy="179816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0325764-0033-D647-8F8B-17AE92320037}"/>
                </a:ext>
              </a:extLst>
            </p:cNvPr>
            <p:cNvSpPr txBox="1"/>
            <p:nvPr/>
          </p:nvSpPr>
          <p:spPr>
            <a:xfrm>
              <a:off x="6299018" y="817679"/>
              <a:ext cx="25776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Low SNR 2 GHz </a:t>
              </a:r>
              <a:r>
                <a:rPr lang="en-US" sz="1600" dirty="0" err="1"/>
                <a:t>spw</a:t>
              </a:r>
              <a:r>
                <a:rPr lang="en-US" sz="1600" dirty="0"/>
                <a:t> (Band 8)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1E61172-2641-4C48-84A5-7CFDFCF2ADFE}"/>
                </a:ext>
              </a:extLst>
            </p:cNvPr>
            <p:cNvSpPr txBox="1"/>
            <p:nvPr/>
          </p:nvSpPr>
          <p:spPr>
            <a:xfrm>
              <a:off x="7158682" y="1993949"/>
              <a:ext cx="17884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   ~10 % variation: Shows that even wide </a:t>
              </a:r>
              <a:r>
                <a:rPr lang="en-US" sz="1400" dirty="0" err="1"/>
                <a:t>spws</a:t>
              </a:r>
              <a:r>
                <a:rPr lang="en-US" sz="1400" dirty="0"/>
                <a:t> are sometimes challenging today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5596E05-8193-6B46-9706-E42166267C68}"/>
              </a:ext>
            </a:extLst>
          </p:cNvPr>
          <p:cNvSpPr txBox="1"/>
          <p:nvPr/>
        </p:nvSpPr>
        <p:spPr>
          <a:xfrm>
            <a:off x="1265072" y="2079842"/>
            <a:ext cx="5842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Some typical bandpass solutions in current ALMA data</a:t>
            </a:r>
          </a:p>
        </p:txBody>
      </p:sp>
    </p:spTree>
    <p:extLst>
      <p:ext uri="{BB962C8B-B14F-4D97-AF65-F5344CB8AC3E}">
        <p14:creationId xmlns:p14="http://schemas.microsoft.com/office/powerpoint/2010/main" val="2235331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FF1FF8-030A-1147-ACE5-F83F3AA8BDEA}"/>
              </a:ext>
            </a:extLst>
          </p:cNvPr>
          <p:cNvSpPr txBox="1"/>
          <p:nvPr/>
        </p:nvSpPr>
        <p:spPr>
          <a:xfrm>
            <a:off x="165709" y="41626"/>
            <a:ext cx="498417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Impact on QA2 (Pipeline): </a:t>
            </a:r>
          </a:p>
          <a:p>
            <a:r>
              <a:rPr lang="en-US" sz="2400" dirty="0"/>
              <a:t>Concerns with Wider Bandwidth</a:t>
            </a:r>
          </a:p>
          <a:p>
            <a:r>
              <a:rPr lang="en-US" sz="1800" dirty="0"/>
              <a:t>1. </a:t>
            </a:r>
            <a:r>
              <a:rPr lang="en-US" sz="1600" dirty="0"/>
              <a:t>Increase in processing time (calibration &amp; imaging)</a:t>
            </a:r>
          </a:p>
          <a:p>
            <a:r>
              <a:rPr lang="en-US" sz="1600" dirty="0"/>
              <a:t>2. Effect of spectral index becomes more important!</a:t>
            </a:r>
          </a:p>
          <a:p>
            <a:pPr marL="344488" lvl="1" indent="-10953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432FF"/>
                </a:solidFill>
              </a:rPr>
              <a:t>Fractional bandwidth will increase (37%, 25% at Band 1, 3)</a:t>
            </a:r>
          </a:p>
          <a:p>
            <a:pPr marL="344488" lvl="1" indent="-10953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432FF"/>
                </a:solidFill>
              </a:rPr>
              <a:t>Errors in flux calibrator spectral index propagate to sci target</a:t>
            </a:r>
          </a:p>
          <a:p>
            <a:pPr marL="344488" lvl="1" indent="-10953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432FF"/>
                </a:solidFill>
              </a:rPr>
              <a:t>Monitoring needs to be more often and in more bands</a:t>
            </a:r>
          </a:p>
          <a:p>
            <a:pPr marL="344488" lvl="1" indent="-10953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432FF"/>
                </a:solidFill>
              </a:rPr>
              <a:t>Wider </a:t>
            </a:r>
            <a:r>
              <a:rPr lang="en-US" sz="1400" dirty="0" err="1">
                <a:solidFill>
                  <a:srgbClr val="0432FF"/>
                </a:solidFill>
              </a:rPr>
              <a:t>spws</a:t>
            </a:r>
            <a:r>
              <a:rPr lang="en-US" sz="1400" dirty="0">
                <a:solidFill>
                  <a:srgbClr val="0432FF"/>
                </a:solidFill>
              </a:rPr>
              <a:t> will need 2 Taylor terms for per-</a:t>
            </a:r>
            <a:r>
              <a:rPr lang="en-US" sz="1400" dirty="0" err="1">
                <a:solidFill>
                  <a:srgbClr val="0432FF"/>
                </a:solidFill>
              </a:rPr>
              <a:t>spw</a:t>
            </a:r>
            <a:r>
              <a:rPr lang="en-US" sz="1400" dirty="0">
                <a:solidFill>
                  <a:srgbClr val="0432FF"/>
                </a:solidFill>
              </a:rPr>
              <a:t> </a:t>
            </a:r>
            <a:r>
              <a:rPr lang="en-US" sz="1400" dirty="0" err="1">
                <a:solidFill>
                  <a:srgbClr val="0432FF"/>
                </a:solidFill>
              </a:rPr>
              <a:t>mfs</a:t>
            </a:r>
            <a:r>
              <a:rPr lang="en-US" sz="1400" dirty="0">
                <a:solidFill>
                  <a:srgbClr val="0432FF"/>
                </a:solidFill>
              </a:rPr>
              <a:t> imaging</a:t>
            </a:r>
          </a:p>
          <a:p>
            <a:pPr marL="344488" lvl="1" indent="-10953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432FF"/>
                </a:solidFill>
              </a:rPr>
              <a:t>Continuum subtraction stage may need higher fit order</a:t>
            </a:r>
          </a:p>
          <a:p>
            <a:r>
              <a:rPr lang="en-US" sz="1600" dirty="0"/>
              <a:t>3. Greater variation in atmospheric transmission across each tuning, hence more variable </a:t>
            </a:r>
            <a:r>
              <a:rPr lang="en-US" sz="1600" dirty="0" err="1"/>
              <a:t>Tsys</a:t>
            </a:r>
            <a:r>
              <a:rPr lang="en-US" sz="1600" dirty="0"/>
              <a:t> and sensitivity:  </a:t>
            </a:r>
          </a:p>
          <a:p>
            <a:pPr marL="344488" lvl="1" indent="-109538">
              <a:buFont typeface="Arial" panose="020B0604020202020204" pitchFamily="34" charset="0"/>
              <a:buChar char="•"/>
              <a:tabLst>
                <a:tab pos="334963" algn="l"/>
              </a:tabLst>
            </a:pPr>
            <a:r>
              <a:rPr lang="en-US" sz="1400" dirty="0">
                <a:solidFill>
                  <a:srgbClr val="0432FF"/>
                </a:solidFill>
              </a:rPr>
              <a:t>use of per-channel weights will be needed for optimal S/N</a:t>
            </a:r>
          </a:p>
          <a:p>
            <a:pPr marL="344488" lvl="1" indent="-109538">
              <a:buFont typeface="Arial" panose="020B0604020202020204" pitchFamily="34" charset="0"/>
              <a:buChar char="•"/>
              <a:tabLst>
                <a:tab pos="334963" algn="l"/>
              </a:tabLst>
            </a:pPr>
            <a:r>
              <a:rPr lang="en-US" sz="1400" dirty="0">
                <a:solidFill>
                  <a:srgbClr val="0432FF"/>
                </a:solidFill>
              </a:rPr>
              <a:t>not yet commissioned for ALMA, will </a:t>
            </a:r>
            <a:r>
              <a:rPr lang="en-US" sz="1400" u="sng" dirty="0">
                <a:solidFill>
                  <a:srgbClr val="0432FF"/>
                </a:solidFill>
              </a:rPr>
              <a:t>increase</a:t>
            </a:r>
            <a:r>
              <a:rPr lang="en-US" sz="1400" dirty="0">
                <a:solidFill>
                  <a:srgbClr val="0432FF"/>
                </a:solidFill>
              </a:rPr>
              <a:t> measurement   set size by 50% and further </a:t>
            </a:r>
            <a:r>
              <a:rPr lang="en-US" sz="1400" u="sng" dirty="0">
                <a:solidFill>
                  <a:srgbClr val="0432FF"/>
                </a:solidFill>
              </a:rPr>
              <a:t>increase</a:t>
            </a:r>
            <a:r>
              <a:rPr lang="en-US" sz="1400" dirty="0">
                <a:solidFill>
                  <a:srgbClr val="0432FF"/>
                </a:solidFill>
              </a:rPr>
              <a:t> processing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55918-C872-7649-88C5-DFDA2E59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ALMA2030 Vision: Design considerations for Digitizers, Backend and Data Transmission System: NAOJ, Mitaka, Japan | Oct 14 -16, 2020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51A651-D968-A949-8C07-686B941D0756}"/>
              </a:ext>
            </a:extLst>
          </p:cNvPr>
          <p:cNvSpPr txBox="1"/>
          <p:nvPr/>
        </p:nvSpPr>
        <p:spPr>
          <a:xfrm>
            <a:off x="-2960370" y="-90297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11D074-EB72-CB4D-AE4D-42C223C0A731}"/>
              </a:ext>
            </a:extLst>
          </p:cNvPr>
          <p:cNvGrpSpPr/>
          <p:nvPr/>
        </p:nvGrpSpPr>
        <p:grpSpPr>
          <a:xfrm>
            <a:off x="4995672" y="48860"/>
            <a:ext cx="4052007" cy="3255006"/>
            <a:chOff x="4995672" y="48860"/>
            <a:chExt cx="4052007" cy="325500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9A08B1-73F0-784F-AB4D-1CD4E840F837}"/>
                </a:ext>
              </a:extLst>
            </p:cNvPr>
            <p:cNvSpPr txBox="1"/>
            <p:nvPr/>
          </p:nvSpPr>
          <p:spPr>
            <a:xfrm>
              <a:off x="4995672" y="48860"/>
              <a:ext cx="405200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Spectral index vs. time of J1924-2914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4D10C18-553F-384D-90C6-EBD4484613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448" t="9335" r="8769"/>
            <a:stretch/>
          </p:blipFill>
          <p:spPr>
            <a:xfrm>
              <a:off x="5149886" y="389744"/>
              <a:ext cx="3743581" cy="2914122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3B2D043-C185-824D-9EEF-7F8A396FF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683" y="3219933"/>
            <a:ext cx="2470784" cy="24111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674ECD-8011-9D4A-BE13-6EF3BB1A29B6}"/>
              </a:ext>
            </a:extLst>
          </p:cNvPr>
          <p:cNvSpPr txBox="1"/>
          <p:nvPr/>
        </p:nvSpPr>
        <p:spPr>
          <a:xfrm>
            <a:off x="4015294" y="3567139"/>
            <a:ext cx="226918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/>
              <a:t>4.  Need to solve the remaining issues with </a:t>
            </a:r>
            <a:r>
              <a:rPr lang="en-US" sz="1800" dirty="0" err="1"/>
              <a:t>spw</a:t>
            </a:r>
            <a:r>
              <a:rPr lang="en-US" sz="1800" dirty="0"/>
              <a:t>-to-</a:t>
            </a:r>
            <a:r>
              <a:rPr lang="en-US" sz="1800" dirty="0" err="1"/>
              <a:t>spw</a:t>
            </a:r>
            <a:r>
              <a:rPr lang="en-US" sz="1800" dirty="0"/>
              <a:t> offsets in calibrated visibilities (PIPE-613)</a:t>
            </a:r>
          </a:p>
          <a:p>
            <a:pPr algn="r"/>
            <a:endParaRPr lang="en-US" sz="16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1F49B5E-E5DD-0B4E-9E9A-243BF29D957E}"/>
              </a:ext>
            </a:extLst>
          </p:cNvPr>
          <p:cNvGrpSpPr/>
          <p:nvPr/>
        </p:nvGrpSpPr>
        <p:grpSpPr>
          <a:xfrm>
            <a:off x="165709" y="3365734"/>
            <a:ext cx="3711379" cy="2410465"/>
            <a:chOff x="165709" y="3365734"/>
            <a:chExt cx="2893209" cy="24104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57F68AB-BB6E-C345-8C4A-F7E14CCDAD5F}"/>
                </a:ext>
              </a:extLst>
            </p:cNvPr>
            <p:cNvGrpSpPr/>
            <p:nvPr/>
          </p:nvGrpSpPr>
          <p:grpSpPr>
            <a:xfrm>
              <a:off x="165709" y="3365734"/>
              <a:ext cx="2893209" cy="2410465"/>
              <a:chOff x="165709" y="3365734"/>
              <a:chExt cx="2893209" cy="2410465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EEECA84-6869-4248-8A05-D7A381398F2A}"/>
                  </a:ext>
                </a:extLst>
              </p:cNvPr>
              <p:cNvGrpSpPr/>
              <p:nvPr/>
            </p:nvGrpSpPr>
            <p:grpSpPr>
              <a:xfrm>
                <a:off x="165709" y="3365734"/>
                <a:ext cx="2893209" cy="2410465"/>
                <a:chOff x="165709" y="3365734"/>
                <a:chExt cx="2893209" cy="2410465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2B8DE59-F599-6549-B2E5-3B2F38944930}"/>
                    </a:ext>
                  </a:extLst>
                </p:cNvPr>
                <p:cNvSpPr txBox="1"/>
                <p:nvPr/>
              </p:nvSpPr>
              <p:spPr>
                <a:xfrm>
                  <a:off x="861505" y="5406867"/>
                  <a:ext cx="1741374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/>
                    <a:t>Frequency (GHz)</a:t>
                  </a:r>
                </a:p>
              </p:txBody>
            </p:sp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E1E2AA49-E703-9D40-9657-7BA78A6706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4402" t="9704" r="8852" b="6550"/>
                <a:stretch/>
              </p:blipFill>
              <p:spPr>
                <a:xfrm>
                  <a:off x="405467" y="3586649"/>
                  <a:ext cx="2653451" cy="1930016"/>
                </a:xfrm>
                <a:prstGeom prst="rect">
                  <a:avLst/>
                </a:prstGeom>
              </p:spPr>
            </p:pic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18043A8-A4B4-EE41-A1F3-D62E50A135EA}"/>
                    </a:ext>
                  </a:extLst>
                </p:cNvPr>
                <p:cNvSpPr txBox="1"/>
                <p:nvPr/>
              </p:nvSpPr>
              <p:spPr>
                <a:xfrm rot="16200000">
                  <a:off x="-599244" y="4130687"/>
                  <a:ext cx="1930016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Transmission (%)</a:t>
                  </a:r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BF78C9F-55CC-0C47-AB21-FC0A327A5269}"/>
                  </a:ext>
                </a:extLst>
              </p:cNvPr>
              <p:cNvSpPr txBox="1"/>
              <p:nvPr/>
            </p:nvSpPr>
            <p:spPr>
              <a:xfrm rot="16200000">
                <a:off x="2071939" y="4298334"/>
                <a:ext cx="612668" cy="287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2x    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F20FE09-D712-044E-825C-86C1D7FFB99F}"/>
                  </a:ext>
                </a:extLst>
              </p:cNvPr>
              <p:cNvSpPr txBox="1"/>
              <p:nvPr/>
            </p:nvSpPr>
            <p:spPr>
              <a:xfrm rot="16200000">
                <a:off x="2458651" y="4371661"/>
                <a:ext cx="453970" cy="287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4 x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DB8F6E-73A7-4C40-81CA-3E34F417FA3B}"/>
                </a:ext>
              </a:extLst>
            </p:cNvPr>
            <p:cNvSpPr txBox="1"/>
            <p:nvPr/>
          </p:nvSpPr>
          <p:spPr>
            <a:xfrm rot="16200000">
              <a:off x="1224886" y="4366991"/>
              <a:ext cx="713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today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ABDC797-DD97-1D45-8074-8BABA04E508F}"/>
                </a:ext>
              </a:extLst>
            </p:cNvPr>
            <p:cNvSpPr txBox="1"/>
            <p:nvPr/>
          </p:nvSpPr>
          <p:spPr>
            <a:xfrm rot="16200000">
              <a:off x="1837347" y="4356479"/>
              <a:ext cx="713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today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69C565E-57B1-9A41-BB0D-ED0DCFD68A0E}"/>
                </a:ext>
              </a:extLst>
            </p:cNvPr>
            <p:cNvSpPr txBox="1"/>
            <p:nvPr/>
          </p:nvSpPr>
          <p:spPr>
            <a:xfrm rot="16200000">
              <a:off x="1182192" y="4356479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2x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03D1CF-DFE1-5047-AD4C-25AA5882AFF1}"/>
                </a:ext>
              </a:extLst>
            </p:cNvPr>
            <p:cNvSpPr txBox="1"/>
            <p:nvPr/>
          </p:nvSpPr>
          <p:spPr>
            <a:xfrm rot="16200000">
              <a:off x="889158" y="4366991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4x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286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FF1FF8-030A-1147-ACE5-F83F3AA8BDEA}"/>
              </a:ext>
            </a:extLst>
          </p:cNvPr>
          <p:cNvSpPr txBox="1"/>
          <p:nvPr/>
        </p:nvSpPr>
        <p:spPr>
          <a:xfrm>
            <a:off x="106326" y="113770"/>
            <a:ext cx="6756112" cy="543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Impact on QA2 (Pipeline): </a:t>
            </a:r>
          </a:p>
          <a:p>
            <a:r>
              <a:rPr lang="en-US" sz="2400" dirty="0"/>
              <a:t>Potential Benefit of Higher Spectral Resolution</a:t>
            </a:r>
          </a:p>
          <a:p>
            <a:r>
              <a:rPr lang="en-US" sz="2000" b="1" dirty="0" err="1">
                <a:solidFill>
                  <a:srgbClr val="00B050"/>
                </a:solidFill>
              </a:rPr>
              <a:t>findContinuum</a:t>
            </a:r>
            <a:r>
              <a:rPr lang="en-US" sz="2000" b="1" dirty="0">
                <a:solidFill>
                  <a:srgbClr val="00B050"/>
                </a:solidFill>
              </a:rPr>
              <a:t> results for the coarsest spectral windows will improve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Current TDM resolution of 31 MHz (40 km/s in Band 6) dilutes and blends narrow spectral 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Proposed correlator specification of 7.6 MHz (stretch goal 3.8 MHz) would improve this to 5-10 km/s in Band 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400" dirty="0"/>
              <a:t>Potential Benefits with Wider Bandwidth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1. Could try to fit for calibrator spectral index in low bands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Might be more accurate than current inter-band monitoring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2. Greater opportunity for continuum self-calibration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Even a single solution per EB will remove the bulk of residual antenna position errors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Especially important at long baselines: low surface brightness sensitivity and uncertain antenna positions (CSV-3579)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55918-C872-7649-88C5-DFDA2E59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ALMA2030 Vision: Design considerations for Digitizers, Backend and Data Transmission System: NAOJ, Mitaka, Japan | Oct 14 -16, 2020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51A651-D968-A949-8C07-686B941D0756}"/>
              </a:ext>
            </a:extLst>
          </p:cNvPr>
          <p:cNvSpPr txBox="1"/>
          <p:nvPr/>
        </p:nvSpPr>
        <p:spPr>
          <a:xfrm>
            <a:off x="-2960370" y="-90297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04E321-20DA-9543-ADB7-88230F1A36DD}"/>
              </a:ext>
            </a:extLst>
          </p:cNvPr>
          <p:cNvGrpSpPr/>
          <p:nvPr/>
        </p:nvGrpSpPr>
        <p:grpSpPr>
          <a:xfrm>
            <a:off x="6448415" y="86622"/>
            <a:ext cx="2391000" cy="1843751"/>
            <a:chOff x="6448415" y="411669"/>
            <a:chExt cx="2391000" cy="184375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9FBCADB-E031-7C49-905D-F4FA84596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190" t="6078" r="8739" b="6454"/>
            <a:stretch/>
          </p:blipFill>
          <p:spPr>
            <a:xfrm>
              <a:off x="6448415" y="411669"/>
              <a:ext cx="2391000" cy="184375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F7F670-00AC-E94E-AE2F-8CB862064287}"/>
                </a:ext>
              </a:extLst>
            </p:cNvPr>
            <p:cNvSpPr txBox="1"/>
            <p:nvPr/>
          </p:nvSpPr>
          <p:spPr>
            <a:xfrm>
              <a:off x="7180834" y="609659"/>
              <a:ext cx="15420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TDM at 216 GHz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868CF8-55E4-004A-B09C-E07A2BBA5129}"/>
                </a:ext>
              </a:extLst>
            </p:cNvPr>
            <p:cNvSpPr txBox="1"/>
            <p:nvPr/>
          </p:nvSpPr>
          <p:spPr>
            <a:xfrm>
              <a:off x="7447005" y="897341"/>
              <a:ext cx="12759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It is difficult to tell which features are real lines; sometimes they contaminate the chosen continuum ranges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81C8AFC-9A1F-FC46-846A-F8621E55044C}"/>
              </a:ext>
            </a:extLst>
          </p:cNvPr>
          <p:cNvGrpSpPr/>
          <p:nvPr/>
        </p:nvGrpSpPr>
        <p:grpSpPr>
          <a:xfrm>
            <a:off x="6502488" y="2235103"/>
            <a:ext cx="2335114" cy="1812040"/>
            <a:chOff x="4919116" y="2664386"/>
            <a:chExt cx="3275351" cy="254166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B06A153-AA89-4E4F-B199-8EB4597DDC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538" t="6829" r="9378" b="7206"/>
            <a:stretch/>
          </p:blipFill>
          <p:spPr>
            <a:xfrm>
              <a:off x="4919116" y="2664386"/>
              <a:ext cx="3275351" cy="254166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5DBA50B-CB3E-FE4A-878D-E52CA4A16471}"/>
                </a:ext>
              </a:extLst>
            </p:cNvPr>
            <p:cNvSpPr txBox="1"/>
            <p:nvPr/>
          </p:nvSpPr>
          <p:spPr>
            <a:xfrm>
              <a:off x="5424000" y="2908740"/>
              <a:ext cx="15372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FDM at 217 GHz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9EDA267-F870-1241-BBFA-3D83A57FBA81}"/>
                </a:ext>
              </a:extLst>
            </p:cNvPr>
            <p:cNvSpPr/>
            <p:nvPr/>
          </p:nvSpPr>
          <p:spPr>
            <a:xfrm>
              <a:off x="5392620" y="4094500"/>
              <a:ext cx="362465" cy="586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DD8F59-8735-2141-BE1F-2B26868E96B7}"/>
                </a:ext>
              </a:extLst>
            </p:cNvPr>
            <p:cNvSpPr txBox="1"/>
            <p:nvPr/>
          </p:nvSpPr>
          <p:spPr>
            <a:xfrm>
              <a:off x="4919116" y="3422741"/>
              <a:ext cx="1440984" cy="733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70C0"/>
                  </a:solidFill>
                </a:rPr>
                <a:t>TDM resolution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3360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FF1FF8-030A-1147-ACE5-F83F3AA8BDEA}"/>
              </a:ext>
            </a:extLst>
          </p:cNvPr>
          <p:cNvSpPr txBox="1"/>
          <p:nvPr/>
        </p:nvSpPr>
        <p:spPr>
          <a:xfrm>
            <a:off x="331470" y="225502"/>
            <a:ext cx="83100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Impact on QA0</a:t>
            </a:r>
            <a:r>
              <a:rPr lang="en-US" sz="2000" b="1" dirty="0"/>
              <a:t>:  </a:t>
            </a:r>
            <a:r>
              <a:rPr lang="en-US" sz="2400" dirty="0">
                <a:solidFill>
                  <a:srgbClr val="C00000"/>
                </a:solidFill>
              </a:rPr>
              <a:t>Minor increase in processing time</a:t>
            </a:r>
          </a:p>
          <a:p>
            <a:r>
              <a:rPr lang="en-US" sz="2400" dirty="0"/>
              <a:t>Categories currently assessed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Are all critical calibration intents present?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Antennas/Weather:  &gt;50% antennas not flagged, including relative </a:t>
            </a:r>
            <a:r>
              <a:rPr lang="en-US" sz="2000" dirty="0" err="1"/>
              <a:t>Tsys</a:t>
            </a:r>
            <a:r>
              <a:rPr lang="en-US" sz="2000" dirty="0"/>
              <a:t>, delay, amplitude gain, and phase noise (&lt;1 radian)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SNR on gain calibrator (&gt;10 per antenna per scan after </a:t>
            </a:r>
            <a:r>
              <a:rPr lang="en-US" sz="2000" dirty="0" err="1"/>
              <a:t>spws</a:t>
            </a:r>
            <a:r>
              <a:rPr lang="en-US" sz="2000" dirty="0"/>
              <a:t> combined)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Time on science target (at least 20% of expected time per-EB)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Bandpass SNR (&gt;30 across &gt;=4 bins) and shape of solution (no platforming)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b="1" dirty="0"/>
              <a:t>Impact on QA0+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Presently a scaled-down (imprecise) version of calibration, and it images only the channel averaged data of first science target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Unclear what future plans for QA0+ will entail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Any steps that involve channelized data will increase in processing time</a:t>
            </a:r>
          </a:p>
          <a:p>
            <a:endParaRPr lang="en-US" sz="1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55918-C872-7649-88C5-DFDA2E59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ALMA2030 Vision: Design considerations for Digitizers, Backend and Data Transmission System: NAOJ, Mitaka, Japan | Oct 14 -16, 2020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51A651-D968-A949-8C07-686B941D0756}"/>
              </a:ext>
            </a:extLst>
          </p:cNvPr>
          <p:cNvSpPr txBox="1"/>
          <p:nvPr/>
        </p:nvSpPr>
        <p:spPr>
          <a:xfrm>
            <a:off x="-2960370" y="-90297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54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FF1FF8-030A-1147-ACE5-F83F3AA8BDEA}"/>
              </a:ext>
            </a:extLst>
          </p:cNvPr>
          <p:cNvSpPr txBox="1"/>
          <p:nvPr/>
        </p:nvSpPr>
        <p:spPr>
          <a:xfrm>
            <a:off x="113374" y="113770"/>
            <a:ext cx="788762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Impact on JAO ADC / Archive: </a:t>
            </a:r>
            <a:br>
              <a:rPr lang="en-US" dirty="0"/>
            </a:br>
            <a:r>
              <a:rPr lang="en-US" sz="1600" dirty="0"/>
              <a:t>Summary of:  “Impact on JAO-ADC Infrastructure of the Correlator Upgrade Project  (CUP)” </a:t>
            </a:r>
          </a:p>
          <a:p>
            <a:r>
              <a:rPr lang="en-US" sz="1600" dirty="0"/>
              <a:t>PRELIMINARY ASSESSMENT,   ALMA-70.05.00.00-0077-A-REP,  </a:t>
            </a:r>
            <a:r>
              <a:rPr lang="en-US" sz="1600" u="sng" dirty="0"/>
              <a:t>March 2018</a:t>
            </a:r>
          </a:p>
          <a:p>
            <a:endParaRPr lang="en-US" sz="1400" dirty="0"/>
          </a:p>
          <a:p>
            <a:r>
              <a:rPr lang="en-US" sz="1600" dirty="0"/>
              <a:t>Based on “Data Rate Impact of the ALMA Correlator Upgrade Project (Phase-1)” by Brogan &amp; Hunter (Jan. 2017)  </a:t>
            </a:r>
            <a:r>
              <a:rPr lang="en-US" sz="1400" dirty="0">
                <a:sym typeface="Wingdings" pitchFamily="2" charset="2"/>
              </a:rPr>
              <a:t> </a:t>
            </a:r>
            <a:r>
              <a:rPr lang="en-US" sz="1600" dirty="0">
                <a:solidFill>
                  <a:srgbClr val="0432FF"/>
                </a:solidFill>
              </a:rPr>
              <a:t>Factor of 5.6 x more channels and 2.8 x volume than Cycle 5					 (which still stored dual-stream ASDMs with online WVR).   </a:t>
            </a:r>
            <a:endParaRPr lang="en-US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55918-C872-7649-88C5-DFDA2E59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ALMA2030 Vision: Design considerations for Digitizers, Backend and Data Transmission System: NAOJ, Mitaka, Japan | Oct 14 -16, 2020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51A651-D968-A949-8C07-686B941D0756}"/>
              </a:ext>
            </a:extLst>
          </p:cNvPr>
          <p:cNvSpPr txBox="1"/>
          <p:nvPr/>
        </p:nvSpPr>
        <p:spPr>
          <a:xfrm>
            <a:off x="-2960370" y="-90297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0E5E9C-D4E5-B840-9378-349CB98DC9DC}"/>
              </a:ext>
            </a:extLst>
          </p:cNvPr>
          <p:cNvSpPr txBox="1"/>
          <p:nvPr/>
        </p:nvSpPr>
        <p:spPr>
          <a:xfrm>
            <a:off x="113374" y="1947755"/>
            <a:ext cx="900214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/>
              <a:t>OSF Data Center: </a:t>
            </a:r>
          </a:p>
          <a:p>
            <a:pPr marL="685800" lvl="1" indent="-342900">
              <a:buFont typeface="+mj-lt"/>
              <a:buAutoNum type="alphaLcParenR"/>
            </a:pPr>
            <a:r>
              <a:rPr lang="en-US" sz="1600" dirty="0"/>
              <a:t>Rack space is limited, but not thought to be a critical situation</a:t>
            </a:r>
          </a:p>
          <a:p>
            <a:pPr marL="685800" lvl="1" indent="-342900">
              <a:buFont typeface="+mj-lt"/>
              <a:buAutoNum type="alphaLcParenR"/>
            </a:pPr>
            <a:r>
              <a:rPr lang="en-US" sz="1600" dirty="0"/>
              <a:t>Electrical power and cooling: not a problem; but need more power outlets (completed in 2019?)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SCO Data Center (similar issues to OSF)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Data Handling</a:t>
            </a:r>
          </a:p>
          <a:p>
            <a:pPr marL="685800" lvl="1" indent="-342900">
              <a:buFont typeface="+mj-lt"/>
              <a:buAutoNum type="alphaLcParenR"/>
            </a:pPr>
            <a:r>
              <a:rPr lang="en-US" sz="1600" dirty="0"/>
              <a:t>CDP network cards and switches at AOS and OSF:  1Gb -&gt; 10Gb  (underway: ICT-13957, ICT-16513)</a:t>
            </a:r>
          </a:p>
          <a:p>
            <a:pPr marL="685800" lvl="1" indent="-342900">
              <a:buFont typeface="+mj-lt"/>
              <a:buAutoNum type="alphaLcParenR"/>
            </a:pPr>
            <a:r>
              <a:rPr lang="en-US" sz="1600" dirty="0"/>
              <a:t>Improve firewall bandwidth capacity (AOS/OSF and SCO)</a:t>
            </a:r>
          </a:p>
          <a:p>
            <a:pPr marL="685800" lvl="1" indent="-342900">
              <a:buFont typeface="+mj-lt"/>
              <a:buAutoNum type="alphaLcParenR"/>
            </a:pPr>
            <a:r>
              <a:rPr lang="en-US" sz="1600" dirty="0"/>
              <a:t>AOS to SCO fiber link “should be able to handle the additional data“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Data Processing:  </a:t>
            </a:r>
          </a:p>
          <a:p>
            <a:pPr marL="685800" lvl="1" indent="-342900">
              <a:buFont typeface="+mj-lt"/>
              <a:buAutoNum type="alphaLcParenR"/>
            </a:pPr>
            <a:r>
              <a:rPr lang="en-US" sz="1600" dirty="0"/>
              <a:t>Memory upgrade to gas06 to 256 GB (for </a:t>
            </a:r>
            <a:r>
              <a:rPr lang="en-US" sz="1600" dirty="0" err="1"/>
              <a:t>TelCal</a:t>
            </a:r>
            <a:r>
              <a:rPr lang="en-US" sz="1600" dirty="0"/>
              <a:t>)</a:t>
            </a:r>
          </a:p>
          <a:p>
            <a:pPr marL="685800" lvl="1" indent="-342900">
              <a:buFont typeface="+mj-lt"/>
              <a:buAutoNum type="alphaLcParenR"/>
            </a:pPr>
            <a:r>
              <a:rPr lang="en-US" sz="1600" dirty="0"/>
              <a:t>Increase number of NGAS-</a:t>
            </a:r>
            <a:r>
              <a:rPr lang="en-US" sz="1600" dirty="0" err="1"/>
              <a:t>FrontEnd</a:t>
            </a:r>
            <a:r>
              <a:rPr lang="en-US" sz="1600" dirty="0"/>
              <a:t> servers</a:t>
            </a:r>
          </a:p>
          <a:p>
            <a:pPr marL="685800" lvl="1" indent="-342900">
              <a:buFont typeface="+mj-lt"/>
              <a:buAutoNum type="alphaLcParenR"/>
            </a:pPr>
            <a:r>
              <a:rPr lang="en-US" sz="1600" dirty="0"/>
              <a:t>Increase storage size on gas03 (spool area), NGAS storage at SCO (1PB/year), JAOPOST cluster</a:t>
            </a:r>
          </a:p>
        </p:txBody>
      </p:sp>
    </p:spTree>
    <p:extLst>
      <p:ext uri="{BB962C8B-B14F-4D97-AF65-F5344CB8AC3E}">
        <p14:creationId xmlns:p14="http://schemas.microsoft.com/office/powerpoint/2010/main" val="4142430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159940</TotalTime>
  <Words>1299</Words>
  <Application>Microsoft Macintosh PowerPoint</Application>
  <PresentationFormat>On-screen Show (16:10)</PresentationFormat>
  <Paragraphs>121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Massive Protostellar Maelstrom of NGC6334I  </dc:title>
  <dc:creator>Microsoft Office User</dc:creator>
  <cp:lastModifiedBy> </cp:lastModifiedBy>
  <cp:revision>1136</cp:revision>
  <cp:lastPrinted>2018-05-18T20:49:46Z</cp:lastPrinted>
  <dcterms:created xsi:type="dcterms:W3CDTF">2016-09-13T17:14:43Z</dcterms:created>
  <dcterms:modified xsi:type="dcterms:W3CDTF">2020-10-15T01:55:51Z</dcterms:modified>
</cp:coreProperties>
</file>