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  <p:sldMasterId id="2147484684" r:id="rId4"/>
  </p:sldMasterIdLst>
  <p:notesMasterIdLst>
    <p:notesMasterId r:id="rId59"/>
  </p:notesMasterIdLst>
  <p:handoutMasterIdLst>
    <p:handoutMasterId r:id="rId60"/>
  </p:handoutMasterIdLst>
  <p:sldIdLst>
    <p:sldId id="257" r:id="rId5"/>
    <p:sldId id="258" r:id="rId6"/>
    <p:sldId id="262" r:id="rId7"/>
    <p:sldId id="331" r:id="rId8"/>
    <p:sldId id="261" r:id="rId9"/>
    <p:sldId id="319" r:id="rId10"/>
    <p:sldId id="270" r:id="rId11"/>
    <p:sldId id="279" r:id="rId12"/>
    <p:sldId id="303" r:id="rId13"/>
    <p:sldId id="302" r:id="rId14"/>
    <p:sldId id="298" r:id="rId15"/>
    <p:sldId id="316" r:id="rId16"/>
    <p:sldId id="317" r:id="rId17"/>
    <p:sldId id="315" r:id="rId18"/>
    <p:sldId id="282" r:id="rId19"/>
    <p:sldId id="292" r:id="rId20"/>
    <p:sldId id="294" r:id="rId21"/>
    <p:sldId id="325" r:id="rId22"/>
    <p:sldId id="277" r:id="rId23"/>
    <p:sldId id="264" r:id="rId24"/>
    <p:sldId id="306" r:id="rId25"/>
    <p:sldId id="272" r:id="rId26"/>
    <p:sldId id="273" r:id="rId27"/>
    <p:sldId id="334" r:id="rId28"/>
    <p:sldId id="276" r:id="rId29"/>
    <p:sldId id="296" r:id="rId30"/>
    <p:sldId id="327" r:id="rId31"/>
    <p:sldId id="328" r:id="rId32"/>
    <p:sldId id="259" r:id="rId33"/>
    <p:sldId id="283" r:id="rId34"/>
    <p:sldId id="330" r:id="rId35"/>
    <p:sldId id="285" r:id="rId36"/>
    <p:sldId id="265" r:id="rId37"/>
    <p:sldId id="297" r:id="rId38"/>
    <p:sldId id="323" r:id="rId39"/>
    <p:sldId id="321" r:id="rId40"/>
    <p:sldId id="289" r:id="rId41"/>
    <p:sldId id="288" r:id="rId42"/>
    <p:sldId id="324" r:id="rId43"/>
    <p:sldId id="336" r:id="rId44"/>
    <p:sldId id="337" r:id="rId45"/>
    <p:sldId id="318" r:id="rId46"/>
    <p:sldId id="326" r:id="rId47"/>
    <p:sldId id="333" r:id="rId48"/>
    <p:sldId id="305" r:id="rId49"/>
    <p:sldId id="300" r:id="rId50"/>
    <p:sldId id="301" r:id="rId51"/>
    <p:sldId id="268" r:id="rId52"/>
    <p:sldId id="299" r:id="rId53"/>
    <p:sldId id="284" r:id="rId54"/>
    <p:sldId id="335" r:id="rId55"/>
    <p:sldId id="338" r:id="rId56"/>
    <p:sldId id="341" r:id="rId57"/>
    <p:sldId id="342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00FF00"/>
    <a:srgbClr val="000099"/>
    <a:srgbClr val="8CC7EA"/>
    <a:srgbClr val="EAEAEA"/>
    <a:srgbClr val="66CCFF"/>
    <a:srgbClr val="99CCFF"/>
    <a:srgbClr val="3300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9" autoAdjust="0"/>
    <p:restoredTop sz="94659" autoAdjust="0"/>
  </p:normalViewPr>
  <p:slideViewPr>
    <p:cSldViewPr snapToGrid="0" snapToObjects="1">
      <p:cViewPr varScale="1">
        <p:scale>
          <a:sx n="51" d="100"/>
          <a:sy n="51" d="100"/>
        </p:scale>
        <p:origin x="-18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52"/>
    </p:cViewPr>
  </p:sorter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7.xml"/><Relationship Id="rId2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NRAO\EVLA\Receivers\Trx-vs-Freq%20Plot\Trx-vs-Freq-All-Bands_L-S-Corrected_2012-05-25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88013318534967"/>
          <c:y val="0.14899401848831"/>
          <c:w val="0.901960784313725"/>
          <c:h val="0.7237629146275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'Rx Data'!$D$1</c:f>
              <c:strCache>
                <c:ptCount val="1"/>
                <c:pt idx="0">
                  <c:v>Simple Noise Model</c:v>
                </c:pt>
              </c:strCache>
            </c:strRef>
          </c:tx>
          <c:spPr>
            <a:ln w="25400">
              <a:solidFill>
                <a:srgbClr val="000000"/>
              </a:solidFill>
              <a:prstDash val="dash"/>
            </a:ln>
          </c:spPr>
          <c:marker>
            <c:symbol val="none"/>
          </c:marker>
          <c:xVal>
            <c:numRef>
              <c:f>'Rx Data'!$A$4:$A$501</c:f>
              <c:numCache>
                <c:formatCode>General</c:formatCode>
                <c:ptCount val="498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1.700000000000004</c:v>
                </c:pt>
                <c:pt idx="8">
                  <c:v>1.800000000000001</c:v>
                </c:pt>
                <c:pt idx="9">
                  <c:v>1.900000000000002</c:v>
                </c:pt>
                <c:pt idx="10">
                  <c:v>2.000000000000001</c:v>
                </c:pt>
                <c:pt idx="11">
                  <c:v>2.000000000000001</c:v>
                </c:pt>
                <c:pt idx="12">
                  <c:v>2.100000000000001</c:v>
                </c:pt>
                <c:pt idx="13">
                  <c:v>2.200000000000001</c:v>
                </c:pt>
                <c:pt idx="14">
                  <c:v>2.300000000000001</c:v>
                </c:pt>
                <c:pt idx="15">
                  <c:v>2.400000000000001</c:v>
                </c:pt>
                <c:pt idx="16">
                  <c:v>2.500000000000001</c:v>
                </c:pt>
                <c:pt idx="17">
                  <c:v>2.600000000000001</c:v>
                </c:pt>
                <c:pt idx="18">
                  <c:v>2.700000000000001</c:v>
                </c:pt>
                <c:pt idx="19">
                  <c:v>2.800000000000001</c:v>
                </c:pt>
                <c:pt idx="20">
                  <c:v>2.900000000000002</c:v>
                </c:pt>
                <c:pt idx="21">
                  <c:v>3.000000000000002</c:v>
                </c:pt>
                <c:pt idx="22">
                  <c:v>3.100000000000002</c:v>
                </c:pt>
                <c:pt idx="23">
                  <c:v>3.200000000000004</c:v>
                </c:pt>
                <c:pt idx="24">
                  <c:v>3.300000000000002</c:v>
                </c:pt>
                <c:pt idx="25">
                  <c:v>3.400000000000002</c:v>
                </c:pt>
                <c:pt idx="26">
                  <c:v>3.500000000000002</c:v>
                </c:pt>
                <c:pt idx="27">
                  <c:v>3.600000000000003</c:v>
                </c:pt>
                <c:pt idx="28">
                  <c:v>3.700000000000004</c:v>
                </c:pt>
                <c:pt idx="29">
                  <c:v>3.800000000000002</c:v>
                </c:pt>
                <c:pt idx="30">
                  <c:v>3.900000000000003</c:v>
                </c:pt>
                <c:pt idx="31">
                  <c:v>4.000000000000003</c:v>
                </c:pt>
                <c:pt idx="32">
                  <c:v>4.000000000000003</c:v>
                </c:pt>
                <c:pt idx="33">
                  <c:v>4.100000000000001</c:v>
                </c:pt>
                <c:pt idx="34">
                  <c:v>4.200000000000002</c:v>
                </c:pt>
                <c:pt idx="35">
                  <c:v>4.300000000000002</c:v>
                </c:pt>
                <c:pt idx="36">
                  <c:v>4.400000000000001</c:v>
                </c:pt>
                <c:pt idx="37">
                  <c:v>4.500000000000001</c:v>
                </c:pt>
                <c:pt idx="38">
                  <c:v>4.6</c:v>
                </c:pt>
                <c:pt idx="39">
                  <c:v>4.7</c:v>
                </c:pt>
                <c:pt idx="40">
                  <c:v>4.8</c:v>
                </c:pt>
                <c:pt idx="41">
                  <c:v>4.899999999999999</c:v>
                </c:pt>
                <c:pt idx="42">
                  <c:v>5.0</c:v>
                </c:pt>
                <c:pt idx="43">
                  <c:v>5.099999999999999</c:v>
                </c:pt>
                <c:pt idx="44">
                  <c:v>5.199999999999997</c:v>
                </c:pt>
                <c:pt idx="45">
                  <c:v>5.299999999999998</c:v>
                </c:pt>
                <c:pt idx="46">
                  <c:v>5.399999999999998</c:v>
                </c:pt>
                <c:pt idx="47">
                  <c:v>5.499999999999997</c:v>
                </c:pt>
                <c:pt idx="48">
                  <c:v>5.599999999999997</c:v>
                </c:pt>
                <c:pt idx="49">
                  <c:v>5.699999999999997</c:v>
                </c:pt>
                <c:pt idx="50">
                  <c:v>5.799999999999996</c:v>
                </c:pt>
                <c:pt idx="51">
                  <c:v>5.899999999999996</c:v>
                </c:pt>
                <c:pt idx="52">
                  <c:v>5.999999999999996</c:v>
                </c:pt>
                <c:pt idx="53">
                  <c:v>6.099999999999995</c:v>
                </c:pt>
                <c:pt idx="54">
                  <c:v>6.199999999999995</c:v>
                </c:pt>
                <c:pt idx="55">
                  <c:v>6.299999999999995</c:v>
                </c:pt>
                <c:pt idx="56">
                  <c:v>6.399999999999994</c:v>
                </c:pt>
                <c:pt idx="57">
                  <c:v>6.499999999999994</c:v>
                </c:pt>
                <c:pt idx="58">
                  <c:v>6.599999999999993</c:v>
                </c:pt>
                <c:pt idx="59">
                  <c:v>6.699999999999989</c:v>
                </c:pt>
                <c:pt idx="60">
                  <c:v>6.799999999999993</c:v>
                </c:pt>
                <c:pt idx="61">
                  <c:v>6.899999999999991</c:v>
                </c:pt>
                <c:pt idx="62">
                  <c:v>6.999999999999992</c:v>
                </c:pt>
                <c:pt idx="63">
                  <c:v>7.099999999999992</c:v>
                </c:pt>
                <c:pt idx="64">
                  <c:v>7.199999999999989</c:v>
                </c:pt>
                <c:pt idx="65">
                  <c:v>7.299999999999991</c:v>
                </c:pt>
                <c:pt idx="66">
                  <c:v>7.399999999999991</c:v>
                </c:pt>
                <c:pt idx="67">
                  <c:v>7.49999999999999</c:v>
                </c:pt>
                <c:pt idx="68">
                  <c:v>7.59999999999999</c:v>
                </c:pt>
                <c:pt idx="69">
                  <c:v>7.699999999999989</c:v>
                </c:pt>
                <c:pt idx="70">
                  <c:v>7.79999999999999</c:v>
                </c:pt>
                <c:pt idx="71">
                  <c:v>7.899999999999989</c:v>
                </c:pt>
                <c:pt idx="72">
                  <c:v>7.99999999999999</c:v>
                </c:pt>
                <c:pt idx="73">
                  <c:v>7.99999999999999</c:v>
                </c:pt>
                <c:pt idx="74">
                  <c:v>8.100000000000001</c:v>
                </c:pt>
                <c:pt idx="75">
                  <c:v>8.200000000000001</c:v>
                </c:pt>
                <c:pt idx="76">
                  <c:v>8.300000000000002</c:v>
                </c:pt>
                <c:pt idx="77">
                  <c:v>8.400000000000002</c:v>
                </c:pt>
                <c:pt idx="78">
                  <c:v>8.500000000000001</c:v>
                </c:pt>
                <c:pt idx="79">
                  <c:v>8.600000000000001</c:v>
                </c:pt>
                <c:pt idx="80">
                  <c:v>8.700000000000001</c:v>
                </c:pt>
                <c:pt idx="81">
                  <c:v>8.799999999999986</c:v>
                </c:pt>
                <c:pt idx="82">
                  <c:v>8.900000000000002</c:v>
                </c:pt>
                <c:pt idx="83">
                  <c:v>9.000000000000001</c:v>
                </c:pt>
                <c:pt idx="84">
                  <c:v>9.100000000000001</c:v>
                </c:pt>
                <c:pt idx="85">
                  <c:v>9.200000000000001</c:v>
                </c:pt>
                <c:pt idx="86">
                  <c:v>9.299999999999984</c:v>
                </c:pt>
                <c:pt idx="87">
                  <c:v>9.400000000000002</c:v>
                </c:pt>
                <c:pt idx="88">
                  <c:v>9.500000000000001</c:v>
                </c:pt>
                <c:pt idx="89">
                  <c:v>9.600000000000001</c:v>
                </c:pt>
                <c:pt idx="90">
                  <c:v>9.700000000000001</c:v>
                </c:pt>
                <c:pt idx="91">
                  <c:v>9.799999999999984</c:v>
                </c:pt>
                <c:pt idx="92">
                  <c:v>9.900000000000002</c:v>
                </c:pt>
                <c:pt idx="93">
                  <c:v>10.0</c:v>
                </c:pt>
                <c:pt idx="94">
                  <c:v>10.1</c:v>
                </c:pt>
                <c:pt idx="95">
                  <c:v>10.2</c:v>
                </c:pt>
                <c:pt idx="96">
                  <c:v>10.3</c:v>
                </c:pt>
                <c:pt idx="97">
                  <c:v>10.4</c:v>
                </c:pt>
                <c:pt idx="98">
                  <c:v>10.5</c:v>
                </c:pt>
                <c:pt idx="99">
                  <c:v>10.6</c:v>
                </c:pt>
                <c:pt idx="100">
                  <c:v>10.7</c:v>
                </c:pt>
                <c:pt idx="101">
                  <c:v>10.79999999999998</c:v>
                </c:pt>
                <c:pt idx="102">
                  <c:v>10.9</c:v>
                </c:pt>
                <c:pt idx="103">
                  <c:v>11.0</c:v>
                </c:pt>
                <c:pt idx="104">
                  <c:v>11.1</c:v>
                </c:pt>
                <c:pt idx="105">
                  <c:v>11.2</c:v>
                </c:pt>
                <c:pt idx="106">
                  <c:v>11.29999999999998</c:v>
                </c:pt>
                <c:pt idx="107">
                  <c:v>11.4</c:v>
                </c:pt>
                <c:pt idx="108">
                  <c:v>11.5</c:v>
                </c:pt>
                <c:pt idx="109">
                  <c:v>11.6</c:v>
                </c:pt>
                <c:pt idx="110">
                  <c:v>11.69999999999998</c:v>
                </c:pt>
                <c:pt idx="111">
                  <c:v>11.79999999999998</c:v>
                </c:pt>
                <c:pt idx="112">
                  <c:v>11.9</c:v>
                </c:pt>
                <c:pt idx="113">
                  <c:v>12.0</c:v>
                </c:pt>
                <c:pt idx="114">
                  <c:v>12.0</c:v>
                </c:pt>
                <c:pt idx="115">
                  <c:v>12.1</c:v>
                </c:pt>
                <c:pt idx="116">
                  <c:v>12.19999999999997</c:v>
                </c:pt>
                <c:pt idx="117">
                  <c:v>12.29999999999997</c:v>
                </c:pt>
                <c:pt idx="118">
                  <c:v>12.4</c:v>
                </c:pt>
                <c:pt idx="119">
                  <c:v>12.5</c:v>
                </c:pt>
                <c:pt idx="120">
                  <c:v>12.6</c:v>
                </c:pt>
                <c:pt idx="121">
                  <c:v>12.69999999999997</c:v>
                </c:pt>
                <c:pt idx="122">
                  <c:v>12.79999999999997</c:v>
                </c:pt>
                <c:pt idx="123">
                  <c:v>12.9</c:v>
                </c:pt>
                <c:pt idx="124">
                  <c:v>13.0</c:v>
                </c:pt>
                <c:pt idx="125">
                  <c:v>13.1</c:v>
                </c:pt>
                <c:pt idx="126">
                  <c:v>13.19999999999997</c:v>
                </c:pt>
                <c:pt idx="127">
                  <c:v>13.29999999999997</c:v>
                </c:pt>
                <c:pt idx="128">
                  <c:v>13.4</c:v>
                </c:pt>
                <c:pt idx="129">
                  <c:v>13.5</c:v>
                </c:pt>
                <c:pt idx="130">
                  <c:v>13.6</c:v>
                </c:pt>
                <c:pt idx="131">
                  <c:v>13.69999999999997</c:v>
                </c:pt>
                <c:pt idx="132">
                  <c:v>13.79999999999997</c:v>
                </c:pt>
                <c:pt idx="133">
                  <c:v>13.9</c:v>
                </c:pt>
                <c:pt idx="134">
                  <c:v>14.0</c:v>
                </c:pt>
                <c:pt idx="135">
                  <c:v>14.1</c:v>
                </c:pt>
                <c:pt idx="136">
                  <c:v>14.19999999999997</c:v>
                </c:pt>
                <c:pt idx="137">
                  <c:v>14.29999999999997</c:v>
                </c:pt>
                <c:pt idx="138">
                  <c:v>14.4</c:v>
                </c:pt>
                <c:pt idx="139">
                  <c:v>14.5</c:v>
                </c:pt>
                <c:pt idx="140">
                  <c:v>14.6</c:v>
                </c:pt>
                <c:pt idx="141">
                  <c:v>14.69999999999997</c:v>
                </c:pt>
                <c:pt idx="142">
                  <c:v>14.79999999999997</c:v>
                </c:pt>
                <c:pt idx="143">
                  <c:v>14.9</c:v>
                </c:pt>
                <c:pt idx="144">
                  <c:v>15.0</c:v>
                </c:pt>
                <c:pt idx="145">
                  <c:v>15.1</c:v>
                </c:pt>
                <c:pt idx="146">
                  <c:v>15.19999999999997</c:v>
                </c:pt>
                <c:pt idx="147">
                  <c:v>15.29999999999997</c:v>
                </c:pt>
                <c:pt idx="148">
                  <c:v>15.4</c:v>
                </c:pt>
                <c:pt idx="149">
                  <c:v>15.5</c:v>
                </c:pt>
                <c:pt idx="150">
                  <c:v>15.6</c:v>
                </c:pt>
                <c:pt idx="151">
                  <c:v>15.69999999999997</c:v>
                </c:pt>
                <c:pt idx="152">
                  <c:v>15.79999999999997</c:v>
                </c:pt>
                <c:pt idx="153">
                  <c:v>15.9</c:v>
                </c:pt>
                <c:pt idx="154">
                  <c:v>16.0</c:v>
                </c:pt>
                <c:pt idx="155">
                  <c:v>16.09999999999996</c:v>
                </c:pt>
                <c:pt idx="156">
                  <c:v>16.19999999999996</c:v>
                </c:pt>
                <c:pt idx="157">
                  <c:v>16.29999999999996</c:v>
                </c:pt>
                <c:pt idx="158">
                  <c:v>16.39999999999997</c:v>
                </c:pt>
                <c:pt idx="159">
                  <c:v>16.49999999999993</c:v>
                </c:pt>
                <c:pt idx="160">
                  <c:v>16.59999999999997</c:v>
                </c:pt>
                <c:pt idx="161">
                  <c:v>16.69999999999997</c:v>
                </c:pt>
                <c:pt idx="162">
                  <c:v>16.79999999999997</c:v>
                </c:pt>
                <c:pt idx="163">
                  <c:v>16.89999999999997</c:v>
                </c:pt>
                <c:pt idx="164">
                  <c:v>16.99999999999997</c:v>
                </c:pt>
                <c:pt idx="165">
                  <c:v>17.09999999999998</c:v>
                </c:pt>
                <c:pt idx="166">
                  <c:v>17.19999999999998</c:v>
                </c:pt>
                <c:pt idx="167">
                  <c:v>17.29999999999998</c:v>
                </c:pt>
                <c:pt idx="168">
                  <c:v>17.39999999999998</c:v>
                </c:pt>
                <c:pt idx="169">
                  <c:v>17.49999999999998</c:v>
                </c:pt>
                <c:pt idx="170">
                  <c:v>17.59999999999998</c:v>
                </c:pt>
                <c:pt idx="171">
                  <c:v>17.69999999999998</c:v>
                </c:pt>
                <c:pt idx="172">
                  <c:v>17.79999999999999</c:v>
                </c:pt>
                <c:pt idx="173">
                  <c:v>17.89999999999999</c:v>
                </c:pt>
                <c:pt idx="174">
                  <c:v>17.99999999999999</c:v>
                </c:pt>
                <c:pt idx="175">
                  <c:v>17.99999999999999</c:v>
                </c:pt>
                <c:pt idx="176">
                  <c:v>18.09999999999999</c:v>
                </c:pt>
                <c:pt idx="177">
                  <c:v>18.19999999999999</c:v>
                </c:pt>
                <c:pt idx="178">
                  <c:v>18.29999999999999</c:v>
                </c:pt>
                <c:pt idx="179">
                  <c:v>18.39999999999999</c:v>
                </c:pt>
                <c:pt idx="180">
                  <c:v>18.49999999999999</c:v>
                </c:pt>
                <c:pt idx="181">
                  <c:v>18.59999999999999</c:v>
                </c:pt>
                <c:pt idx="182">
                  <c:v>18.7</c:v>
                </c:pt>
                <c:pt idx="183">
                  <c:v>18.8</c:v>
                </c:pt>
                <c:pt idx="184">
                  <c:v>18.9</c:v>
                </c:pt>
                <c:pt idx="185">
                  <c:v>19.0</c:v>
                </c:pt>
                <c:pt idx="186">
                  <c:v>19.1</c:v>
                </c:pt>
                <c:pt idx="187">
                  <c:v>19.20000000000001</c:v>
                </c:pt>
                <c:pt idx="188">
                  <c:v>19.30000000000001</c:v>
                </c:pt>
                <c:pt idx="189">
                  <c:v>19.40000000000001</c:v>
                </c:pt>
                <c:pt idx="190">
                  <c:v>19.50000000000001</c:v>
                </c:pt>
                <c:pt idx="191">
                  <c:v>19.60000000000003</c:v>
                </c:pt>
                <c:pt idx="192">
                  <c:v>19.70000000000001</c:v>
                </c:pt>
                <c:pt idx="193">
                  <c:v>19.80000000000001</c:v>
                </c:pt>
                <c:pt idx="194">
                  <c:v>19.90000000000002</c:v>
                </c:pt>
                <c:pt idx="195">
                  <c:v>20.00000000000002</c:v>
                </c:pt>
                <c:pt idx="196">
                  <c:v>20.10000000000003</c:v>
                </c:pt>
                <c:pt idx="197">
                  <c:v>20.20000000000002</c:v>
                </c:pt>
                <c:pt idx="198">
                  <c:v>20.30000000000003</c:v>
                </c:pt>
                <c:pt idx="199">
                  <c:v>20.40000000000002</c:v>
                </c:pt>
                <c:pt idx="200">
                  <c:v>20.50000000000002</c:v>
                </c:pt>
                <c:pt idx="201">
                  <c:v>20.60000000000003</c:v>
                </c:pt>
                <c:pt idx="202">
                  <c:v>20.70000000000003</c:v>
                </c:pt>
                <c:pt idx="203">
                  <c:v>20.80000000000003</c:v>
                </c:pt>
                <c:pt idx="204">
                  <c:v>20.90000000000003</c:v>
                </c:pt>
                <c:pt idx="205">
                  <c:v>21.00000000000003</c:v>
                </c:pt>
                <c:pt idx="206">
                  <c:v>21.10000000000003</c:v>
                </c:pt>
                <c:pt idx="207">
                  <c:v>21.20000000000003</c:v>
                </c:pt>
                <c:pt idx="208">
                  <c:v>21.30000000000004</c:v>
                </c:pt>
                <c:pt idx="209">
                  <c:v>21.40000000000003</c:v>
                </c:pt>
                <c:pt idx="210">
                  <c:v>21.50000000000004</c:v>
                </c:pt>
                <c:pt idx="211">
                  <c:v>21.60000000000004</c:v>
                </c:pt>
                <c:pt idx="212">
                  <c:v>21.70000000000004</c:v>
                </c:pt>
                <c:pt idx="213">
                  <c:v>21.80000000000004</c:v>
                </c:pt>
                <c:pt idx="214">
                  <c:v>21.90000000000003</c:v>
                </c:pt>
                <c:pt idx="215">
                  <c:v>22.00000000000005</c:v>
                </c:pt>
                <c:pt idx="216">
                  <c:v>22.10000000000005</c:v>
                </c:pt>
                <c:pt idx="217">
                  <c:v>22.20000000000005</c:v>
                </c:pt>
                <c:pt idx="218">
                  <c:v>22.30000000000005</c:v>
                </c:pt>
                <c:pt idx="219">
                  <c:v>22.40000000000005</c:v>
                </c:pt>
                <c:pt idx="220">
                  <c:v>22.50000000000005</c:v>
                </c:pt>
                <c:pt idx="221">
                  <c:v>22.60000000000005</c:v>
                </c:pt>
                <c:pt idx="222">
                  <c:v>22.70000000000006</c:v>
                </c:pt>
                <c:pt idx="223">
                  <c:v>22.80000000000006</c:v>
                </c:pt>
                <c:pt idx="224">
                  <c:v>22.90000000000006</c:v>
                </c:pt>
                <c:pt idx="225">
                  <c:v>23.00000000000006</c:v>
                </c:pt>
                <c:pt idx="226">
                  <c:v>23.10000000000007</c:v>
                </c:pt>
                <c:pt idx="227">
                  <c:v>23.20000000000006</c:v>
                </c:pt>
                <c:pt idx="228">
                  <c:v>23.30000000000006</c:v>
                </c:pt>
                <c:pt idx="229">
                  <c:v>23.40000000000007</c:v>
                </c:pt>
                <c:pt idx="230">
                  <c:v>23.50000000000007</c:v>
                </c:pt>
                <c:pt idx="231">
                  <c:v>23.6000000000001</c:v>
                </c:pt>
                <c:pt idx="232">
                  <c:v>23.70000000000007</c:v>
                </c:pt>
                <c:pt idx="233">
                  <c:v>23.80000000000008</c:v>
                </c:pt>
                <c:pt idx="234">
                  <c:v>23.90000000000007</c:v>
                </c:pt>
                <c:pt idx="235">
                  <c:v>24.00000000000007</c:v>
                </c:pt>
                <c:pt idx="236">
                  <c:v>24.1000000000001</c:v>
                </c:pt>
                <c:pt idx="237">
                  <c:v>24.20000000000008</c:v>
                </c:pt>
                <c:pt idx="238">
                  <c:v>24.30000000000009</c:v>
                </c:pt>
                <c:pt idx="239">
                  <c:v>24.40000000000008</c:v>
                </c:pt>
                <c:pt idx="240">
                  <c:v>24.50000000000009</c:v>
                </c:pt>
                <c:pt idx="241">
                  <c:v>24.6000000000001</c:v>
                </c:pt>
                <c:pt idx="242">
                  <c:v>24.70000000000008</c:v>
                </c:pt>
                <c:pt idx="243">
                  <c:v>24.80000000000009</c:v>
                </c:pt>
                <c:pt idx="244">
                  <c:v>24.90000000000009</c:v>
                </c:pt>
                <c:pt idx="245">
                  <c:v>25.00000000000009</c:v>
                </c:pt>
                <c:pt idx="246">
                  <c:v>25.1000000000001</c:v>
                </c:pt>
                <c:pt idx="247">
                  <c:v>25.20000000000009</c:v>
                </c:pt>
                <c:pt idx="248">
                  <c:v>25.30000000000009</c:v>
                </c:pt>
                <c:pt idx="249">
                  <c:v>25.40000000000009</c:v>
                </c:pt>
                <c:pt idx="250">
                  <c:v>25.5000000000001</c:v>
                </c:pt>
                <c:pt idx="251">
                  <c:v>25.6000000000001</c:v>
                </c:pt>
                <c:pt idx="252">
                  <c:v>25.7000000000001</c:v>
                </c:pt>
                <c:pt idx="253">
                  <c:v>25.8000000000001</c:v>
                </c:pt>
                <c:pt idx="254">
                  <c:v>25.9000000000001</c:v>
                </c:pt>
                <c:pt idx="255">
                  <c:v>26.0000000000001</c:v>
                </c:pt>
                <c:pt idx="256">
                  <c:v>26.1000000000001</c:v>
                </c:pt>
                <c:pt idx="257">
                  <c:v>26.20000000000011</c:v>
                </c:pt>
                <c:pt idx="258">
                  <c:v>26.30000000000011</c:v>
                </c:pt>
                <c:pt idx="259">
                  <c:v>26.40000000000011</c:v>
                </c:pt>
                <c:pt idx="260">
                  <c:v>26.50000000000011</c:v>
                </c:pt>
                <c:pt idx="261">
                  <c:v>26.50000000000011</c:v>
                </c:pt>
                <c:pt idx="262">
                  <c:v>26.60000000000012</c:v>
                </c:pt>
                <c:pt idx="263">
                  <c:v>26.70000000000011</c:v>
                </c:pt>
                <c:pt idx="264">
                  <c:v>26.80000000000011</c:v>
                </c:pt>
                <c:pt idx="265">
                  <c:v>26.90000000000012</c:v>
                </c:pt>
                <c:pt idx="266">
                  <c:v>27.00000000000012</c:v>
                </c:pt>
                <c:pt idx="267">
                  <c:v>27.10000000000013</c:v>
                </c:pt>
                <c:pt idx="268">
                  <c:v>27.20000000000012</c:v>
                </c:pt>
                <c:pt idx="269">
                  <c:v>27.30000000000013</c:v>
                </c:pt>
                <c:pt idx="270">
                  <c:v>27.40000000000012</c:v>
                </c:pt>
                <c:pt idx="271">
                  <c:v>27.50000000000012</c:v>
                </c:pt>
                <c:pt idx="272">
                  <c:v>27.60000000000013</c:v>
                </c:pt>
                <c:pt idx="273">
                  <c:v>27.70000000000013</c:v>
                </c:pt>
                <c:pt idx="274">
                  <c:v>27.80000000000013</c:v>
                </c:pt>
                <c:pt idx="275">
                  <c:v>27.90000000000013</c:v>
                </c:pt>
                <c:pt idx="276">
                  <c:v>28.00000000000013</c:v>
                </c:pt>
                <c:pt idx="277">
                  <c:v>28.10000000000013</c:v>
                </c:pt>
                <c:pt idx="278">
                  <c:v>28.20000000000013</c:v>
                </c:pt>
                <c:pt idx="279">
                  <c:v>28.30000000000014</c:v>
                </c:pt>
                <c:pt idx="280">
                  <c:v>28.40000000000013</c:v>
                </c:pt>
                <c:pt idx="281">
                  <c:v>28.50000000000014</c:v>
                </c:pt>
                <c:pt idx="282">
                  <c:v>28.60000000000014</c:v>
                </c:pt>
                <c:pt idx="283">
                  <c:v>28.70000000000013</c:v>
                </c:pt>
                <c:pt idx="284">
                  <c:v>28.80000000000014</c:v>
                </c:pt>
                <c:pt idx="285">
                  <c:v>28.90000000000013</c:v>
                </c:pt>
                <c:pt idx="286">
                  <c:v>29.00000000000015</c:v>
                </c:pt>
                <c:pt idx="287">
                  <c:v>29.10000000000015</c:v>
                </c:pt>
                <c:pt idx="288">
                  <c:v>29.20000000000015</c:v>
                </c:pt>
                <c:pt idx="289">
                  <c:v>29.30000000000015</c:v>
                </c:pt>
                <c:pt idx="290">
                  <c:v>29.40000000000013</c:v>
                </c:pt>
                <c:pt idx="291">
                  <c:v>29.50000000000015</c:v>
                </c:pt>
                <c:pt idx="292">
                  <c:v>29.60000000000015</c:v>
                </c:pt>
                <c:pt idx="293">
                  <c:v>29.70000000000016</c:v>
                </c:pt>
                <c:pt idx="294">
                  <c:v>29.80000000000016</c:v>
                </c:pt>
                <c:pt idx="295">
                  <c:v>29.90000000000013</c:v>
                </c:pt>
                <c:pt idx="296">
                  <c:v>30.00000000000016</c:v>
                </c:pt>
                <c:pt idx="297">
                  <c:v>30.10000000000016</c:v>
                </c:pt>
                <c:pt idx="298">
                  <c:v>30.20000000000016</c:v>
                </c:pt>
                <c:pt idx="299">
                  <c:v>30.30000000000016</c:v>
                </c:pt>
                <c:pt idx="300">
                  <c:v>30.40000000000017</c:v>
                </c:pt>
                <c:pt idx="301">
                  <c:v>30.50000000000017</c:v>
                </c:pt>
                <c:pt idx="302">
                  <c:v>30.60000000000017</c:v>
                </c:pt>
                <c:pt idx="303">
                  <c:v>30.70000000000017</c:v>
                </c:pt>
                <c:pt idx="304">
                  <c:v>30.80000000000017</c:v>
                </c:pt>
                <c:pt idx="305">
                  <c:v>30.90000000000017</c:v>
                </c:pt>
                <c:pt idx="306">
                  <c:v>31.00000000000017</c:v>
                </c:pt>
                <c:pt idx="307">
                  <c:v>31.10000000000019</c:v>
                </c:pt>
                <c:pt idx="308">
                  <c:v>31.20000000000018</c:v>
                </c:pt>
                <c:pt idx="309">
                  <c:v>31.30000000000018</c:v>
                </c:pt>
                <c:pt idx="310">
                  <c:v>31.40000000000018</c:v>
                </c:pt>
                <c:pt idx="311">
                  <c:v>31.50000000000018</c:v>
                </c:pt>
                <c:pt idx="312">
                  <c:v>31.60000000000019</c:v>
                </c:pt>
                <c:pt idx="313">
                  <c:v>31.70000000000018</c:v>
                </c:pt>
                <c:pt idx="314">
                  <c:v>31.80000000000019</c:v>
                </c:pt>
                <c:pt idx="315">
                  <c:v>31.90000000000019</c:v>
                </c:pt>
                <c:pt idx="316">
                  <c:v>32.00000000000018</c:v>
                </c:pt>
                <c:pt idx="317">
                  <c:v>32.1000000000002</c:v>
                </c:pt>
                <c:pt idx="318">
                  <c:v>32.2000000000002</c:v>
                </c:pt>
                <c:pt idx="319">
                  <c:v>32.30000000000017</c:v>
                </c:pt>
                <c:pt idx="320">
                  <c:v>32.4000000000002</c:v>
                </c:pt>
                <c:pt idx="321">
                  <c:v>32.5000000000002</c:v>
                </c:pt>
                <c:pt idx="322">
                  <c:v>32.6000000000002</c:v>
                </c:pt>
                <c:pt idx="323">
                  <c:v>32.7000000000002</c:v>
                </c:pt>
                <c:pt idx="324">
                  <c:v>32.8000000000002</c:v>
                </c:pt>
                <c:pt idx="325">
                  <c:v>32.9000000000002</c:v>
                </c:pt>
                <c:pt idx="326">
                  <c:v>33.0000000000002</c:v>
                </c:pt>
                <c:pt idx="327">
                  <c:v>33.1000000000002</c:v>
                </c:pt>
                <c:pt idx="328">
                  <c:v>33.2000000000002</c:v>
                </c:pt>
                <c:pt idx="329">
                  <c:v>33.3000000000002</c:v>
                </c:pt>
                <c:pt idx="330">
                  <c:v>33.4000000000002</c:v>
                </c:pt>
                <c:pt idx="331">
                  <c:v>33.50000000000021</c:v>
                </c:pt>
                <c:pt idx="332">
                  <c:v>33.60000000000021</c:v>
                </c:pt>
                <c:pt idx="333">
                  <c:v>33.70000000000021</c:v>
                </c:pt>
                <c:pt idx="334">
                  <c:v>33.8000000000002</c:v>
                </c:pt>
                <c:pt idx="335">
                  <c:v>33.9000000000002</c:v>
                </c:pt>
                <c:pt idx="336">
                  <c:v>34.00000000000021</c:v>
                </c:pt>
                <c:pt idx="337">
                  <c:v>34.10000000000021</c:v>
                </c:pt>
                <c:pt idx="338">
                  <c:v>34.20000000000022</c:v>
                </c:pt>
                <c:pt idx="339">
                  <c:v>34.3000000000002</c:v>
                </c:pt>
                <c:pt idx="340">
                  <c:v>34.4000000000002</c:v>
                </c:pt>
                <c:pt idx="341">
                  <c:v>34.50000000000022</c:v>
                </c:pt>
                <c:pt idx="342">
                  <c:v>34.60000000000022</c:v>
                </c:pt>
                <c:pt idx="343">
                  <c:v>34.70000000000022</c:v>
                </c:pt>
                <c:pt idx="344">
                  <c:v>34.80000000000022</c:v>
                </c:pt>
                <c:pt idx="345">
                  <c:v>34.90000000000023</c:v>
                </c:pt>
                <c:pt idx="346">
                  <c:v>35.00000000000023</c:v>
                </c:pt>
                <c:pt idx="347">
                  <c:v>35.10000000000023</c:v>
                </c:pt>
                <c:pt idx="348">
                  <c:v>35.20000000000023</c:v>
                </c:pt>
                <c:pt idx="349">
                  <c:v>35.30000000000022</c:v>
                </c:pt>
                <c:pt idx="350">
                  <c:v>35.40000000000023</c:v>
                </c:pt>
                <c:pt idx="351">
                  <c:v>35.50000000000023</c:v>
                </c:pt>
                <c:pt idx="352">
                  <c:v>35.60000000000024</c:v>
                </c:pt>
                <c:pt idx="353">
                  <c:v>35.70000000000024</c:v>
                </c:pt>
                <c:pt idx="354">
                  <c:v>35.80000000000022</c:v>
                </c:pt>
                <c:pt idx="355">
                  <c:v>35.90000000000024</c:v>
                </c:pt>
                <c:pt idx="356">
                  <c:v>36.00000000000024</c:v>
                </c:pt>
                <c:pt idx="357">
                  <c:v>36.10000000000024</c:v>
                </c:pt>
                <c:pt idx="358">
                  <c:v>36.20000000000025</c:v>
                </c:pt>
                <c:pt idx="359">
                  <c:v>36.30000000000025</c:v>
                </c:pt>
                <c:pt idx="360">
                  <c:v>36.40000000000025</c:v>
                </c:pt>
                <c:pt idx="361">
                  <c:v>36.50000000000025</c:v>
                </c:pt>
                <c:pt idx="362">
                  <c:v>36.60000000000025</c:v>
                </c:pt>
                <c:pt idx="363">
                  <c:v>36.70000000000025</c:v>
                </c:pt>
                <c:pt idx="364">
                  <c:v>36.80000000000025</c:v>
                </c:pt>
                <c:pt idx="365">
                  <c:v>36.90000000000025</c:v>
                </c:pt>
                <c:pt idx="366">
                  <c:v>37.00000000000026</c:v>
                </c:pt>
                <c:pt idx="367">
                  <c:v>37.10000000000026</c:v>
                </c:pt>
                <c:pt idx="368">
                  <c:v>37.20000000000026</c:v>
                </c:pt>
                <c:pt idx="369">
                  <c:v>37.30000000000025</c:v>
                </c:pt>
                <c:pt idx="370">
                  <c:v>37.40000000000025</c:v>
                </c:pt>
                <c:pt idx="371">
                  <c:v>37.50000000000026</c:v>
                </c:pt>
                <c:pt idx="372">
                  <c:v>37.60000000000026</c:v>
                </c:pt>
                <c:pt idx="373">
                  <c:v>37.70000000000027</c:v>
                </c:pt>
                <c:pt idx="374">
                  <c:v>37.80000000000025</c:v>
                </c:pt>
                <c:pt idx="375">
                  <c:v>37.90000000000025</c:v>
                </c:pt>
                <c:pt idx="376">
                  <c:v>38.00000000000027</c:v>
                </c:pt>
                <c:pt idx="377">
                  <c:v>38.10000000000027</c:v>
                </c:pt>
                <c:pt idx="378">
                  <c:v>38.20000000000027</c:v>
                </c:pt>
                <c:pt idx="379">
                  <c:v>38.30000000000027</c:v>
                </c:pt>
                <c:pt idx="380">
                  <c:v>38.40000000000028</c:v>
                </c:pt>
                <c:pt idx="381">
                  <c:v>38.50000000000028</c:v>
                </c:pt>
                <c:pt idx="382">
                  <c:v>38.60000000000028</c:v>
                </c:pt>
                <c:pt idx="383">
                  <c:v>38.70000000000028</c:v>
                </c:pt>
                <c:pt idx="384">
                  <c:v>38.80000000000027</c:v>
                </c:pt>
                <c:pt idx="385">
                  <c:v>38.90000000000028</c:v>
                </c:pt>
                <c:pt idx="386">
                  <c:v>39.00000000000028</c:v>
                </c:pt>
                <c:pt idx="387">
                  <c:v>39.1000000000003</c:v>
                </c:pt>
                <c:pt idx="388">
                  <c:v>39.2000000000003</c:v>
                </c:pt>
                <c:pt idx="389">
                  <c:v>39.30000000000027</c:v>
                </c:pt>
                <c:pt idx="390">
                  <c:v>39.40000000000029</c:v>
                </c:pt>
                <c:pt idx="391">
                  <c:v>39.5000000000003</c:v>
                </c:pt>
                <c:pt idx="392">
                  <c:v>39.6000000000003</c:v>
                </c:pt>
                <c:pt idx="393">
                  <c:v>39.7000000000003</c:v>
                </c:pt>
                <c:pt idx="394">
                  <c:v>39.8000000000003</c:v>
                </c:pt>
                <c:pt idx="395">
                  <c:v>39.9000000000003</c:v>
                </c:pt>
                <c:pt idx="396">
                  <c:v>40.0000000000003</c:v>
                </c:pt>
                <c:pt idx="398">
                  <c:v>40.0000000000003</c:v>
                </c:pt>
                <c:pt idx="399">
                  <c:v>40.1000000000003</c:v>
                </c:pt>
                <c:pt idx="400">
                  <c:v>40.2000000000003</c:v>
                </c:pt>
                <c:pt idx="401">
                  <c:v>40.3000000000003</c:v>
                </c:pt>
                <c:pt idx="402">
                  <c:v>40.4000000000003</c:v>
                </c:pt>
                <c:pt idx="403">
                  <c:v>40.50000000000031</c:v>
                </c:pt>
                <c:pt idx="404">
                  <c:v>40.60000000000031</c:v>
                </c:pt>
                <c:pt idx="405">
                  <c:v>40.70000000000031</c:v>
                </c:pt>
                <c:pt idx="406">
                  <c:v>40.8000000000003</c:v>
                </c:pt>
                <c:pt idx="407">
                  <c:v>40.9000000000003</c:v>
                </c:pt>
                <c:pt idx="408">
                  <c:v>41.00000000000031</c:v>
                </c:pt>
                <c:pt idx="409">
                  <c:v>41.10000000000031</c:v>
                </c:pt>
                <c:pt idx="410">
                  <c:v>41.20000000000032</c:v>
                </c:pt>
                <c:pt idx="411">
                  <c:v>41.3000000000003</c:v>
                </c:pt>
                <c:pt idx="412">
                  <c:v>41.4000000000003</c:v>
                </c:pt>
                <c:pt idx="413">
                  <c:v>41.50000000000032</c:v>
                </c:pt>
                <c:pt idx="414">
                  <c:v>41.60000000000032</c:v>
                </c:pt>
                <c:pt idx="415">
                  <c:v>41.70000000000032</c:v>
                </c:pt>
                <c:pt idx="416">
                  <c:v>41.80000000000032</c:v>
                </c:pt>
                <c:pt idx="417">
                  <c:v>41.90000000000033</c:v>
                </c:pt>
                <c:pt idx="418">
                  <c:v>42.00000000000033</c:v>
                </c:pt>
                <c:pt idx="419">
                  <c:v>42.10000000000033</c:v>
                </c:pt>
                <c:pt idx="420">
                  <c:v>42.20000000000033</c:v>
                </c:pt>
                <c:pt idx="421">
                  <c:v>42.30000000000032</c:v>
                </c:pt>
                <c:pt idx="422">
                  <c:v>42.40000000000033</c:v>
                </c:pt>
                <c:pt idx="423">
                  <c:v>42.50000000000033</c:v>
                </c:pt>
                <c:pt idx="424">
                  <c:v>42.60000000000034</c:v>
                </c:pt>
                <c:pt idx="425">
                  <c:v>42.70000000000034</c:v>
                </c:pt>
                <c:pt idx="426">
                  <c:v>42.80000000000032</c:v>
                </c:pt>
                <c:pt idx="427">
                  <c:v>42.90000000000034</c:v>
                </c:pt>
                <c:pt idx="428">
                  <c:v>43.00000000000034</c:v>
                </c:pt>
                <c:pt idx="429">
                  <c:v>43.10000000000034</c:v>
                </c:pt>
                <c:pt idx="430">
                  <c:v>43.20000000000035</c:v>
                </c:pt>
                <c:pt idx="431">
                  <c:v>43.30000000000035</c:v>
                </c:pt>
                <c:pt idx="432">
                  <c:v>43.40000000000035</c:v>
                </c:pt>
                <c:pt idx="433">
                  <c:v>43.50000000000035</c:v>
                </c:pt>
                <c:pt idx="434">
                  <c:v>43.60000000000035</c:v>
                </c:pt>
                <c:pt idx="435">
                  <c:v>43.70000000000035</c:v>
                </c:pt>
                <c:pt idx="436">
                  <c:v>43.80000000000035</c:v>
                </c:pt>
                <c:pt idx="437">
                  <c:v>43.90000000000035</c:v>
                </c:pt>
                <c:pt idx="438">
                  <c:v>44.00000000000036</c:v>
                </c:pt>
                <c:pt idx="439">
                  <c:v>44.10000000000036</c:v>
                </c:pt>
                <c:pt idx="440">
                  <c:v>44.20000000000036</c:v>
                </c:pt>
                <c:pt idx="441">
                  <c:v>44.30000000000035</c:v>
                </c:pt>
                <c:pt idx="442">
                  <c:v>44.40000000000035</c:v>
                </c:pt>
                <c:pt idx="443">
                  <c:v>44.50000000000036</c:v>
                </c:pt>
                <c:pt idx="444">
                  <c:v>44.60000000000036</c:v>
                </c:pt>
                <c:pt idx="445">
                  <c:v>44.70000000000037</c:v>
                </c:pt>
                <c:pt idx="446">
                  <c:v>44.80000000000035</c:v>
                </c:pt>
                <c:pt idx="447">
                  <c:v>44.90000000000035</c:v>
                </c:pt>
                <c:pt idx="448">
                  <c:v>45.00000000000036</c:v>
                </c:pt>
                <c:pt idx="449">
                  <c:v>45.10000000000037</c:v>
                </c:pt>
                <c:pt idx="450">
                  <c:v>45.20000000000037</c:v>
                </c:pt>
                <c:pt idx="451">
                  <c:v>45.30000000000037</c:v>
                </c:pt>
                <c:pt idx="452">
                  <c:v>45.40000000000038</c:v>
                </c:pt>
                <c:pt idx="453">
                  <c:v>45.50000000000038</c:v>
                </c:pt>
                <c:pt idx="454">
                  <c:v>45.60000000000038</c:v>
                </c:pt>
                <c:pt idx="455">
                  <c:v>45.70000000000038</c:v>
                </c:pt>
                <c:pt idx="456">
                  <c:v>45.80000000000037</c:v>
                </c:pt>
                <c:pt idx="457">
                  <c:v>45.90000000000038</c:v>
                </c:pt>
                <c:pt idx="458">
                  <c:v>46.00000000000038</c:v>
                </c:pt>
                <c:pt idx="459">
                  <c:v>46.1000000000004</c:v>
                </c:pt>
                <c:pt idx="460">
                  <c:v>46.2000000000004</c:v>
                </c:pt>
                <c:pt idx="461">
                  <c:v>46.30000000000037</c:v>
                </c:pt>
                <c:pt idx="462">
                  <c:v>46.40000000000038</c:v>
                </c:pt>
                <c:pt idx="463">
                  <c:v>46.5000000000004</c:v>
                </c:pt>
                <c:pt idx="464">
                  <c:v>46.6000000000004</c:v>
                </c:pt>
                <c:pt idx="465">
                  <c:v>46.7000000000004</c:v>
                </c:pt>
                <c:pt idx="466">
                  <c:v>46.8000000000004</c:v>
                </c:pt>
                <c:pt idx="467">
                  <c:v>46.9000000000004</c:v>
                </c:pt>
                <c:pt idx="468">
                  <c:v>47.0000000000004</c:v>
                </c:pt>
                <c:pt idx="469">
                  <c:v>47.1000000000004</c:v>
                </c:pt>
                <c:pt idx="470">
                  <c:v>47.2000000000004</c:v>
                </c:pt>
                <c:pt idx="471">
                  <c:v>47.3000000000004</c:v>
                </c:pt>
                <c:pt idx="472">
                  <c:v>47.4000000000004</c:v>
                </c:pt>
                <c:pt idx="473">
                  <c:v>47.50000000000041</c:v>
                </c:pt>
                <c:pt idx="474">
                  <c:v>47.60000000000041</c:v>
                </c:pt>
                <c:pt idx="475">
                  <c:v>47.70000000000041</c:v>
                </c:pt>
                <c:pt idx="476">
                  <c:v>47.8000000000004</c:v>
                </c:pt>
                <c:pt idx="477">
                  <c:v>47.9000000000004</c:v>
                </c:pt>
                <c:pt idx="478">
                  <c:v>48.00000000000041</c:v>
                </c:pt>
                <c:pt idx="479">
                  <c:v>48.10000000000041</c:v>
                </c:pt>
                <c:pt idx="480">
                  <c:v>48.20000000000041</c:v>
                </c:pt>
                <c:pt idx="481">
                  <c:v>48.3000000000004</c:v>
                </c:pt>
                <c:pt idx="482">
                  <c:v>48.4000000000004</c:v>
                </c:pt>
                <c:pt idx="483">
                  <c:v>48.50000000000041</c:v>
                </c:pt>
                <c:pt idx="484">
                  <c:v>48.60000000000042</c:v>
                </c:pt>
                <c:pt idx="485">
                  <c:v>48.70000000000042</c:v>
                </c:pt>
                <c:pt idx="486">
                  <c:v>48.8000000000004</c:v>
                </c:pt>
                <c:pt idx="487">
                  <c:v>48.90000000000042</c:v>
                </c:pt>
                <c:pt idx="488">
                  <c:v>49.00000000000043</c:v>
                </c:pt>
                <c:pt idx="489">
                  <c:v>49.10000000000043</c:v>
                </c:pt>
                <c:pt idx="490">
                  <c:v>49.20000000000043</c:v>
                </c:pt>
                <c:pt idx="491">
                  <c:v>49.3000000000004</c:v>
                </c:pt>
                <c:pt idx="492">
                  <c:v>49.40000000000042</c:v>
                </c:pt>
                <c:pt idx="493">
                  <c:v>49.50000000000043</c:v>
                </c:pt>
                <c:pt idx="494">
                  <c:v>49.60000000000043</c:v>
                </c:pt>
                <c:pt idx="495">
                  <c:v>49.70000000000044</c:v>
                </c:pt>
                <c:pt idx="496">
                  <c:v>49.8000000000004</c:v>
                </c:pt>
                <c:pt idx="497">
                  <c:v>49.90000000000042</c:v>
                </c:pt>
              </c:numCache>
            </c:numRef>
          </c:xVal>
          <c:yVal>
            <c:numRef>
              <c:f>'Rx Data'!$D$4:$D$530</c:f>
              <c:numCache>
                <c:formatCode>General</c:formatCode>
                <c:ptCount val="527"/>
                <c:pt idx="0">
                  <c:v>9.0</c:v>
                </c:pt>
                <c:pt idx="1">
                  <c:v>9.1</c:v>
                </c:pt>
                <c:pt idx="2">
                  <c:v>9.200000000000001</c:v>
                </c:pt>
                <c:pt idx="3">
                  <c:v>9.3</c:v>
                </c:pt>
                <c:pt idx="4">
                  <c:v>9.4</c:v>
                </c:pt>
                <c:pt idx="5">
                  <c:v>9.5</c:v>
                </c:pt>
                <c:pt idx="6">
                  <c:v>9.600000000000001</c:v>
                </c:pt>
                <c:pt idx="7">
                  <c:v>9.700000000000001</c:v>
                </c:pt>
                <c:pt idx="8">
                  <c:v>9.8</c:v>
                </c:pt>
                <c:pt idx="9">
                  <c:v>9.9</c:v>
                </c:pt>
                <c:pt idx="10">
                  <c:v>10.0</c:v>
                </c:pt>
                <c:pt idx="11">
                  <c:v>10.0</c:v>
                </c:pt>
                <c:pt idx="12">
                  <c:v>10.1</c:v>
                </c:pt>
                <c:pt idx="13">
                  <c:v>10.2</c:v>
                </c:pt>
                <c:pt idx="14">
                  <c:v>10.3</c:v>
                </c:pt>
                <c:pt idx="15">
                  <c:v>10.4</c:v>
                </c:pt>
                <c:pt idx="16">
                  <c:v>10.5</c:v>
                </c:pt>
                <c:pt idx="17">
                  <c:v>10.6</c:v>
                </c:pt>
                <c:pt idx="18">
                  <c:v>10.7</c:v>
                </c:pt>
                <c:pt idx="19">
                  <c:v>10.8</c:v>
                </c:pt>
                <c:pt idx="20">
                  <c:v>10.9</c:v>
                </c:pt>
                <c:pt idx="21">
                  <c:v>11.0</c:v>
                </c:pt>
                <c:pt idx="22">
                  <c:v>11.1</c:v>
                </c:pt>
                <c:pt idx="23">
                  <c:v>11.2</c:v>
                </c:pt>
                <c:pt idx="24">
                  <c:v>11.3</c:v>
                </c:pt>
                <c:pt idx="25">
                  <c:v>11.4</c:v>
                </c:pt>
                <c:pt idx="26">
                  <c:v>11.5</c:v>
                </c:pt>
                <c:pt idx="27">
                  <c:v>11.6</c:v>
                </c:pt>
                <c:pt idx="28">
                  <c:v>11.7</c:v>
                </c:pt>
                <c:pt idx="29">
                  <c:v>11.8</c:v>
                </c:pt>
                <c:pt idx="30">
                  <c:v>11.9</c:v>
                </c:pt>
                <c:pt idx="31">
                  <c:v>12.0</c:v>
                </c:pt>
                <c:pt idx="32">
                  <c:v>4.000000000000002</c:v>
                </c:pt>
                <c:pt idx="33">
                  <c:v>4.050000000000001</c:v>
                </c:pt>
                <c:pt idx="34">
                  <c:v>4.100000000000001</c:v>
                </c:pt>
                <c:pt idx="35">
                  <c:v>4.149999999999999</c:v>
                </c:pt>
                <c:pt idx="36">
                  <c:v>4.200000000000001</c:v>
                </c:pt>
                <c:pt idx="37">
                  <c:v>4.25</c:v>
                </c:pt>
                <c:pt idx="38">
                  <c:v>4.300000000000001</c:v>
                </c:pt>
                <c:pt idx="39">
                  <c:v>4.35</c:v>
                </c:pt>
                <c:pt idx="40">
                  <c:v>4.4</c:v>
                </c:pt>
                <c:pt idx="41">
                  <c:v>4.45</c:v>
                </c:pt>
                <c:pt idx="42">
                  <c:v>4.5</c:v>
                </c:pt>
                <c:pt idx="43">
                  <c:v>4.549999999999999</c:v>
                </c:pt>
                <c:pt idx="44">
                  <c:v>4.6</c:v>
                </c:pt>
                <c:pt idx="45">
                  <c:v>4.649999999999998</c:v>
                </c:pt>
                <c:pt idx="46">
                  <c:v>4.699999999999997</c:v>
                </c:pt>
                <c:pt idx="47">
                  <c:v>4.749999999999998</c:v>
                </c:pt>
                <c:pt idx="48">
                  <c:v>4.799999999999999</c:v>
                </c:pt>
                <c:pt idx="49">
                  <c:v>4.849999999999998</c:v>
                </c:pt>
                <c:pt idx="50">
                  <c:v>4.899999999999999</c:v>
                </c:pt>
                <c:pt idx="51">
                  <c:v>4.949999999999998</c:v>
                </c:pt>
                <c:pt idx="52">
                  <c:v>4.999999999999998</c:v>
                </c:pt>
                <c:pt idx="53">
                  <c:v>5.049999999999997</c:v>
                </c:pt>
                <c:pt idx="54">
                  <c:v>5.099999999999998</c:v>
                </c:pt>
                <c:pt idx="55">
                  <c:v>5.149999999999997</c:v>
                </c:pt>
                <c:pt idx="56">
                  <c:v>5.199999999999997</c:v>
                </c:pt>
                <c:pt idx="57">
                  <c:v>5.249999999999996</c:v>
                </c:pt>
                <c:pt idx="58">
                  <c:v>5.299999999999997</c:v>
                </c:pt>
                <c:pt idx="59">
                  <c:v>5.349999999999996</c:v>
                </c:pt>
                <c:pt idx="60">
                  <c:v>5.399999999999997</c:v>
                </c:pt>
                <c:pt idx="61">
                  <c:v>5.449999999999998</c:v>
                </c:pt>
                <c:pt idx="62">
                  <c:v>5.499999999999996</c:v>
                </c:pt>
                <c:pt idx="63">
                  <c:v>5.549999999999995</c:v>
                </c:pt>
                <c:pt idx="64">
                  <c:v>5.599999999999996</c:v>
                </c:pt>
                <c:pt idx="65">
                  <c:v>5.649999999999995</c:v>
                </c:pt>
                <c:pt idx="66">
                  <c:v>5.699999999999996</c:v>
                </c:pt>
                <c:pt idx="67">
                  <c:v>5.749999999999996</c:v>
                </c:pt>
                <c:pt idx="68">
                  <c:v>5.799999999999995</c:v>
                </c:pt>
                <c:pt idx="69">
                  <c:v>5.849999999999994</c:v>
                </c:pt>
                <c:pt idx="70">
                  <c:v>5.899999999999995</c:v>
                </c:pt>
                <c:pt idx="71">
                  <c:v>5.949999999999998</c:v>
                </c:pt>
                <c:pt idx="72">
                  <c:v>5.999999999999996</c:v>
                </c:pt>
                <c:pt idx="73">
                  <c:v>5.999999999999996</c:v>
                </c:pt>
                <c:pt idx="74">
                  <c:v>6.049999999999995</c:v>
                </c:pt>
                <c:pt idx="75">
                  <c:v>6.099999999999994</c:v>
                </c:pt>
                <c:pt idx="76">
                  <c:v>6.149999999999994</c:v>
                </c:pt>
                <c:pt idx="77">
                  <c:v>6.199999999999994</c:v>
                </c:pt>
                <c:pt idx="78">
                  <c:v>6.249999999999994</c:v>
                </c:pt>
                <c:pt idx="79">
                  <c:v>6.299999999999994</c:v>
                </c:pt>
                <c:pt idx="80">
                  <c:v>6.349999999999992</c:v>
                </c:pt>
                <c:pt idx="81">
                  <c:v>6.399999999999991</c:v>
                </c:pt>
                <c:pt idx="82">
                  <c:v>6.449999999999993</c:v>
                </c:pt>
                <c:pt idx="83">
                  <c:v>6.499999999999993</c:v>
                </c:pt>
                <c:pt idx="84">
                  <c:v>6.549999999999993</c:v>
                </c:pt>
                <c:pt idx="85">
                  <c:v>6.599999999999993</c:v>
                </c:pt>
                <c:pt idx="86">
                  <c:v>6.64999999999999</c:v>
                </c:pt>
                <c:pt idx="87">
                  <c:v>6.699999999999989</c:v>
                </c:pt>
                <c:pt idx="88">
                  <c:v>6.749999999999992</c:v>
                </c:pt>
                <c:pt idx="89">
                  <c:v>6.799999999999992</c:v>
                </c:pt>
                <c:pt idx="90">
                  <c:v>6.849999999999992</c:v>
                </c:pt>
                <c:pt idx="91">
                  <c:v>6.899999999999991</c:v>
                </c:pt>
                <c:pt idx="92">
                  <c:v>6.949999999999991</c:v>
                </c:pt>
                <c:pt idx="93">
                  <c:v>6.999999999999991</c:v>
                </c:pt>
                <c:pt idx="94">
                  <c:v>7.049999999999991</c:v>
                </c:pt>
                <c:pt idx="95">
                  <c:v>7.099999999999991</c:v>
                </c:pt>
                <c:pt idx="96">
                  <c:v>7.149999999999991</c:v>
                </c:pt>
                <c:pt idx="97">
                  <c:v>7.199999999999989</c:v>
                </c:pt>
                <c:pt idx="98">
                  <c:v>7.24999999999999</c:v>
                </c:pt>
                <c:pt idx="99">
                  <c:v>7.29999999999999</c:v>
                </c:pt>
                <c:pt idx="100">
                  <c:v>7.34999999999999</c:v>
                </c:pt>
                <c:pt idx="101">
                  <c:v>7.39999999999999</c:v>
                </c:pt>
                <c:pt idx="102">
                  <c:v>7.44999999999999</c:v>
                </c:pt>
                <c:pt idx="103">
                  <c:v>7.49999999999999</c:v>
                </c:pt>
                <c:pt idx="104">
                  <c:v>7.54999999999999</c:v>
                </c:pt>
                <c:pt idx="105">
                  <c:v>7.599999999999989</c:v>
                </c:pt>
                <c:pt idx="106">
                  <c:v>7.649999999999989</c:v>
                </c:pt>
                <c:pt idx="107">
                  <c:v>7.699999999999989</c:v>
                </c:pt>
                <c:pt idx="108">
                  <c:v>7.74999999999999</c:v>
                </c:pt>
                <c:pt idx="109">
                  <c:v>7.799999999999988</c:v>
                </c:pt>
                <c:pt idx="110">
                  <c:v>7.849999999999988</c:v>
                </c:pt>
                <c:pt idx="111">
                  <c:v>7.899999999999988</c:v>
                </c:pt>
                <c:pt idx="112">
                  <c:v>7.94999999999999</c:v>
                </c:pt>
                <c:pt idx="113">
                  <c:v>7.99999999999999</c:v>
                </c:pt>
                <c:pt idx="114">
                  <c:v>7.99999999999999</c:v>
                </c:pt>
                <c:pt idx="115">
                  <c:v>8.049999999999986</c:v>
                </c:pt>
                <c:pt idx="116">
                  <c:v>8.100000000000001</c:v>
                </c:pt>
                <c:pt idx="117">
                  <c:v>8.14999999999999</c:v>
                </c:pt>
                <c:pt idx="118">
                  <c:v>8.200000000000001</c:v>
                </c:pt>
                <c:pt idx="119">
                  <c:v>8.249999999999985</c:v>
                </c:pt>
                <c:pt idx="120">
                  <c:v>8.299999999999986</c:v>
                </c:pt>
                <c:pt idx="121">
                  <c:v>8.350000000000006</c:v>
                </c:pt>
                <c:pt idx="122">
                  <c:v>8.400000000000002</c:v>
                </c:pt>
                <c:pt idx="123">
                  <c:v>8.450000000000002</c:v>
                </c:pt>
                <c:pt idx="124">
                  <c:v>8.500000000000001</c:v>
                </c:pt>
                <c:pt idx="125">
                  <c:v>8.549999999999986</c:v>
                </c:pt>
                <c:pt idx="126">
                  <c:v>8.600000000000001</c:v>
                </c:pt>
                <c:pt idx="127">
                  <c:v>8.649999999999984</c:v>
                </c:pt>
                <c:pt idx="128">
                  <c:v>8.700000000000001</c:v>
                </c:pt>
                <c:pt idx="129">
                  <c:v>8.749999999999985</c:v>
                </c:pt>
                <c:pt idx="130">
                  <c:v>8.799999999999984</c:v>
                </c:pt>
                <c:pt idx="131">
                  <c:v>8.850000000000006</c:v>
                </c:pt>
                <c:pt idx="132">
                  <c:v>8.900000000000002</c:v>
                </c:pt>
                <c:pt idx="133">
                  <c:v>8.950000000000002</c:v>
                </c:pt>
                <c:pt idx="134">
                  <c:v>9.000000000000001</c:v>
                </c:pt>
                <c:pt idx="135">
                  <c:v>9.049999999999984</c:v>
                </c:pt>
                <c:pt idx="136">
                  <c:v>9.100000000000001</c:v>
                </c:pt>
                <c:pt idx="137">
                  <c:v>9.149999999999984</c:v>
                </c:pt>
                <c:pt idx="138">
                  <c:v>9.200000000000001</c:v>
                </c:pt>
                <c:pt idx="139">
                  <c:v>9.249999999999982</c:v>
                </c:pt>
                <c:pt idx="140">
                  <c:v>9.299999999999984</c:v>
                </c:pt>
                <c:pt idx="141">
                  <c:v>9.350000000000006</c:v>
                </c:pt>
                <c:pt idx="142">
                  <c:v>9.400000000000002</c:v>
                </c:pt>
                <c:pt idx="143">
                  <c:v>9.450000000000002</c:v>
                </c:pt>
                <c:pt idx="144">
                  <c:v>9.500000000000001</c:v>
                </c:pt>
                <c:pt idx="145">
                  <c:v>9.549999999999984</c:v>
                </c:pt>
                <c:pt idx="146">
                  <c:v>9.600000000000001</c:v>
                </c:pt>
                <c:pt idx="147">
                  <c:v>9.64999999999998</c:v>
                </c:pt>
                <c:pt idx="148">
                  <c:v>9.700000000000001</c:v>
                </c:pt>
                <c:pt idx="149">
                  <c:v>9.749999999999982</c:v>
                </c:pt>
                <c:pt idx="150">
                  <c:v>9.799999999999984</c:v>
                </c:pt>
                <c:pt idx="151">
                  <c:v>9.850000000000006</c:v>
                </c:pt>
                <c:pt idx="152">
                  <c:v>9.900000000000002</c:v>
                </c:pt>
                <c:pt idx="153">
                  <c:v>9.950000000000002</c:v>
                </c:pt>
                <c:pt idx="154">
                  <c:v>10.0</c:v>
                </c:pt>
                <c:pt idx="155">
                  <c:v>10.05</c:v>
                </c:pt>
                <c:pt idx="156">
                  <c:v>10.1</c:v>
                </c:pt>
                <c:pt idx="157">
                  <c:v>10.14999999999998</c:v>
                </c:pt>
                <c:pt idx="158">
                  <c:v>10.2</c:v>
                </c:pt>
                <c:pt idx="159">
                  <c:v>10.24999999999998</c:v>
                </c:pt>
                <c:pt idx="160">
                  <c:v>10.3</c:v>
                </c:pt>
                <c:pt idx="161">
                  <c:v>10.35000000000003</c:v>
                </c:pt>
                <c:pt idx="162">
                  <c:v>10.4</c:v>
                </c:pt>
                <c:pt idx="163">
                  <c:v>10.45000000000001</c:v>
                </c:pt>
                <c:pt idx="164">
                  <c:v>10.5</c:v>
                </c:pt>
                <c:pt idx="165">
                  <c:v>10.55</c:v>
                </c:pt>
                <c:pt idx="166">
                  <c:v>10.6</c:v>
                </c:pt>
                <c:pt idx="167">
                  <c:v>10.65</c:v>
                </c:pt>
                <c:pt idx="168">
                  <c:v>10.7</c:v>
                </c:pt>
                <c:pt idx="169">
                  <c:v>10.75</c:v>
                </c:pt>
                <c:pt idx="170">
                  <c:v>10.8</c:v>
                </c:pt>
                <c:pt idx="171">
                  <c:v>10.85000000000003</c:v>
                </c:pt>
                <c:pt idx="172">
                  <c:v>10.9</c:v>
                </c:pt>
                <c:pt idx="173">
                  <c:v>10.95000000000001</c:v>
                </c:pt>
                <c:pt idx="174">
                  <c:v>11.0</c:v>
                </c:pt>
                <c:pt idx="175">
                  <c:v>11.0</c:v>
                </c:pt>
                <c:pt idx="176">
                  <c:v>11.05</c:v>
                </c:pt>
                <c:pt idx="177">
                  <c:v>11.1</c:v>
                </c:pt>
                <c:pt idx="178">
                  <c:v>11.15</c:v>
                </c:pt>
                <c:pt idx="179">
                  <c:v>11.2</c:v>
                </c:pt>
                <c:pt idx="180">
                  <c:v>11.25</c:v>
                </c:pt>
                <c:pt idx="181">
                  <c:v>11.3</c:v>
                </c:pt>
                <c:pt idx="182">
                  <c:v>11.35000000000003</c:v>
                </c:pt>
                <c:pt idx="183">
                  <c:v>11.4</c:v>
                </c:pt>
                <c:pt idx="184">
                  <c:v>11.45000000000001</c:v>
                </c:pt>
                <c:pt idx="185">
                  <c:v>11.5</c:v>
                </c:pt>
                <c:pt idx="186">
                  <c:v>11.55</c:v>
                </c:pt>
                <c:pt idx="187">
                  <c:v>11.6</c:v>
                </c:pt>
                <c:pt idx="188">
                  <c:v>11.65</c:v>
                </c:pt>
                <c:pt idx="189">
                  <c:v>11.7</c:v>
                </c:pt>
                <c:pt idx="190">
                  <c:v>11.75000000000001</c:v>
                </c:pt>
                <c:pt idx="191">
                  <c:v>11.80000000000001</c:v>
                </c:pt>
                <c:pt idx="192">
                  <c:v>11.85000000000003</c:v>
                </c:pt>
                <c:pt idx="193">
                  <c:v>11.90000000000001</c:v>
                </c:pt>
                <c:pt idx="194">
                  <c:v>11.95000000000002</c:v>
                </c:pt>
                <c:pt idx="195">
                  <c:v>12.00000000000001</c:v>
                </c:pt>
                <c:pt idx="196">
                  <c:v>12.05000000000002</c:v>
                </c:pt>
                <c:pt idx="197">
                  <c:v>12.10000000000001</c:v>
                </c:pt>
                <c:pt idx="198">
                  <c:v>12.15000000000002</c:v>
                </c:pt>
                <c:pt idx="199">
                  <c:v>12.20000000000001</c:v>
                </c:pt>
                <c:pt idx="200">
                  <c:v>12.25000000000001</c:v>
                </c:pt>
                <c:pt idx="201">
                  <c:v>12.30000000000002</c:v>
                </c:pt>
                <c:pt idx="202">
                  <c:v>12.35000000000003</c:v>
                </c:pt>
                <c:pt idx="203">
                  <c:v>12.40000000000002</c:v>
                </c:pt>
                <c:pt idx="204">
                  <c:v>12.45000000000002</c:v>
                </c:pt>
                <c:pt idx="205">
                  <c:v>12.50000000000002</c:v>
                </c:pt>
                <c:pt idx="206">
                  <c:v>12.55000000000002</c:v>
                </c:pt>
                <c:pt idx="207">
                  <c:v>12.60000000000002</c:v>
                </c:pt>
                <c:pt idx="208">
                  <c:v>12.65000000000002</c:v>
                </c:pt>
                <c:pt idx="209">
                  <c:v>12.70000000000002</c:v>
                </c:pt>
                <c:pt idx="210">
                  <c:v>12.75000000000002</c:v>
                </c:pt>
                <c:pt idx="211">
                  <c:v>12.80000000000002</c:v>
                </c:pt>
                <c:pt idx="212">
                  <c:v>12.85000000000003</c:v>
                </c:pt>
                <c:pt idx="213">
                  <c:v>12.90000000000002</c:v>
                </c:pt>
                <c:pt idx="214">
                  <c:v>12.95000000000002</c:v>
                </c:pt>
                <c:pt idx="215">
                  <c:v>13.00000000000002</c:v>
                </c:pt>
                <c:pt idx="216">
                  <c:v>13.05000000000002</c:v>
                </c:pt>
                <c:pt idx="217">
                  <c:v>13.10000000000002</c:v>
                </c:pt>
                <c:pt idx="218">
                  <c:v>13.15000000000003</c:v>
                </c:pt>
                <c:pt idx="219">
                  <c:v>13.20000000000002</c:v>
                </c:pt>
                <c:pt idx="220">
                  <c:v>13.25000000000003</c:v>
                </c:pt>
                <c:pt idx="221">
                  <c:v>13.30000000000003</c:v>
                </c:pt>
                <c:pt idx="222">
                  <c:v>13.35000000000006</c:v>
                </c:pt>
                <c:pt idx="223">
                  <c:v>13.40000000000003</c:v>
                </c:pt>
                <c:pt idx="224">
                  <c:v>13.45000000000003</c:v>
                </c:pt>
                <c:pt idx="225">
                  <c:v>13.50000000000003</c:v>
                </c:pt>
                <c:pt idx="226">
                  <c:v>13.55000000000003</c:v>
                </c:pt>
                <c:pt idx="227">
                  <c:v>13.60000000000003</c:v>
                </c:pt>
                <c:pt idx="228">
                  <c:v>13.65000000000003</c:v>
                </c:pt>
                <c:pt idx="229">
                  <c:v>13.70000000000003</c:v>
                </c:pt>
                <c:pt idx="230">
                  <c:v>13.75000000000003</c:v>
                </c:pt>
                <c:pt idx="231">
                  <c:v>13.80000000000003</c:v>
                </c:pt>
                <c:pt idx="232">
                  <c:v>13.85000000000006</c:v>
                </c:pt>
                <c:pt idx="233">
                  <c:v>13.90000000000004</c:v>
                </c:pt>
                <c:pt idx="234">
                  <c:v>13.95000000000005</c:v>
                </c:pt>
                <c:pt idx="235">
                  <c:v>14.00000000000004</c:v>
                </c:pt>
                <c:pt idx="236">
                  <c:v>14.05000000000005</c:v>
                </c:pt>
                <c:pt idx="237">
                  <c:v>14.10000000000004</c:v>
                </c:pt>
                <c:pt idx="238">
                  <c:v>14.15000000000004</c:v>
                </c:pt>
                <c:pt idx="239">
                  <c:v>14.20000000000004</c:v>
                </c:pt>
                <c:pt idx="240">
                  <c:v>14.25000000000004</c:v>
                </c:pt>
                <c:pt idx="241">
                  <c:v>14.30000000000005</c:v>
                </c:pt>
                <c:pt idx="242">
                  <c:v>14.35000000000006</c:v>
                </c:pt>
                <c:pt idx="243">
                  <c:v>14.40000000000005</c:v>
                </c:pt>
                <c:pt idx="244">
                  <c:v>14.45000000000005</c:v>
                </c:pt>
                <c:pt idx="245">
                  <c:v>14.50000000000004</c:v>
                </c:pt>
                <c:pt idx="246">
                  <c:v>14.55000000000005</c:v>
                </c:pt>
                <c:pt idx="247">
                  <c:v>14.60000000000005</c:v>
                </c:pt>
                <c:pt idx="248">
                  <c:v>14.65000000000005</c:v>
                </c:pt>
                <c:pt idx="249">
                  <c:v>14.70000000000005</c:v>
                </c:pt>
                <c:pt idx="250">
                  <c:v>14.75000000000005</c:v>
                </c:pt>
                <c:pt idx="251">
                  <c:v>14.80000000000005</c:v>
                </c:pt>
                <c:pt idx="252">
                  <c:v>14.85000000000006</c:v>
                </c:pt>
                <c:pt idx="253">
                  <c:v>14.90000000000005</c:v>
                </c:pt>
                <c:pt idx="254">
                  <c:v>14.95000000000005</c:v>
                </c:pt>
                <c:pt idx="255">
                  <c:v>15.00000000000005</c:v>
                </c:pt>
                <c:pt idx="256">
                  <c:v>15.05000000000005</c:v>
                </c:pt>
                <c:pt idx="257">
                  <c:v>15.10000000000005</c:v>
                </c:pt>
                <c:pt idx="258">
                  <c:v>15.15000000000005</c:v>
                </c:pt>
                <c:pt idx="259">
                  <c:v>15.20000000000005</c:v>
                </c:pt>
                <c:pt idx="260">
                  <c:v>15.25000000000006</c:v>
                </c:pt>
                <c:pt idx="261">
                  <c:v>15.25000000000006</c:v>
                </c:pt>
                <c:pt idx="262">
                  <c:v>15.30000000000006</c:v>
                </c:pt>
                <c:pt idx="263">
                  <c:v>15.35000000000006</c:v>
                </c:pt>
                <c:pt idx="264">
                  <c:v>15.40000000000006</c:v>
                </c:pt>
                <c:pt idx="265">
                  <c:v>15.45000000000007</c:v>
                </c:pt>
                <c:pt idx="266">
                  <c:v>15.50000000000006</c:v>
                </c:pt>
                <c:pt idx="267">
                  <c:v>15.55000000000006</c:v>
                </c:pt>
                <c:pt idx="268">
                  <c:v>15.60000000000006</c:v>
                </c:pt>
                <c:pt idx="269">
                  <c:v>15.65000000000006</c:v>
                </c:pt>
                <c:pt idx="270">
                  <c:v>15.70000000000006</c:v>
                </c:pt>
                <c:pt idx="271">
                  <c:v>15.75000000000006</c:v>
                </c:pt>
                <c:pt idx="272">
                  <c:v>15.80000000000007</c:v>
                </c:pt>
                <c:pt idx="273">
                  <c:v>15.85000000000007</c:v>
                </c:pt>
                <c:pt idx="274">
                  <c:v>15.90000000000006</c:v>
                </c:pt>
                <c:pt idx="275">
                  <c:v>15.95000000000007</c:v>
                </c:pt>
                <c:pt idx="276">
                  <c:v>16.00000000000006</c:v>
                </c:pt>
                <c:pt idx="277">
                  <c:v>16.05000000000007</c:v>
                </c:pt>
                <c:pt idx="278">
                  <c:v>16.10000000000007</c:v>
                </c:pt>
                <c:pt idx="279">
                  <c:v>16.1500000000001</c:v>
                </c:pt>
                <c:pt idx="280">
                  <c:v>16.20000000000007</c:v>
                </c:pt>
                <c:pt idx="281">
                  <c:v>16.25000000000007</c:v>
                </c:pt>
                <c:pt idx="282">
                  <c:v>16.30000000000007</c:v>
                </c:pt>
                <c:pt idx="283">
                  <c:v>16.3500000000001</c:v>
                </c:pt>
                <c:pt idx="284">
                  <c:v>16.40000000000007</c:v>
                </c:pt>
                <c:pt idx="285">
                  <c:v>16.45000000000007</c:v>
                </c:pt>
                <c:pt idx="286">
                  <c:v>16.50000000000007</c:v>
                </c:pt>
                <c:pt idx="287">
                  <c:v>16.55000000000008</c:v>
                </c:pt>
                <c:pt idx="288">
                  <c:v>16.6000000000001</c:v>
                </c:pt>
                <c:pt idx="289">
                  <c:v>16.6500000000001</c:v>
                </c:pt>
                <c:pt idx="290">
                  <c:v>16.70000000000007</c:v>
                </c:pt>
                <c:pt idx="291">
                  <c:v>16.75000000000008</c:v>
                </c:pt>
                <c:pt idx="292">
                  <c:v>16.80000000000008</c:v>
                </c:pt>
                <c:pt idx="293">
                  <c:v>16.8500000000001</c:v>
                </c:pt>
                <c:pt idx="294">
                  <c:v>16.90000000000008</c:v>
                </c:pt>
                <c:pt idx="295">
                  <c:v>16.95000000000008</c:v>
                </c:pt>
                <c:pt idx="296">
                  <c:v>17.00000000000008</c:v>
                </c:pt>
                <c:pt idx="297">
                  <c:v>17.05000000000009</c:v>
                </c:pt>
                <c:pt idx="298">
                  <c:v>17.1000000000001</c:v>
                </c:pt>
                <c:pt idx="299">
                  <c:v>17.1500000000001</c:v>
                </c:pt>
                <c:pt idx="300">
                  <c:v>17.20000000000008</c:v>
                </c:pt>
                <c:pt idx="301">
                  <c:v>17.25000000000009</c:v>
                </c:pt>
                <c:pt idx="302">
                  <c:v>17.30000000000009</c:v>
                </c:pt>
                <c:pt idx="303">
                  <c:v>17.3500000000001</c:v>
                </c:pt>
                <c:pt idx="304">
                  <c:v>17.40000000000008</c:v>
                </c:pt>
                <c:pt idx="305">
                  <c:v>17.45000000000009</c:v>
                </c:pt>
                <c:pt idx="306">
                  <c:v>17.50000000000009</c:v>
                </c:pt>
                <c:pt idx="307">
                  <c:v>17.55000000000009</c:v>
                </c:pt>
                <c:pt idx="308">
                  <c:v>17.6000000000001</c:v>
                </c:pt>
                <c:pt idx="309">
                  <c:v>17.6500000000001</c:v>
                </c:pt>
                <c:pt idx="310">
                  <c:v>17.70000000000009</c:v>
                </c:pt>
                <c:pt idx="311">
                  <c:v>17.75000000000009</c:v>
                </c:pt>
                <c:pt idx="312">
                  <c:v>17.80000000000009</c:v>
                </c:pt>
                <c:pt idx="313">
                  <c:v>17.8500000000001</c:v>
                </c:pt>
                <c:pt idx="314">
                  <c:v>17.90000000000009</c:v>
                </c:pt>
                <c:pt idx="315">
                  <c:v>17.95000000000009</c:v>
                </c:pt>
                <c:pt idx="316">
                  <c:v>18.00000000000009</c:v>
                </c:pt>
                <c:pt idx="317">
                  <c:v>18.05000000000009</c:v>
                </c:pt>
                <c:pt idx="318">
                  <c:v>18.1000000000001</c:v>
                </c:pt>
                <c:pt idx="319">
                  <c:v>18.1500000000001</c:v>
                </c:pt>
                <c:pt idx="320">
                  <c:v>18.20000000000009</c:v>
                </c:pt>
                <c:pt idx="321">
                  <c:v>18.2500000000001</c:v>
                </c:pt>
                <c:pt idx="322">
                  <c:v>18.3000000000001</c:v>
                </c:pt>
                <c:pt idx="323">
                  <c:v>18.3500000000001</c:v>
                </c:pt>
                <c:pt idx="324">
                  <c:v>18.40000000000009</c:v>
                </c:pt>
                <c:pt idx="325">
                  <c:v>18.4500000000001</c:v>
                </c:pt>
                <c:pt idx="326">
                  <c:v>18.5000000000001</c:v>
                </c:pt>
                <c:pt idx="327">
                  <c:v>18.5500000000001</c:v>
                </c:pt>
                <c:pt idx="328">
                  <c:v>18.6000000000001</c:v>
                </c:pt>
                <c:pt idx="329">
                  <c:v>18.65000000000011</c:v>
                </c:pt>
                <c:pt idx="330">
                  <c:v>18.7000000000001</c:v>
                </c:pt>
                <c:pt idx="331">
                  <c:v>18.7500000000001</c:v>
                </c:pt>
                <c:pt idx="332">
                  <c:v>18.8000000000001</c:v>
                </c:pt>
                <c:pt idx="333">
                  <c:v>18.8500000000001</c:v>
                </c:pt>
                <c:pt idx="334">
                  <c:v>18.9000000000001</c:v>
                </c:pt>
                <c:pt idx="335">
                  <c:v>18.95000000000011</c:v>
                </c:pt>
                <c:pt idx="336">
                  <c:v>19.00000000000011</c:v>
                </c:pt>
                <c:pt idx="337">
                  <c:v>19.05000000000011</c:v>
                </c:pt>
                <c:pt idx="338">
                  <c:v>19.10000000000011</c:v>
                </c:pt>
                <c:pt idx="339">
                  <c:v>19.15000000000013</c:v>
                </c:pt>
                <c:pt idx="340">
                  <c:v>19.20000000000011</c:v>
                </c:pt>
                <c:pt idx="341">
                  <c:v>19.25000000000011</c:v>
                </c:pt>
                <c:pt idx="342">
                  <c:v>19.30000000000011</c:v>
                </c:pt>
                <c:pt idx="343">
                  <c:v>19.35000000000012</c:v>
                </c:pt>
                <c:pt idx="344">
                  <c:v>19.40000000000011</c:v>
                </c:pt>
                <c:pt idx="345">
                  <c:v>19.45000000000011</c:v>
                </c:pt>
                <c:pt idx="346">
                  <c:v>19.50000000000011</c:v>
                </c:pt>
                <c:pt idx="347">
                  <c:v>19.55000000000011</c:v>
                </c:pt>
                <c:pt idx="348">
                  <c:v>19.60000000000012</c:v>
                </c:pt>
                <c:pt idx="349">
                  <c:v>19.65000000000013</c:v>
                </c:pt>
                <c:pt idx="350">
                  <c:v>19.70000000000012</c:v>
                </c:pt>
                <c:pt idx="351">
                  <c:v>19.75000000000012</c:v>
                </c:pt>
                <c:pt idx="352">
                  <c:v>19.80000000000012</c:v>
                </c:pt>
                <c:pt idx="353">
                  <c:v>19.85000000000013</c:v>
                </c:pt>
                <c:pt idx="354">
                  <c:v>19.90000000000012</c:v>
                </c:pt>
                <c:pt idx="355">
                  <c:v>19.95000000000012</c:v>
                </c:pt>
                <c:pt idx="356">
                  <c:v>20.00000000000012</c:v>
                </c:pt>
                <c:pt idx="357">
                  <c:v>20.05000000000013</c:v>
                </c:pt>
                <c:pt idx="358">
                  <c:v>20.10000000000013</c:v>
                </c:pt>
                <c:pt idx="359">
                  <c:v>20.15000000000013</c:v>
                </c:pt>
                <c:pt idx="360">
                  <c:v>20.20000000000012</c:v>
                </c:pt>
                <c:pt idx="361">
                  <c:v>20.25000000000012</c:v>
                </c:pt>
                <c:pt idx="362">
                  <c:v>20.30000000000013</c:v>
                </c:pt>
                <c:pt idx="363">
                  <c:v>20.35000000000013</c:v>
                </c:pt>
                <c:pt idx="364">
                  <c:v>20.40000000000013</c:v>
                </c:pt>
                <c:pt idx="365">
                  <c:v>20.45000000000013</c:v>
                </c:pt>
                <c:pt idx="366">
                  <c:v>20.50000000000013</c:v>
                </c:pt>
                <c:pt idx="367">
                  <c:v>20.55000000000013</c:v>
                </c:pt>
                <c:pt idx="368">
                  <c:v>20.60000000000013</c:v>
                </c:pt>
                <c:pt idx="369">
                  <c:v>20.65000000000013</c:v>
                </c:pt>
                <c:pt idx="370">
                  <c:v>20.70000000000013</c:v>
                </c:pt>
                <c:pt idx="371">
                  <c:v>20.75000000000013</c:v>
                </c:pt>
                <c:pt idx="372">
                  <c:v>20.80000000000013</c:v>
                </c:pt>
                <c:pt idx="373">
                  <c:v>20.85000000000013</c:v>
                </c:pt>
                <c:pt idx="374">
                  <c:v>20.90000000000013</c:v>
                </c:pt>
                <c:pt idx="375">
                  <c:v>20.95000000000013</c:v>
                </c:pt>
                <c:pt idx="376">
                  <c:v>21.00000000000013</c:v>
                </c:pt>
                <c:pt idx="377">
                  <c:v>21.05000000000014</c:v>
                </c:pt>
                <c:pt idx="378">
                  <c:v>21.10000000000014</c:v>
                </c:pt>
                <c:pt idx="379">
                  <c:v>21.15000000000014</c:v>
                </c:pt>
                <c:pt idx="380">
                  <c:v>21.20000000000013</c:v>
                </c:pt>
                <c:pt idx="381">
                  <c:v>21.25000000000014</c:v>
                </c:pt>
                <c:pt idx="382">
                  <c:v>21.30000000000014</c:v>
                </c:pt>
                <c:pt idx="383">
                  <c:v>21.35000000000014</c:v>
                </c:pt>
                <c:pt idx="384">
                  <c:v>21.40000000000013</c:v>
                </c:pt>
                <c:pt idx="385">
                  <c:v>21.45000000000013</c:v>
                </c:pt>
                <c:pt idx="386">
                  <c:v>21.50000000000014</c:v>
                </c:pt>
                <c:pt idx="387">
                  <c:v>21.55000000000014</c:v>
                </c:pt>
                <c:pt idx="388">
                  <c:v>21.60000000000014</c:v>
                </c:pt>
                <c:pt idx="389">
                  <c:v>21.65000000000014</c:v>
                </c:pt>
                <c:pt idx="390">
                  <c:v>21.70000000000013</c:v>
                </c:pt>
                <c:pt idx="391">
                  <c:v>21.75000000000015</c:v>
                </c:pt>
                <c:pt idx="392">
                  <c:v>21.80000000000015</c:v>
                </c:pt>
                <c:pt idx="393">
                  <c:v>21.85000000000015</c:v>
                </c:pt>
                <c:pt idx="394">
                  <c:v>21.90000000000013</c:v>
                </c:pt>
                <c:pt idx="395">
                  <c:v>21.95000000000015</c:v>
                </c:pt>
                <c:pt idx="396">
                  <c:v>22.00000000000015</c:v>
                </c:pt>
                <c:pt idx="398">
                  <c:v>22.00000000000015</c:v>
                </c:pt>
                <c:pt idx="399">
                  <c:v>22.05000000000015</c:v>
                </c:pt>
                <c:pt idx="400">
                  <c:v>22.10000000000015</c:v>
                </c:pt>
                <c:pt idx="401">
                  <c:v>22.15000000000015</c:v>
                </c:pt>
                <c:pt idx="402">
                  <c:v>22.20000000000015</c:v>
                </c:pt>
                <c:pt idx="403">
                  <c:v>22.25000000000015</c:v>
                </c:pt>
                <c:pt idx="404">
                  <c:v>22.30000000000015</c:v>
                </c:pt>
                <c:pt idx="405">
                  <c:v>22.35000000000015</c:v>
                </c:pt>
                <c:pt idx="406">
                  <c:v>22.40000000000013</c:v>
                </c:pt>
                <c:pt idx="407">
                  <c:v>22.45000000000016</c:v>
                </c:pt>
                <c:pt idx="408">
                  <c:v>22.50000000000016</c:v>
                </c:pt>
                <c:pt idx="409">
                  <c:v>22.55000000000016</c:v>
                </c:pt>
                <c:pt idx="410">
                  <c:v>22.60000000000016</c:v>
                </c:pt>
                <c:pt idx="411">
                  <c:v>22.65000000000016</c:v>
                </c:pt>
                <c:pt idx="412">
                  <c:v>22.70000000000016</c:v>
                </c:pt>
                <c:pt idx="413">
                  <c:v>22.75000000000016</c:v>
                </c:pt>
                <c:pt idx="414">
                  <c:v>22.80000000000016</c:v>
                </c:pt>
                <c:pt idx="415">
                  <c:v>22.85000000000016</c:v>
                </c:pt>
                <c:pt idx="416">
                  <c:v>22.90000000000016</c:v>
                </c:pt>
                <c:pt idx="417">
                  <c:v>22.95000000000016</c:v>
                </c:pt>
                <c:pt idx="418">
                  <c:v>23.00000000000016</c:v>
                </c:pt>
                <c:pt idx="419">
                  <c:v>23.05000000000016</c:v>
                </c:pt>
                <c:pt idx="420">
                  <c:v>23.10000000000016</c:v>
                </c:pt>
                <c:pt idx="421">
                  <c:v>23.1500000000002</c:v>
                </c:pt>
                <c:pt idx="422">
                  <c:v>23.20000000000017</c:v>
                </c:pt>
                <c:pt idx="423">
                  <c:v>23.25000000000017</c:v>
                </c:pt>
                <c:pt idx="424">
                  <c:v>23.30000000000017</c:v>
                </c:pt>
                <c:pt idx="425">
                  <c:v>23.35000000000017</c:v>
                </c:pt>
                <c:pt idx="426">
                  <c:v>23.40000000000017</c:v>
                </c:pt>
                <c:pt idx="427">
                  <c:v>23.45000000000017</c:v>
                </c:pt>
                <c:pt idx="428">
                  <c:v>23.50000000000017</c:v>
                </c:pt>
                <c:pt idx="429">
                  <c:v>23.55000000000017</c:v>
                </c:pt>
                <c:pt idx="430">
                  <c:v>23.60000000000019</c:v>
                </c:pt>
                <c:pt idx="431">
                  <c:v>23.6500000000002</c:v>
                </c:pt>
                <c:pt idx="432">
                  <c:v>23.70000000000017</c:v>
                </c:pt>
                <c:pt idx="433">
                  <c:v>23.75000000000017</c:v>
                </c:pt>
                <c:pt idx="434">
                  <c:v>23.80000000000017</c:v>
                </c:pt>
                <c:pt idx="435">
                  <c:v>23.85000000000019</c:v>
                </c:pt>
                <c:pt idx="436">
                  <c:v>23.90000000000018</c:v>
                </c:pt>
                <c:pt idx="437">
                  <c:v>23.95000000000018</c:v>
                </c:pt>
                <c:pt idx="438">
                  <c:v>24.00000000000018</c:v>
                </c:pt>
                <c:pt idx="439">
                  <c:v>24.05000000000018</c:v>
                </c:pt>
                <c:pt idx="440">
                  <c:v>24.10000000000019</c:v>
                </c:pt>
                <c:pt idx="441">
                  <c:v>24.1500000000002</c:v>
                </c:pt>
                <c:pt idx="442">
                  <c:v>24.20000000000018</c:v>
                </c:pt>
                <c:pt idx="443">
                  <c:v>24.25000000000018</c:v>
                </c:pt>
                <c:pt idx="444">
                  <c:v>24.30000000000019</c:v>
                </c:pt>
                <c:pt idx="445">
                  <c:v>24.35000000000019</c:v>
                </c:pt>
                <c:pt idx="446">
                  <c:v>24.40000000000018</c:v>
                </c:pt>
                <c:pt idx="447">
                  <c:v>24.45000000000018</c:v>
                </c:pt>
                <c:pt idx="448">
                  <c:v>24.50000000000018</c:v>
                </c:pt>
                <c:pt idx="449">
                  <c:v>24.55000000000019</c:v>
                </c:pt>
                <c:pt idx="450">
                  <c:v>24.60000000000019</c:v>
                </c:pt>
                <c:pt idx="451">
                  <c:v>24.6500000000002</c:v>
                </c:pt>
                <c:pt idx="452">
                  <c:v>24.70000000000019</c:v>
                </c:pt>
                <c:pt idx="453">
                  <c:v>24.75000000000019</c:v>
                </c:pt>
                <c:pt idx="454">
                  <c:v>24.80000000000019</c:v>
                </c:pt>
                <c:pt idx="455">
                  <c:v>24.85000000000019</c:v>
                </c:pt>
                <c:pt idx="456">
                  <c:v>24.90000000000019</c:v>
                </c:pt>
                <c:pt idx="457">
                  <c:v>24.95000000000019</c:v>
                </c:pt>
                <c:pt idx="458">
                  <c:v>25.00000000000019</c:v>
                </c:pt>
                <c:pt idx="459">
                  <c:v>25.05000000000019</c:v>
                </c:pt>
                <c:pt idx="460">
                  <c:v>25.10000000000019</c:v>
                </c:pt>
                <c:pt idx="461">
                  <c:v>25.1500000000002</c:v>
                </c:pt>
                <c:pt idx="462">
                  <c:v>25.20000000000019</c:v>
                </c:pt>
                <c:pt idx="463">
                  <c:v>25.25000000000019</c:v>
                </c:pt>
                <c:pt idx="464">
                  <c:v>25.3000000000002</c:v>
                </c:pt>
                <c:pt idx="465">
                  <c:v>25.3500000000002</c:v>
                </c:pt>
                <c:pt idx="466">
                  <c:v>25.40000000000019</c:v>
                </c:pt>
                <c:pt idx="467">
                  <c:v>25.45000000000019</c:v>
                </c:pt>
                <c:pt idx="468">
                  <c:v>25.5000000000002</c:v>
                </c:pt>
                <c:pt idx="469">
                  <c:v>25.5500000000002</c:v>
                </c:pt>
                <c:pt idx="470">
                  <c:v>25.6000000000002</c:v>
                </c:pt>
                <c:pt idx="471">
                  <c:v>25.6500000000002</c:v>
                </c:pt>
                <c:pt idx="472">
                  <c:v>25.7000000000002</c:v>
                </c:pt>
                <c:pt idx="473">
                  <c:v>25.7500000000002</c:v>
                </c:pt>
                <c:pt idx="474">
                  <c:v>25.8000000000002</c:v>
                </c:pt>
                <c:pt idx="475">
                  <c:v>25.8500000000002</c:v>
                </c:pt>
                <c:pt idx="476">
                  <c:v>25.90000000000019</c:v>
                </c:pt>
                <c:pt idx="477">
                  <c:v>25.9500000000002</c:v>
                </c:pt>
                <c:pt idx="478">
                  <c:v>26.00000000000021</c:v>
                </c:pt>
                <c:pt idx="479">
                  <c:v>26.05000000000021</c:v>
                </c:pt>
                <c:pt idx="480">
                  <c:v>26.10000000000021</c:v>
                </c:pt>
                <c:pt idx="481">
                  <c:v>26.15000000000021</c:v>
                </c:pt>
                <c:pt idx="482">
                  <c:v>26.20000000000021</c:v>
                </c:pt>
                <c:pt idx="483">
                  <c:v>26.25000000000021</c:v>
                </c:pt>
                <c:pt idx="484">
                  <c:v>26.30000000000021</c:v>
                </c:pt>
                <c:pt idx="485">
                  <c:v>26.35000000000021</c:v>
                </c:pt>
                <c:pt idx="486">
                  <c:v>26.40000000000021</c:v>
                </c:pt>
                <c:pt idx="487">
                  <c:v>26.45000000000021</c:v>
                </c:pt>
                <c:pt idx="488">
                  <c:v>26.50000000000021</c:v>
                </c:pt>
                <c:pt idx="489">
                  <c:v>26.55000000000021</c:v>
                </c:pt>
                <c:pt idx="490">
                  <c:v>26.60000000000021</c:v>
                </c:pt>
                <c:pt idx="491">
                  <c:v>26.65000000000022</c:v>
                </c:pt>
                <c:pt idx="492">
                  <c:v>26.70000000000022</c:v>
                </c:pt>
                <c:pt idx="493">
                  <c:v>26.75000000000022</c:v>
                </c:pt>
                <c:pt idx="494">
                  <c:v>26.80000000000022</c:v>
                </c:pt>
                <c:pt idx="495">
                  <c:v>26.85000000000022</c:v>
                </c:pt>
                <c:pt idx="496">
                  <c:v>26.90000000000022</c:v>
                </c:pt>
                <c:pt idx="497">
                  <c:v>26.95000000000022</c:v>
                </c:pt>
                <c:pt idx="498">
                  <c:v>27.00000000000022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'Rx Data'!$E$1</c:f>
              <c:strCache>
                <c:ptCount val="1"/>
                <c:pt idx="0">
                  <c:v>L-Band 1-2 GHz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'Rx Data'!$A$4:$A$14</c:f>
              <c:numCache>
                <c:formatCode>General</c:formatCode>
                <c:ptCount val="1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1.700000000000004</c:v>
                </c:pt>
                <c:pt idx="8">
                  <c:v>1.800000000000001</c:v>
                </c:pt>
                <c:pt idx="9">
                  <c:v>1.900000000000002</c:v>
                </c:pt>
                <c:pt idx="10">
                  <c:v>2.000000000000001</c:v>
                </c:pt>
              </c:numCache>
            </c:numRef>
          </c:xVal>
          <c:yVal>
            <c:numRef>
              <c:f>'Rx Data'!$E$4:$E$14</c:f>
              <c:numCache>
                <c:formatCode>0.00</c:formatCode>
                <c:ptCount val="11"/>
                <c:pt idx="0">
                  <c:v>21.9998648952883</c:v>
                </c:pt>
                <c:pt idx="1">
                  <c:v>15.59144576173655</c:v>
                </c:pt>
                <c:pt idx="2">
                  <c:v>12.36952777296457</c:v>
                </c:pt>
                <c:pt idx="3">
                  <c:v>10.80718494298734</c:v>
                </c:pt>
                <c:pt idx="4">
                  <c:v>9.27275575563822</c:v>
                </c:pt>
                <c:pt idx="5">
                  <c:v>8.95914291999548</c:v>
                </c:pt>
                <c:pt idx="6">
                  <c:v>9.093352919601256</c:v>
                </c:pt>
                <c:pt idx="7">
                  <c:v>9.321941755565168</c:v>
                </c:pt>
                <c:pt idx="8">
                  <c:v>9.096809901038662</c:v>
                </c:pt>
                <c:pt idx="9">
                  <c:v>10.14857809633506</c:v>
                </c:pt>
                <c:pt idx="10">
                  <c:v>12.20693724093202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'Rx Data'!$F$1</c:f>
              <c:strCache>
                <c:ptCount val="1"/>
                <c:pt idx="0">
                  <c:v>S-Band 2-4 GHz</c:v>
                </c:pt>
              </c:strCache>
            </c:strRef>
          </c:tx>
          <c:spPr>
            <a:ln w="254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'Rx Data'!$A$15:$A$35</c:f>
              <c:numCache>
                <c:formatCode>General</c:formatCode>
                <c:ptCount val="21"/>
                <c:pt idx="0">
                  <c:v>2.000000000000001</c:v>
                </c:pt>
                <c:pt idx="1">
                  <c:v>2.100000000000001</c:v>
                </c:pt>
                <c:pt idx="2">
                  <c:v>2.200000000000001</c:v>
                </c:pt>
                <c:pt idx="3">
                  <c:v>2.300000000000001</c:v>
                </c:pt>
                <c:pt idx="4">
                  <c:v>2.400000000000001</c:v>
                </c:pt>
                <c:pt idx="5">
                  <c:v>2.500000000000001</c:v>
                </c:pt>
                <c:pt idx="6">
                  <c:v>2.600000000000001</c:v>
                </c:pt>
                <c:pt idx="7">
                  <c:v>2.700000000000001</c:v>
                </c:pt>
                <c:pt idx="8">
                  <c:v>2.800000000000001</c:v>
                </c:pt>
                <c:pt idx="9">
                  <c:v>2.900000000000002</c:v>
                </c:pt>
                <c:pt idx="10">
                  <c:v>3.000000000000002</c:v>
                </c:pt>
                <c:pt idx="11">
                  <c:v>3.100000000000002</c:v>
                </c:pt>
                <c:pt idx="12">
                  <c:v>3.200000000000004</c:v>
                </c:pt>
                <c:pt idx="13">
                  <c:v>3.300000000000002</c:v>
                </c:pt>
                <c:pt idx="14">
                  <c:v>3.400000000000002</c:v>
                </c:pt>
                <c:pt idx="15">
                  <c:v>3.500000000000002</c:v>
                </c:pt>
                <c:pt idx="16">
                  <c:v>3.600000000000003</c:v>
                </c:pt>
                <c:pt idx="17">
                  <c:v>3.700000000000004</c:v>
                </c:pt>
                <c:pt idx="18">
                  <c:v>3.800000000000002</c:v>
                </c:pt>
                <c:pt idx="19">
                  <c:v>3.900000000000003</c:v>
                </c:pt>
                <c:pt idx="20">
                  <c:v>4.000000000000003</c:v>
                </c:pt>
              </c:numCache>
            </c:numRef>
          </c:xVal>
          <c:yVal>
            <c:numRef>
              <c:f>'Rx Data'!$F$15:$F$35</c:f>
              <c:numCache>
                <c:formatCode>0.0000</c:formatCode>
                <c:ptCount val="21"/>
                <c:pt idx="0">
                  <c:v>19.59054356672047</c:v>
                </c:pt>
                <c:pt idx="1">
                  <c:v>16.89506860664195</c:v>
                </c:pt>
                <c:pt idx="2">
                  <c:v>19.59054356672047</c:v>
                </c:pt>
                <c:pt idx="3">
                  <c:v>11.77145458834488</c:v>
                </c:pt>
                <c:pt idx="4">
                  <c:v>15.70492092971867</c:v>
                </c:pt>
                <c:pt idx="5">
                  <c:v>12.8</c:v>
                </c:pt>
                <c:pt idx="6">
                  <c:v>14.49201567264135</c:v>
                </c:pt>
                <c:pt idx="7">
                  <c:v>12.28058168264477</c:v>
                </c:pt>
                <c:pt idx="8">
                  <c:v>11.70852633799102</c:v>
                </c:pt>
                <c:pt idx="9">
                  <c:v>12.2163825370604</c:v>
                </c:pt>
                <c:pt idx="10">
                  <c:v>12.8</c:v>
                </c:pt>
                <c:pt idx="11">
                  <c:v>11.21071534913044</c:v>
                </c:pt>
                <c:pt idx="12">
                  <c:v>12.28058168264477</c:v>
                </c:pt>
                <c:pt idx="13">
                  <c:v>12.8</c:v>
                </c:pt>
                <c:pt idx="14">
                  <c:v>12.28058168264477</c:v>
                </c:pt>
                <c:pt idx="15">
                  <c:v>12.28058168264477</c:v>
                </c:pt>
                <c:pt idx="16">
                  <c:v>14.49201567264135</c:v>
                </c:pt>
                <c:pt idx="17">
                  <c:v>13.32993392864417</c:v>
                </c:pt>
                <c:pt idx="18">
                  <c:v>12.8</c:v>
                </c:pt>
                <c:pt idx="19">
                  <c:v>14.49201567264135</c:v>
                </c:pt>
                <c:pt idx="20">
                  <c:v>15.70492092971867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'Rx Data'!$G$1</c:f>
              <c:strCache>
                <c:ptCount val="1"/>
                <c:pt idx="0">
                  <c:v>C-Band 4-8 GHz</c:v>
                </c:pt>
              </c:strCache>
            </c:strRef>
          </c:tx>
          <c:spPr>
            <a:ln w="254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'Rx Data'!$A$36:$A$76</c:f>
              <c:numCache>
                <c:formatCode>General</c:formatCode>
                <c:ptCount val="41"/>
                <c:pt idx="0">
                  <c:v>4.000000000000003</c:v>
                </c:pt>
                <c:pt idx="1">
                  <c:v>4.100000000000001</c:v>
                </c:pt>
                <c:pt idx="2">
                  <c:v>4.200000000000002</c:v>
                </c:pt>
                <c:pt idx="3">
                  <c:v>4.300000000000002</c:v>
                </c:pt>
                <c:pt idx="4">
                  <c:v>4.400000000000001</c:v>
                </c:pt>
                <c:pt idx="5">
                  <c:v>4.500000000000001</c:v>
                </c:pt>
                <c:pt idx="6">
                  <c:v>4.6</c:v>
                </c:pt>
                <c:pt idx="7">
                  <c:v>4.7</c:v>
                </c:pt>
                <c:pt idx="8">
                  <c:v>4.8</c:v>
                </c:pt>
                <c:pt idx="9">
                  <c:v>4.899999999999999</c:v>
                </c:pt>
                <c:pt idx="10">
                  <c:v>5.0</c:v>
                </c:pt>
                <c:pt idx="11">
                  <c:v>5.099999999999999</c:v>
                </c:pt>
                <c:pt idx="12">
                  <c:v>5.199999999999997</c:v>
                </c:pt>
                <c:pt idx="13">
                  <c:v>5.299999999999998</c:v>
                </c:pt>
                <c:pt idx="14">
                  <c:v>5.399999999999998</c:v>
                </c:pt>
                <c:pt idx="15">
                  <c:v>5.499999999999997</c:v>
                </c:pt>
                <c:pt idx="16">
                  <c:v>5.599999999999997</c:v>
                </c:pt>
                <c:pt idx="17">
                  <c:v>5.699999999999997</c:v>
                </c:pt>
                <c:pt idx="18">
                  <c:v>5.799999999999996</c:v>
                </c:pt>
                <c:pt idx="19">
                  <c:v>5.899999999999996</c:v>
                </c:pt>
                <c:pt idx="20">
                  <c:v>5.999999999999996</c:v>
                </c:pt>
                <c:pt idx="21">
                  <c:v>6.099999999999995</c:v>
                </c:pt>
                <c:pt idx="22">
                  <c:v>6.199999999999995</c:v>
                </c:pt>
                <c:pt idx="23">
                  <c:v>6.299999999999995</c:v>
                </c:pt>
                <c:pt idx="24">
                  <c:v>6.399999999999994</c:v>
                </c:pt>
                <c:pt idx="25">
                  <c:v>6.499999999999994</c:v>
                </c:pt>
                <c:pt idx="26">
                  <c:v>6.599999999999993</c:v>
                </c:pt>
                <c:pt idx="27">
                  <c:v>6.699999999999989</c:v>
                </c:pt>
                <c:pt idx="28">
                  <c:v>6.799999999999993</c:v>
                </c:pt>
                <c:pt idx="29">
                  <c:v>6.899999999999991</c:v>
                </c:pt>
                <c:pt idx="30">
                  <c:v>6.999999999999992</c:v>
                </c:pt>
                <c:pt idx="31">
                  <c:v>7.099999999999992</c:v>
                </c:pt>
                <c:pt idx="32">
                  <c:v>7.199999999999989</c:v>
                </c:pt>
                <c:pt idx="33">
                  <c:v>7.299999999999991</c:v>
                </c:pt>
                <c:pt idx="34">
                  <c:v>7.399999999999991</c:v>
                </c:pt>
                <c:pt idx="35">
                  <c:v>7.49999999999999</c:v>
                </c:pt>
                <c:pt idx="36">
                  <c:v>7.59999999999999</c:v>
                </c:pt>
                <c:pt idx="37">
                  <c:v>7.699999999999989</c:v>
                </c:pt>
                <c:pt idx="38">
                  <c:v>7.79999999999999</c:v>
                </c:pt>
                <c:pt idx="39">
                  <c:v>7.899999999999989</c:v>
                </c:pt>
                <c:pt idx="40">
                  <c:v>7.99999999999999</c:v>
                </c:pt>
              </c:numCache>
            </c:numRef>
          </c:xVal>
          <c:yVal>
            <c:numRef>
              <c:f>'Rx Data'!$G$36:$G$76</c:f>
              <c:numCache>
                <c:formatCode>0.00</c:formatCode>
                <c:ptCount val="41"/>
                <c:pt idx="0">
                  <c:v>15.8</c:v>
                </c:pt>
                <c:pt idx="1">
                  <c:v>10.1</c:v>
                </c:pt>
                <c:pt idx="2">
                  <c:v>8.76</c:v>
                </c:pt>
                <c:pt idx="3">
                  <c:v>8.17</c:v>
                </c:pt>
                <c:pt idx="4">
                  <c:v>7.41</c:v>
                </c:pt>
                <c:pt idx="5">
                  <c:v>7.57</c:v>
                </c:pt>
                <c:pt idx="6">
                  <c:v>8.76</c:v>
                </c:pt>
                <c:pt idx="7">
                  <c:v>7.56</c:v>
                </c:pt>
                <c:pt idx="8">
                  <c:v>8.07</c:v>
                </c:pt>
                <c:pt idx="9">
                  <c:v>6.8</c:v>
                </c:pt>
                <c:pt idx="10">
                  <c:v>6.119999999999997</c:v>
                </c:pt>
                <c:pt idx="11">
                  <c:v>6.99</c:v>
                </c:pt>
                <c:pt idx="12">
                  <c:v>7.149999999999999</c:v>
                </c:pt>
                <c:pt idx="13">
                  <c:v>9.02</c:v>
                </c:pt>
                <c:pt idx="14">
                  <c:v>7.24</c:v>
                </c:pt>
                <c:pt idx="15">
                  <c:v>6.02</c:v>
                </c:pt>
                <c:pt idx="16">
                  <c:v>6.359999999999998</c:v>
                </c:pt>
                <c:pt idx="17">
                  <c:v>5.7</c:v>
                </c:pt>
                <c:pt idx="18">
                  <c:v>7.58</c:v>
                </c:pt>
                <c:pt idx="19">
                  <c:v>9.48</c:v>
                </c:pt>
                <c:pt idx="20">
                  <c:v>8.540000000000001</c:v>
                </c:pt>
                <c:pt idx="21">
                  <c:v>4.68</c:v>
                </c:pt>
                <c:pt idx="22">
                  <c:v>7.13</c:v>
                </c:pt>
                <c:pt idx="23">
                  <c:v>5.859999999999998</c:v>
                </c:pt>
                <c:pt idx="24">
                  <c:v>7.470000000000002</c:v>
                </c:pt>
                <c:pt idx="25">
                  <c:v>9.229999999999998</c:v>
                </c:pt>
                <c:pt idx="26">
                  <c:v>7.659999999999996</c:v>
                </c:pt>
                <c:pt idx="27">
                  <c:v>6.609999999999998</c:v>
                </c:pt>
                <c:pt idx="28">
                  <c:v>7.51</c:v>
                </c:pt>
                <c:pt idx="29">
                  <c:v>7.859999999999998</c:v>
                </c:pt>
                <c:pt idx="30">
                  <c:v>7.430000000000002</c:v>
                </c:pt>
                <c:pt idx="31">
                  <c:v>7.48</c:v>
                </c:pt>
                <c:pt idx="32">
                  <c:v>6.71</c:v>
                </c:pt>
                <c:pt idx="33">
                  <c:v>7.46</c:v>
                </c:pt>
                <c:pt idx="34">
                  <c:v>9.450000000000002</c:v>
                </c:pt>
                <c:pt idx="35">
                  <c:v>9.790000000000001</c:v>
                </c:pt>
                <c:pt idx="36">
                  <c:v>7.75</c:v>
                </c:pt>
                <c:pt idx="37">
                  <c:v>8.460000000000002</c:v>
                </c:pt>
                <c:pt idx="38">
                  <c:v>7.79</c:v>
                </c:pt>
                <c:pt idx="39">
                  <c:v>9.92</c:v>
                </c:pt>
                <c:pt idx="40">
                  <c:v>9.9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'Rx Data'!$H$1</c:f>
              <c:strCache>
                <c:ptCount val="1"/>
                <c:pt idx="0">
                  <c:v>X-Band 8-12 GHz</c:v>
                </c:pt>
              </c:strCache>
            </c:strRef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'Rx Data'!$A$77:$A$117</c:f>
              <c:numCache>
                <c:formatCode>General</c:formatCode>
                <c:ptCount val="41"/>
                <c:pt idx="0">
                  <c:v>7.99999999999999</c:v>
                </c:pt>
                <c:pt idx="1">
                  <c:v>8.100000000000001</c:v>
                </c:pt>
                <c:pt idx="2">
                  <c:v>8.200000000000001</c:v>
                </c:pt>
                <c:pt idx="3">
                  <c:v>8.300000000000002</c:v>
                </c:pt>
                <c:pt idx="4">
                  <c:v>8.400000000000002</c:v>
                </c:pt>
                <c:pt idx="5">
                  <c:v>8.500000000000001</c:v>
                </c:pt>
                <c:pt idx="6">
                  <c:v>8.600000000000001</c:v>
                </c:pt>
                <c:pt idx="7">
                  <c:v>8.700000000000001</c:v>
                </c:pt>
                <c:pt idx="8">
                  <c:v>8.799999999999986</c:v>
                </c:pt>
                <c:pt idx="9">
                  <c:v>8.900000000000002</c:v>
                </c:pt>
                <c:pt idx="10">
                  <c:v>9.000000000000001</c:v>
                </c:pt>
                <c:pt idx="11">
                  <c:v>9.100000000000001</c:v>
                </c:pt>
                <c:pt idx="12">
                  <c:v>9.200000000000001</c:v>
                </c:pt>
                <c:pt idx="13">
                  <c:v>9.299999999999984</c:v>
                </c:pt>
                <c:pt idx="14">
                  <c:v>9.400000000000002</c:v>
                </c:pt>
                <c:pt idx="15">
                  <c:v>9.500000000000001</c:v>
                </c:pt>
                <c:pt idx="16">
                  <c:v>9.600000000000001</c:v>
                </c:pt>
                <c:pt idx="17">
                  <c:v>9.700000000000001</c:v>
                </c:pt>
                <c:pt idx="18">
                  <c:v>9.799999999999984</c:v>
                </c:pt>
                <c:pt idx="19">
                  <c:v>9.900000000000002</c:v>
                </c:pt>
                <c:pt idx="20">
                  <c:v>10.0</c:v>
                </c:pt>
                <c:pt idx="21">
                  <c:v>10.1</c:v>
                </c:pt>
                <c:pt idx="22">
                  <c:v>10.2</c:v>
                </c:pt>
                <c:pt idx="23">
                  <c:v>10.3</c:v>
                </c:pt>
                <c:pt idx="24">
                  <c:v>10.4</c:v>
                </c:pt>
                <c:pt idx="25">
                  <c:v>10.5</c:v>
                </c:pt>
                <c:pt idx="26">
                  <c:v>10.6</c:v>
                </c:pt>
                <c:pt idx="27">
                  <c:v>10.7</c:v>
                </c:pt>
                <c:pt idx="28">
                  <c:v>10.79999999999998</c:v>
                </c:pt>
                <c:pt idx="29">
                  <c:v>10.9</c:v>
                </c:pt>
                <c:pt idx="30">
                  <c:v>11.0</c:v>
                </c:pt>
                <c:pt idx="31">
                  <c:v>11.1</c:v>
                </c:pt>
                <c:pt idx="32">
                  <c:v>11.2</c:v>
                </c:pt>
                <c:pt idx="33">
                  <c:v>11.29999999999998</c:v>
                </c:pt>
                <c:pt idx="34">
                  <c:v>11.4</c:v>
                </c:pt>
                <c:pt idx="35">
                  <c:v>11.5</c:v>
                </c:pt>
                <c:pt idx="36">
                  <c:v>11.6</c:v>
                </c:pt>
                <c:pt idx="37">
                  <c:v>11.69999999999998</c:v>
                </c:pt>
                <c:pt idx="38">
                  <c:v>11.79999999999998</c:v>
                </c:pt>
                <c:pt idx="39">
                  <c:v>11.9</c:v>
                </c:pt>
                <c:pt idx="40">
                  <c:v>12.0</c:v>
                </c:pt>
              </c:numCache>
            </c:numRef>
          </c:xVal>
          <c:yVal>
            <c:numRef>
              <c:f>'Rx Data'!$H$72:$H$117</c:f>
              <c:numCache>
                <c:formatCode>General</c:formatCode>
                <c:ptCount val="46"/>
                <c:pt idx="5" formatCode="0.00">
                  <c:v>11.0</c:v>
                </c:pt>
                <c:pt idx="6" formatCode="0.00">
                  <c:v>10.5</c:v>
                </c:pt>
                <c:pt idx="7" formatCode="0.00">
                  <c:v>10.2</c:v>
                </c:pt>
                <c:pt idx="8" formatCode="0.00">
                  <c:v>9.700000000000001</c:v>
                </c:pt>
                <c:pt idx="9" formatCode="0.00">
                  <c:v>8.700000000000001</c:v>
                </c:pt>
                <c:pt idx="10" formatCode="0.00">
                  <c:v>8.5</c:v>
                </c:pt>
                <c:pt idx="11" formatCode="0.00">
                  <c:v>8.4</c:v>
                </c:pt>
                <c:pt idx="12" formatCode="0.00">
                  <c:v>8.4</c:v>
                </c:pt>
                <c:pt idx="13" formatCode="0.00">
                  <c:v>8.700000000000001</c:v>
                </c:pt>
                <c:pt idx="14" formatCode="0.00">
                  <c:v>8.1</c:v>
                </c:pt>
                <c:pt idx="15" formatCode="0.00">
                  <c:v>8.4</c:v>
                </c:pt>
                <c:pt idx="16" formatCode="0.00">
                  <c:v>8.1</c:v>
                </c:pt>
                <c:pt idx="17" formatCode="0.00">
                  <c:v>8.6</c:v>
                </c:pt>
                <c:pt idx="18" formatCode="0.00">
                  <c:v>8.200000000000001</c:v>
                </c:pt>
                <c:pt idx="19" formatCode="0.00">
                  <c:v>8.1</c:v>
                </c:pt>
                <c:pt idx="20" formatCode="0.00">
                  <c:v>8.200000000000001</c:v>
                </c:pt>
                <c:pt idx="21" formatCode="0.00">
                  <c:v>8.5</c:v>
                </c:pt>
                <c:pt idx="22" formatCode="0.00">
                  <c:v>8.3</c:v>
                </c:pt>
                <c:pt idx="23" formatCode="0.00">
                  <c:v>8.5</c:v>
                </c:pt>
                <c:pt idx="24" formatCode="0.00">
                  <c:v>8.5</c:v>
                </c:pt>
                <c:pt idx="25" formatCode="0.00">
                  <c:v>7.4</c:v>
                </c:pt>
                <c:pt idx="26" formatCode="0.00">
                  <c:v>6.9</c:v>
                </c:pt>
                <c:pt idx="27" formatCode="0.00">
                  <c:v>8.1</c:v>
                </c:pt>
                <c:pt idx="28" formatCode="0.00">
                  <c:v>8.700000000000001</c:v>
                </c:pt>
                <c:pt idx="29" formatCode="0.00">
                  <c:v>8.5</c:v>
                </c:pt>
                <c:pt idx="30" formatCode="0.00">
                  <c:v>8.0</c:v>
                </c:pt>
                <c:pt idx="31" formatCode="0.00">
                  <c:v>7.3</c:v>
                </c:pt>
                <c:pt idx="32" formatCode="0.00">
                  <c:v>6.8</c:v>
                </c:pt>
                <c:pt idx="33" formatCode="0.00">
                  <c:v>7.3</c:v>
                </c:pt>
                <c:pt idx="34" formatCode="0.00">
                  <c:v>8.1</c:v>
                </c:pt>
                <c:pt idx="35" formatCode="0.00">
                  <c:v>7.8</c:v>
                </c:pt>
                <c:pt idx="36" formatCode="0.00">
                  <c:v>7.3</c:v>
                </c:pt>
                <c:pt idx="37" formatCode="0.00">
                  <c:v>7.0</c:v>
                </c:pt>
                <c:pt idx="38" formatCode="0.00">
                  <c:v>7.4</c:v>
                </c:pt>
                <c:pt idx="39" formatCode="0.00">
                  <c:v>7.3</c:v>
                </c:pt>
                <c:pt idx="40" formatCode="0.00">
                  <c:v>7.9</c:v>
                </c:pt>
                <c:pt idx="41" formatCode="0.00">
                  <c:v>7.8</c:v>
                </c:pt>
                <c:pt idx="42" formatCode="0.00">
                  <c:v>8.6</c:v>
                </c:pt>
                <c:pt idx="43" formatCode="0.00">
                  <c:v>8.700000000000001</c:v>
                </c:pt>
                <c:pt idx="44" formatCode="0.00">
                  <c:v>9.5</c:v>
                </c:pt>
                <c:pt idx="45" formatCode="0.00">
                  <c:v>10.0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'Rx Data'!$I$1</c:f>
              <c:strCache>
                <c:ptCount val="1"/>
                <c:pt idx="0">
                  <c:v>Ku-Band 12-18 GHz</c:v>
                </c:pt>
              </c:strCache>
            </c:strRef>
          </c:tx>
          <c:spPr>
            <a:ln w="254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'Rx Data'!$A$118:$A$178</c:f>
              <c:numCache>
                <c:formatCode>General</c:formatCode>
                <c:ptCount val="61"/>
                <c:pt idx="0">
                  <c:v>12.0</c:v>
                </c:pt>
                <c:pt idx="1">
                  <c:v>12.1</c:v>
                </c:pt>
                <c:pt idx="2">
                  <c:v>12.19999999999997</c:v>
                </c:pt>
                <c:pt idx="3">
                  <c:v>12.29999999999997</c:v>
                </c:pt>
                <c:pt idx="4">
                  <c:v>12.4</c:v>
                </c:pt>
                <c:pt idx="5">
                  <c:v>12.5</c:v>
                </c:pt>
                <c:pt idx="6">
                  <c:v>12.6</c:v>
                </c:pt>
                <c:pt idx="7">
                  <c:v>12.69999999999997</c:v>
                </c:pt>
                <c:pt idx="8">
                  <c:v>12.79999999999997</c:v>
                </c:pt>
                <c:pt idx="9">
                  <c:v>12.9</c:v>
                </c:pt>
                <c:pt idx="10">
                  <c:v>13.0</c:v>
                </c:pt>
                <c:pt idx="11">
                  <c:v>13.1</c:v>
                </c:pt>
                <c:pt idx="12">
                  <c:v>13.19999999999997</c:v>
                </c:pt>
                <c:pt idx="13">
                  <c:v>13.29999999999997</c:v>
                </c:pt>
                <c:pt idx="14">
                  <c:v>13.4</c:v>
                </c:pt>
                <c:pt idx="15">
                  <c:v>13.5</c:v>
                </c:pt>
                <c:pt idx="16">
                  <c:v>13.6</c:v>
                </c:pt>
                <c:pt idx="17">
                  <c:v>13.69999999999997</c:v>
                </c:pt>
                <c:pt idx="18">
                  <c:v>13.79999999999997</c:v>
                </c:pt>
                <c:pt idx="19">
                  <c:v>13.9</c:v>
                </c:pt>
                <c:pt idx="20">
                  <c:v>14.0</c:v>
                </c:pt>
                <c:pt idx="21">
                  <c:v>14.1</c:v>
                </c:pt>
                <c:pt idx="22">
                  <c:v>14.19999999999997</c:v>
                </c:pt>
                <c:pt idx="23">
                  <c:v>14.29999999999997</c:v>
                </c:pt>
                <c:pt idx="24">
                  <c:v>14.4</c:v>
                </c:pt>
                <c:pt idx="25">
                  <c:v>14.5</c:v>
                </c:pt>
                <c:pt idx="26">
                  <c:v>14.6</c:v>
                </c:pt>
                <c:pt idx="27">
                  <c:v>14.69999999999997</c:v>
                </c:pt>
                <c:pt idx="28">
                  <c:v>14.79999999999997</c:v>
                </c:pt>
                <c:pt idx="29">
                  <c:v>14.9</c:v>
                </c:pt>
                <c:pt idx="30">
                  <c:v>15.0</c:v>
                </c:pt>
                <c:pt idx="31">
                  <c:v>15.1</c:v>
                </c:pt>
                <c:pt idx="32">
                  <c:v>15.19999999999997</c:v>
                </c:pt>
                <c:pt idx="33">
                  <c:v>15.29999999999997</c:v>
                </c:pt>
                <c:pt idx="34">
                  <c:v>15.4</c:v>
                </c:pt>
                <c:pt idx="35">
                  <c:v>15.5</c:v>
                </c:pt>
                <c:pt idx="36">
                  <c:v>15.6</c:v>
                </c:pt>
                <c:pt idx="37">
                  <c:v>15.69999999999997</c:v>
                </c:pt>
                <c:pt idx="38">
                  <c:v>15.79999999999997</c:v>
                </c:pt>
                <c:pt idx="39">
                  <c:v>15.9</c:v>
                </c:pt>
                <c:pt idx="40">
                  <c:v>16.0</c:v>
                </c:pt>
                <c:pt idx="41">
                  <c:v>16.09999999999996</c:v>
                </c:pt>
                <c:pt idx="42">
                  <c:v>16.19999999999996</c:v>
                </c:pt>
                <c:pt idx="43">
                  <c:v>16.29999999999996</c:v>
                </c:pt>
                <c:pt idx="44">
                  <c:v>16.39999999999997</c:v>
                </c:pt>
                <c:pt idx="45">
                  <c:v>16.49999999999993</c:v>
                </c:pt>
                <c:pt idx="46">
                  <c:v>16.59999999999997</c:v>
                </c:pt>
                <c:pt idx="47">
                  <c:v>16.69999999999997</c:v>
                </c:pt>
                <c:pt idx="48">
                  <c:v>16.79999999999997</c:v>
                </c:pt>
                <c:pt idx="49">
                  <c:v>16.89999999999997</c:v>
                </c:pt>
                <c:pt idx="50">
                  <c:v>16.99999999999997</c:v>
                </c:pt>
                <c:pt idx="51">
                  <c:v>17.09999999999998</c:v>
                </c:pt>
                <c:pt idx="52">
                  <c:v>17.19999999999998</c:v>
                </c:pt>
                <c:pt idx="53">
                  <c:v>17.29999999999998</c:v>
                </c:pt>
                <c:pt idx="54">
                  <c:v>17.39999999999998</c:v>
                </c:pt>
                <c:pt idx="55">
                  <c:v>17.49999999999998</c:v>
                </c:pt>
                <c:pt idx="56">
                  <c:v>17.59999999999998</c:v>
                </c:pt>
                <c:pt idx="57">
                  <c:v>17.69999999999998</c:v>
                </c:pt>
                <c:pt idx="58">
                  <c:v>17.79999999999999</c:v>
                </c:pt>
                <c:pt idx="59">
                  <c:v>17.89999999999999</c:v>
                </c:pt>
                <c:pt idx="60">
                  <c:v>17.99999999999999</c:v>
                </c:pt>
              </c:numCache>
            </c:numRef>
          </c:xVal>
          <c:yVal>
            <c:numRef>
              <c:f>'Rx Data'!$I$118:$I$178</c:f>
              <c:numCache>
                <c:formatCode>0.000</c:formatCode>
                <c:ptCount val="61"/>
                <c:pt idx="0">
                  <c:v>13.45000000000001</c:v>
                </c:pt>
                <c:pt idx="1">
                  <c:v>11.08</c:v>
                </c:pt>
                <c:pt idx="2">
                  <c:v>12.24</c:v>
                </c:pt>
                <c:pt idx="3">
                  <c:v>10.78</c:v>
                </c:pt>
                <c:pt idx="4">
                  <c:v>10.23</c:v>
                </c:pt>
                <c:pt idx="5">
                  <c:v>10.93</c:v>
                </c:pt>
                <c:pt idx="6">
                  <c:v>11.08</c:v>
                </c:pt>
                <c:pt idx="7">
                  <c:v>11.23</c:v>
                </c:pt>
                <c:pt idx="8">
                  <c:v>10.49</c:v>
                </c:pt>
                <c:pt idx="9">
                  <c:v>10.0</c:v>
                </c:pt>
                <c:pt idx="10">
                  <c:v>9.360000000000004</c:v>
                </c:pt>
                <c:pt idx="11">
                  <c:v>8.81</c:v>
                </c:pt>
                <c:pt idx="12">
                  <c:v>8.77</c:v>
                </c:pt>
                <c:pt idx="13">
                  <c:v>7.76</c:v>
                </c:pt>
                <c:pt idx="14">
                  <c:v>6.74</c:v>
                </c:pt>
                <c:pt idx="15">
                  <c:v>6.1</c:v>
                </c:pt>
                <c:pt idx="16">
                  <c:v>6.74</c:v>
                </c:pt>
                <c:pt idx="17">
                  <c:v>7.76</c:v>
                </c:pt>
                <c:pt idx="18">
                  <c:v>7.04</c:v>
                </c:pt>
                <c:pt idx="19">
                  <c:v>5.95</c:v>
                </c:pt>
                <c:pt idx="20">
                  <c:v>5.31</c:v>
                </c:pt>
                <c:pt idx="21">
                  <c:v>7.04</c:v>
                </c:pt>
                <c:pt idx="22">
                  <c:v>8.040000000000001</c:v>
                </c:pt>
                <c:pt idx="23">
                  <c:v>7.37</c:v>
                </c:pt>
                <c:pt idx="24">
                  <c:v>6.38</c:v>
                </c:pt>
                <c:pt idx="25">
                  <c:v>4.78</c:v>
                </c:pt>
                <c:pt idx="26">
                  <c:v>5.859999999999998</c:v>
                </c:pt>
                <c:pt idx="27">
                  <c:v>5.13</c:v>
                </c:pt>
                <c:pt idx="28">
                  <c:v>5.45</c:v>
                </c:pt>
                <c:pt idx="29">
                  <c:v>6.37</c:v>
                </c:pt>
                <c:pt idx="30">
                  <c:v>5.89</c:v>
                </c:pt>
                <c:pt idx="31">
                  <c:v>6.659999999999996</c:v>
                </c:pt>
                <c:pt idx="32">
                  <c:v>5.58</c:v>
                </c:pt>
                <c:pt idx="33">
                  <c:v>5.81</c:v>
                </c:pt>
                <c:pt idx="34">
                  <c:v>6.819999999999998</c:v>
                </c:pt>
                <c:pt idx="35">
                  <c:v>6.94</c:v>
                </c:pt>
                <c:pt idx="36">
                  <c:v>8.229999999999998</c:v>
                </c:pt>
                <c:pt idx="37">
                  <c:v>6.05</c:v>
                </c:pt>
                <c:pt idx="38">
                  <c:v>5.55</c:v>
                </c:pt>
                <c:pt idx="39">
                  <c:v>6.05</c:v>
                </c:pt>
                <c:pt idx="40">
                  <c:v>6.689999999999999</c:v>
                </c:pt>
                <c:pt idx="41">
                  <c:v>6.76</c:v>
                </c:pt>
                <c:pt idx="42">
                  <c:v>5.08</c:v>
                </c:pt>
                <c:pt idx="43">
                  <c:v>5.91</c:v>
                </c:pt>
                <c:pt idx="44">
                  <c:v>5.819999999999998</c:v>
                </c:pt>
                <c:pt idx="45">
                  <c:v>6.5</c:v>
                </c:pt>
                <c:pt idx="46">
                  <c:v>7.17</c:v>
                </c:pt>
                <c:pt idx="47">
                  <c:v>8.06</c:v>
                </c:pt>
                <c:pt idx="48">
                  <c:v>7.55</c:v>
                </c:pt>
                <c:pt idx="49">
                  <c:v>6.95</c:v>
                </c:pt>
                <c:pt idx="50">
                  <c:v>7.75</c:v>
                </c:pt>
                <c:pt idx="51">
                  <c:v>8.07</c:v>
                </c:pt>
                <c:pt idx="52">
                  <c:v>7.88</c:v>
                </c:pt>
                <c:pt idx="53">
                  <c:v>7.54</c:v>
                </c:pt>
                <c:pt idx="54">
                  <c:v>5.99</c:v>
                </c:pt>
                <c:pt idx="55">
                  <c:v>6.94</c:v>
                </c:pt>
                <c:pt idx="56">
                  <c:v>7.04</c:v>
                </c:pt>
                <c:pt idx="57">
                  <c:v>8.720000000000001</c:v>
                </c:pt>
                <c:pt idx="58">
                  <c:v>7.87</c:v>
                </c:pt>
                <c:pt idx="59">
                  <c:v>8.790000000000001</c:v>
                </c:pt>
                <c:pt idx="60">
                  <c:v>8.18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'Rx Data'!$J$1</c:f>
              <c:strCache>
                <c:ptCount val="1"/>
                <c:pt idx="0">
                  <c:v>K-Band 18-26.5 GHz</c:v>
                </c:pt>
              </c:strCache>
            </c:strRef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'Rx Data'!$A$179:$A$264</c:f>
              <c:numCache>
                <c:formatCode>General</c:formatCode>
                <c:ptCount val="86"/>
                <c:pt idx="0">
                  <c:v>17.99999999999999</c:v>
                </c:pt>
                <c:pt idx="1">
                  <c:v>18.09999999999999</c:v>
                </c:pt>
                <c:pt idx="2">
                  <c:v>18.19999999999999</c:v>
                </c:pt>
                <c:pt idx="3">
                  <c:v>18.29999999999999</c:v>
                </c:pt>
                <c:pt idx="4">
                  <c:v>18.39999999999999</c:v>
                </c:pt>
                <c:pt idx="5">
                  <c:v>18.49999999999999</c:v>
                </c:pt>
                <c:pt idx="6">
                  <c:v>18.59999999999999</c:v>
                </c:pt>
                <c:pt idx="7">
                  <c:v>18.7</c:v>
                </c:pt>
                <c:pt idx="8">
                  <c:v>18.8</c:v>
                </c:pt>
                <c:pt idx="9">
                  <c:v>18.9</c:v>
                </c:pt>
                <c:pt idx="10">
                  <c:v>19.0</c:v>
                </c:pt>
                <c:pt idx="11">
                  <c:v>19.1</c:v>
                </c:pt>
                <c:pt idx="12">
                  <c:v>19.20000000000001</c:v>
                </c:pt>
                <c:pt idx="13">
                  <c:v>19.30000000000001</c:v>
                </c:pt>
                <c:pt idx="14">
                  <c:v>19.40000000000001</c:v>
                </c:pt>
                <c:pt idx="15">
                  <c:v>19.50000000000001</c:v>
                </c:pt>
                <c:pt idx="16">
                  <c:v>19.60000000000003</c:v>
                </c:pt>
                <c:pt idx="17">
                  <c:v>19.70000000000001</c:v>
                </c:pt>
                <c:pt idx="18">
                  <c:v>19.80000000000001</c:v>
                </c:pt>
                <c:pt idx="19">
                  <c:v>19.90000000000002</c:v>
                </c:pt>
                <c:pt idx="20">
                  <c:v>20.00000000000002</c:v>
                </c:pt>
                <c:pt idx="21">
                  <c:v>20.10000000000003</c:v>
                </c:pt>
                <c:pt idx="22">
                  <c:v>20.20000000000002</c:v>
                </c:pt>
                <c:pt idx="23">
                  <c:v>20.30000000000003</c:v>
                </c:pt>
                <c:pt idx="24">
                  <c:v>20.40000000000002</c:v>
                </c:pt>
                <c:pt idx="25">
                  <c:v>20.50000000000002</c:v>
                </c:pt>
                <c:pt idx="26">
                  <c:v>20.60000000000003</c:v>
                </c:pt>
                <c:pt idx="27">
                  <c:v>20.70000000000003</c:v>
                </c:pt>
                <c:pt idx="28">
                  <c:v>20.80000000000003</c:v>
                </c:pt>
                <c:pt idx="29">
                  <c:v>20.90000000000003</c:v>
                </c:pt>
                <c:pt idx="30">
                  <c:v>21.00000000000003</c:v>
                </c:pt>
                <c:pt idx="31">
                  <c:v>21.10000000000003</c:v>
                </c:pt>
                <c:pt idx="32">
                  <c:v>21.20000000000003</c:v>
                </c:pt>
                <c:pt idx="33">
                  <c:v>21.30000000000004</c:v>
                </c:pt>
                <c:pt idx="34">
                  <c:v>21.40000000000003</c:v>
                </c:pt>
                <c:pt idx="35">
                  <c:v>21.50000000000004</c:v>
                </c:pt>
                <c:pt idx="36">
                  <c:v>21.60000000000004</c:v>
                </c:pt>
                <c:pt idx="37">
                  <c:v>21.70000000000004</c:v>
                </c:pt>
                <c:pt idx="38">
                  <c:v>21.80000000000004</c:v>
                </c:pt>
                <c:pt idx="39">
                  <c:v>21.90000000000003</c:v>
                </c:pt>
                <c:pt idx="40">
                  <c:v>22.00000000000005</c:v>
                </c:pt>
                <c:pt idx="41">
                  <c:v>22.10000000000005</c:v>
                </c:pt>
                <c:pt idx="42">
                  <c:v>22.20000000000005</c:v>
                </c:pt>
                <c:pt idx="43">
                  <c:v>22.30000000000005</c:v>
                </c:pt>
                <c:pt idx="44">
                  <c:v>22.40000000000005</c:v>
                </c:pt>
                <c:pt idx="45">
                  <c:v>22.50000000000005</c:v>
                </c:pt>
                <c:pt idx="46">
                  <c:v>22.60000000000005</c:v>
                </c:pt>
                <c:pt idx="47">
                  <c:v>22.70000000000006</c:v>
                </c:pt>
                <c:pt idx="48">
                  <c:v>22.80000000000006</c:v>
                </c:pt>
                <c:pt idx="49">
                  <c:v>22.90000000000006</c:v>
                </c:pt>
                <c:pt idx="50">
                  <c:v>23.00000000000006</c:v>
                </c:pt>
                <c:pt idx="51">
                  <c:v>23.10000000000007</c:v>
                </c:pt>
                <c:pt idx="52">
                  <c:v>23.20000000000006</c:v>
                </c:pt>
                <c:pt idx="53">
                  <c:v>23.30000000000006</c:v>
                </c:pt>
                <c:pt idx="54">
                  <c:v>23.40000000000007</c:v>
                </c:pt>
                <c:pt idx="55">
                  <c:v>23.50000000000007</c:v>
                </c:pt>
                <c:pt idx="56">
                  <c:v>23.6000000000001</c:v>
                </c:pt>
                <c:pt idx="57">
                  <c:v>23.70000000000007</c:v>
                </c:pt>
                <c:pt idx="58">
                  <c:v>23.80000000000008</c:v>
                </c:pt>
                <c:pt idx="59">
                  <c:v>23.90000000000007</c:v>
                </c:pt>
                <c:pt idx="60">
                  <c:v>24.00000000000007</c:v>
                </c:pt>
                <c:pt idx="61">
                  <c:v>24.1000000000001</c:v>
                </c:pt>
                <c:pt idx="62">
                  <c:v>24.20000000000008</c:v>
                </c:pt>
                <c:pt idx="63">
                  <c:v>24.30000000000009</c:v>
                </c:pt>
                <c:pt idx="64">
                  <c:v>24.40000000000008</c:v>
                </c:pt>
                <c:pt idx="65">
                  <c:v>24.50000000000009</c:v>
                </c:pt>
                <c:pt idx="66">
                  <c:v>24.6000000000001</c:v>
                </c:pt>
                <c:pt idx="67">
                  <c:v>24.70000000000008</c:v>
                </c:pt>
                <c:pt idx="68">
                  <c:v>24.80000000000009</c:v>
                </c:pt>
                <c:pt idx="69">
                  <c:v>24.90000000000009</c:v>
                </c:pt>
                <c:pt idx="70">
                  <c:v>25.00000000000009</c:v>
                </c:pt>
                <c:pt idx="71">
                  <c:v>25.1000000000001</c:v>
                </c:pt>
                <c:pt idx="72">
                  <c:v>25.20000000000009</c:v>
                </c:pt>
                <c:pt idx="73">
                  <c:v>25.30000000000009</c:v>
                </c:pt>
                <c:pt idx="74">
                  <c:v>25.40000000000009</c:v>
                </c:pt>
                <c:pt idx="75">
                  <c:v>25.5000000000001</c:v>
                </c:pt>
                <c:pt idx="76">
                  <c:v>25.6000000000001</c:v>
                </c:pt>
                <c:pt idx="77">
                  <c:v>25.7000000000001</c:v>
                </c:pt>
                <c:pt idx="78">
                  <c:v>25.8000000000001</c:v>
                </c:pt>
                <c:pt idx="79">
                  <c:v>25.9000000000001</c:v>
                </c:pt>
                <c:pt idx="80">
                  <c:v>26.0000000000001</c:v>
                </c:pt>
                <c:pt idx="81">
                  <c:v>26.1000000000001</c:v>
                </c:pt>
                <c:pt idx="82">
                  <c:v>26.20000000000011</c:v>
                </c:pt>
                <c:pt idx="83">
                  <c:v>26.30000000000011</c:v>
                </c:pt>
                <c:pt idx="84">
                  <c:v>26.40000000000011</c:v>
                </c:pt>
                <c:pt idx="85">
                  <c:v>26.50000000000011</c:v>
                </c:pt>
              </c:numCache>
            </c:numRef>
          </c:xVal>
          <c:yVal>
            <c:numRef>
              <c:f>'Rx Data'!$J$179:$J$264</c:f>
              <c:numCache>
                <c:formatCode>0.00</c:formatCode>
                <c:ptCount val="86"/>
                <c:pt idx="0">
                  <c:v>21.9</c:v>
                </c:pt>
                <c:pt idx="1">
                  <c:v>19.7</c:v>
                </c:pt>
                <c:pt idx="2">
                  <c:v>19.6</c:v>
                </c:pt>
                <c:pt idx="3">
                  <c:v>20.0</c:v>
                </c:pt>
                <c:pt idx="4">
                  <c:v>18.2</c:v>
                </c:pt>
                <c:pt idx="5">
                  <c:v>16.2</c:v>
                </c:pt>
                <c:pt idx="6">
                  <c:v>15.8</c:v>
                </c:pt>
                <c:pt idx="7">
                  <c:v>15.0</c:v>
                </c:pt>
                <c:pt idx="8">
                  <c:v>13.6</c:v>
                </c:pt>
                <c:pt idx="9">
                  <c:v>14.4</c:v>
                </c:pt>
                <c:pt idx="10">
                  <c:v>12.8</c:v>
                </c:pt>
                <c:pt idx="11">
                  <c:v>10.7</c:v>
                </c:pt>
                <c:pt idx="12">
                  <c:v>11.2</c:v>
                </c:pt>
                <c:pt idx="13">
                  <c:v>10.8</c:v>
                </c:pt>
                <c:pt idx="14">
                  <c:v>9.5</c:v>
                </c:pt>
                <c:pt idx="15">
                  <c:v>10.1</c:v>
                </c:pt>
                <c:pt idx="16">
                  <c:v>9.0</c:v>
                </c:pt>
                <c:pt idx="17">
                  <c:v>8.9</c:v>
                </c:pt>
                <c:pt idx="18">
                  <c:v>9.4</c:v>
                </c:pt>
                <c:pt idx="19">
                  <c:v>8.700000000000001</c:v>
                </c:pt>
                <c:pt idx="20">
                  <c:v>9.9</c:v>
                </c:pt>
                <c:pt idx="21">
                  <c:v>9.1</c:v>
                </c:pt>
                <c:pt idx="22">
                  <c:v>8.4</c:v>
                </c:pt>
                <c:pt idx="23">
                  <c:v>10.0</c:v>
                </c:pt>
                <c:pt idx="24">
                  <c:v>8.6</c:v>
                </c:pt>
                <c:pt idx="25">
                  <c:v>9.8</c:v>
                </c:pt>
                <c:pt idx="26">
                  <c:v>9.200000000000001</c:v>
                </c:pt>
                <c:pt idx="27">
                  <c:v>8.6</c:v>
                </c:pt>
                <c:pt idx="28">
                  <c:v>10.3</c:v>
                </c:pt>
                <c:pt idx="29">
                  <c:v>11.3</c:v>
                </c:pt>
                <c:pt idx="30">
                  <c:v>9.4</c:v>
                </c:pt>
                <c:pt idx="31">
                  <c:v>10.6</c:v>
                </c:pt>
                <c:pt idx="32">
                  <c:v>9.5</c:v>
                </c:pt>
                <c:pt idx="33">
                  <c:v>10.0</c:v>
                </c:pt>
                <c:pt idx="34">
                  <c:v>10.2</c:v>
                </c:pt>
                <c:pt idx="35">
                  <c:v>9.4</c:v>
                </c:pt>
                <c:pt idx="36">
                  <c:v>10.3</c:v>
                </c:pt>
                <c:pt idx="37">
                  <c:v>9.4</c:v>
                </c:pt>
                <c:pt idx="38">
                  <c:v>10.3</c:v>
                </c:pt>
                <c:pt idx="39">
                  <c:v>10.0</c:v>
                </c:pt>
                <c:pt idx="40">
                  <c:v>8.8</c:v>
                </c:pt>
                <c:pt idx="41">
                  <c:v>9.4</c:v>
                </c:pt>
                <c:pt idx="42">
                  <c:v>10.0</c:v>
                </c:pt>
                <c:pt idx="43">
                  <c:v>9.0</c:v>
                </c:pt>
                <c:pt idx="44">
                  <c:v>9.8</c:v>
                </c:pt>
                <c:pt idx="45">
                  <c:v>8.5</c:v>
                </c:pt>
                <c:pt idx="46">
                  <c:v>8.8</c:v>
                </c:pt>
                <c:pt idx="47">
                  <c:v>9.5</c:v>
                </c:pt>
                <c:pt idx="48">
                  <c:v>8.5</c:v>
                </c:pt>
                <c:pt idx="49">
                  <c:v>9.0</c:v>
                </c:pt>
                <c:pt idx="50">
                  <c:v>8.9</c:v>
                </c:pt>
                <c:pt idx="51">
                  <c:v>9.4</c:v>
                </c:pt>
                <c:pt idx="52">
                  <c:v>9.4</c:v>
                </c:pt>
                <c:pt idx="53">
                  <c:v>9.4</c:v>
                </c:pt>
                <c:pt idx="54">
                  <c:v>9.9</c:v>
                </c:pt>
                <c:pt idx="55">
                  <c:v>10.2</c:v>
                </c:pt>
                <c:pt idx="56">
                  <c:v>9.5</c:v>
                </c:pt>
                <c:pt idx="57">
                  <c:v>9.700000000000001</c:v>
                </c:pt>
                <c:pt idx="58">
                  <c:v>9.9</c:v>
                </c:pt>
                <c:pt idx="59">
                  <c:v>10.2</c:v>
                </c:pt>
                <c:pt idx="60">
                  <c:v>9.8</c:v>
                </c:pt>
                <c:pt idx="61">
                  <c:v>10.3</c:v>
                </c:pt>
                <c:pt idx="62">
                  <c:v>10.7</c:v>
                </c:pt>
                <c:pt idx="63">
                  <c:v>10.4</c:v>
                </c:pt>
                <c:pt idx="64">
                  <c:v>10.4</c:v>
                </c:pt>
                <c:pt idx="65">
                  <c:v>10.4</c:v>
                </c:pt>
                <c:pt idx="66">
                  <c:v>10.8</c:v>
                </c:pt>
                <c:pt idx="67">
                  <c:v>10.9</c:v>
                </c:pt>
                <c:pt idx="68">
                  <c:v>10.3</c:v>
                </c:pt>
                <c:pt idx="69">
                  <c:v>10.3</c:v>
                </c:pt>
                <c:pt idx="70">
                  <c:v>11.4</c:v>
                </c:pt>
                <c:pt idx="71">
                  <c:v>10.1</c:v>
                </c:pt>
                <c:pt idx="72">
                  <c:v>10.9</c:v>
                </c:pt>
                <c:pt idx="73">
                  <c:v>10.2</c:v>
                </c:pt>
                <c:pt idx="74">
                  <c:v>10.6</c:v>
                </c:pt>
                <c:pt idx="75">
                  <c:v>11.0</c:v>
                </c:pt>
                <c:pt idx="76">
                  <c:v>10.2</c:v>
                </c:pt>
                <c:pt idx="77">
                  <c:v>10.6</c:v>
                </c:pt>
                <c:pt idx="78">
                  <c:v>12.4</c:v>
                </c:pt>
                <c:pt idx="79">
                  <c:v>11.7</c:v>
                </c:pt>
                <c:pt idx="80">
                  <c:v>12.8</c:v>
                </c:pt>
                <c:pt idx="81">
                  <c:v>13.7</c:v>
                </c:pt>
                <c:pt idx="82">
                  <c:v>15.1</c:v>
                </c:pt>
                <c:pt idx="83">
                  <c:v>16.0</c:v>
                </c:pt>
                <c:pt idx="84">
                  <c:v>16.5</c:v>
                </c:pt>
                <c:pt idx="85">
                  <c:v>17.4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'Rx Data'!$K$1</c:f>
              <c:strCache>
                <c:ptCount val="1"/>
                <c:pt idx="0">
                  <c:v>Ka-Band 26-40 GHz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'Rx Data'!$A$259:$A$400</c:f>
              <c:numCache>
                <c:formatCode>General</c:formatCode>
                <c:ptCount val="142"/>
                <c:pt idx="0">
                  <c:v>26.0000000000001</c:v>
                </c:pt>
                <c:pt idx="1">
                  <c:v>26.1000000000001</c:v>
                </c:pt>
                <c:pt idx="2">
                  <c:v>26.20000000000011</c:v>
                </c:pt>
                <c:pt idx="3">
                  <c:v>26.30000000000011</c:v>
                </c:pt>
                <c:pt idx="4">
                  <c:v>26.40000000000011</c:v>
                </c:pt>
                <c:pt idx="5">
                  <c:v>26.50000000000011</c:v>
                </c:pt>
                <c:pt idx="6">
                  <c:v>26.50000000000011</c:v>
                </c:pt>
                <c:pt idx="7">
                  <c:v>26.60000000000012</c:v>
                </c:pt>
                <c:pt idx="8">
                  <c:v>26.70000000000011</c:v>
                </c:pt>
                <c:pt idx="9">
                  <c:v>26.80000000000011</c:v>
                </c:pt>
                <c:pt idx="10">
                  <c:v>26.90000000000012</c:v>
                </c:pt>
                <c:pt idx="11">
                  <c:v>27.00000000000012</c:v>
                </c:pt>
                <c:pt idx="12">
                  <c:v>27.10000000000013</c:v>
                </c:pt>
                <c:pt idx="13">
                  <c:v>27.20000000000012</c:v>
                </c:pt>
                <c:pt idx="14">
                  <c:v>27.30000000000013</c:v>
                </c:pt>
                <c:pt idx="15">
                  <c:v>27.40000000000012</c:v>
                </c:pt>
                <c:pt idx="16">
                  <c:v>27.50000000000012</c:v>
                </c:pt>
                <c:pt idx="17">
                  <c:v>27.60000000000013</c:v>
                </c:pt>
                <c:pt idx="18">
                  <c:v>27.70000000000013</c:v>
                </c:pt>
                <c:pt idx="19">
                  <c:v>27.80000000000013</c:v>
                </c:pt>
                <c:pt idx="20">
                  <c:v>27.90000000000013</c:v>
                </c:pt>
                <c:pt idx="21">
                  <c:v>28.00000000000013</c:v>
                </c:pt>
                <c:pt idx="22">
                  <c:v>28.10000000000013</c:v>
                </c:pt>
                <c:pt idx="23">
                  <c:v>28.20000000000013</c:v>
                </c:pt>
                <c:pt idx="24">
                  <c:v>28.30000000000014</c:v>
                </c:pt>
                <c:pt idx="25">
                  <c:v>28.40000000000013</c:v>
                </c:pt>
                <c:pt idx="26">
                  <c:v>28.50000000000014</c:v>
                </c:pt>
                <c:pt idx="27">
                  <c:v>28.60000000000014</c:v>
                </c:pt>
                <c:pt idx="28">
                  <c:v>28.70000000000013</c:v>
                </c:pt>
                <c:pt idx="29">
                  <c:v>28.80000000000014</c:v>
                </c:pt>
                <c:pt idx="30">
                  <c:v>28.90000000000013</c:v>
                </c:pt>
                <c:pt idx="31">
                  <c:v>29.00000000000015</c:v>
                </c:pt>
                <c:pt idx="32">
                  <c:v>29.10000000000015</c:v>
                </c:pt>
                <c:pt idx="33">
                  <c:v>29.20000000000015</c:v>
                </c:pt>
                <c:pt idx="34">
                  <c:v>29.30000000000015</c:v>
                </c:pt>
                <c:pt idx="35">
                  <c:v>29.40000000000013</c:v>
                </c:pt>
                <c:pt idx="36">
                  <c:v>29.50000000000015</c:v>
                </c:pt>
                <c:pt idx="37">
                  <c:v>29.60000000000015</c:v>
                </c:pt>
                <c:pt idx="38">
                  <c:v>29.70000000000016</c:v>
                </c:pt>
                <c:pt idx="39">
                  <c:v>29.80000000000016</c:v>
                </c:pt>
                <c:pt idx="40">
                  <c:v>29.90000000000013</c:v>
                </c:pt>
                <c:pt idx="41">
                  <c:v>30.00000000000016</c:v>
                </c:pt>
                <c:pt idx="42">
                  <c:v>30.10000000000016</c:v>
                </c:pt>
                <c:pt idx="43">
                  <c:v>30.20000000000016</c:v>
                </c:pt>
                <c:pt idx="44">
                  <c:v>30.30000000000016</c:v>
                </c:pt>
                <c:pt idx="45">
                  <c:v>30.40000000000017</c:v>
                </c:pt>
                <c:pt idx="46">
                  <c:v>30.50000000000017</c:v>
                </c:pt>
                <c:pt idx="47">
                  <c:v>30.60000000000017</c:v>
                </c:pt>
                <c:pt idx="48">
                  <c:v>30.70000000000017</c:v>
                </c:pt>
                <c:pt idx="49">
                  <c:v>30.80000000000017</c:v>
                </c:pt>
                <c:pt idx="50">
                  <c:v>30.90000000000017</c:v>
                </c:pt>
                <c:pt idx="51">
                  <c:v>31.00000000000017</c:v>
                </c:pt>
                <c:pt idx="52">
                  <c:v>31.10000000000019</c:v>
                </c:pt>
                <c:pt idx="53">
                  <c:v>31.20000000000018</c:v>
                </c:pt>
                <c:pt idx="54">
                  <c:v>31.30000000000018</c:v>
                </c:pt>
                <c:pt idx="55">
                  <c:v>31.40000000000018</c:v>
                </c:pt>
                <c:pt idx="56">
                  <c:v>31.50000000000018</c:v>
                </c:pt>
                <c:pt idx="57">
                  <c:v>31.60000000000019</c:v>
                </c:pt>
                <c:pt idx="58">
                  <c:v>31.70000000000018</c:v>
                </c:pt>
                <c:pt idx="59">
                  <c:v>31.80000000000019</c:v>
                </c:pt>
                <c:pt idx="60">
                  <c:v>31.90000000000019</c:v>
                </c:pt>
                <c:pt idx="61">
                  <c:v>32.00000000000018</c:v>
                </c:pt>
                <c:pt idx="62">
                  <c:v>32.1000000000002</c:v>
                </c:pt>
                <c:pt idx="63">
                  <c:v>32.2000000000002</c:v>
                </c:pt>
                <c:pt idx="64">
                  <c:v>32.30000000000017</c:v>
                </c:pt>
                <c:pt idx="65">
                  <c:v>32.4000000000002</c:v>
                </c:pt>
                <c:pt idx="66">
                  <c:v>32.5000000000002</c:v>
                </c:pt>
                <c:pt idx="67">
                  <c:v>32.6000000000002</c:v>
                </c:pt>
                <c:pt idx="68">
                  <c:v>32.7000000000002</c:v>
                </c:pt>
                <c:pt idx="69">
                  <c:v>32.8000000000002</c:v>
                </c:pt>
                <c:pt idx="70">
                  <c:v>32.9000000000002</c:v>
                </c:pt>
                <c:pt idx="71">
                  <c:v>33.0000000000002</c:v>
                </c:pt>
                <c:pt idx="72">
                  <c:v>33.1000000000002</c:v>
                </c:pt>
                <c:pt idx="73">
                  <c:v>33.2000000000002</c:v>
                </c:pt>
                <c:pt idx="74">
                  <c:v>33.3000000000002</c:v>
                </c:pt>
                <c:pt idx="75">
                  <c:v>33.4000000000002</c:v>
                </c:pt>
                <c:pt idx="76">
                  <c:v>33.50000000000021</c:v>
                </c:pt>
                <c:pt idx="77">
                  <c:v>33.60000000000021</c:v>
                </c:pt>
                <c:pt idx="78">
                  <c:v>33.70000000000021</c:v>
                </c:pt>
                <c:pt idx="79">
                  <c:v>33.8000000000002</c:v>
                </c:pt>
                <c:pt idx="80">
                  <c:v>33.9000000000002</c:v>
                </c:pt>
                <c:pt idx="81">
                  <c:v>34.00000000000021</c:v>
                </c:pt>
                <c:pt idx="82">
                  <c:v>34.10000000000021</c:v>
                </c:pt>
                <c:pt idx="83">
                  <c:v>34.20000000000022</c:v>
                </c:pt>
                <c:pt idx="84">
                  <c:v>34.3000000000002</c:v>
                </c:pt>
                <c:pt idx="85">
                  <c:v>34.4000000000002</c:v>
                </c:pt>
                <c:pt idx="86">
                  <c:v>34.50000000000022</c:v>
                </c:pt>
                <c:pt idx="87">
                  <c:v>34.60000000000022</c:v>
                </c:pt>
                <c:pt idx="88">
                  <c:v>34.70000000000022</c:v>
                </c:pt>
                <c:pt idx="89">
                  <c:v>34.80000000000022</c:v>
                </c:pt>
                <c:pt idx="90">
                  <c:v>34.90000000000023</c:v>
                </c:pt>
                <c:pt idx="91">
                  <c:v>35.00000000000023</c:v>
                </c:pt>
                <c:pt idx="92">
                  <c:v>35.10000000000023</c:v>
                </c:pt>
                <c:pt idx="93">
                  <c:v>35.20000000000023</c:v>
                </c:pt>
                <c:pt idx="94">
                  <c:v>35.30000000000022</c:v>
                </c:pt>
                <c:pt idx="95">
                  <c:v>35.40000000000023</c:v>
                </c:pt>
                <c:pt idx="96">
                  <c:v>35.50000000000023</c:v>
                </c:pt>
                <c:pt idx="97">
                  <c:v>35.60000000000024</c:v>
                </c:pt>
                <c:pt idx="98">
                  <c:v>35.70000000000024</c:v>
                </c:pt>
                <c:pt idx="99">
                  <c:v>35.80000000000022</c:v>
                </c:pt>
                <c:pt idx="100">
                  <c:v>35.90000000000024</c:v>
                </c:pt>
                <c:pt idx="101">
                  <c:v>36.00000000000024</c:v>
                </c:pt>
                <c:pt idx="102">
                  <c:v>36.10000000000024</c:v>
                </c:pt>
                <c:pt idx="103">
                  <c:v>36.20000000000025</c:v>
                </c:pt>
                <c:pt idx="104">
                  <c:v>36.30000000000025</c:v>
                </c:pt>
                <c:pt idx="105">
                  <c:v>36.40000000000025</c:v>
                </c:pt>
                <c:pt idx="106">
                  <c:v>36.50000000000025</c:v>
                </c:pt>
                <c:pt idx="107">
                  <c:v>36.60000000000025</c:v>
                </c:pt>
                <c:pt idx="108">
                  <c:v>36.70000000000025</c:v>
                </c:pt>
                <c:pt idx="109">
                  <c:v>36.80000000000025</c:v>
                </c:pt>
                <c:pt idx="110">
                  <c:v>36.90000000000025</c:v>
                </c:pt>
                <c:pt idx="111">
                  <c:v>37.00000000000026</c:v>
                </c:pt>
                <c:pt idx="112">
                  <c:v>37.10000000000026</c:v>
                </c:pt>
                <c:pt idx="113">
                  <c:v>37.20000000000026</c:v>
                </c:pt>
                <c:pt idx="114">
                  <c:v>37.30000000000025</c:v>
                </c:pt>
                <c:pt idx="115">
                  <c:v>37.40000000000025</c:v>
                </c:pt>
                <c:pt idx="116">
                  <c:v>37.50000000000026</c:v>
                </c:pt>
                <c:pt idx="117">
                  <c:v>37.60000000000026</c:v>
                </c:pt>
                <c:pt idx="118">
                  <c:v>37.70000000000027</c:v>
                </c:pt>
                <c:pt idx="119">
                  <c:v>37.80000000000025</c:v>
                </c:pt>
                <c:pt idx="120">
                  <c:v>37.90000000000025</c:v>
                </c:pt>
                <c:pt idx="121">
                  <c:v>38.00000000000027</c:v>
                </c:pt>
                <c:pt idx="122">
                  <c:v>38.10000000000027</c:v>
                </c:pt>
                <c:pt idx="123">
                  <c:v>38.20000000000027</c:v>
                </c:pt>
                <c:pt idx="124">
                  <c:v>38.30000000000027</c:v>
                </c:pt>
                <c:pt idx="125">
                  <c:v>38.40000000000028</c:v>
                </c:pt>
                <c:pt idx="126">
                  <c:v>38.50000000000028</c:v>
                </c:pt>
                <c:pt idx="127">
                  <c:v>38.60000000000028</c:v>
                </c:pt>
                <c:pt idx="128">
                  <c:v>38.70000000000028</c:v>
                </c:pt>
                <c:pt idx="129">
                  <c:v>38.80000000000027</c:v>
                </c:pt>
                <c:pt idx="130">
                  <c:v>38.90000000000028</c:v>
                </c:pt>
                <c:pt idx="131">
                  <c:v>39.00000000000028</c:v>
                </c:pt>
                <c:pt idx="132">
                  <c:v>39.1000000000003</c:v>
                </c:pt>
                <c:pt idx="133">
                  <c:v>39.2000000000003</c:v>
                </c:pt>
                <c:pt idx="134">
                  <c:v>39.30000000000027</c:v>
                </c:pt>
                <c:pt idx="135">
                  <c:v>39.40000000000029</c:v>
                </c:pt>
                <c:pt idx="136">
                  <c:v>39.5000000000003</c:v>
                </c:pt>
                <c:pt idx="137">
                  <c:v>39.6000000000003</c:v>
                </c:pt>
                <c:pt idx="138">
                  <c:v>39.7000000000003</c:v>
                </c:pt>
                <c:pt idx="139">
                  <c:v>39.8000000000003</c:v>
                </c:pt>
                <c:pt idx="140">
                  <c:v>39.9000000000003</c:v>
                </c:pt>
                <c:pt idx="141">
                  <c:v>40.0000000000003</c:v>
                </c:pt>
              </c:numCache>
            </c:numRef>
          </c:xVal>
          <c:yVal>
            <c:numRef>
              <c:f>'Rx Data'!$K$259:$K$400</c:f>
              <c:numCache>
                <c:formatCode>General</c:formatCode>
                <c:ptCount val="142"/>
                <c:pt idx="0">
                  <c:v>28.66</c:v>
                </c:pt>
                <c:pt idx="1">
                  <c:v>27.47999999999999</c:v>
                </c:pt>
                <c:pt idx="2">
                  <c:v>27.07</c:v>
                </c:pt>
                <c:pt idx="3">
                  <c:v>26.85</c:v>
                </c:pt>
                <c:pt idx="4">
                  <c:v>26.49</c:v>
                </c:pt>
                <c:pt idx="5">
                  <c:v>25.61000000000003</c:v>
                </c:pt>
                <c:pt idx="6">
                  <c:v>26.18</c:v>
                </c:pt>
                <c:pt idx="7">
                  <c:v>28.0</c:v>
                </c:pt>
                <c:pt idx="8">
                  <c:v>27.15000000000003</c:v>
                </c:pt>
                <c:pt idx="9">
                  <c:v>24.49</c:v>
                </c:pt>
                <c:pt idx="10">
                  <c:v>25.16</c:v>
                </c:pt>
                <c:pt idx="11">
                  <c:v>24.11000000000003</c:v>
                </c:pt>
                <c:pt idx="12">
                  <c:v>21.39</c:v>
                </c:pt>
                <c:pt idx="13">
                  <c:v>21.41</c:v>
                </c:pt>
                <c:pt idx="14">
                  <c:v>21.89</c:v>
                </c:pt>
                <c:pt idx="15">
                  <c:v>20.4</c:v>
                </c:pt>
                <c:pt idx="16">
                  <c:v>19.31</c:v>
                </c:pt>
                <c:pt idx="17">
                  <c:v>18.61000000000003</c:v>
                </c:pt>
                <c:pt idx="18">
                  <c:v>19.93</c:v>
                </c:pt>
                <c:pt idx="19">
                  <c:v>19.76</c:v>
                </c:pt>
                <c:pt idx="20">
                  <c:v>19.05</c:v>
                </c:pt>
                <c:pt idx="21">
                  <c:v>19.34</c:v>
                </c:pt>
                <c:pt idx="22">
                  <c:v>19.7</c:v>
                </c:pt>
                <c:pt idx="23">
                  <c:v>19.36</c:v>
                </c:pt>
                <c:pt idx="24">
                  <c:v>18.6</c:v>
                </c:pt>
                <c:pt idx="25">
                  <c:v>19.07</c:v>
                </c:pt>
                <c:pt idx="26">
                  <c:v>20.26</c:v>
                </c:pt>
                <c:pt idx="27">
                  <c:v>19.43999999999999</c:v>
                </c:pt>
                <c:pt idx="28">
                  <c:v>19.19</c:v>
                </c:pt>
                <c:pt idx="29">
                  <c:v>19.32999999999999</c:v>
                </c:pt>
                <c:pt idx="30">
                  <c:v>18.88</c:v>
                </c:pt>
                <c:pt idx="31">
                  <c:v>18.42</c:v>
                </c:pt>
                <c:pt idx="32">
                  <c:v>18.27999999999999</c:v>
                </c:pt>
                <c:pt idx="33">
                  <c:v>18.68</c:v>
                </c:pt>
                <c:pt idx="34">
                  <c:v>18.32</c:v>
                </c:pt>
                <c:pt idx="35">
                  <c:v>17.77</c:v>
                </c:pt>
                <c:pt idx="36">
                  <c:v>17.45</c:v>
                </c:pt>
                <c:pt idx="37">
                  <c:v>18.02</c:v>
                </c:pt>
                <c:pt idx="38">
                  <c:v>18.35</c:v>
                </c:pt>
                <c:pt idx="39">
                  <c:v>17.59</c:v>
                </c:pt>
                <c:pt idx="40">
                  <c:v>17.505</c:v>
                </c:pt>
                <c:pt idx="41">
                  <c:v>18.155</c:v>
                </c:pt>
                <c:pt idx="42">
                  <c:v>17.315</c:v>
                </c:pt>
                <c:pt idx="43">
                  <c:v>16.9</c:v>
                </c:pt>
                <c:pt idx="44">
                  <c:v>17.275</c:v>
                </c:pt>
                <c:pt idx="45">
                  <c:v>17.41</c:v>
                </c:pt>
                <c:pt idx="46">
                  <c:v>17.375</c:v>
                </c:pt>
                <c:pt idx="47">
                  <c:v>16.45499999999999</c:v>
                </c:pt>
                <c:pt idx="48">
                  <c:v>16.24</c:v>
                </c:pt>
                <c:pt idx="49">
                  <c:v>16.25999999999999</c:v>
                </c:pt>
                <c:pt idx="50">
                  <c:v>16.08499999999999</c:v>
                </c:pt>
                <c:pt idx="51">
                  <c:v>16.47999999999999</c:v>
                </c:pt>
                <c:pt idx="52">
                  <c:v>16.635</c:v>
                </c:pt>
                <c:pt idx="53">
                  <c:v>16.25</c:v>
                </c:pt>
                <c:pt idx="54">
                  <c:v>16.185</c:v>
                </c:pt>
                <c:pt idx="55">
                  <c:v>15.045</c:v>
                </c:pt>
                <c:pt idx="56">
                  <c:v>15.26</c:v>
                </c:pt>
                <c:pt idx="57">
                  <c:v>15.37500000000004</c:v>
                </c:pt>
                <c:pt idx="58">
                  <c:v>15.345</c:v>
                </c:pt>
                <c:pt idx="59">
                  <c:v>14.735</c:v>
                </c:pt>
                <c:pt idx="60">
                  <c:v>15.06</c:v>
                </c:pt>
                <c:pt idx="61">
                  <c:v>16.295</c:v>
                </c:pt>
                <c:pt idx="62">
                  <c:v>15.56</c:v>
                </c:pt>
                <c:pt idx="63">
                  <c:v>15.645</c:v>
                </c:pt>
                <c:pt idx="64">
                  <c:v>16.625</c:v>
                </c:pt>
                <c:pt idx="65">
                  <c:v>17.635</c:v>
                </c:pt>
                <c:pt idx="66">
                  <c:v>15.88500000000003</c:v>
                </c:pt>
                <c:pt idx="67">
                  <c:v>15.80500000000003</c:v>
                </c:pt>
                <c:pt idx="68">
                  <c:v>16.32999999999999</c:v>
                </c:pt>
                <c:pt idx="69">
                  <c:v>16.26499999999999</c:v>
                </c:pt>
                <c:pt idx="70">
                  <c:v>16.38499999999999</c:v>
                </c:pt>
                <c:pt idx="71">
                  <c:v>15.31500000000002</c:v>
                </c:pt>
                <c:pt idx="72">
                  <c:v>15.195</c:v>
                </c:pt>
                <c:pt idx="73">
                  <c:v>15.93</c:v>
                </c:pt>
                <c:pt idx="74">
                  <c:v>16.375</c:v>
                </c:pt>
                <c:pt idx="75">
                  <c:v>16.22499999999999</c:v>
                </c:pt>
                <c:pt idx="76">
                  <c:v>16.16</c:v>
                </c:pt>
                <c:pt idx="77">
                  <c:v>15.31500000000002</c:v>
                </c:pt>
                <c:pt idx="78">
                  <c:v>14.925</c:v>
                </c:pt>
                <c:pt idx="79">
                  <c:v>14.595</c:v>
                </c:pt>
                <c:pt idx="80">
                  <c:v>15.25</c:v>
                </c:pt>
                <c:pt idx="81">
                  <c:v>15.93</c:v>
                </c:pt>
                <c:pt idx="82">
                  <c:v>16.47999999999999</c:v>
                </c:pt>
                <c:pt idx="83">
                  <c:v>16.06</c:v>
                </c:pt>
                <c:pt idx="84">
                  <c:v>14.89500000000002</c:v>
                </c:pt>
                <c:pt idx="85">
                  <c:v>14.97</c:v>
                </c:pt>
                <c:pt idx="86">
                  <c:v>15.755</c:v>
                </c:pt>
                <c:pt idx="87">
                  <c:v>15.93</c:v>
                </c:pt>
                <c:pt idx="88">
                  <c:v>16.505</c:v>
                </c:pt>
                <c:pt idx="89">
                  <c:v>16.16</c:v>
                </c:pt>
                <c:pt idx="90">
                  <c:v>16.53</c:v>
                </c:pt>
                <c:pt idx="91">
                  <c:v>16.42</c:v>
                </c:pt>
                <c:pt idx="92">
                  <c:v>16.41</c:v>
                </c:pt>
                <c:pt idx="93">
                  <c:v>17.35</c:v>
                </c:pt>
                <c:pt idx="94">
                  <c:v>18.045</c:v>
                </c:pt>
                <c:pt idx="95">
                  <c:v>18.27</c:v>
                </c:pt>
                <c:pt idx="96">
                  <c:v>18.325</c:v>
                </c:pt>
                <c:pt idx="97">
                  <c:v>18.56</c:v>
                </c:pt>
                <c:pt idx="98">
                  <c:v>17.555</c:v>
                </c:pt>
                <c:pt idx="99">
                  <c:v>16.70499999999999</c:v>
                </c:pt>
                <c:pt idx="100">
                  <c:v>17.02</c:v>
                </c:pt>
                <c:pt idx="101">
                  <c:v>17.42</c:v>
                </c:pt>
                <c:pt idx="102">
                  <c:v>17.76</c:v>
                </c:pt>
                <c:pt idx="103">
                  <c:v>17.27</c:v>
                </c:pt>
                <c:pt idx="104">
                  <c:v>17.95999999999999</c:v>
                </c:pt>
                <c:pt idx="105">
                  <c:v>17.7</c:v>
                </c:pt>
                <c:pt idx="106">
                  <c:v>17.69</c:v>
                </c:pt>
                <c:pt idx="107">
                  <c:v>17.5</c:v>
                </c:pt>
                <c:pt idx="108">
                  <c:v>18.62</c:v>
                </c:pt>
                <c:pt idx="109">
                  <c:v>19.63000000000003</c:v>
                </c:pt>
                <c:pt idx="110">
                  <c:v>20.69</c:v>
                </c:pt>
                <c:pt idx="111">
                  <c:v>21.32</c:v>
                </c:pt>
                <c:pt idx="112">
                  <c:v>20.79</c:v>
                </c:pt>
                <c:pt idx="113">
                  <c:v>21.04</c:v>
                </c:pt>
                <c:pt idx="114">
                  <c:v>21.17</c:v>
                </c:pt>
                <c:pt idx="115">
                  <c:v>21.41</c:v>
                </c:pt>
                <c:pt idx="116">
                  <c:v>21.88</c:v>
                </c:pt>
                <c:pt idx="117">
                  <c:v>22.53</c:v>
                </c:pt>
                <c:pt idx="118">
                  <c:v>21.95999999999999</c:v>
                </c:pt>
                <c:pt idx="119">
                  <c:v>21.74</c:v>
                </c:pt>
                <c:pt idx="120">
                  <c:v>21.13000000000003</c:v>
                </c:pt>
                <c:pt idx="121">
                  <c:v>20.4</c:v>
                </c:pt>
                <c:pt idx="122">
                  <c:v>21.21</c:v>
                </c:pt>
                <c:pt idx="123">
                  <c:v>21.29</c:v>
                </c:pt>
                <c:pt idx="124">
                  <c:v>22.1</c:v>
                </c:pt>
                <c:pt idx="125">
                  <c:v>22.79</c:v>
                </c:pt>
                <c:pt idx="126">
                  <c:v>23.08</c:v>
                </c:pt>
                <c:pt idx="127">
                  <c:v>24.58</c:v>
                </c:pt>
                <c:pt idx="128">
                  <c:v>25.0</c:v>
                </c:pt>
                <c:pt idx="129">
                  <c:v>26.18</c:v>
                </c:pt>
                <c:pt idx="130">
                  <c:v>27.59</c:v>
                </c:pt>
                <c:pt idx="131">
                  <c:v>28.25</c:v>
                </c:pt>
                <c:pt idx="132">
                  <c:v>29.06</c:v>
                </c:pt>
                <c:pt idx="133">
                  <c:v>28.43999999999999</c:v>
                </c:pt>
                <c:pt idx="134">
                  <c:v>30.2</c:v>
                </c:pt>
                <c:pt idx="135">
                  <c:v>29.02</c:v>
                </c:pt>
                <c:pt idx="136">
                  <c:v>27.06</c:v>
                </c:pt>
                <c:pt idx="137">
                  <c:v>29.69</c:v>
                </c:pt>
                <c:pt idx="138">
                  <c:v>27.12</c:v>
                </c:pt>
                <c:pt idx="139">
                  <c:v>26.74</c:v>
                </c:pt>
                <c:pt idx="140">
                  <c:v>27.58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'Rx Data'!$L$1</c:f>
              <c:strCache>
                <c:ptCount val="1"/>
                <c:pt idx="0">
                  <c:v>Q-Band 40-50 GHz</c:v>
                </c:pt>
              </c:strCache>
            </c:strRef>
          </c:tx>
          <c:spPr>
            <a:ln w="254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'Rx Data'!$A$402:$A$502</c:f>
              <c:numCache>
                <c:formatCode>General</c:formatCode>
                <c:ptCount val="101"/>
                <c:pt idx="0">
                  <c:v>40.0000000000003</c:v>
                </c:pt>
                <c:pt idx="1">
                  <c:v>40.1000000000003</c:v>
                </c:pt>
                <c:pt idx="2">
                  <c:v>40.2000000000003</c:v>
                </c:pt>
                <c:pt idx="3">
                  <c:v>40.3000000000003</c:v>
                </c:pt>
                <c:pt idx="4">
                  <c:v>40.4000000000003</c:v>
                </c:pt>
                <c:pt idx="5">
                  <c:v>40.50000000000031</c:v>
                </c:pt>
                <c:pt idx="6">
                  <c:v>40.60000000000031</c:v>
                </c:pt>
                <c:pt idx="7">
                  <c:v>40.70000000000031</c:v>
                </c:pt>
                <c:pt idx="8">
                  <c:v>40.8000000000003</c:v>
                </c:pt>
                <c:pt idx="9">
                  <c:v>40.9000000000003</c:v>
                </c:pt>
                <c:pt idx="10">
                  <c:v>41.00000000000031</c:v>
                </c:pt>
                <c:pt idx="11">
                  <c:v>41.10000000000031</c:v>
                </c:pt>
                <c:pt idx="12">
                  <c:v>41.20000000000032</c:v>
                </c:pt>
                <c:pt idx="13">
                  <c:v>41.3000000000003</c:v>
                </c:pt>
                <c:pt idx="14">
                  <c:v>41.4000000000003</c:v>
                </c:pt>
                <c:pt idx="15">
                  <c:v>41.50000000000032</c:v>
                </c:pt>
                <c:pt idx="16">
                  <c:v>41.60000000000032</c:v>
                </c:pt>
                <c:pt idx="17">
                  <c:v>41.70000000000032</c:v>
                </c:pt>
                <c:pt idx="18">
                  <c:v>41.80000000000032</c:v>
                </c:pt>
                <c:pt idx="19">
                  <c:v>41.90000000000033</c:v>
                </c:pt>
                <c:pt idx="20">
                  <c:v>42.00000000000033</c:v>
                </c:pt>
                <c:pt idx="21">
                  <c:v>42.10000000000033</c:v>
                </c:pt>
                <c:pt idx="22">
                  <c:v>42.20000000000033</c:v>
                </c:pt>
                <c:pt idx="23">
                  <c:v>42.30000000000032</c:v>
                </c:pt>
                <c:pt idx="24">
                  <c:v>42.40000000000033</c:v>
                </c:pt>
                <c:pt idx="25">
                  <c:v>42.50000000000033</c:v>
                </c:pt>
                <c:pt idx="26">
                  <c:v>42.60000000000034</c:v>
                </c:pt>
                <c:pt idx="27">
                  <c:v>42.70000000000034</c:v>
                </c:pt>
                <c:pt idx="28">
                  <c:v>42.80000000000032</c:v>
                </c:pt>
                <c:pt idx="29">
                  <c:v>42.90000000000034</c:v>
                </c:pt>
                <c:pt idx="30">
                  <c:v>43.00000000000034</c:v>
                </c:pt>
                <c:pt idx="31">
                  <c:v>43.10000000000034</c:v>
                </c:pt>
                <c:pt idx="32">
                  <c:v>43.20000000000035</c:v>
                </c:pt>
                <c:pt idx="33">
                  <c:v>43.30000000000035</c:v>
                </c:pt>
                <c:pt idx="34">
                  <c:v>43.40000000000035</c:v>
                </c:pt>
                <c:pt idx="35">
                  <c:v>43.50000000000035</c:v>
                </c:pt>
                <c:pt idx="36">
                  <c:v>43.60000000000035</c:v>
                </c:pt>
                <c:pt idx="37">
                  <c:v>43.70000000000035</c:v>
                </c:pt>
                <c:pt idx="38">
                  <c:v>43.80000000000035</c:v>
                </c:pt>
                <c:pt idx="39">
                  <c:v>43.90000000000035</c:v>
                </c:pt>
                <c:pt idx="40">
                  <c:v>44.00000000000036</c:v>
                </c:pt>
                <c:pt idx="41">
                  <c:v>44.10000000000036</c:v>
                </c:pt>
                <c:pt idx="42">
                  <c:v>44.20000000000036</c:v>
                </c:pt>
                <c:pt idx="43">
                  <c:v>44.30000000000035</c:v>
                </c:pt>
                <c:pt idx="44">
                  <c:v>44.40000000000035</c:v>
                </c:pt>
                <c:pt idx="45">
                  <c:v>44.50000000000036</c:v>
                </c:pt>
                <c:pt idx="46">
                  <c:v>44.60000000000036</c:v>
                </c:pt>
                <c:pt idx="47">
                  <c:v>44.70000000000037</c:v>
                </c:pt>
                <c:pt idx="48">
                  <c:v>44.80000000000035</c:v>
                </c:pt>
                <c:pt idx="49">
                  <c:v>44.90000000000035</c:v>
                </c:pt>
                <c:pt idx="50">
                  <c:v>45.00000000000036</c:v>
                </c:pt>
                <c:pt idx="51">
                  <c:v>45.10000000000037</c:v>
                </c:pt>
                <c:pt idx="52">
                  <c:v>45.20000000000037</c:v>
                </c:pt>
                <c:pt idx="53">
                  <c:v>45.30000000000037</c:v>
                </c:pt>
                <c:pt idx="54">
                  <c:v>45.40000000000038</c:v>
                </c:pt>
                <c:pt idx="55">
                  <c:v>45.50000000000038</c:v>
                </c:pt>
                <c:pt idx="56">
                  <c:v>45.60000000000038</c:v>
                </c:pt>
                <c:pt idx="57">
                  <c:v>45.70000000000038</c:v>
                </c:pt>
                <c:pt idx="58">
                  <c:v>45.80000000000037</c:v>
                </c:pt>
                <c:pt idx="59">
                  <c:v>45.90000000000038</c:v>
                </c:pt>
                <c:pt idx="60">
                  <c:v>46.00000000000038</c:v>
                </c:pt>
                <c:pt idx="61">
                  <c:v>46.1000000000004</c:v>
                </c:pt>
                <c:pt idx="62">
                  <c:v>46.2000000000004</c:v>
                </c:pt>
                <c:pt idx="63">
                  <c:v>46.30000000000037</c:v>
                </c:pt>
                <c:pt idx="64">
                  <c:v>46.40000000000038</c:v>
                </c:pt>
                <c:pt idx="65">
                  <c:v>46.5000000000004</c:v>
                </c:pt>
                <c:pt idx="66">
                  <c:v>46.6000000000004</c:v>
                </c:pt>
                <c:pt idx="67">
                  <c:v>46.7000000000004</c:v>
                </c:pt>
                <c:pt idx="68">
                  <c:v>46.8000000000004</c:v>
                </c:pt>
                <c:pt idx="69">
                  <c:v>46.9000000000004</c:v>
                </c:pt>
                <c:pt idx="70">
                  <c:v>47.0000000000004</c:v>
                </c:pt>
                <c:pt idx="71">
                  <c:v>47.1000000000004</c:v>
                </c:pt>
                <c:pt idx="72">
                  <c:v>47.2000000000004</c:v>
                </c:pt>
                <c:pt idx="73">
                  <c:v>47.3000000000004</c:v>
                </c:pt>
                <c:pt idx="74">
                  <c:v>47.4000000000004</c:v>
                </c:pt>
                <c:pt idx="75">
                  <c:v>47.50000000000041</c:v>
                </c:pt>
                <c:pt idx="76">
                  <c:v>47.60000000000041</c:v>
                </c:pt>
                <c:pt idx="77">
                  <c:v>47.70000000000041</c:v>
                </c:pt>
                <c:pt idx="78">
                  <c:v>47.8000000000004</c:v>
                </c:pt>
                <c:pt idx="79">
                  <c:v>47.9000000000004</c:v>
                </c:pt>
                <c:pt idx="80">
                  <c:v>48.00000000000041</c:v>
                </c:pt>
                <c:pt idx="81">
                  <c:v>48.10000000000041</c:v>
                </c:pt>
                <c:pt idx="82">
                  <c:v>48.20000000000041</c:v>
                </c:pt>
                <c:pt idx="83">
                  <c:v>48.3000000000004</c:v>
                </c:pt>
                <c:pt idx="84">
                  <c:v>48.4000000000004</c:v>
                </c:pt>
                <c:pt idx="85">
                  <c:v>48.50000000000041</c:v>
                </c:pt>
                <c:pt idx="86">
                  <c:v>48.60000000000042</c:v>
                </c:pt>
                <c:pt idx="87">
                  <c:v>48.70000000000042</c:v>
                </c:pt>
                <c:pt idx="88">
                  <c:v>48.8000000000004</c:v>
                </c:pt>
                <c:pt idx="89">
                  <c:v>48.90000000000042</c:v>
                </c:pt>
                <c:pt idx="90">
                  <c:v>49.00000000000043</c:v>
                </c:pt>
                <c:pt idx="91">
                  <c:v>49.10000000000043</c:v>
                </c:pt>
                <c:pt idx="92">
                  <c:v>49.20000000000043</c:v>
                </c:pt>
                <c:pt idx="93">
                  <c:v>49.3000000000004</c:v>
                </c:pt>
                <c:pt idx="94">
                  <c:v>49.40000000000042</c:v>
                </c:pt>
                <c:pt idx="95">
                  <c:v>49.50000000000043</c:v>
                </c:pt>
                <c:pt idx="96">
                  <c:v>49.60000000000043</c:v>
                </c:pt>
                <c:pt idx="97">
                  <c:v>49.70000000000044</c:v>
                </c:pt>
                <c:pt idx="98">
                  <c:v>49.8000000000004</c:v>
                </c:pt>
                <c:pt idx="99">
                  <c:v>49.90000000000042</c:v>
                </c:pt>
                <c:pt idx="100">
                  <c:v>50.00000000000044</c:v>
                </c:pt>
              </c:numCache>
            </c:numRef>
          </c:xVal>
          <c:yVal>
            <c:numRef>
              <c:f>'Rx Data'!$L$402:$L$502</c:f>
              <c:numCache>
                <c:formatCode>0.00</c:formatCode>
                <c:ptCount val="101"/>
                <c:pt idx="0">
                  <c:v>29.5</c:v>
                </c:pt>
                <c:pt idx="1">
                  <c:v>29.8</c:v>
                </c:pt>
                <c:pt idx="2">
                  <c:v>28.5</c:v>
                </c:pt>
                <c:pt idx="3">
                  <c:v>28.3</c:v>
                </c:pt>
                <c:pt idx="4">
                  <c:v>27.5</c:v>
                </c:pt>
                <c:pt idx="5">
                  <c:v>25.9</c:v>
                </c:pt>
                <c:pt idx="6">
                  <c:v>24.1</c:v>
                </c:pt>
                <c:pt idx="7">
                  <c:v>25.2</c:v>
                </c:pt>
                <c:pt idx="8">
                  <c:v>26.6</c:v>
                </c:pt>
                <c:pt idx="9">
                  <c:v>24.7</c:v>
                </c:pt>
                <c:pt idx="10">
                  <c:v>22.8</c:v>
                </c:pt>
                <c:pt idx="11">
                  <c:v>23.7</c:v>
                </c:pt>
                <c:pt idx="12">
                  <c:v>25.1</c:v>
                </c:pt>
                <c:pt idx="13">
                  <c:v>24.2</c:v>
                </c:pt>
                <c:pt idx="14">
                  <c:v>22.4</c:v>
                </c:pt>
                <c:pt idx="15">
                  <c:v>21.7</c:v>
                </c:pt>
                <c:pt idx="16">
                  <c:v>22.6</c:v>
                </c:pt>
                <c:pt idx="17">
                  <c:v>22.6</c:v>
                </c:pt>
                <c:pt idx="18">
                  <c:v>20.9</c:v>
                </c:pt>
                <c:pt idx="19">
                  <c:v>19.9</c:v>
                </c:pt>
                <c:pt idx="20">
                  <c:v>20.2</c:v>
                </c:pt>
                <c:pt idx="21">
                  <c:v>21.2</c:v>
                </c:pt>
                <c:pt idx="22">
                  <c:v>21.1</c:v>
                </c:pt>
                <c:pt idx="23">
                  <c:v>21.0</c:v>
                </c:pt>
                <c:pt idx="24">
                  <c:v>21.5</c:v>
                </c:pt>
                <c:pt idx="25">
                  <c:v>22.3</c:v>
                </c:pt>
                <c:pt idx="26">
                  <c:v>23.1</c:v>
                </c:pt>
                <c:pt idx="27">
                  <c:v>22.2</c:v>
                </c:pt>
                <c:pt idx="28">
                  <c:v>21.8</c:v>
                </c:pt>
                <c:pt idx="29">
                  <c:v>21.1</c:v>
                </c:pt>
                <c:pt idx="30">
                  <c:v>20.6</c:v>
                </c:pt>
                <c:pt idx="31">
                  <c:v>20.3</c:v>
                </c:pt>
                <c:pt idx="32">
                  <c:v>20.2</c:v>
                </c:pt>
                <c:pt idx="33">
                  <c:v>19.8</c:v>
                </c:pt>
                <c:pt idx="34">
                  <c:v>20.3</c:v>
                </c:pt>
                <c:pt idx="35">
                  <c:v>20.6</c:v>
                </c:pt>
                <c:pt idx="36">
                  <c:v>20.6</c:v>
                </c:pt>
                <c:pt idx="37">
                  <c:v>22.7</c:v>
                </c:pt>
                <c:pt idx="38">
                  <c:v>21.3</c:v>
                </c:pt>
                <c:pt idx="39">
                  <c:v>21.5</c:v>
                </c:pt>
                <c:pt idx="40">
                  <c:v>21.7</c:v>
                </c:pt>
                <c:pt idx="41">
                  <c:v>21.7</c:v>
                </c:pt>
                <c:pt idx="42">
                  <c:v>21.1</c:v>
                </c:pt>
                <c:pt idx="43">
                  <c:v>20.9</c:v>
                </c:pt>
                <c:pt idx="44">
                  <c:v>21.4</c:v>
                </c:pt>
                <c:pt idx="45">
                  <c:v>23.2</c:v>
                </c:pt>
                <c:pt idx="46">
                  <c:v>22.0</c:v>
                </c:pt>
                <c:pt idx="47">
                  <c:v>21.4</c:v>
                </c:pt>
                <c:pt idx="48">
                  <c:v>21.3</c:v>
                </c:pt>
                <c:pt idx="49">
                  <c:v>21.6</c:v>
                </c:pt>
                <c:pt idx="50">
                  <c:v>22.8</c:v>
                </c:pt>
                <c:pt idx="51">
                  <c:v>22.8</c:v>
                </c:pt>
                <c:pt idx="52">
                  <c:v>22.6</c:v>
                </c:pt>
                <c:pt idx="53">
                  <c:v>22.9</c:v>
                </c:pt>
                <c:pt idx="54">
                  <c:v>21.9</c:v>
                </c:pt>
                <c:pt idx="55">
                  <c:v>21.3</c:v>
                </c:pt>
                <c:pt idx="56">
                  <c:v>22.6</c:v>
                </c:pt>
                <c:pt idx="57">
                  <c:v>24.1</c:v>
                </c:pt>
                <c:pt idx="58">
                  <c:v>25.6</c:v>
                </c:pt>
                <c:pt idx="59">
                  <c:v>22.6</c:v>
                </c:pt>
                <c:pt idx="60">
                  <c:v>21.9</c:v>
                </c:pt>
                <c:pt idx="61">
                  <c:v>21.2</c:v>
                </c:pt>
                <c:pt idx="62">
                  <c:v>22.8</c:v>
                </c:pt>
                <c:pt idx="63">
                  <c:v>24.1</c:v>
                </c:pt>
                <c:pt idx="64">
                  <c:v>25.0</c:v>
                </c:pt>
                <c:pt idx="65">
                  <c:v>25.8</c:v>
                </c:pt>
                <c:pt idx="66">
                  <c:v>25.3</c:v>
                </c:pt>
                <c:pt idx="67">
                  <c:v>24.9</c:v>
                </c:pt>
                <c:pt idx="68">
                  <c:v>25.4</c:v>
                </c:pt>
                <c:pt idx="69">
                  <c:v>25.9</c:v>
                </c:pt>
                <c:pt idx="70">
                  <c:v>26.0</c:v>
                </c:pt>
                <c:pt idx="71">
                  <c:v>25.1</c:v>
                </c:pt>
                <c:pt idx="72">
                  <c:v>24.5</c:v>
                </c:pt>
                <c:pt idx="73">
                  <c:v>25.2</c:v>
                </c:pt>
                <c:pt idx="74">
                  <c:v>25.6</c:v>
                </c:pt>
                <c:pt idx="75">
                  <c:v>24.6</c:v>
                </c:pt>
                <c:pt idx="76">
                  <c:v>25.1</c:v>
                </c:pt>
                <c:pt idx="77">
                  <c:v>27.0</c:v>
                </c:pt>
                <c:pt idx="78">
                  <c:v>27.4</c:v>
                </c:pt>
                <c:pt idx="79">
                  <c:v>27.1</c:v>
                </c:pt>
                <c:pt idx="80">
                  <c:v>26.5</c:v>
                </c:pt>
                <c:pt idx="81">
                  <c:v>26.0</c:v>
                </c:pt>
                <c:pt idx="82">
                  <c:v>26.3</c:v>
                </c:pt>
                <c:pt idx="83">
                  <c:v>27.2</c:v>
                </c:pt>
                <c:pt idx="84">
                  <c:v>27.9</c:v>
                </c:pt>
                <c:pt idx="85">
                  <c:v>27.8</c:v>
                </c:pt>
                <c:pt idx="86">
                  <c:v>27.1</c:v>
                </c:pt>
                <c:pt idx="87">
                  <c:v>26.8</c:v>
                </c:pt>
                <c:pt idx="88">
                  <c:v>27.4</c:v>
                </c:pt>
                <c:pt idx="89">
                  <c:v>27.6</c:v>
                </c:pt>
                <c:pt idx="90">
                  <c:v>27.4</c:v>
                </c:pt>
                <c:pt idx="91">
                  <c:v>27.0</c:v>
                </c:pt>
                <c:pt idx="92">
                  <c:v>27.5</c:v>
                </c:pt>
                <c:pt idx="93">
                  <c:v>27.1</c:v>
                </c:pt>
                <c:pt idx="94">
                  <c:v>28.1</c:v>
                </c:pt>
                <c:pt idx="95">
                  <c:v>27.9</c:v>
                </c:pt>
                <c:pt idx="96">
                  <c:v>28.0</c:v>
                </c:pt>
                <c:pt idx="97">
                  <c:v>28.2</c:v>
                </c:pt>
                <c:pt idx="98">
                  <c:v>28.4</c:v>
                </c:pt>
                <c:pt idx="99">
                  <c:v>29.6</c:v>
                </c:pt>
                <c:pt idx="100">
                  <c:v>29.3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751832"/>
        <c:axId val="2116688664"/>
      </c:scatterChart>
      <c:valAx>
        <c:axId val="2116751832"/>
        <c:scaling>
          <c:orientation val="minMax"/>
          <c:max val="50.0"/>
          <c:min val="0.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Frequency (GHz)</a:t>
                </a:r>
              </a:p>
            </c:rich>
          </c:tx>
          <c:layout>
            <c:manualLayout>
              <c:xMode val="edge"/>
              <c:yMode val="edge"/>
              <c:x val="0.443211246762857"/>
              <c:y val="0.92822185970636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6688664"/>
        <c:crosses val="autoZero"/>
        <c:crossBetween val="midCat"/>
        <c:minorUnit val="1.0"/>
      </c:valAx>
      <c:valAx>
        <c:axId val="2116688664"/>
        <c:scaling>
          <c:orientation val="minMax"/>
          <c:max val="5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Receiver Temperature (K)</a:t>
                </a:r>
              </a:p>
            </c:rich>
          </c:tx>
          <c:layout>
            <c:manualLayout>
              <c:xMode val="edge"/>
              <c:yMode val="edge"/>
              <c:x val="0.0144284128745838"/>
              <c:y val="0.324632952691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6751832"/>
        <c:crosses val="autoZero"/>
        <c:crossBetween val="midCat"/>
        <c:minorUnit val="1.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8"/>
        <c:txPr>
          <a:bodyPr/>
          <a:lstStyle/>
          <a:p>
            <a:pPr>
              <a:defRPr sz="92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6942603558903"/>
          <c:y val="0.149537778009698"/>
          <c:w val="0.181803278849877"/>
          <c:h val="0.36246254999236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image" Target="../media/image82.emf"/><Relationship Id="rId2" Type="http://schemas.openxmlformats.org/officeDocument/2006/relationships/image" Target="../media/image8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0.08156</cdr:x>
      <cdr:y>0.73943</cdr:y>
    </cdr:from>
    <cdr:to>
      <cdr:x>0.13817</cdr:x>
      <cdr:y>0.8015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9970" y="4317411"/>
          <a:ext cx="485828" cy="362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 rtl="0" fontAlgn="base"/>
          <a:r>
            <a:rPr lang="en-US" sz="1200" b="1">
              <a:latin typeface="+mn-lt"/>
              <a:ea typeface="+mn-ea"/>
              <a:cs typeface="+mn-cs"/>
            </a:rPr>
            <a:t>L#29-L</a:t>
          </a:r>
        </a:p>
        <a:p xmlns:a="http://schemas.openxmlformats.org/drawingml/2006/main">
          <a:pPr algn="ctr"/>
          <a:endParaRPr lang="en-US" sz="1200" b="1"/>
        </a:p>
      </cdr:txBody>
    </cdr:sp>
  </cdr:relSizeAnchor>
  <cdr:relSizeAnchor xmlns:cdr="http://schemas.openxmlformats.org/drawingml/2006/chartDrawing">
    <cdr:from>
      <cdr:x>0.16426</cdr:x>
      <cdr:y>0.7956</cdr:y>
    </cdr:from>
    <cdr:to>
      <cdr:x>0.23085</cdr:x>
      <cdr:y>0.85596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409683" y="4645363"/>
          <a:ext cx="571477" cy="352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C#101-L</a:t>
          </a:r>
          <a:endParaRPr lang="en-US" sz="1200"/>
        </a:p>
      </cdr:txBody>
    </cdr:sp>
  </cdr:relSizeAnchor>
  <cdr:relSizeAnchor xmlns:cdr="http://schemas.openxmlformats.org/drawingml/2006/chartDrawing">
    <cdr:from>
      <cdr:x>0.23663</cdr:x>
      <cdr:y>0.7658</cdr:y>
    </cdr:from>
    <cdr:to>
      <cdr:x>0.29656</cdr:x>
      <cdr:y>0.81148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30766" y="4471396"/>
          <a:ext cx="514320" cy="26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X#04-R</a:t>
          </a:r>
          <a:endParaRPr lang="en-US" sz="1200"/>
        </a:p>
      </cdr:txBody>
    </cdr:sp>
  </cdr:relSizeAnchor>
  <cdr:relSizeAnchor xmlns:cdr="http://schemas.openxmlformats.org/drawingml/2006/chartDrawing">
    <cdr:from>
      <cdr:x>0.45505</cdr:x>
      <cdr:y>0.74323</cdr:y>
    </cdr:from>
    <cdr:to>
      <cdr:x>0.53607</cdr:x>
      <cdr:y>0.79217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05250" y="4339583"/>
          <a:ext cx="69531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K#19-L</a:t>
          </a:r>
          <a:endParaRPr lang="en-US" sz="1200"/>
        </a:p>
      </cdr:txBody>
    </cdr:sp>
  </cdr:relSizeAnchor>
  <cdr:relSizeAnchor xmlns:cdr="http://schemas.openxmlformats.org/drawingml/2006/chartDrawing">
    <cdr:from>
      <cdr:x>0.63385</cdr:x>
      <cdr:y>0.6514</cdr:y>
    </cdr:from>
    <cdr:to>
      <cdr:x>0.70377</cdr:x>
      <cdr:y>0.70687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39718" y="3803396"/>
          <a:ext cx="600055" cy="323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A#28-R</a:t>
          </a:r>
          <a:endParaRPr lang="en-US" sz="1200"/>
        </a:p>
      </cdr:txBody>
    </cdr:sp>
  </cdr:relSizeAnchor>
  <cdr:relSizeAnchor xmlns:cdr="http://schemas.openxmlformats.org/drawingml/2006/chartDrawing">
    <cdr:from>
      <cdr:x>0.86193</cdr:x>
      <cdr:y>0.56919</cdr:y>
    </cdr:from>
    <cdr:to>
      <cdr:x>0.94184</cdr:x>
      <cdr:y>0.61486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397101" y="3323378"/>
          <a:ext cx="685789" cy="266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Q#21-L</a:t>
          </a:r>
          <a:endParaRPr lang="en-US" sz="1200"/>
        </a:p>
      </cdr:txBody>
    </cdr:sp>
  </cdr:relSizeAnchor>
  <cdr:relSizeAnchor xmlns:cdr="http://schemas.openxmlformats.org/drawingml/2006/chartDrawing">
    <cdr:from>
      <cdr:x>0.10586</cdr:x>
      <cdr:y>0.54205</cdr:y>
    </cdr:from>
    <cdr:to>
      <cdr:x>0.17245</cdr:x>
      <cdr:y>0.60241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908502" y="3164907"/>
          <a:ext cx="571477" cy="352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S#04-L</a:t>
          </a:r>
          <a:endParaRPr lang="en-US" sz="1200"/>
        </a:p>
      </cdr:txBody>
    </cdr:sp>
  </cdr:relSizeAnchor>
  <cdr:relSizeAnchor xmlns:cdr="http://schemas.openxmlformats.org/drawingml/2006/chartDrawing">
    <cdr:from>
      <cdr:x>0.3252</cdr:x>
      <cdr:y>0.79071</cdr:y>
    </cdr:from>
    <cdr:to>
      <cdr:x>0.40622</cdr:x>
      <cdr:y>0.83965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2790875" y="4616811"/>
          <a:ext cx="695315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latin typeface="+mn-lt"/>
              <a:ea typeface="+mn-ea"/>
              <a:cs typeface="+mn-cs"/>
            </a:rPr>
            <a:t>U#04-L</a:t>
          </a:r>
          <a:endParaRPr lang="en-US" sz="1200"/>
        </a:p>
      </cdr:txBody>
    </cdr:sp>
  </cdr:relSizeAnchor>
  <cdr:relSizeAnchor xmlns:cdr="http://schemas.openxmlformats.org/drawingml/2006/chartDrawing">
    <cdr:from>
      <cdr:x>0.56869</cdr:x>
      <cdr:y>0.73359</cdr:y>
    </cdr:from>
    <cdr:to>
      <cdr:x>0.98023</cdr:x>
      <cdr:y>0.86352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5200101" y="4920407"/>
          <a:ext cx="3763121" cy="8714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u="sng">
              <a:latin typeface="Times New Roman" pitchFamily="18" charset="0"/>
              <a:cs typeface="Times New Roman" pitchFamily="18" charset="0"/>
            </a:rPr>
            <a:t>Simple T(Rx) Noise Model </a:t>
          </a:r>
        </a:p>
        <a:p xmlns:a="http://schemas.openxmlformats.org/drawingml/2006/main">
          <a:pPr algn="ctr"/>
          <a:r>
            <a:rPr lang="en-US" sz="1200" b="1">
              <a:latin typeface="Times New Roman" pitchFamily="18" charset="0"/>
              <a:cs typeface="Times New Roman" pitchFamily="18" charset="0"/>
            </a:rPr>
            <a:t>T(Rx) = m · F + b</a:t>
          </a:r>
        </a:p>
        <a:p xmlns:a="http://schemas.openxmlformats.org/drawingml/2006/main">
          <a:pPr algn="ctr"/>
          <a:r>
            <a:rPr lang="en-US" sz="1200" b="1">
              <a:latin typeface="Times New Roman" pitchFamily="18" charset="0"/>
              <a:cs typeface="Times New Roman" pitchFamily="18" charset="0"/>
            </a:rPr>
            <a:t>where m = 1°K / GHz</a:t>
          </a:r>
          <a:r>
            <a:rPr lang="en-US" sz="1200" b="1" baseline="0">
              <a:latin typeface="Times New Roman" pitchFamily="18" charset="0"/>
              <a:cs typeface="Times New Roman" pitchFamily="18" charset="0"/>
            </a:rPr>
            <a:t> ,</a:t>
          </a:r>
          <a:r>
            <a:rPr lang="en-US" sz="1200" b="1">
              <a:latin typeface="Times New Roman" pitchFamily="18" charset="0"/>
              <a:cs typeface="Times New Roman" pitchFamily="18" charset="0"/>
            </a:rPr>
            <a:t> b</a:t>
          </a:r>
          <a:r>
            <a:rPr lang="en-US" sz="1200" b="1" baseline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>
              <a:latin typeface="Times New Roman" pitchFamily="18" charset="0"/>
              <a:cs typeface="Times New Roman" pitchFamily="18" charset="0"/>
            </a:rPr>
            <a:t>= 8</a:t>
          </a:r>
          <a:r>
            <a:rPr lang="en-US" sz="1200" b="1">
              <a:latin typeface="Times New Roman" pitchFamily="18" charset="0"/>
              <a:ea typeface="+mn-ea"/>
              <a:cs typeface="Times New Roman" pitchFamily="18" charset="0"/>
            </a:rPr>
            <a:t>°</a:t>
          </a:r>
          <a:r>
            <a:rPr lang="en-US" sz="1200" b="1">
              <a:latin typeface="Times New Roman" pitchFamily="18" charset="0"/>
              <a:cs typeface="Times New Roman" pitchFamily="18" charset="0"/>
            </a:rPr>
            <a:t>K for 1</a:t>
          </a:r>
          <a:r>
            <a:rPr lang="en-US" sz="1200" b="1" baseline="0">
              <a:latin typeface="Times New Roman" pitchFamily="18" charset="0"/>
              <a:cs typeface="Times New Roman" pitchFamily="18" charset="0"/>
            </a:rPr>
            <a:t>→</a:t>
          </a:r>
          <a:r>
            <a:rPr lang="en-US" sz="1200" b="1">
              <a:latin typeface="Times New Roman" pitchFamily="18" charset="0"/>
              <a:cs typeface="Times New Roman" pitchFamily="18" charset="0"/>
            </a:rPr>
            <a:t>4 GHz</a:t>
          </a:r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>
              <a:latin typeface="Times New Roman" pitchFamily="18" charset="0"/>
              <a:ea typeface="+mn-ea"/>
              <a:cs typeface="Times New Roman" pitchFamily="18" charset="0"/>
            </a:rPr>
            <a:t>where m = 0.5°K / GHz , b</a:t>
          </a:r>
          <a:r>
            <a:rPr lang="en-US" sz="1200" b="1" baseline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1200" b="1">
              <a:latin typeface="Times New Roman" pitchFamily="18" charset="0"/>
              <a:ea typeface="+mn-ea"/>
              <a:cs typeface="Times New Roman" pitchFamily="18" charset="0"/>
            </a:rPr>
            <a:t>= 2°K for 4</a:t>
          </a:r>
          <a:r>
            <a:rPr lang="en-US" sz="1200" b="1" baseline="0">
              <a:latin typeface="Times New Roman" pitchFamily="18" charset="0"/>
              <a:ea typeface="+mn-ea"/>
              <a:cs typeface="Times New Roman" pitchFamily="18" charset="0"/>
            </a:rPr>
            <a:t>→50 GHz</a:t>
          </a:r>
          <a:endParaRPr lang="en-US" sz="120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endParaRPr lang="en-US" sz="1200" b="1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5/15/14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5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5/15/14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5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1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81306"/>
            <a:ext cx="818222" cy="105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31786" y="5897809"/>
            <a:ext cx="1032525" cy="7146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435159" y="5915586"/>
            <a:ext cx="1977084" cy="6969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04847" y="5942629"/>
            <a:ext cx="1124426" cy="67213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Fourteenth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2014 May 13– 20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47" y="5915045"/>
            <a:ext cx="1180244" cy="703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1B4-3B3A-4772-A1A3-267DE63E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3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11C1B-DEC8-514C-B6B7-D40DF8E67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68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7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8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57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50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98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39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 - 2012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3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49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32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5DD39878-9FD8-49FF-924F-3DA4CE4ED7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5532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Thirteenth Synthesis Imaging Workshop - 2012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13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24F35E70-9D51-4C39-8BF1-9854BB20E9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5532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Thirteenth Synthesis Imaging Workshop - 2012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5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5257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R. Hayward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876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EVLA Front-End CDR – Laboratory Receiver Testing </a:t>
            </a:r>
          </a:p>
          <a:p>
            <a:r>
              <a:rPr lang="en-US"/>
              <a:t>24 April 2006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F5682F-F0D6-491C-A2E6-0FEA781913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9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8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9.jpeg"/><Relationship Id="rId13" Type="http://schemas.openxmlformats.org/officeDocument/2006/relationships/image" Target="../media/image10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3" Type="http://schemas.openxmlformats.org/officeDocument/2006/relationships/image" Target="../media/image9.jpeg"/><Relationship Id="rId14" Type="http://schemas.openxmlformats.org/officeDocument/2006/relationships/image" Target="../media/image5.png"/><Relationship Id="rId15" Type="http://schemas.openxmlformats.org/officeDocument/2006/relationships/image" Target="../media/image6.jpeg"/><Relationship Id="rId16" Type="http://schemas.openxmlformats.org/officeDocument/2006/relationships/image" Target="../media/image10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2" r:id="rId9"/>
    <p:sldLayoutId id="2147484683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Thirteenth Synthesis Imaging Workshop - 2012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5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Relationship Id="rId3" Type="http://schemas.openxmlformats.org/officeDocument/2006/relationships/image" Target="../media/image8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3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4.wmf"/><Relationship Id="rId10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2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93.png"/><Relationship Id="rId8" Type="http://schemas.openxmlformats.org/officeDocument/2006/relationships/image" Target="../media/image59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jpeg"/><Relationship Id="rId10" Type="http://schemas.openxmlformats.org/officeDocument/2006/relationships/image" Target="../media/image113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457199" y="381000"/>
            <a:ext cx="8381793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1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Antennas and </a:t>
            </a:r>
            <a:r>
              <a:rPr lang="en-US" sz="31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Receivers in Radio Astronomy</a:t>
            </a:r>
            <a:r>
              <a:rPr lang="en-US" sz="31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	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Todd Hunter (NRAO Charlottesville)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X570_DA47_0_2(FE55)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9160" r="50036" b="8909"/>
          <a:stretch/>
        </p:blipFill>
        <p:spPr>
          <a:xfrm>
            <a:off x="4444996" y="824419"/>
            <a:ext cx="4699004" cy="4238647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Tapered Antenna illumination:   ALMA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854099"/>
            <a:ext cx="39009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Gill Sans MT"/>
                <a:cs typeface="Gill Sans MT"/>
              </a:rPr>
              <a:t>also </a:t>
            </a:r>
            <a:r>
              <a:rPr lang="en-US" sz="2000" b="1" dirty="0">
                <a:solidFill>
                  <a:srgbClr val="000099"/>
                </a:solidFill>
                <a:latin typeface="Gill Sans MT"/>
                <a:cs typeface="Gill Sans MT"/>
              </a:rPr>
              <a:t>SMA, </a:t>
            </a:r>
            <a:r>
              <a:rPr lang="en-US" sz="2000" b="1" dirty="0" smtClean="0">
                <a:solidFill>
                  <a:srgbClr val="000099"/>
                </a:solidFill>
                <a:latin typeface="Gill Sans MT"/>
                <a:cs typeface="Gill Sans MT"/>
              </a:rPr>
              <a:t>CARMA, etc.</a:t>
            </a:r>
            <a:endParaRPr lang="en-US" sz="2000" b="1" dirty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227013" lvl="1" indent="-227013">
              <a:buFont typeface="Arial"/>
              <a:buChar char="•"/>
            </a:pPr>
            <a:r>
              <a:rPr lang="en-US" sz="2000" dirty="0" err="1">
                <a:solidFill>
                  <a:srgbClr val="000099"/>
                </a:solidFill>
                <a:latin typeface="Gill Sans MT"/>
                <a:cs typeface="Gill Sans MT"/>
              </a:rPr>
              <a:t>P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araboloidal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primary</a:t>
            </a:r>
          </a:p>
          <a:p>
            <a:pPr marL="227013" lvl="1" indent="-227013">
              <a:buFont typeface="Arial"/>
              <a:buChar char="•"/>
            </a:pPr>
            <a:r>
              <a:rPr lang="en-US" sz="2000" dirty="0" err="1">
                <a:solidFill>
                  <a:srgbClr val="000099"/>
                </a:solidFill>
                <a:latin typeface="Gill Sans MT"/>
                <a:cs typeface="Gill Sans MT"/>
              </a:rPr>
              <a:t>H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yperboloidal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secondary</a:t>
            </a:r>
          </a:p>
          <a:p>
            <a:pPr marL="227013" lvl="1" indent="-227013"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-10dB 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taper: 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good compromise 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between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efficiency and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sidelobes</a:t>
            </a:r>
            <a:endParaRPr lang="en-US" sz="2000" dirty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227013" lvl="1" indent="-227013">
              <a:buFont typeface="Arial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Illumination efficiency ~ 80%</a:t>
            </a:r>
          </a:p>
          <a:p>
            <a:pPr marL="227013" lvl="1" indent="-227013">
              <a:buFont typeface="Arial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Low </a:t>
            </a:r>
            <a:r>
              <a:rPr lang="en-US" sz="2000" dirty="0" err="1">
                <a:solidFill>
                  <a:srgbClr val="000099"/>
                </a:solidFill>
                <a:latin typeface="Gill Sans MT"/>
                <a:cs typeface="Gill Sans MT"/>
              </a:rPr>
              <a:t>sidelobes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 (-23 dB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)</a:t>
            </a:r>
          </a:p>
          <a:p>
            <a:pPr marL="227013" lvl="1" indent="-227013"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Larger beam: 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ea typeface="Lucida Grande"/>
                <a:cs typeface="Gill Sans MT"/>
              </a:rPr>
              <a:t>θ</a:t>
            </a:r>
            <a:r>
              <a:rPr lang="en-US" sz="2000" b="1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FWHM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= 1.13 </a:t>
            </a:r>
            <a:r>
              <a:rPr lang="en-US" sz="2000" dirty="0" err="1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/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D </a:t>
            </a:r>
          </a:p>
          <a:p>
            <a:pPr marL="227013" lvl="1" indent="-227013">
              <a:buFont typeface="Arial"/>
              <a:buChar char="•"/>
            </a:pP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Baars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* (2007) and ALMA Memo 456 give numerical formulas relating FWHM to taper: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35" y="4457768"/>
            <a:ext cx="5130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/>
            <a:r>
              <a:rPr lang="en-US" sz="2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dirty="0">
                <a:solidFill>
                  <a:srgbClr val="000000"/>
                </a:solidFill>
                <a:latin typeface="Gill Sans MT"/>
                <a:cs typeface="Gill Sans MT"/>
              </a:rPr>
              <a:t> = 10^(taper/20)</a:t>
            </a:r>
          </a:p>
          <a:p>
            <a:pPr marL="457200" lvl="2"/>
            <a:r>
              <a:rPr lang="en-US" sz="2000" dirty="0" err="1">
                <a:latin typeface="Gill Sans MT"/>
                <a:ea typeface="Lucida Grande"/>
                <a:cs typeface="Gill Sans MT"/>
              </a:rPr>
              <a:t>θ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FWHM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=(1.243 – 0.343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τ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+ 0.12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/D</a:t>
            </a:r>
          </a:p>
          <a:p>
            <a:pPr marL="457200" lvl="2"/>
            <a:endParaRPr lang="en-US" sz="2000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srgbClr val="000000"/>
                </a:solidFill>
              </a:rPr>
              <a:t>	</a:t>
            </a:r>
            <a:r>
              <a:rPr lang="en-US" sz="1800" i="1" dirty="0" smtClean="0">
                <a:solidFill>
                  <a:srgbClr val="000000"/>
                </a:solidFill>
              </a:rPr>
              <a:t>*The </a:t>
            </a:r>
            <a:r>
              <a:rPr lang="en-US" sz="1800" i="1" dirty="0" err="1">
                <a:solidFill>
                  <a:srgbClr val="000000"/>
                </a:solidFill>
              </a:rPr>
              <a:t>Paraboloidal</a:t>
            </a:r>
            <a:r>
              <a:rPr lang="en-US" sz="1800" i="1" dirty="0">
                <a:solidFill>
                  <a:srgbClr val="000000"/>
                </a:solidFill>
              </a:rPr>
              <a:t> Reflector </a:t>
            </a:r>
            <a:r>
              <a:rPr lang="en-US" sz="1800" i="1" dirty="0" smtClean="0">
                <a:solidFill>
                  <a:srgbClr val="000000"/>
                </a:solidFill>
              </a:rPr>
              <a:t>Antenna in 			Radio Astronomy </a:t>
            </a:r>
            <a:r>
              <a:rPr lang="en-US" sz="1800" i="1" dirty="0">
                <a:solidFill>
                  <a:srgbClr val="000000"/>
                </a:solidFill>
              </a:rPr>
              <a:t>and </a:t>
            </a:r>
            <a:r>
              <a:rPr lang="en-US" sz="1800" i="1" dirty="0" smtClean="0">
                <a:solidFill>
                  <a:srgbClr val="000000"/>
                </a:solidFill>
              </a:rPr>
              <a:t>Communication</a:t>
            </a:r>
            <a:endParaRPr lang="en-US" sz="1800" i="1" dirty="0" smtClean="0">
              <a:solidFill>
                <a:srgbClr val="000000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0000" y="169333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5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Holography is a vital tool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88554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technique of imaging the (complex) beam pattern of an antenna and Fourier transforming back to the antenna surface illumination (aperture plane) is known as “holography”. (Napier &amp; Bates 1971,  Bennett et al. 1976). 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Interferometric</a:t>
            </a:r>
            <a:r>
              <a:rPr lang="en-US" dirty="0" smtClean="0"/>
              <a:t> holography is done with a beacon transmitter on a tower, or on a satellite, but can also be done on bright quasars, which is called “</a:t>
            </a:r>
            <a:r>
              <a:rPr lang="en-US" dirty="0" err="1" smtClean="0"/>
              <a:t>astroholography</a:t>
            </a:r>
            <a:r>
              <a:rPr lang="en-US" dirty="0" smtClean="0"/>
              <a:t>” or “celestial holography”.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Non-</a:t>
            </a:r>
            <a:r>
              <a:rPr lang="en-US" dirty="0" err="1" smtClean="0"/>
              <a:t>interferometric</a:t>
            </a:r>
            <a:r>
              <a:rPr lang="en-US" dirty="0" smtClean="0"/>
              <a:t> holography, also called “out-of-focus (OOF)” or “phase retrieval”, is useful for measuring large-scale surface error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Holography allows us to measure: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Antenna panel misalignment (e.g.  ALMA: </a:t>
            </a:r>
            <a:r>
              <a:rPr lang="en-US" dirty="0" err="1" smtClean="0"/>
              <a:t>Baars</a:t>
            </a:r>
            <a:r>
              <a:rPr lang="en-US" dirty="0" smtClean="0"/>
              <a:t> et al. 2007, IEEE A&amp;PM)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Systematic antenna panel mold error (GBT: Hunter et al. 2011, PASP)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Large-scale error due to thermal effects (GBT: </a:t>
            </a:r>
            <a:r>
              <a:rPr lang="en-US" dirty="0" err="1" smtClean="0"/>
              <a:t>Nikolic</a:t>
            </a:r>
            <a:r>
              <a:rPr lang="en-US" dirty="0" smtClean="0"/>
              <a:t> et al. 2007, A&amp;A)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Illumination pattern alignment errors (see ALMA Memo 402)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Effect of feed legs on the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Holography principle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209" y="1774557"/>
            <a:ext cx="5462539" cy="3870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750" t="-6487" r="21000" b="13487"/>
          <a:stretch/>
        </p:blipFill>
        <p:spPr>
          <a:xfrm>
            <a:off x="567266" y="905078"/>
            <a:ext cx="1792111" cy="1858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227" y="996871"/>
            <a:ext cx="1271656" cy="982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0485" t="12963" r="14896" b="13570"/>
          <a:stretch/>
        </p:blipFill>
        <p:spPr>
          <a:xfrm>
            <a:off x="2445084" y="3789220"/>
            <a:ext cx="1558330" cy="1707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0485" t="12962" r="14896" b="13571"/>
          <a:stretch/>
        </p:blipFill>
        <p:spPr>
          <a:xfrm flipH="1">
            <a:off x="457197" y="3735449"/>
            <a:ext cx="845613" cy="963756"/>
          </a:xfrm>
          <a:prstGeom prst="rect">
            <a:avLst/>
          </a:prstGeom>
          <a:effectLst/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186948" y="3003827"/>
            <a:ext cx="1590690" cy="62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400" dirty="0" smtClean="0"/>
              <a:t>Reference antenna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60414" y="2975605"/>
            <a:ext cx="1718573" cy="62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400" dirty="0" smtClean="0"/>
              <a:t>Antenna(s) under test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40485" t="12962" r="14896" b="13571"/>
          <a:stretch/>
        </p:blipFill>
        <p:spPr>
          <a:xfrm flipH="1">
            <a:off x="467960" y="4782161"/>
            <a:ext cx="834850" cy="951489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40485" t="12963" r="14896" b="13570"/>
          <a:stretch/>
        </p:blipFill>
        <p:spPr>
          <a:xfrm>
            <a:off x="1418253" y="3735450"/>
            <a:ext cx="879589" cy="9637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40485" t="12963" r="14896" b="13570"/>
          <a:stretch/>
        </p:blipFill>
        <p:spPr>
          <a:xfrm>
            <a:off x="1418253" y="4782161"/>
            <a:ext cx="868393" cy="95148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47707" y="4086400"/>
            <a:ext cx="373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86300" y="924301"/>
            <a:ext cx="423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Record a 2D image of complex voltage pattern V(</a:t>
            </a:r>
            <a:r>
              <a:rPr lang="en-US" dirty="0" err="1" smtClean="0">
                <a:solidFill>
                  <a:srgbClr val="000099"/>
                </a:solidFill>
                <a:latin typeface="Gill Sans MT"/>
                <a:ea typeface="Lucida Grande"/>
                <a:cs typeface="Gill Sans MT"/>
              </a:rPr>
              <a:t>θ</a:t>
            </a:r>
            <a:r>
              <a:rPr lang="en-US" dirty="0" smtClean="0">
                <a:solidFill>
                  <a:srgbClr val="000099"/>
                </a:solidFill>
                <a:latin typeface="Gill Sans MT"/>
                <a:ea typeface="Lucida Grande"/>
                <a:cs typeface="Gill Sans MT"/>
              </a:rPr>
              <a:t>,</a:t>
            </a:r>
            <a:r>
              <a:rPr lang="en-US" dirty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dirty="0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’</a:t>
            </a: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66445" y="5430550"/>
            <a:ext cx="5169629" cy="700405"/>
            <a:chOff x="3866445" y="5430550"/>
            <a:chExt cx="5169629" cy="700405"/>
          </a:xfrm>
        </p:grpSpPr>
        <p:sp>
          <p:nvSpPr>
            <p:cNvPr id="22" name="TextBox 21"/>
            <p:cNvSpPr txBox="1"/>
            <p:nvPr/>
          </p:nvSpPr>
          <p:spPr>
            <a:xfrm>
              <a:off x="3866445" y="5430550"/>
              <a:ext cx="51696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V(</a:t>
              </a:r>
              <a:r>
                <a:rPr lang="en-US" dirty="0" err="1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θ,θ</a:t>
              </a:r>
              <a:r>
                <a:rPr lang="en-US" dirty="0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’</a:t>
              </a:r>
              <a:r>
                <a: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) = </a:t>
              </a:r>
              <a:r>
                <a:rPr lang="en-US" sz="2800" dirty="0" err="1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2800" dirty="0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exp</a:t>
              </a:r>
              <a:r>
                <a: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[</a:t>
              </a:r>
              <a:r>
                <a:rPr lang="en-US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</a:t>
              </a:r>
              <a:r>
                <a:rPr lang="en-US" dirty="0" err="1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ψ</a:t>
              </a:r>
              <a:r>
                <a:rPr lang="en-US" baseline="-25000" dirty="0" err="1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x</a:t>
              </a:r>
              <a:r>
                <a:rPr lang="en-US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</a:t>
              </a:r>
              <a:r>
                <a:rPr lang="en-US" dirty="0" err="1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θ,θ</a:t>
              </a:r>
              <a:r>
                <a:rPr lang="en-US" dirty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’</a:t>
              </a:r>
              <a:r>
                <a:rPr lang="en-US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)</a:t>
              </a:r>
              <a:r>
                <a:rPr lang="en-US" dirty="0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-</a:t>
              </a:r>
              <a:r>
                <a:rPr lang="en-US" dirty="0" err="1" smtClean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ψ</a:t>
              </a:r>
              <a:r>
                <a:rPr lang="en-US" baseline="-25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y</a:t>
              </a:r>
              <a:r>
                <a:rPr lang="en-US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</a:t>
              </a:r>
              <a:r>
                <a:rPr lang="en-US" dirty="0" err="1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θ,θ</a:t>
              </a:r>
              <a:r>
                <a:rPr lang="en-US" dirty="0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</a:rPr>
                <a:t>’</a:t>
              </a:r>
              <a:r>
                <a:rPr lang="en-US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))</a:t>
              </a:r>
              <a:r>
                <a: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]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45268" y="5730845"/>
              <a:ext cx="481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x,y</a:t>
              </a: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8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eft-Right Arrow 19"/>
          <p:cNvSpPr/>
          <p:nvPr/>
        </p:nvSpPr>
        <p:spPr>
          <a:xfrm>
            <a:off x="3331054" y="3161514"/>
            <a:ext cx="2589393" cy="78692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holography data look like?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298" t="9745" r="52790" b="52140"/>
          <a:stretch/>
        </p:blipFill>
        <p:spPr>
          <a:xfrm>
            <a:off x="5993212" y="1232972"/>
            <a:ext cx="2236388" cy="2181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3005" y="879378"/>
            <a:ext cx="23037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Example: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SMA at 232 GHz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298" t="51625" r="51762" b="9933"/>
          <a:stretch/>
        </p:blipFill>
        <p:spPr>
          <a:xfrm>
            <a:off x="1012383" y="1133085"/>
            <a:ext cx="2318671" cy="2200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2201" t="7981" r="7991" b="48603"/>
          <a:stretch/>
        </p:blipFill>
        <p:spPr>
          <a:xfrm>
            <a:off x="5920447" y="3631282"/>
            <a:ext cx="2388242" cy="2484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2201" t="47860" r="7991" b="7270"/>
          <a:stretch/>
        </p:blipFill>
        <p:spPr>
          <a:xfrm>
            <a:off x="942812" y="3459045"/>
            <a:ext cx="2388242" cy="25678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36068" y="2122132"/>
            <a:ext cx="147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Amplitude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5531" y="4582066"/>
            <a:ext cx="89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Phase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8637" y="840474"/>
            <a:ext cx="259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Beam map (angle units)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1517" y="860068"/>
            <a:ext cx="3299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Aperture map (distance units)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4753" y="3305488"/>
            <a:ext cx="242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Fourier transform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99294" y="2050397"/>
            <a:ext cx="1477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ELEVATION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3784" y="4641198"/>
            <a:ext cx="1477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ELEVATION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2860" y="5826859"/>
            <a:ext cx="1309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AZIMUTH</a:t>
            </a:r>
          </a:p>
        </p:txBody>
      </p:sp>
    </p:spTree>
    <p:extLst>
      <p:ext uri="{BB962C8B-B14F-4D97-AF65-F5344CB8AC3E}">
        <p14:creationId xmlns:p14="http://schemas.microsoft.com/office/powerpoint/2010/main" val="111094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Holography:  ALMA surface panel adjustment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64957" y="1417638"/>
            <a:ext cx="8471842" cy="4358185"/>
            <a:chOff x="364957" y="1491477"/>
            <a:chExt cx="8471842" cy="4358185"/>
          </a:xfrm>
        </p:grpSpPr>
        <p:pic>
          <p:nvPicPr>
            <p:cNvPr id="11" name="Picture 10" descr="solve_DA59_map05-ver_yes-thermal_yes-gravitational_no-astigmatism.png"/>
            <p:cNvPicPr>
              <a:picLocks noChangeAspect="1"/>
            </p:cNvPicPr>
            <p:nvPr/>
          </p:nvPicPr>
          <p:blipFill>
            <a:blip r:embed="rId2"/>
            <a:srcRect l="49651" t="37990" r="7883"/>
            <a:stretch>
              <a:fillRect/>
            </a:stretch>
          </p:blipFill>
          <p:spPr>
            <a:xfrm>
              <a:off x="364957" y="2014697"/>
              <a:ext cx="3883144" cy="3834965"/>
            </a:xfrm>
            <a:prstGeom prst="rect">
              <a:avLst/>
            </a:prstGeom>
          </p:spPr>
        </p:pic>
        <p:pic>
          <p:nvPicPr>
            <p:cNvPr id="12" name="Picture 11" descr="solve_DA59_map34-ver_yes-thermal_yes-gravitational_no-astigmatism.png"/>
            <p:cNvPicPr>
              <a:picLocks noChangeAspect="1"/>
            </p:cNvPicPr>
            <p:nvPr/>
          </p:nvPicPr>
          <p:blipFill>
            <a:blip r:embed="rId3"/>
            <a:srcRect l="49651" t="37990"/>
            <a:stretch>
              <a:fillRect/>
            </a:stretch>
          </p:blipFill>
          <p:spPr>
            <a:xfrm>
              <a:off x="4232865" y="2014697"/>
              <a:ext cx="4603934" cy="383496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894" y="1491477"/>
              <a:ext cx="3495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Before adjustment (43</a:t>
              </a:r>
              <a:r>
                <a:rPr lang="en-US" sz="2400" dirty="0" smtClean="0">
                  <a:latin typeface="Symbol"/>
                </a:rPr>
                <a:t>m</a:t>
              </a:r>
              <a:r>
                <a:rPr lang="en-US" sz="2400" dirty="0" smtClean="0"/>
                <a:t>m)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40642" y="1491477"/>
              <a:ext cx="32991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After adjustment (11</a:t>
              </a:r>
              <a:r>
                <a:rPr lang="en-US" sz="2400" dirty="0" smtClean="0">
                  <a:latin typeface="Symbol"/>
                </a:rPr>
                <a:t>m</a:t>
              </a:r>
              <a:r>
                <a:rPr lang="en-US" sz="2400" dirty="0" smtClean="0"/>
                <a:t>m)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4957" y="893274"/>
            <a:ext cx="818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Phase map converted to path length error from ideal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paraboloid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4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37399" y="152400"/>
            <a:ext cx="7947445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Holography:  Effect of feed legs on beam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2"/>
          <a:srcRect l="20849" r="14672"/>
          <a:stretch>
            <a:fillRect/>
          </a:stretch>
        </p:blipFill>
        <p:spPr>
          <a:xfrm>
            <a:off x="3586359" y="3546043"/>
            <a:ext cx="2068480" cy="2402905"/>
          </a:xfrm>
          <a:prstGeom prst="rect">
            <a:avLst/>
          </a:prstGeom>
        </p:spPr>
      </p:pic>
      <p:pic>
        <p:nvPicPr>
          <p:cNvPr id="12" name="Picture 11" descr="alma_aem2.jpg"/>
          <p:cNvPicPr>
            <a:picLocks noChangeAspect="1"/>
          </p:cNvPicPr>
          <p:nvPr/>
        </p:nvPicPr>
        <p:blipFill rotWithShape="1">
          <a:blip r:embed="rId3"/>
          <a:srcRect l="5350" t="16111" b="8194"/>
          <a:stretch/>
        </p:blipFill>
        <p:spPr>
          <a:xfrm>
            <a:off x="3586359" y="794382"/>
            <a:ext cx="2068480" cy="2494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72" r="64301"/>
          <a:stretch/>
        </p:blipFill>
        <p:spPr>
          <a:xfrm>
            <a:off x="5829009" y="794382"/>
            <a:ext cx="2820738" cy="249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3947" r="15204"/>
          <a:stretch/>
        </p:blipFill>
        <p:spPr>
          <a:xfrm>
            <a:off x="5895096" y="3505075"/>
            <a:ext cx="2674443" cy="2470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610" y="5289848"/>
            <a:ext cx="1982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Vertex NA ALMA Antenna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4962" y="3192100"/>
            <a:ext cx="281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AEC ALMA Antenna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idx="1"/>
          </p:nvPr>
        </p:nvSpPr>
        <p:spPr>
          <a:xfrm>
            <a:off x="347581" y="902440"/>
            <a:ext cx="3039085" cy="4124086"/>
          </a:xfrm>
        </p:spPr>
        <p:txBody>
          <a:bodyPr/>
          <a:lstStyle/>
          <a:p>
            <a:r>
              <a:rPr lang="en-US" dirty="0" err="1" smtClean="0"/>
              <a:t>Feedlegs</a:t>
            </a:r>
            <a:r>
              <a:rPr lang="en-US" dirty="0" smtClean="0"/>
              <a:t> block and scatter radiation prior to reaching the primary</a:t>
            </a:r>
          </a:p>
          <a:p>
            <a:r>
              <a:rPr lang="en-US" dirty="0" smtClean="0"/>
              <a:t>In some cases, they also block the path back up to the </a:t>
            </a:r>
            <a:r>
              <a:rPr lang="en-US" dirty="0" err="1" smtClean="0"/>
              <a:t>subreflector</a:t>
            </a:r>
            <a:endParaRPr lang="en-US" dirty="0" smtClean="0"/>
          </a:p>
          <a:p>
            <a:r>
              <a:rPr lang="en-US" dirty="0" err="1" smtClean="0"/>
              <a:t>Sidelobe</a:t>
            </a:r>
            <a:r>
              <a:rPr lang="en-US" dirty="0" smtClean="0"/>
              <a:t> pattern rotates </a:t>
            </a:r>
            <a:r>
              <a:rPr lang="en-US" dirty="0" err="1" smtClean="0"/>
              <a:t>w.r.t</a:t>
            </a:r>
            <a:r>
              <a:rPr lang="en-US" dirty="0" smtClean="0"/>
              <a:t>. celestial objects: </a:t>
            </a:r>
            <a:r>
              <a:rPr lang="en-US" dirty="0" err="1" smtClean="0"/>
              <a:t>parallactic</a:t>
            </a:r>
            <a:r>
              <a:rPr lang="en-US" dirty="0" smtClean="0"/>
              <a:t> angle coverage needed for proper </a:t>
            </a:r>
            <a:r>
              <a:rPr lang="en-US" u="sng" dirty="0" smtClean="0"/>
              <a:t>polarization calibration</a:t>
            </a:r>
          </a:p>
          <a:p>
            <a:r>
              <a:rPr lang="en-US" dirty="0" smtClean="0"/>
              <a:t>Focus errors cause beam asymmetry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9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835" y="209316"/>
            <a:ext cx="8179594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Front End polarization separation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293731" y="846842"/>
            <a:ext cx="8018419" cy="5220936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cs typeface="Verdana"/>
              </a:rPr>
              <a:t>For optimal sensitivity, we want dual-polarization receivers</a:t>
            </a:r>
          </a:p>
          <a:p>
            <a:pPr marL="0" indent="0">
              <a:buNone/>
            </a:pPr>
            <a:r>
              <a:rPr lang="en-US" b="1" dirty="0" smtClean="0">
                <a:cs typeface="Verdana"/>
              </a:rPr>
              <a:t>Two types of devices can provide ~20dB purity with low loss:</a:t>
            </a:r>
          </a:p>
          <a:p>
            <a:pPr marL="0" indent="0">
              <a:buNone/>
            </a:pPr>
            <a:r>
              <a:rPr lang="en-US" b="1" dirty="0" smtClean="0">
                <a:cs typeface="Verdana"/>
              </a:rPr>
              <a:t>1) Waveguide</a:t>
            </a:r>
            <a:r>
              <a:rPr lang="en-US" dirty="0" smtClean="0">
                <a:cs typeface="Verdana"/>
              </a:rPr>
              <a:t> (i.e. after the feed):  Ortho-Mode Transducers (OMTs)</a:t>
            </a:r>
          </a:p>
          <a:p>
            <a:pPr lvl="1"/>
            <a:r>
              <a:rPr lang="en-US" dirty="0" smtClean="0">
                <a:cs typeface="Verdana"/>
              </a:rPr>
              <a:t>Can be designed numerically (Maxwell’s </a:t>
            </a:r>
            <a:r>
              <a:rPr lang="en-US" dirty="0" err="1" smtClean="0">
                <a:cs typeface="Verdana"/>
              </a:rPr>
              <a:t>eqs</a:t>
            </a:r>
            <a:r>
              <a:rPr lang="en-US" dirty="0" smtClean="0">
                <a:cs typeface="Verdana"/>
              </a:rPr>
              <a:t>.)</a:t>
            </a:r>
          </a:p>
          <a:p>
            <a:pPr lvl="1"/>
            <a:r>
              <a:rPr lang="en-US" dirty="0" smtClean="0">
                <a:cs typeface="Verdana"/>
              </a:rPr>
              <a:t>Easy to machine when large (i.e. low frequency)</a:t>
            </a:r>
          </a:p>
          <a:p>
            <a:pPr lvl="1"/>
            <a:endParaRPr lang="en-US" dirty="0" smtClean="0">
              <a:cs typeface="Verdana"/>
            </a:endParaRPr>
          </a:p>
          <a:p>
            <a:pPr lvl="1"/>
            <a:endParaRPr lang="en-US" dirty="0">
              <a:cs typeface="Verdana"/>
            </a:endParaRPr>
          </a:p>
          <a:p>
            <a:pPr lvl="1"/>
            <a:endParaRPr lang="en-US" dirty="0" smtClean="0">
              <a:cs typeface="Verdana"/>
            </a:endParaRPr>
          </a:p>
          <a:p>
            <a:pPr lvl="1"/>
            <a:endParaRPr lang="en-US" dirty="0">
              <a:cs typeface="Verdana"/>
            </a:endParaRPr>
          </a:p>
          <a:p>
            <a:pPr lvl="1"/>
            <a:endParaRPr lang="en-US" dirty="0" smtClean="0">
              <a:cs typeface="Verdana"/>
            </a:endParaRPr>
          </a:p>
          <a:p>
            <a:pPr lvl="1"/>
            <a:endParaRPr lang="en-US" dirty="0">
              <a:cs typeface="Verdana"/>
            </a:endParaRPr>
          </a:p>
          <a:p>
            <a:pPr marL="57150" indent="0">
              <a:buNone/>
            </a:pPr>
            <a:r>
              <a:rPr lang="en-US" b="1" dirty="0" smtClean="0">
                <a:cs typeface="Verdana"/>
              </a:rPr>
              <a:t>2) </a:t>
            </a:r>
            <a:r>
              <a:rPr lang="en-US" b="1" dirty="0" err="1" smtClean="0">
                <a:cs typeface="Verdana"/>
              </a:rPr>
              <a:t>Quasioptical</a:t>
            </a:r>
            <a:r>
              <a:rPr lang="en-US" b="1" dirty="0" smtClean="0">
                <a:cs typeface="Verdana"/>
              </a:rPr>
              <a:t> </a:t>
            </a:r>
            <a:r>
              <a:rPr lang="en-US" dirty="0" smtClean="0">
                <a:cs typeface="Verdana"/>
              </a:rPr>
              <a:t>(i.e. in front of feed):  Wire grid</a:t>
            </a:r>
          </a:p>
          <a:p>
            <a:pPr marL="747713" indent="55563">
              <a:buFont typeface="Lucida Grande"/>
              <a:buChar char="-"/>
            </a:pPr>
            <a:r>
              <a:rPr lang="en-US" b="1" dirty="0">
                <a:cs typeface="Verdana"/>
              </a:rPr>
              <a:t> </a:t>
            </a:r>
            <a:r>
              <a:rPr lang="en-US" dirty="0" smtClean="0">
                <a:cs typeface="Verdana"/>
              </a:rPr>
              <a:t>Advantage:  easier to construct for high freq.</a:t>
            </a:r>
          </a:p>
          <a:p>
            <a:pPr marL="747713" indent="112713">
              <a:buFont typeface="Lucida Grande"/>
              <a:buChar char="-"/>
            </a:pPr>
            <a:r>
              <a:rPr lang="en-US" b="1" dirty="0" smtClean="0">
                <a:cs typeface="Verdana"/>
              </a:rPr>
              <a:t> </a:t>
            </a:r>
            <a:r>
              <a:rPr lang="en-US" dirty="0" smtClean="0">
                <a:cs typeface="Verdana"/>
              </a:rPr>
              <a:t>Disadvantage:  Alignment tricky (“squint” ~</a:t>
            </a:r>
            <a:r>
              <a:rPr lang="en-US" dirty="0" err="1" smtClean="0">
                <a:latin typeface="Gill Sans MT"/>
                <a:ea typeface="Lucida Grande"/>
                <a:cs typeface="Gill Sans MT"/>
              </a:rPr>
              <a:t>θ</a:t>
            </a:r>
            <a:r>
              <a:rPr lang="en-US" dirty="0" smtClean="0">
                <a:cs typeface="Verdana"/>
              </a:rPr>
              <a:t>/10)</a:t>
            </a:r>
          </a:p>
          <a:p>
            <a:pPr lvl="1"/>
            <a:endParaRPr lang="en-US" dirty="0" smtClean="0">
              <a:latin typeface="Verdana"/>
              <a:cs typeface="Verdana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425" y="2413680"/>
            <a:ext cx="2324949" cy="3472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8625" y="2048610"/>
            <a:ext cx="2900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Gill Sans MT"/>
                <a:cs typeface="Gill Sans MT"/>
              </a:rPr>
              <a:t>VLA </a:t>
            </a:r>
            <a:r>
              <a:rPr lang="en-US" sz="2000" b="1" dirty="0">
                <a:latin typeface="Gill Sans MT"/>
                <a:cs typeface="Gill Sans MT"/>
              </a:rPr>
              <a:t>S-</a:t>
            </a:r>
            <a:r>
              <a:rPr lang="en-US" sz="2000" b="1" dirty="0" smtClean="0">
                <a:latin typeface="Gill Sans MT"/>
                <a:cs typeface="Gill Sans MT"/>
              </a:rPr>
              <a:t>band (2-4 GHz) </a:t>
            </a:r>
            <a:endParaRPr lang="en-US" sz="2000" b="1" dirty="0">
              <a:latin typeface="Gill Sans MT"/>
              <a:cs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0014" y="2724091"/>
            <a:ext cx="7362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Gill Sans MT"/>
                <a:cs typeface="Gill Sans MT"/>
              </a:rPr>
              <a:t>ALMA Band 3 OMT     Band 6 OMT (opened)</a:t>
            </a:r>
            <a:endParaRPr lang="en-US" sz="2000" b="1" dirty="0">
              <a:latin typeface="Gill Sans MT"/>
              <a:cs typeface="Gill Sans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77" y="3124200"/>
            <a:ext cx="2317738" cy="1543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49" t="21608" r="12226" b="29517"/>
          <a:stretch/>
        </p:blipFill>
        <p:spPr>
          <a:xfrm>
            <a:off x="950014" y="3124200"/>
            <a:ext cx="2721612" cy="15437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993291" y="3124200"/>
            <a:ext cx="793788" cy="933266"/>
          </a:xfrm>
          <a:prstGeom prst="line">
            <a:avLst/>
          </a:prstGeom>
          <a:ln w="381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8877" y="4057466"/>
            <a:ext cx="706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Pol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531" y="3216910"/>
            <a:ext cx="706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Pol 0</a:t>
            </a:r>
          </a:p>
        </p:txBody>
      </p:sp>
    </p:spTree>
    <p:extLst>
      <p:ext uri="{BB962C8B-B14F-4D97-AF65-F5344CB8AC3E}">
        <p14:creationId xmlns:p14="http://schemas.microsoft.com/office/powerpoint/2010/main" val="387193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5251" y="316260"/>
            <a:ext cx="8179594" cy="536575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Gill Sans MT"/>
                <a:cs typeface="Gill Sans MT"/>
              </a:rPr>
              <a:t>Polarization separation:  ALMA Band 7 grid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5633" y="5157289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Verdana"/>
                <a:cs typeface="Gill Sans" pitchFamily="17" charset="0"/>
              </a:rPr>
              <a:t>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1263" y="37686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Verdana"/>
                <a:cs typeface="Gill Sans" pitchFamily="17" charset="0"/>
              </a:rPr>
              <a:t>IF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04" y="1960711"/>
            <a:ext cx="3787896" cy="42424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1" y="2011511"/>
            <a:ext cx="4458229" cy="4279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3348" y="843111"/>
            <a:ext cx="71357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Gill Sans MT"/>
                <a:cs typeface="Gill Sans MT"/>
              </a:rPr>
              <a:t>High frequencies:  wire grid</a:t>
            </a: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Gill Sans MT"/>
                <a:cs typeface="Gill Sans MT"/>
              </a:rPr>
              <a:t>Reflects one linear polarization, passes the other</a:t>
            </a: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Gill Sans MT"/>
                <a:cs typeface="Gill Sans MT"/>
              </a:rPr>
              <a:t>Wire diameters of ~ 10 microns, fairly easy to wind</a:t>
            </a:r>
          </a:p>
          <a:p>
            <a:pPr lvl="1" indent="-165100">
              <a:buFont typeface="Arial"/>
              <a:buChar char="•"/>
            </a:pPr>
            <a:r>
              <a:rPr lang="en-US" sz="2000" dirty="0" smtClean="0">
                <a:latin typeface="Gill Sans MT"/>
                <a:cs typeface="Gill Sans MT"/>
              </a:rPr>
              <a:t>Two </a:t>
            </a:r>
            <a:r>
              <a:rPr lang="en-US" sz="2000" dirty="0" err="1" smtClean="0">
                <a:latin typeface="Gill Sans MT"/>
                <a:cs typeface="Gill Sans MT"/>
              </a:rPr>
              <a:t>feedhorns</a:t>
            </a:r>
            <a:r>
              <a:rPr lang="en-US" sz="2000" dirty="0" smtClean="0">
                <a:latin typeface="Gill Sans MT"/>
                <a:cs typeface="Gill Sans MT"/>
              </a:rPr>
              <a:t> instead of one</a:t>
            </a:r>
          </a:p>
          <a:p>
            <a:pPr lvl="1"/>
            <a:endParaRPr lang="en-US" sz="18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734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 Cross-polarization patterns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7155" y="974440"/>
            <a:ext cx="321874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Band 3 (100 GHz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): 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Co-polarization pattern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7165" y="1048306"/>
            <a:ext cx="351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Off-axis cross-polarization pattern (“clover leaf”)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218" y="1953162"/>
            <a:ext cx="4254500" cy="3715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79303"/>
            <a:ext cx="4254500" cy="38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8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thermal effects and metrology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15347"/>
            <a:ext cx="8026400" cy="4525963"/>
          </a:xfrm>
        </p:spPr>
        <p:txBody>
          <a:bodyPr/>
          <a:lstStyle/>
          <a:p>
            <a:r>
              <a:rPr lang="en-US" dirty="0" smtClean="0"/>
              <a:t>Thermal gradient in antenna structure affect the focus, pointing and surface accuracy of antennas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latin typeface="Gill Sans MT"/>
                <a:ea typeface="Wingdings"/>
                <a:cs typeface="Gill Sans MT"/>
                <a:sym typeface="Wingdings"/>
              </a:rPr>
              <a:t>point/focus more often during the day</a:t>
            </a:r>
            <a:endParaRPr lang="en-US" dirty="0" smtClean="0"/>
          </a:p>
          <a:p>
            <a:r>
              <a:rPr lang="en-US" dirty="0" smtClean="0"/>
              <a:t>Performance is generally best during second half of the night when temperature has stabilized and dish has “relaxed”</a:t>
            </a:r>
          </a:p>
          <a:p>
            <a:r>
              <a:rPr lang="en-US" dirty="0" smtClean="0"/>
              <a:t>Some telescopes use “thermal terms” in their focus and/or pointing models using thermometers:  e.g.  IRAM 30m, GBT </a:t>
            </a:r>
          </a:p>
          <a:p>
            <a:r>
              <a:rPr lang="en-US" dirty="0" smtClean="0"/>
              <a:t>Metrology devices:  inclinometers to measure tilts (e.g. GBT, ALMA)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1" b="35371"/>
          <a:stretch/>
        </p:blipFill>
        <p:spPr>
          <a:xfrm>
            <a:off x="423332" y="3673095"/>
            <a:ext cx="8348134" cy="2560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758566"/>
            <a:ext cx="852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ALMA</a:t>
            </a:r>
          </a:p>
        </p:txBody>
      </p:sp>
    </p:spTree>
    <p:extLst>
      <p:ext uri="{BB962C8B-B14F-4D97-AF65-F5344CB8AC3E}">
        <p14:creationId xmlns:p14="http://schemas.microsoft.com/office/powerpoint/2010/main" val="75154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Gill Sans MT"/>
                <a:cs typeface="Gill Sans MT"/>
              </a:rPr>
              <a:t>Outline:  </a:t>
            </a:r>
            <a:r>
              <a:rPr lang="en-US" sz="3600" dirty="0" smtClean="0">
                <a:latin typeface="Gill Sans MT"/>
                <a:cs typeface="Gill Sans MT"/>
              </a:rPr>
              <a:t>Following the Signal Path</a:t>
            </a:r>
            <a:endParaRPr lang="en-US" sz="3600" dirty="0">
              <a:latin typeface="Gill Sans MT"/>
              <a:cs typeface="Gill Sans M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970946"/>
            <a:ext cx="8229600" cy="4653626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latin typeface="Gill Sans MT"/>
                <a:cs typeface="Gill Sans MT"/>
              </a:rPr>
              <a:t>Antennas:</a:t>
            </a:r>
            <a:endParaRPr lang="en-US" sz="2400" b="1" dirty="0">
              <a:latin typeface="Gill Sans MT"/>
              <a:cs typeface="Gill Sans MT"/>
            </a:endParaRP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Shapes, efficiencies, primary beam response, holography</a:t>
            </a:r>
          </a:p>
          <a:p>
            <a:pPr lvl="1" eaLnBrk="1" hangingPunct="1"/>
            <a:r>
              <a:rPr lang="en-US" dirty="0">
                <a:solidFill>
                  <a:schemeClr val="tx1"/>
                </a:solidFill>
                <a:latin typeface="Gill Sans MT"/>
                <a:cs typeface="Gill Sans MT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ointing, tracking, and servo systems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Polarization</a:t>
            </a:r>
          </a:p>
          <a:p>
            <a:pPr eaLnBrk="1" hangingPunct="1"/>
            <a:r>
              <a:rPr lang="en-US" sz="2400" b="1" dirty="0" smtClean="0">
                <a:latin typeface="Gill Sans MT"/>
                <a:cs typeface="Gill Sans MT"/>
              </a:rPr>
              <a:t>Receivers:  </a:t>
            </a:r>
            <a:endParaRPr lang="en-US" sz="2400" b="1" dirty="0">
              <a:latin typeface="Gill Sans MT"/>
              <a:cs typeface="Gill Sans MT"/>
            </a:endParaRPr>
          </a:p>
          <a:p>
            <a:pPr lvl="1" eaLnBrk="1" hangingPunct="1"/>
            <a:r>
              <a:rPr lang="en-US" b="1" dirty="0" smtClean="0">
                <a:latin typeface="Gill Sans MT"/>
                <a:cs typeface="Gill Sans MT"/>
              </a:rPr>
              <a:t>Amplifiers &amp; Mixers</a:t>
            </a:r>
          </a:p>
          <a:p>
            <a:pPr lvl="1" eaLnBrk="1" hangingPunct="1"/>
            <a:r>
              <a:rPr lang="en-US" b="1" dirty="0" smtClean="0">
                <a:latin typeface="Gill Sans MT"/>
                <a:cs typeface="Gill Sans MT"/>
              </a:rPr>
              <a:t>Local oscillators </a:t>
            </a:r>
            <a:endParaRPr lang="en-US" b="1" dirty="0">
              <a:latin typeface="Gill Sans MT"/>
              <a:cs typeface="Gill Sans MT"/>
            </a:endParaRPr>
          </a:p>
          <a:p>
            <a:pPr lvl="2" eaLnBrk="1" hangingPunct="1"/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Phase lock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loop</a:t>
            </a:r>
            <a:endParaRPr lang="en-US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2" eaLnBrk="1" hangingPunct="1"/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odulation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(Walsh functions and sideband separation)</a:t>
            </a:r>
          </a:p>
          <a:p>
            <a:pPr lvl="1" eaLnBrk="1" hangingPunct="1"/>
            <a:r>
              <a:rPr lang="en-US" b="1" dirty="0" smtClean="0">
                <a:latin typeface="Gill Sans MT"/>
                <a:cs typeface="Gill Sans MT"/>
              </a:rPr>
              <a:t>Sensitivity</a:t>
            </a:r>
          </a:p>
          <a:p>
            <a:pPr lvl="2" eaLnBrk="1" hangingPunct="1"/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Receiver temperature </a:t>
            </a: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2" eaLnBrk="1" hangingPunct="1"/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Derivation of radiometer equation</a:t>
            </a: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gain curve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1" y="1032917"/>
            <a:ext cx="216746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Best efficiency is usually tuned to intermediate elevations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Gravity distortions increase away from this point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Similar curves for VLA are available in CASA</a:t>
            </a:r>
          </a:p>
        </p:txBody>
      </p:sp>
      <p:pic>
        <p:nvPicPr>
          <p:cNvPr id="5" name="Picture 4" descr="IRAM_gain_curv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/>
          <a:stretch/>
        </p:blipFill>
        <p:spPr>
          <a:xfrm>
            <a:off x="2576611" y="1417638"/>
            <a:ext cx="6567389" cy="4713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0876" y="917868"/>
            <a:ext cx="434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IRAM 30m (predicted, 1999)</a:t>
            </a:r>
          </a:p>
        </p:txBody>
      </p:sp>
    </p:spTree>
    <p:extLst>
      <p:ext uri="{BB962C8B-B14F-4D97-AF65-F5344CB8AC3E}">
        <p14:creationId xmlns:p14="http://schemas.microsoft.com/office/powerpoint/2010/main" val="315920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172" y="152400"/>
            <a:ext cx="7947445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Antenna pointing and tracking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204832" y="850466"/>
            <a:ext cx="6137252" cy="5105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Gill Sans MT"/>
                <a:cs typeface="Gill Sans MT"/>
              </a:rPr>
              <a:t>Static errors:  Blind pointing vs. offset pointing</a:t>
            </a:r>
          </a:p>
          <a:p>
            <a:pPr marL="236538" indent="-236538"/>
            <a:r>
              <a:rPr lang="en-US" sz="1800" dirty="0" smtClean="0">
                <a:latin typeface="Gill Sans MT"/>
                <a:cs typeface="Gill Sans MT"/>
              </a:rPr>
              <a:t>ALMA: blind=2”, offset=0.6” rms (</a:t>
            </a:r>
            <a:r>
              <a:rPr lang="en-US" sz="18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1800" baseline="-25000" dirty="0" err="1">
                <a:latin typeface="Lucida Grande"/>
                <a:ea typeface="Lucida Grande"/>
                <a:cs typeface="Lucida Grande"/>
              </a:rPr>
              <a:t>FWHM</a:t>
            </a:r>
            <a:r>
              <a:rPr lang="en-US" sz="1800" dirty="0" smtClean="0">
                <a:latin typeface="Gill Sans MT"/>
                <a:cs typeface="Gill Sans MT"/>
              </a:rPr>
              <a:t>/10 at Band 10)</a:t>
            </a:r>
            <a:endParaRPr lang="en-US" sz="1800" dirty="0">
              <a:latin typeface="Gill Sans MT"/>
              <a:cs typeface="Gill Sans MT"/>
            </a:endParaRPr>
          </a:p>
          <a:p>
            <a:pPr marL="236538" indent="-236538"/>
            <a:r>
              <a:rPr lang="en-US" sz="1800" dirty="0" smtClean="0">
                <a:latin typeface="Gill Sans MT"/>
                <a:cs typeface="Gill Sans MT"/>
              </a:rPr>
              <a:t>VLA: blind~15”, offset=3” rms  (</a:t>
            </a:r>
            <a:r>
              <a:rPr lang="en-US" sz="18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1800" baseline="-25000" dirty="0" err="1" smtClean="0">
                <a:latin typeface="Lucida Grande"/>
                <a:ea typeface="Lucida Grande"/>
                <a:cs typeface="Lucida Grande"/>
              </a:rPr>
              <a:t>FWHM</a:t>
            </a:r>
            <a:r>
              <a:rPr lang="en-US" sz="1800" dirty="0" smtClean="0">
                <a:latin typeface="Gill Sans MT"/>
                <a:cs typeface="Gill Sans MT"/>
              </a:rPr>
              <a:t>/17 at 50 GHz)</a:t>
            </a:r>
          </a:p>
          <a:p>
            <a:pPr marL="0" indent="0">
              <a:buNone/>
            </a:pPr>
            <a:endParaRPr lang="en-US" b="1" dirty="0" smtClean="0">
              <a:latin typeface="Gill Sans MT"/>
              <a:cs typeface="Gill Sans MT"/>
            </a:endParaRPr>
          </a:p>
          <a:p>
            <a:pPr marL="0" indent="0">
              <a:buNone/>
            </a:pPr>
            <a:r>
              <a:rPr lang="en-US" b="1" dirty="0" smtClean="0">
                <a:latin typeface="Gill Sans MT"/>
                <a:cs typeface="Gill Sans MT"/>
              </a:rPr>
              <a:t>Dynamic errors:  wind etc.</a:t>
            </a:r>
          </a:p>
          <a:p>
            <a:r>
              <a:rPr lang="en-US" dirty="0" smtClean="0">
                <a:latin typeface="Gill Sans MT"/>
                <a:cs typeface="Gill Sans MT"/>
              </a:rPr>
              <a:t>VLA:  tracking ~ 3” rms (no wind)</a:t>
            </a:r>
          </a:p>
          <a:p>
            <a:pPr marL="0" indent="0">
              <a:buNone/>
            </a:pPr>
            <a:r>
              <a:rPr lang="en-US" dirty="0" smtClean="0">
                <a:latin typeface="Gill Sans MT"/>
                <a:cs typeface="Gill Sans MT"/>
              </a:rPr>
              <a:t>       i.e. peak excursions +-6”</a:t>
            </a:r>
          </a:p>
          <a:p>
            <a:pPr marL="0" indent="0">
              <a:buNone/>
            </a:pPr>
            <a:r>
              <a:rPr lang="en-US" dirty="0">
                <a:latin typeface="Gill Sans MT"/>
                <a:cs typeface="Gill Sans MT"/>
              </a:rPr>
              <a:t>	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FWHM</a:t>
            </a:r>
            <a:r>
              <a:rPr lang="en-US" dirty="0">
                <a:latin typeface="Gill Sans MT"/>
                <a:cs typeface="Gill Sans MT"/>
              </a:rPr>
              <a:t>/</a:t>
            </a:r>
            <a:r>
              <a:rPr lang="en-US" dirty="0" smtClean="0">
                <a:latin typeface="Gill Sans MT"/>
                <a:cs typeface="Gill Sans MT"/>
              </a:rPr>
              <a:t>10 </a:t>
            </a:r>
            <a:r>
              <a:rPr lang="en-US" dirty="0">
                <a:latin typeface="Gill Sans MT"/>
                <a:cs typeface="Gill Sans MT"/>
              </a:rPr>
              <a:t>at </a:t>
            </a:r>
            <a:r>
              <a:rPr lang="en-US" dirty="0" smtClean="0">
                <a:latin typeface="Gill Sans MT"/>
                <a:cs typeface="Gill Sans MT"/>
              </a:rPr>
              <a:t>43 GHz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0" indent="0">
              <a:buNone/>
            </a:pPr>
            <a:r>
              <a:rPr lang="en-US" b="1" dirty="0" smtClean="0">
                <a:latin typeface="Gill Sans MT"/>
                <a:cs typeface="Gill Sans MT"/>
              </a:rPr>
              <a:t>How good is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FWHM</a:t>
            </a:r>
            <a:r>
              <a:rPr lang="en-US" b="1" dirty="0">
                <a:latin typeface="Gill Sans MT"/>
                <a:cs typeface="Gill Sans MT"/>
              </a:rPr>
              <a:t> </a:t>
            </a:r>
            <a:r>
              <a:rPr lang="en-US" b="1" dirty="0" smtClean="0">
                <a:latin typeface="Gill Sans MT"/>
                <a:cs typeface="Gill Sans MT"/>
              </a:rPr>
              <a:t>/ 10 ?</a:t>
            </a:r>
          </a:p>
          <a:p>
            <a:pPr marL="0" indent="0">
              <a:buNone/>
            </a:pPr>
            <a:r>
              <a:rPr lang="en-US" dirty="0">
                <a:latin typeface="Gill Sans MT"/>
                <a:cs typeface="Gill Sans MT"/>
              </a:rPr>
              <a:t>	</a:t>
            </a:r>
            <a:r>
              <a:rPr lang="en-US" dirty="0" smtClean="0">
                <a:latin typeface="Gill Sans MT"/>
                <a:cs typeface="Gill Sans MT"/>
              </a:rPr>
              <a:t>not very good away from</a:t>
            </a:r>
          </a:p>
          <a:p>
            <a:pPr marL="0" indent="0">
              <a:buNone/>
            </a:pPr>
            <a:r>
              <a:rPr lang="en-US" dirty="0" smtClean="0">
                <a:latin typeface="Gill Sans MT"/>
                <a:cs typeface="Gill Sans MT"/>
              </a:rPr>
              <a:t>	the beam center!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 descr="pointingErr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6"/>
          <a:stretch/>
        </p:blipFill>
        <p:spPr>
          <a:xfrm>
            <a:off x="3818960" y="3523622"/>
            <a:ext cx="4493190" cy="3087593"/>
          </a:xfrm>
          <a:prstGeom prst="rect">
            <a:avLst/>
          </a:prstGeom>
        </p:spPr>
      </p:pic>
      <p:pic>
        <p:nvPicPr>
          <p:cNvPr id="3" name="Picture 2" descr="uid___A002_X7a1660_X16f.pointing.scan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t="6127" r="12263" b="3711"/>
          <a:stretch/>
        </p:blipFill>
        <p:spPr>
          <a:xfrm>
            <a:off x="5805272" y="688975"/>
            <a:ext cx="3118596" cy="28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5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Antennas:  How do they slew &amp; track?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28" y="4434117"/>
            <a:ext cx="2226852" cy="1664734"/>
          </a:xfrm>
          <a:prstGeom prst="rect">
            <a:avLst/>
          </a:prstGeom>
        </p:spPr>
      </p:pic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3725333" y="3873285"/>
            <a:ext cx="1425222" cy="1425222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400" y="960984"/>
            <a:ext cx="2817695" cy="2246769"/>
          </a:xfrm>
          <a:prstGeom prst="rect">
            <a:avLst/>
          </a:prstGeom>
          <a:noFill/>
          <a:ln w="28575" cap="flat" cmpd="sng" algn="ctr">
            <a:solidFill>
              <a:srgbClr val="15347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RA = 17:20:53.5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Dec = -35:47:00.0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LST = 15:43:12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Latitude = -23.0229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Longitude = -67.7549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Elevation = 5040m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931463" y="4467435"/>
            <a:ext cx="578556" cy="3212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387622" y="4440125"/>
            <a:ext cx="578556" cy="3212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433819" y="3301999"/>
            <a:ext cx="300419" cy="6491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2786" y="4102849"/>
            <a:ext cx="2205604" cy="1643527"/>
          </a:xfrm>
          <a:prstGeom prst="rect">
            <a:avLst/>
          </a:prstGeom>
          <a:ln w="28575" cap="flat" cmpd="sng" algn="ctr">
            <a:solidFill>
              <a:srgbClr val="15347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Azimuth angle &amp; velocity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Elevation angle &amp; velocity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097095" y="5298507"/>
            <a:ext cx="3115733" cy="92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Servo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/>
              <a:ea typeface="ＭＳ Ｐゴシック" pitchFamily="48" charset="-128"/>
              <a:cs typeface="Gill Sans M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28" y="2547184"/>
            <a:ext cx="2226852" cy="1654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l="3240" t="51772" r="7805" b="11788"/>
          <a:stretch>
            <a:fillRect/>
          </a:stretch>
        </p:blipFill>
        <p:spPr>
          <a:xfrm>
            <a:off x="3386672" y="977257"/>
            <a:ext cx="5051778" cy="1379298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0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659" y="152400"/>
            <a:ext cx="7947445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Antenna </a:t>
            </a:r>
            <a:r>
              <a:rPr lang="en-US" sz="3200" dirty="0" err="1" smtClean="0">
                <a:latin typeface="Gill Sans MT"/>
                <a:cs typeface="Gill Sans MT"/>
              </a:rPr>
              <a:t>Az</a:t>
            </a:r>
            <a:r>
              <a:rPr lang="en-US" sz="3200" dirty="0" smtClean="0">
                <a:latin typeface="Gill Sans MT"/>
                <a:cs typeface="Gill Sans MT"/>
              </a:rPr>
              <a:t>/El servo loop overview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199" y="0"/>
            <a:ext cx="1496291" cy="159107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235438" y="682982"/>
            <a:ext cx="7292764" cy="3476131"/>
          </a:xfrm>
        </p:spPr>
        <p:txBody>
          <a:bodyPr/>
          <a:lstStyle/>
          <a:p>
            <a:r>
              <a:rPr lang="en-US" b="1" dirty="0" smtClean="0">
                <a:latin typeface="Gill Sans MT"/>
                <a:cs typeface="Gill Sans MT"/>
              </a:rPr>
              <a:t>Input parameters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Commanded position &amp; tracking velocities (~5 Hz)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Pointing model: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converts </a:t>
            </a:r>
            <a:r>
              <a:rPr lang="en-US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topocentric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Az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/El to actual </a:t>
            </a:r>
            <a:r>
              <a:rPr lang="en-US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Az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/El</a:t>
            </a:r>
          </a:p>
          <a:p>
            <a:r>
              <a:rPr lang="en-US" b="1" dirty="0" smtClean="0">
                <a:latin typeface="Gill Sans MT"/>
                <a:cs typeface="Gill Sans MT"/>
              </a:rPr>
              <a:t>Multiple nested servo loops (software/firmware)</a:t>
            </a:r>
          </a:p>
          <a:p>
            <a:pPr lvl="1"/>
            <a:r>
              <a:rPr lang="en-US" sz="18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Position loop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(~5 Hz): </a:t>
            </a:r>
            <a:r>
              <a:rPr lang="en-US" sz="1800" b="1" dirty="0">
                <a:solidFill>
                  <a:srgbClr val="000000"/>
                </a:solidFill>
                <a:latin typeface="Gill Sans MT"/>
                <a:cs typeface="Gill Sans MT"/>
              </a:rPr>
              <a:t>Encoder: </a:t>
            </a:r>
            <a:r>
              <a:rPr lang="en-US" sz="1800" dirty="0">
                <a:solidFill>
                  <a:srgbClr val="000000"/>
                </a:solidFill>
                <a:latin typeface="Gill Sans MT"/>
                <a:cs typeface="Gill Sans MT"/>
              </a:rPr>
              <a:t>converts angular position of antenna axis to integer </a:t>
            </a:r>
            <a:endParaRPr lang="en-US" sz="18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2"/>
            <a:r>
              <a:rPr lang="en-US" sz="18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Velocity loop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(~100 Hz) </a:t>
            </a:r>
            <a:r>
              <a:rPr lang="en-US" sz="1800" b="1" dirty="0">
                <a:solidFill>
                  <a:srgbClr val="000000"/>
                </a:solidFill>
                <a:latin typeface="Gill Sans MT"/>
                <a:cs typeface="Gill Sans MT"/>
              </a:rPr>
              <a:t>Tachometer:  </a:t>
            </a:r>
            <a:r>
              <a:rPr lang="en-US" sz="1800" dirty="0">
                <a:solidFill>
                  <a:srgbClr val="000000"/>
                </a:solidFill>
                <a:latin typeface="Gill Sans MT"/>
                <a:cs typeface="Gill Sans MT"/>
              </a:rPr>
              <a:t>converts motor shaft angular velocity to voltage </a:t>
            </a:r>
            <a:endParaRPr lang="en-US" sz="18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3"/>
            <a:r>
              <a:rPr lang="en-US" sz="18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Motor current (torque) loop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(~ a few kHz) </a:t>
            </a:r>
            <a:r>
              <a:rPr lang="en-US" sz="1800" b="1" dirty="0">
                <a:solidFill>
                  <a:srgbClr val="000000"/>
                </a:solidFill>
                <a:latin typeface="Gill Sans MT"/>
                <a:cs typeface="Gill Sans MT"/>
              </a:rPr>
              <a:t>Resolver:  </a:t>
            </a:r>
            <a:r>
              <a:rPr lang="en-US" sz="1800" dirty="0">
                <a:solidFill>
                  <a:srgbClr val="000000"/>
                </a:solidFill>
                <a:latin typeface="Gill Sans MT"/>
                <a:cs typeface="Gill Sans MT"/>
              </a:rPr>
              <a:t>converts motor shaft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angle </a:t>
            </a:r>
            <a:r>
              <a:rPr lang="en-US" sz="1800" dirty="0">
                <a:solidFill>
                  <a:srgbClr val="000000"/>
                </a:solidFill>
                <a:latin typeface="Gill Sans MT"/>
                <a:cs typeface="Gill Sans MT"/>
              </a:rPr>
              <a:t>to voltage or integer</a:t>
            </a:r>
            <a:endParaRPr lang="en-US" sz="18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endParaRPr lang="en-US" sz="1800" dirty="0">
              <a:latin typeface="Gill Sans MT"/>
              <a:cs typeface="Gill Sans MT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6" t="5451" r="13239" b="19411"/>
          <a:stretch/>
        </p:blipFill>
        <p:spPr>
          <a:xfrm>
            <a:off x="7838478" y="3551700"/>
            <a:ext cx="601488" cy="922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t="16770" b="20236"/>
          <a:stretch>
            <a:fillRect/>
          </a:stretch>
        </p:blipFill>
        <p:spPr>
          <a:xfrm rot="5400000">
            <a:off x="7684188" y="1979363"/>
            <a:ext cx="891622" cy="56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797" y="2875091"/>
            <a:ext cx="675538" cy="624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55262" t="38462" b="42643"/>
          <a:stretch>
            <a:fillRect/>
          </a:stretch>
        </p:blipFill>
        <p:spPr>
          <a:xfrm>
            <a:off x="355527" y="4159113"/>
            <a:ext cx="3962454" cy="11772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5784" t="38462" r="50816" b="41641"/>
          <a:stretch>
            <a:fillRect/>
          </a:stretch>
        </p:blipFill>
        <p:spPr>
          <a:xfrm>
            <a:off x="606717" y="5378260"/>
            <a:ext cx="3843892" cy="1239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rcRect l="4164" t="76659" r="50816"/>
          <a:stretch>
            <a:fillRect/>
          </a:stretch>
        </p:blipFill>
        <p:spPr>
          <a:xfrm>
            <a:off x="4434277" y="4801126"/>
            <a:ext cx="3987378" cy="14542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62379" y="4306193"/>
            <a:ext cx="142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Position command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1542" y="4331431"/>
            <a:ext cx="2715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Motor Torque command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7989" y="5595303"/>
            <a:ext cx="266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Velocity command</a:t>
            </a:r>
          </a:p>
        </p:txBody>
      </p:sp>
    </p:spTree>
    <p:extLst>
      <p:ext uri="{BB962C8B-B14F-4D97-AF65-F5344CB8AC3E}">
        <p14:creationId xmlns:p14="http://schemas.microsoft.com/office/powerpoint/2010/main" val="257915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6260"/>
            <a:ext cx="8459779" cy="910004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Gill Sans MT"/>
                <a:cs typeface="Gill Sans MT"/>
              </a:rPr>
              <a:t>Detail of velocity servo loop:  PID type</a:t>
            </a:r>
            <a:br>
              <a:rPr lang="en-US" sz="3200" dirty="0" smtClean="0">
                <a:latin typeface="Gill Sans MT"/>
                <a:cs typeface="Gill Sans MT"/>
              </a:rPr>
            </a:br>
            <a:r>
              <a:rPr lang="en-US" sz="2400" dirty="0" smtClean="0">
                <a:solidFill>
                  <a:srgbClr val="000099"/>
                </a:solidFill>
                <a:latin typeface="Gill Sans MT"/>
                <a:cs typeface="Gill Sans MT"/>
              </a:rPr>
              <a:t>proportional / integral / derivative</a:t>
            </a:r>
            <a:endParaRPr lang="en-US" sz="28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9890" y="1590501"/>
            <a:ext cx="2597811" cy="718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600" dirty="0" smtClean="0">
                <a:solidFill>
                  <a:srgbClr val="000099"/>
                </a:solidFill>
                <a:latin typeface="Gill Sans MT"/>
                <a:cs typeface="Gill Sans MT"/>
              </a:rPr>
              <a:t>Commanded</a:t>
            </a:r>
          </a:p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600" dirty="0" smtClean="0">
                <a:solidFill>
                  <a:srgbClr val="000099"/>
                </a:solidFill>
                <a:latin typeface="Gill Sans MT"/>
                <a:cs typeface="Gill Sans MT"/>
              </a:rPr>
              <a:t>velocity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68" y="1378664"/>
            <a:ext cx="7660683" cy="31887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27761" y="3726842"/>
            <a:ext cx="1573240" cy="69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000099"/>
                </a:solidFill>
                <a:latin typeface="Gill Sans MT"/>
                <a:cs typeface="Gill Sans MT"/>
              </a:rPr>
              <a:t>Actual </a:t>
            </a:r>
          </a:p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000099"/>
                </a:solidFill>
                <a:latin typeface="Gill Sans MT"/>
                <a:cs typeface="Gill Sans MT"/>
              </a:rPr>
              <a:t>velocity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60398" y="2819299"/>
            <a:ext cx="1005403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lnSpc>
                <a:spcPts val="12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Error</a:t>
            </a:r>
          </a:p>
          <a:p>
            <a:pPr marL="342900" indent="-342900" algn="r" eaLnBrk="0" hangingPunct="0">
              <a:lnSpc>
                <a:spcPts val="12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Velocity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13460" y="1747167"/>
            <a:ext cx="1903085" cy="718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600" dirty="0" smtClean="0">
                <a:latin typeface="Gill Sans MT"/>
                <a:cs typeface="Gill Sans MT"/>
              </a:rPr>
              <a:t>Motor</a:t>
            </a:r>
          </a:p>
          <a:p>
            <a:pPr marL="342900" indent="-342900" eaLnBrk="0" hangingPunct="0">
              <a:lnSpc>
                <a:spcPts val="1800"/>
              </a:lnSpc>
              <a:spcBef>
                <a:spcPct val="20000"/>
              </a:spcBef>
            </a:pPr>
            <a:r>
              <a:rPr lang="en-US" sz="3600" dirty="0" smtClean="0">
                <a:latin typeface="Gill Sans MT"/>
                <a:cs typeface="Gill Sans MT"/>
              </a:rPr>
              <a:t>Amplifier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015" y="3073299"/>
            <a:ext cx="815428" cy="7532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57200" y="4883090"/>
            <a:ext cx="823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/>
                <a:cs typeface="Gill Sans MT"/>
              </a:rPr>
              <a:t>The gains must be tuned for each loop: </a:t>
            </a:r>
            <a:r>
              <a:rPr lang="en-US" sz="2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K</a:t>
            </a:r>
            <a:r>
              <a:rPr lang="en-US" sz="2800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pos</a:t>
            </a:r>
            <a:r>
              <a:rPr lang="en-US" sz="2800" dirty="0" smtClean="0">
                <a:solidFill>
                  <a:srgbClr val="000099"/>
                </a:solidFill>
                <a:latin typeface="Gill Sans MT"/>
                <a:cs typeface="Gill Sans MT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K</a:t>
            </a:r>
            <a:r>
              <a:rPr lang="en-US" sz="2800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integ</a:t>
            </a:r>
            <a:r>
              <a:rPr lang="en-US" sz="2800" dirty="0" smtClean="0">
                <a:solidFill>
                  <a:srgbClr val="000099"/>
                </a:solidFill>
                <a:latin typeface="Gill Sans MT"/>
                <a:cs typeface="Gill Sans MT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K</a:t>
            </a:r>
            <a:r>
              <a:rPr lang="en-US" sz="2800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deriv</a:t>
            </a:r>
            <a:endParaRPr lang="en-US" sz="2800" baseline="-250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3690" y="1378664"/>
            <a:ext cx="8487089" cy="350442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rcRect l="10639"/>
          <a:stretch>
            <a:fillRect/>
          </a:stretch>
        </p:blipFill>
        <p:spPr>
          <a:xfrm>
            <a:off x="3009200" y="1556667"/>
            <a:ext cx="3139160" cy="2507333"/>
          </a:xfrm>
          <a:prstGeom prst="rect">
            <a:avLst/>
          </a:prstGeom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5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6260"/>
            <a:ext cx="8459779" cy="536575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Gill Sans MT"/>
                <a:cs typeface="Gill Sans MT"/>
              </a:rPr>
              <a:t>System response vs. gain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28" y="1880109"/>
            <a:ext cx="5244493" cy="4119065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7961" y="942159"/>
            <a:ext cx="822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Trade-off between reducing overshoot and reducing oscillation frequency to below the antenna’s lowest resonant frequency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80" y="1501510"/>
            <a:ext cx="2366879" cy="1775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3406" y="3471299"/>
            <a:ext cx="3153573" cy="261610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3838" indent="-223838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Servo systems use many hardware and software safety checks to avoid runaway conditions or damage.</a:t>
            </a:r>
          </a:p>
          <a:p>
            <a:pPr marL="223838" indent="-223838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VLA is currently revitalizing it servo system with modern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7427" y="6027089"/>
            <a:ext cx="178654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358611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an receiver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75960"/>
            <a:ext cx="7975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Linearly amplify weak RF signals while adding minimal noise, and </a:t>
            </a:r>
            <a:r>
              <a:rPr lang="en-US" sz="2800" dirty="0" err="1" smtClean="0"/>
              <a:t>downconvert</a:t>
            </a:r>
            <a:r>
              <a:rPr lang="en-US" sz="2800" dirty="0" smtClean="0"/>
              <a:t> them to room-temperature output signals at a few GHz (called “IFs”) on coax cables suitable for digitization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Receivers are often called “Front Ends” or FE</a:t>
            </a:r>
          </a:p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9" y="160823"/>
            <a:ext cx="6775094" cy="789545"/>
          </a:xfrm>
        </p:spPr>
        <p:txBody>
          <a:bodyPr/>
          <a:lstStyle/>
          <a:p>
            <a:r>
              <a:rPr lang="en-US" sz="3600" dirty="0" smtClean="0">
                <a:cs typeface="Times New Roman" pitchFamily="18" charset="0"/>
              </a:rPr>
              <a:t>VLA receiver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4591" y="798329"/>
            <a:ext cx="3183053" cy="4852423"/>
            <a:chOff x="57015" y="800105"/>
            <a:chExt cx="3467794" cy="5286498"/>
          </a:xfrm>
        </p:grpSpPr>
        <p:grpSp>
          <p:nvGrpSpPr>
            <p:cNvPr id="14" name="Group 27"/>
            <p:cNvGrpSpPr/>
            <p:nvPr/>
          </p:nvGrpSpPr>
          <p:grpSpPr>
            <a:xfrm>
              <a:off x="57015" y="869649"/>
              <a:ext cx="809761" cy="5216954"/>
              <a:chOff x="-4770" y="708524"/>
              <a:chExt cx="809761" cy="52169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95416" y="708524"/>
                <a:ext cx="345989" cy="316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38254" y="1001954"/>
                <a:ext cx="566737" cy="36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62466" y="1293755"/>
                <a:ext cx="304799" cy="263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1583" y="1652102"/>
                <a:ext cx="535717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Ku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0660" y="2175203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7767" y="2901161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542" y="3952908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4770" y="5612862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712890" y="800105"/>
              <a:ext cx="1811919" cy="2226430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Letter designations have historical context and are second nature to microwave engineers.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67683" y="1212802"/>
            <a:ext cx="3983882" cy="4627089"/>
            <a:chOff x="3595815" y="203200"/>
            <a:chExt cx="5474043" cy="635784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030" t="1733" r="2736"/>
            <a:stretch>
              <a:fillRect/>
            </a:stretch>
          </p:blipFill>
          <p:spPr bwMode="auto">
            <a:xfrm>
              <a:off x="3595815" y="203200"/>
              <a:ext cx="5474043" cy="635784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27" name="Group 29"/>
            <p:cNvGrpSpPr/>
            <p:nvPr/>
          </p:nvGrpSpPr>
          <p:grpSpPr>
            <a:xfrm>
              <a:off x="4115348" y="301776"/>
              <a:ext cx="4944557" cy="5013461"/>
              <a:chOff x="4189490" y="352576"/>
              <a:chExt cx="4944557" cy="5013461"/>
            </a:xfrm>
          </p:grpSpPr>
          <p:grpSp>
            <p:nvGrpSpPr>
              <p:cNvPr id="28" name="Group 26"/>
              <p:cNvGrpSpPr/>
              <p:nvPr/>
            </p:nvGrpSpPr>
            <p:grpSpPr>
              <a:xfrm>
                <a:off x="4189490" y="1273167"/>
                <a:ext cx="4531035" cy="4092870"/>
                <a:chOff x="4189490" y="1273167"/>
                <a:chExt cx="4531035" cy="4092870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6361227" y="4965927"/>
                  <a:ext cx="425466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067140" y="1273167"/>
                  <a:ext cx="425466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L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295059" y="3304939"/>
                  <a:ext cx="425466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54329" y="1964160"/>
                  <a:ext cx="425466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341342" y="2385850"/>
                  <a:ext cx="658585" cy="4817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err="1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Ka</a:t>
                  </a:r>
                  <a:endParaRPr lang="en-US" sz="20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189490" y="3244573"/>
                  <a:ext cx="425466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Q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392142" y="3962965"/>
                  <a:ext cx="394669" cy="40011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K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727422" y="4616877"/>
                  <a:ext cx="654818" cy="4817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algn="ctr" eaLnBrk="0" hangingPunct="0"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0099"/>
                      </a:solidFill>
                      <a:latin typeface="Times New Roman" pitchFamily="18" charset="0"/>
                      <a:cs typeface="Times New Roman" pitchFamily="18" charset="0"/>
                    </a:rPr>
                    <a:t>Ku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 rot="1993596">
                  <a:off x="4990711" y="1856925"/>
                  <a:ext cx="2729479" cy="2950296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6728943" y="352576"/>
                <a:ext cx="2405104" cy="587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rmAutofit fontScale="55000" lnSpcReduction="20000"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Offset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Cassegrain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Feed Circle</a:t>
                </a:r>
              </a:p>
            </p:txBody>
          </p: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054183"/>
              </p:ext>
            </p:extLst>
          </p:nvPr>
        </p:nvGraphicFramePr>
        <p:xfrm>
          <a:off x="257607" y="1012489"/>
          <a:ext cx="4469841" cy="4622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947"/>
                <a:gridCol w="1489947"/>
                <a:gridCol w="14899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Band</a:t>
                      </a:r>
                    </a:p>
                    <a:p>
                      <a:pPr algn="ctr"/>
                      <a:r>
                        <a:rPr lang="en-US" dirty="0" smtClean="0"/>
                        <a:t>(letter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code)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Nominal</a:t>
                      </a:r>
                      <a:r>
                        <a:rPr lang="en-US" baseline="0" dirty="0" smtClean="0"/>
                        <a:t> f</a:t>
                      </a:r>
                      <a:r>
                        <a:rPr lang="en-US" dirty="0" smtClean="0"/>
                        <a:t>requency range (GHz)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Polarization, operating temperature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 (4)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.058-.084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Linear, 300K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 cm (P)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0.23-0.47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Linear, 300K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cm (L)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1.0-2.0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cm 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2.0-4.0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cm (C)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4.0-8.0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Circular, 15K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cm (X)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8.0-12.0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Circular, 15K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cm (Ku)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12.0-18.0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 cm (K)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18.0-26.5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cm (</a:t>
                      </a:r>
                      <a:r>
                        <a:rPr lang="en-US" dirty="0" err="1" smtClean="0"/>
                        <a:t>Ka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26.5-40.0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 cm</a:t>
                      </a:r>
                      <a:r>
                        <a:rPr lang="en-US" baseline="0" dirty="0" smtClean="0"/>
                        <a:t> (Q)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40.0-50.0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Circular, 15K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9" t="59013" r="29444" b="7476"/>
          <a:stretch/>
        </p:blipFill>
        <p:spPr>
          <a:xfrm>
            <a:off x="5758273" y="160823"/>
            <a:ext cx="3091001" cy="9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1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8" y="160823"/>
            <a:ext cx="8229601" cy="789545"/>
          </a:xfrm>
        </p:spPr>
        <p:txBody>
          <a:bodyPr/>
          <a:lstStyle/>
          <a:p>
            <a:r>
              <a:rPr lang="en-US" sz="3200" dirty="0" smtClean="0">
                <a:cs typeface="Times New Roman" pitchFamily="18" charset="0"/>
              </a:rPr>
              <a:t>ALMA receiver summary (dual linear pol.)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4591" y="798329"/>
            <a:ext cx="3183053" cy="4852423"/>
            <a:chOff x="57015" y="800105"/>
            <a:chExt cx="3467794" cy="5286498"/>
          </a:xfrm>
        </p:grpSpPr>
        <p:grpSp>
          <p:nvGrpSpPr>
            <p:cNvPr id="14" name="Group 27"/>
            <p:cNvGrpSpPr/>
            <p:nvPr/>
          </p:nvGrpSpPr>
          <p:grpSpPr>
            <a:xfrm>
              <a:off x="57015" y="869649"/>
              <a:ext cx="809761" cy="5216954"/>
              <a:chOff x="-4770" y="708524"/>
              <a:chExt cx="809761" cy="52169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95416" y="708524"/>
                <a:ext cx="345989" cy="316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38254" y="1001954"/>
                <a:ext cx="566737" cy="36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62466" y="1293755"/>
                <a:ext cx="304799" cy="263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1583" y="1652102"/>
                <a:ext cx="535717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Ku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0660" y="2175203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7767" y="2901161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542" y="3952908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4770" y="5612862"/>
                <a:ext cx="366584" cy="312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27432" bIns="0" rtlCol="0">
                <a:noAutofit/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712890" y="800105"/>
              <a:ext cx="1811919" cy="2226430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Letter designations have historical context and are second nature to microwave engineers.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36162"/>
              </p:ext>
            </p:extLst>
          </p:nvPr>
        </p:nvGraphicFramePr>
        <p:xfrm>
          <a:off x="345808" y="889002"/>
          <a:ext cx="4145820" cy="4622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526"/>
                <a:gridCol w="1199503"/>
                <a:gridCol w="15457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</a:t>
                      </a:r>
                    </a:p>
                    <a:p>
                      <a:pPr algn="ctr"/>
                      <a:r>
                        <a:rPr lang="en-US" dirty="0" smtClean="0"/>
                        <a:t>(number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code)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 range (GHz)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Sidebands, Polarization </a:t>
                      </a:r>
                      <a:r>
                        <a:rPr lang="en-US" baseline="0" dirty="0" smtClean="0"/>
                        <a:t> splitter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mm 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32-50*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SSB, OMT*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mm 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67-90*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?SB, OMT*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mm (3)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84-116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OMT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mm (4)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125-163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 OMT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 mm (5)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163-211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</a:t>
                      </a:r>
                      <a:r>
                        <a:rPr lang="en-US" baseline="0" dirty="0" smtClean="0"/>
                        <a:t> OMT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 mm (6)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211-275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 OMT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 mm (7)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275-373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 Wire grid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 mm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373-500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2SB, OMT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0.45 mm (9)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600-720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DSB, Wire grid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0.35mm (10)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787-950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DSB, Wire grid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02" t="2438" r="23086"/>
          <a:stretch/>
        </p:blipFill>
        <p:spPr>
          <a:xfrm>
            <a:off x="4712358" y="853000"/>
            <a:ext cx="4288982" cy="4811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738" y="5627534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* under development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2515" y="2008358"/>
            <a:ext cx="118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Band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04586" y="3551437"/>
            <a:ext cx="405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0400" y="3964219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02800" y="1528209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4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94638" y="3530972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5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1661" y="2834992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7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31091" y="1774328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6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50538" y="2775109"/>
            <a:ext cx="54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04448" y="2441837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9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60929" y="3087204"/>
            <a:ext cx="4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8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5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44768"/>
            <a:ext cx="8229600" cy="1143000"/>
          </a:xfrm>
        </p:spPr>
        <p:txBody>
          <a:bodyPr/>
          <a:lstStyle/>
          <a:p>
            <a:r>
              <a:rPr lang="en-US" sz="3600" dirty="0">
                <a:latin typeface="Gill Sans MT"/>
                <a:cs typeface="Gill Sans MT"/>
              </a:rPr>
              <a:t>Overview of Receivers and IF systems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0730" y="714380"/>
            <a:ext cx="8461312" cy="557723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>
                <a:latin typeface="Gill Sans MT"/>
                <a:cs typeface="Gill Sans MT"/>
              </a:rPr>
              <a:t>Three </a:t>
            </a:r>
            <a:r>
              <a:rPr lang="en-US" b="1" u="sng" dirty="0">
                <a:latin typeface="Gill Sans MT"/>
                <a:cs typeface="Gill Sans MT"/>
              </a:rPr>
              <a:t>basic technological limitations</a:t>
            </a:r>
            <a:r>
              <a:rPr lang="en-US" b="1" dirty="0">
                <a:latin typeface="Gill Sans MT"/>
                <a:cs typeface="Gill Sans MT"/>
              </a:rPr>
              <a:t> dictate what we do:</a:t>
            </a:r>
          </a:p>
          <a:p>
            <a:pPr marL="635000" lvl="1" indent="-346075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We can build good amplifiers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up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to ~100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GHz</a:t>
            </a:r>
          </a:p>
          <a:p>
            <a:pPr marL="635000" lvl="1" indent="-346075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We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can digitize signals of bandwidth up to ~2 GHz</a:t>
            </a:r>
          </a:p>
          <a:p>
            <a:pPr marL="635000" lvl="2" indent="-346075">
              <a:buNone/>
            </a:pPr>
            <a:r>
              <a:rPr lang="en-US" dirty="0" smtClean="0">
                <a:solidFill>
                  <a:srgbClr val="000000"/>
                </a:solidFill>
                <a:latin typeface="Gill Sans MT"/>
                <a:ea typeface="Wingdings"/>
                <a:cs typeface="Gill Sans MT"/>
                <a:sym typeface="Wingdings"/>
              </a:rPr>
              <a:t>	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  <a:sym typeface="Wingdings"/>
              </a:rPr>
              <a:t>  t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o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observe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at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&gt;100 GHz, the front-end must be a </a:t>
            </a:r>
            <a:r>
              <a:rPr lang="en-US" b="1" dirty="0">
                <a:solidFill>
                  <a:srgbClr val="000000"/>
                </a:solidFill>
                <a:latin typeface="Gill Sans MT"/>
                <a:cs typeface="Gill Sans MT"/>
              </a:rPr>
              <a:t>mixer </a:t>
            </a:r>
          </a:p>
          <a:p>
            <a:pPr marL="635000" lvl="2" indent="-346075">
              <a:buNone/>
            </a:pPr>
            <a:r>
              <a:rPr lang="en-US" dirty="0" smtClean="0">
                <a:solidFill>
                  <a:srgbClr val="000000"/>
                </a:solidFill>
                <a:latin typeface="Gill Sans MT"/>
                <a:ea typeface="Wingdings"/>
                <a:cs typeface="Gill Sans MT"/>
                <a:sym typeface="Wingdings"/>
              </a:rPr>
              <a:t>	 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  <a:sym typeface="Wingdings"/>
              </a:rPr>
              <a:t>to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 observe a bandwidth &gt;2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GHz, you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need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a </a:t>
            </a:r>
            <a:r>
              <a:rPr lang="en-US" b="1" dirty="0" smtClean="0">
                <a:solidFill>
                  <a:srgbClr val="000000"/>
                </a:solidFill>
                <a:latin typeface="Gill Sans MT"/>
                <a:cs typeface="Gill Sans MT"/>
              </a:rPr>
              <a:t>mixer in the IF chain</a:t>
            </a:r>
            <a:endParaRPr lang="en-US" b="1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635000" lvl="1" indent="-404813"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Mixers and amplifiers must be cold when used as the front-end</a:t>
            </a:r>
          </a:p>
          <a:p>
            <a:pPr marL="1092200" lvl="3" indent="-404813"/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Cold amplifiers need ~15K (2-stage </a:t>
            </a:r>
            <a:r>
              <a:rPr lang="en-US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cryo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  <a:p>
            <a:pPr marL="1092200" lvl="3" indent="-404813"/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SIS mixers need 4K (3-stage </a:t>
            </a:r>
            <a:r>
              <a:rPr lang="en-US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cryo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) </a:t>
            </a:r>
          </a:p>
          <a:p>
            <a:pPr marL="0" lvl="1" indent="0">
              <a:buNone/>
            </a:pPr>
            <a:r>
              <a:rPr lang="en-US" b="1" dirty="0" smtClean="0">
                <a:latin typeface="Gill Sans MT"/>
                <a:cs typeface="Gill Sans MT"/>
              </a:rPr>
              <a:t>So:</a:t>
            </a:r>
            <a:endParaRPr lang="en-US" b="1" dirty="0">
              <a:latin typeface="Gill Sans MT"/>
              <a:cs typeface="Gill Sans MT"/>
            </a:endParaRPr>
          </a:p>
          <a:p>
            <a:pPr marL="584200" lvl="1" indent="-454025"/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ALMA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FE needs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cold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mixers &amp;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amplifiers</a:t>
            </a:r>
          </a:p>
          <a:p>
            <a:pPr marL="584200" lvl="1" indent="-454025"/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JVLA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E needs cold amplifiers</a:t>
            </a:r>
            <a:endParaRPr lang="en-US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584200" lvl="1" indent="-454025"/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Both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also require </a:t>
            </a: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room temperature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mixers</a:t>
            </a:r>
          </a:p>
          <a:p>
            <a:pPr marL="584200" lvl="1" indent="-454025">
              <a:buNone/>
            </a:pPr>
            <a:r>
              <a:rPr lang="en-US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   &amp; amplifiers (prior to digitization)</a:t>
            </a:r>
            <a:endParaRPr lang="en-US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584200" lvl="1" indent="-454025"/>
            <a:r>
              <a:rPr lang="en-US" b="1" dirty="0">
                <a:solidFill>
                  <a:srgbClr val="000000"/>
                </a:solidFill>
                <a:latin typeface="Gill Sans MT"/>
                <a:cs typeface="Gill Sans MT"/>
              </a:rPr>
              <a:t>Mixers are key devices</a:t>
            </a:r>
            <a:r>
              <a:rPr lang="en-US" b="1" dirty="0" smtClean="0">
                <a:solidFill>
                  <a:srgbClr val="000000"/>
                </a:solidFill>
                <a:latin typeface="Gill Sans MT"/>
                <a:cs typeface="Gill Sans MT"/>
              </a:rPr>
              <a:t>!</a:t>
            </a:r>
            <a:endParaRPr lang="en-US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29096" y="2821604"/>
            <a:ext cx="3764767" cy="2938273"/>
            <a:chOff x="5429096" y="3196784"/>
            <a:chExt cx="3764767" cy="2938273"/>
          </a:xfrm>
        </p:grpSpPr>
        <p:sp>
          <p:nvSpPr>
            <p:cNvPr id="3" name="Isosceles Triangle 2"/>
            <p:cNvSpPr/>
            <p:nvPr/>
          </p:nvSpPr>
          <p:spPr>
            <a:xfrm rot="19800000">
              <a:off x="6935316" y="3883907"/>
              <a:ext cx="652672" cy="582158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942301" y="3919950"/>
              <a:ext cx="687950" cy="687950"/>
              <a:chOff x="7886481" y="3864122"/>
              <a:chExt cx="687950" cy="68795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886481" y="3864122"/>
                <a:ext cx="687950" cy="68795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10" idx="3"/>
                <a:endCxn id="10" idx="7"/>
              </p:cNvCxnSpPr>
              <p:nvPr/>
            </p:nvCxnSpPr>
            <p:spPr>
              <a:xfrm flipV="1">
                <a:off x="7987229" y="3964870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994840" y="3961017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5967257" y="3919950"/>
              <a:ext cx="687950" cy="687950"/>
              <a:chOff x="6101937" y="3864122"/>
              <a:chExt cx="687950" cy="68795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6101937" y="3864122"/>
                <a:ext cx="687950" cy="68795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>
                <a:stCxn id="2" idx="1"/>
                <a:endCxn id="2" idx="5"/>
              </p:cNvCxnSpPr>
              <p:nvPr/>
            </p:nvCxnSpPr>
            <p:spPr>
              <a:xfrm>
                <a:off x="6202685" y="3964870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6202685" y="3961017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>
              <a:stCxn id="3" idx="4"/>
              <a:endCxn id="10" idx="2"/>
            </p:cNvCxnSpPr>
            <p:nvPr/>
          </p:nvCxnSpPr>
          <p:spPr>
            <a:xfrm>
              <a:off x="7689807" y="4263900"/>
              <a:ext cx="252494" cy="25"/>
            </a:xfrm>
            <a:prstGeom prst="line">
              <a:avLst/>
            </a:prstGeom>
            <a:ln>
              <a:solidFill>
                <a:srgbClr val="000000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55207" y="4263950"/>
              <a:ext cx="451732" cy="0"/>
            </a:xfrm>
            <a:prstGeom prst="line">
              <a:avLst/>
            </a:prstGeom>
            <a:ln>
              <a:solidFill>
                <a:srgbClr val="000000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/>
            <p:cNvSpPr/>
            <p:nvPr/>
          </p:nvSpPr>
          <p:spPr>
            <a:xfrm rot="19800000">
              <a:off x="6935316" y="4893794"/>
              <a:ext cx="652672" cy="582158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942301" y="4921370"/>
              <a:ext cx="687950" cy="687950"/>
              <a:chOff x="7886481" y="3864122"/>
              <a:chExt cx="687950" cy="68795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7886481" y="3864122"/>
                <a:ext cx="687950" cy="68795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28" idx="3"/>
                <a:endCxn id="28" idx="7"/>
              </p:cNvCxnSpPr>
              <p:nvPr/>
            </p:nvCxnSpPr>
            <p:spPr>
              <a:xfrm flipV="1">
                <a:off x="7987229" y="3964870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994840" y="3961017"/>
                <a:ext cx="486454" cy="486454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7681340" y="5271438"/>
              <a:ext cx="252494" cy="25"/>
            </a:xfrm>
            <a:prstGeom prst="line">
              <a:avLst/>
            </a:prstGeom>
            <a:ln>
              <a:solidFill>
                <a:srgbClr val="000000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630251" y="4263875"/>
              <a:ext cx="308801" cy="0"/>
            </a:xfrm>
            <a:prstGeom prst="line">
              <a:avLst/>
            </a:prstGeom>
            <a:ln>
              <a:solidFill>
                <a:srgbClr val="000000"/>
              </a:solidFill>
              <a:headEnd type="none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36415" y="5263110"/>
              <a:ext cx="308801" cy="0"/>
            </a:xfrm>
            <a:prstGeom prst="line">
              <a:avLst/>
            </a:prstGeom>
            <a:ln>
              <a:solidFill>
                <a:srgbClr val="000000"/>
              </a:solidFill>
              <a:headEnd type="none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6964620" y="3759736"/>
              <a:ext cx="872067" cy="978159"/>
            </a:xfrm>
            <a:prstGeom prst="rect">
              <a:avLst/>
            </a:prstGeom>
            <a:solidFill>
              <a:srgbClr val="99CCFF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64619" y="4847966"/>
              <a:ext cx="838199" cy="855133"/>
            </a:xfrm>
            <a:prstGeom prst="rect">
              <a:avLst/>
            </a:prstGeom>
            <a:solidFill>
              <a:srgbClr val="99CCFF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38395" y="3818085"/>
              <a:ext cx="776902" cy="833105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429096" y="4068095"/>
              <a:ext cx="525546" cy="371883"/>
              <a:chOff x="5373276" y="4012267"/>
              <a:chExt cx="525546" cy="371883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5613400" y="4198985"/>
                <a:ext cx="285422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5373276" y="4201270"/>
                <a:ext cx="228600" cy="18288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377889" y="4012267"/>
                <a:ext cx="228600" cy="18288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581393" y="5085521"/>
              <a:ext cx="525546" cy="371883"/>
              <a:chOff x="5373276" y="4012267"/>
              <a:chExt cx="525546" cy="37188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5613400" y="4198985"/>
                <a:ext cx="285422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5373276" y="4201270"/>
                <a:ext cx="228600" cy="18288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377889" y="4012267"/>
                <a:ext cx="228600" cy="18288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5698571" y="3232182"/>
              <a:ext cx="1186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Mixer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21517" y="3232182"/>
              <a:ext cx="1186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Amplifier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1154" y="5734947"/>
              <a:ext cx="3282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Coldest                </a:t>
              </a:r>
              <a:r>
                <a:rPr lang="en-US" sz="2000" dirty="0" smtClean="0">
                  <a:solidFill>
                    <a:srgbClr val="800000"/>
                  </a:solidFill>
                  <a:latin typeface="Gill Sans MT" pitchFamily="34" charset="0"/>
                  <a:cs typeface="Gill Sans" pitchFamily="17" charset="0"/>
                </a:rPr>
                <a:t>Warmest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07690" y="3196784"/>
              <a:ext cx="1186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Mixer</a:t>
              </a:r>
            </a:p>
          </p:txBody>
        </p:sp>
      </p:grpSp>
      <p:sp>
        <p:nvSpPr>
          <p:cNvPr id="22" name="Freeform 21"/>
          <p:cNvSpPr/>
          <p:nvPr/>
        </p:nvSpPr>
        <p:spPr>
          <a:xfrm>
            <a:off x="5094231" y="3881044"/>
            <a:ext cx="375212" cy="390534"/>
          </a:xfrm>
          <a:custGeom>
            <a:avLst/>
            <a:gdLst>
              <a:gd name="connsiteX0" fmla="*/ 375212 w 375212"/>
              <a:gd name="connsiteY0" fmla="*/ 707 h 390534"/>
              <a:gd name="connsiteX1" fmla="*/ 187606 w 375212"/>
              <a:gd name="connsiteY1" fmla="*/ 43998 h 390534"/>
              <a:gd name="connsiteX2" fmla="*/ 173175 w 375212"/>
              <a:gd name="connsiteY2" fmla="*/ 87288 h 390534"/>
              <a:gd name="connsiteX3" fmla="*/ 144312 w 375212"/>
              <a:gd name="connsiteY3" fmla="*/ 246022 h 390534"/>
              <a:gd name="connsiteX4" fmla="*/ 129881 w 375212"/>
              <a:gd name="connsiteY4" fmla="*/ 361464 h 390534"/>
              <a:gd name="connsiteX5" fmla="*/ 0 w 375212"/>
              <a:gd name="connsiteY5" fmla="*/ 390325 h 3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212" h="390534">
                <a:moveTo>
                  <a:pt x="375212" y="707"/>
                </a:moveTo>
                <a:cubicBezTo>
                  <a:pt x="312680" y="6391"/>
                  <a:pt x="225934" y="-19877"/>
                  <a:pt x="187606" y="43998"/>
                </a:cubicBezTo>
                <a:cubicBezTo>
                  <a:pt x="179780" y="57041"/>
                  <a:pt x="176864" y="72532"/>
                  <a:pt x="173175" y="87288"/>
                </a:cubicBezTo>
                <a:cubicBezTo>
                  <a:pt x="164890" y="120425"/>
                  <a:pt x="148599" y="216014"/>
                  <a:pt x="144312" y="246022"/>
                </a:cubicBezTo>
                <a:cubicBezTo>
                  <a:pt x="138827" y="284412"/>
                  <a:pt x="152121" y="329695"/>
                  <a:pt x="129881" y="361464"/>
                </a:cubicBezTo>
                <a:cubicBezTo>
                  <a:pt x="106483" y="394888"/>
                  <a:pt x="37250" y="390325"/>
                  <a:pt x="0" y="390325"/>
                </a:cubicBezTo>
              </a:path>
            </a:pathLst>
          </a:custGeom>
          <a:ln w="3810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026318" y="4602910"/>
            <a:ext cx="2583194" cy="328385"/>
          </a:xfrm>
          <a:custGeom>
            <a:avLst/>
            <a:gdLst>
              <a:gd name="connsiteX0" fmla="*/ 2583194 w 2583194"/>
              <a:gd name="connsiteY0" fmla="*/ 303392 h 328385"/>
              <a:gd name="connsiteX1" fmla="*/ 1573007 w 2583194"/>
              <a:gd name="connsiteY1" fmla="*/ 303392 h 328385"/>
              <a:gd name="connsiteX2" fmla="*/ 1443125 w 2583194"/>
              <a:gd name="connsiteY2" fmla="*/ 43647 h 328385"/>
              <a:gd name="connsiteX3" fmla="*/ 0 w 2583194"/>
              <a:gd name="connsiteY3" fmla="*/ 356 h 328385"/>
              <a:gd name="connsiteX4" fmla="*/ 0 w 2583194"/>
              <a:gd name="connsiteY4" fmla="*/ 356 h 328385"/>
              <a:gd name="connsiteX5" fmla="*/ 0 w 2583194"/>
              <a:gd name="connsiteY5" fmla="*/ 356 h 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194" h="328385">
                <a:moveTo>
                  <a:pt x="2583194" y="303392"/>
                </a:moveTo>
                <a:cubicBezTo>
                  <a:pt x="2173106" y="325037"/>
                  <a:pt x="1763018" y="346683"/>
                  <a:pt x="1573007" y="303392"/>
                </a:cubicBezTo>
                <a:cubicBezTo>
                  <a:pt x="1382996" y="260101"/>
                  <a:pt x="1705293" y="94153"/>
                  <a:pt x="1443125" y="43647"/>
                </a:cubicBezTo>
                <a:cubicBezTo>
                  <a:pt x="1180957" y="-6859"/>
                  <a:pt x="0" y="356"/>
                  <a:pt x="0" y="356"/>
                </a:cubicBezTo>
                <a:lnTo>
                  <a:pt x="0" y="356"/>
                </a:lnTo>
                <a:lnTo>
                  <a:pt x="0" y="356"/>
                </a:lnTo>
              </a:path>
            </a:pathLst>
          </a:custGeom>
          <a:ln w="3810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49025"/>
            <a:ext cx="8229600" cy="1143000"/>
          </a:xfrm>
        </p:spPr>
        <p:txBody>
          <a:bodyPr/>
          <a:lstStyle/>
          <a:p>
            <a:r>
              <a:rPr lang="en-US" dirty="0" smtClean="0"/>
              <a:t>Role of an antenna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5945" y="745601"/>
            <a:ext cx="5540783" cy="4525963"/>
          </a:xfrm>
        </p:spPr>
        <p:txBody>
          <a:bodyPr/>
          <a:lstStyle/>
          <a:p>
            <a:r>
              <a:rPr lang="en-US" sz="2400" dirty="0" smtClean="0"/>
              <a:t>Track and capture radiation from an object over a broad collecting area and efficiently couple it into a receiver so that it can be detected, digitized, and analyzed.</a:t>
            </a:r>
            <a:endParaRPr lang="en-US" sz="2400" dirty="0"/>
          </a:p>
          <a:p>
            <a:r>
              <a:rPr lang="en-US" sz="2400" dirty="0" smtClean="0"/>
              <a:t>Example: 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100m GBT operating at 90GHz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WR-10 waveguide:   2.54 mm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hysical reduction:  40000x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983" y="2859617"/>
            <a:ext cx="2823933" cy="211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983" y="355827"/>
            <a:ext cx="2823933" cy="2117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728" y="2741717"/>
            <a:ext cx="3333049" cy="2249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45" y="4374288"/>
            <a:ext cx="5862381" cy="209903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An aside: What the heck is a dB (decibel)?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Expression of the relative strength of two signals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 change of 3dB = 2x          (-3dB = 0.5x)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 change of 10dB = 10x     (-10dB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0.1x)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 change of 20dB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100x 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 (-20dB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0.01x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endParaRPr lang="en-US" sz="18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5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499" y="316260"/>
            <a:ext cx="7947445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Amplifiers and mixers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329077" y="940888"/>
            <a:ext cx="8275174" cy="95145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Gill Sans MT"/>
                <a:cs typeface="Gill Sans MT"/>
              </a:rPr>
              <a:t>Let’s compare an amplifier and a mixer:</a:t>
            </a:r>
          </a:p>
          <a:p>
            <a:pPr marL="635000" lvl="1" indent="-290513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Amplifiers are </a:t>
            </a:r>
            <a:r>
              <a:rPr lang="en-US" sz="2400" u="sng" dirty="0" smtClean="0">
                <a:solidFill>
                  <a:srgbClr val="000000"/>
                </a:solidFill>
                <a:latin typeface="Gill Sans MT"/>
                <a:cs typeface="Gill Sans MT"/>
              </a:rPr>
              <a:t>2-port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 devices: one input and one output</a:t>
            </a:r>
          </a:p>
          <a:p>
            <a:pPr marL="800100" lvl="1" indent="-342900">
              <a:buNone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800100" lvl="1" indent="-342900">
              <a:buNone/>
            </a:pPr>
            <a:endParaRPr lang="en-US" b="1" dirty="0" smtClean="0">
              <a:latin typeface="Gill Sans MT"/>
              <a:cs typeface="Gill Sans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41988" t="43845" r="40770" b="36510"/>
          <a:stretch>
            <a:fillRect/>
          </a:stretch>
        </p:blipFill>
        <p:spPr>
          <a:xfrm flipV="1">
            <a:off x="1537464" y="1915930"/>
            <a:ext cx="1404994" cy="867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6719" y="2056185"/>
            <a:ext cx="50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1823" y="2056185"/>
            <a:ext cx="534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OUT (10-30dB stronger, same frequency)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71457" y="2301302"/>
            <a:ext cx="4007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345096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51" name="Text Placeholder 9"/>
          <p:cNvSpPr txBox="1">
            <a:spLocks/>
          </p:cNvSpPr>
          <p:nvPr/>
        </p:nvSpPr>
        <p:spPr bwMode="auto">
          <a:xfrm>
            <a:off x="291197" y="2679461"/>
            <a:ext cx="8066911" cy="9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marR="0" lvl="1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/>
              <a:ea typeface="ＭＳ Ｐゴシック" pitchFamily="48" charset="-128"/>
              <a:cs typeface="Gill Sans M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t="16977" b="4034"/>
          <a:stretch/>
        </p:blipFill>
        <p:spPr>
          <a:xfrm>
            <a:off x="3416289" y="3630911"/>
            <a:ext cx="4677844" cy="24571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4565" y="2787348"/>
            <a:ext cx="8402367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Example:  NRAO Cryogenic Low Noise Amplifiers (LNAs) using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Heterostructure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Field Effect Transistors (HFETs) used on the VLA, VLBA, GBT:</a:t>
            </a:r>
          </a:p>
          <a:p>
            <a:pPr eaLnBrk="0" hangingPunct="0">
              <a:spcBef>
                <a:spcPct val="20000"/>
              </a:spcBef>
            </a:pPr>
            <a:endParaRPr lang="en-US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Operate at ~15 K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Tnoise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~ 5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hf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/k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    (i.e. 5 x quantum limit)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M.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Pospieszalski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(2012)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    (MIKON conference)</a:t>
            </a:r>
          </a:p>
        </p:txBody>
      </p:sp>
    </p:spTree>
    <p:extLst>
      <p:ext uri="{BB962C8B-B14F-4D97-AF65-F5344CB8AC3E}">
        <p14:creationId xmlns:p14="http://schemas.microsoft.com/office/powerpoint/2010/main" val="59651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6129" y="190647"/>
            <a:ext cx="7947445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What is a mixer?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184506" y="713677"/>
            <a:ext cx="8275174" cy="951450"/>
          </a:xfrm>
        </p:spPr>
        <p:txBody>
          <a:bodyPr/>
          <a:lstStyle/>
          <a:p>
            <a:pPr marL="800100" lvl="1" indent="-342900">
              <a:buNone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800100" lvl="1" indent="-342900">
              <a:buNone/>
            </a:pPr>
            <a:endParaRPr lang="en-US" b="1" dirty="0" smtClean="0">
              <a:latin typeface="Gill Sans MT"/>
              <a:cs typeface="Gill Sans MT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8229600" y="5663158"/>
            <a:ext cx="457200" cy="365125"/>
          </a:xfrm>
        </p:spPr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2" name="Picture 21" descr="Screen shot 2012-04-04 at 11.16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94" y="5130935"/>
            <a:ext cx="8313054" cy="746479"/>
          </a:xfrm>
          <a:prstGeom prst="rect">
            <a:avLst/>
          </a:prstGeom>
        </p:spPr>
      </p:pic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4720131" y="2529336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8224" t="66971" r="40770"/>
          <a:stretch>
            <a:fillRect/>
          </a:stretch>
        </p:blipFill>
        <p:spPr>
          <a:xfrm flipV="1">
            <a:off x="1703509" y="3206998"/>
            <a:ext cx="1443162" cy="1229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5009" y="4436140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LO = Local Oscillator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822" y="3258879"/>
            <a:ext cx="1383687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Verdana"/>
                <a:cs typeface="Gill Sans" pitchFamily="17" charset="0"/>
              </a:rPr>
              <a:t>RF input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Verdana"/>
                <a:cs typeface="Gill Sans" pitchFamily="17" charset="0"/>
              </a:rPr>
              <a:t>= “Radio”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Verdana"/>
                <a:cs typeface="Gill Sans" pitchFamily="17" charset="0"/>
              </a:rPr>
              <a:t>Frequency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1800" dirty="0" smtClean="0">
              <a:solidFill>
                <a:srgbClr val="008000"/>
              </a:solidFill>
              <a:latin typeface="Verdana"/>
              <a:cs typeface="Gill Sans" pitchFamily="1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146" y="3355636"/>
            <a:ext cx="236878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Verdana"/>
                <a:cs typeface="Gill Sans" pitchFamily="17" charset="0"/>
              </a:rPr>
              <a:t>IF output =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Verdana"/>
                <a:cs typeface="Gill Sans" pitchFamily="17" charset="0"/>
              </a:rPr>
              <a:t>Intermediate Freq.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152221" y="2826464"/>
            <a:ext cx="3780720" cy="2327816"/>
            <a:chOff x="6029633" y="3295715"/>
            <a:chExt cx="3314633" cy="1878873"/>
          </a:xfrm>
        </p:grpSpPr>
        <p:pic>
          <p:nvPicPr>
            <p:cNvPr id="45" name="Picture 44" descr="Screen shot 2012-04-09 at 6.07.27 PM.png"/>
            <p:cNvPicPr>
              <a:picLocks noChangeAspect="1"/>
            </p:cNvPicPr>
            <p:nvPr/>
          </p:nvPicPr>
          <p:blipFill>
            <a:blip r:embed="rId4"/>
            <a:srcRect t="23280"/>
            <a:stretch>
              <a:fillRect/>
            </a:stretch>
          </p:blipFill>
          <p:spPr>
            <a:xfrm>
              <a:off x="6029633" y="3752737"/>
              <a:ext cx="3114367" cy="128954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82330" y="3361447"/>
              <a:ext cx="2329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Verdana"/>
                  <a:ea typeface="Verdana"/>
                  <a:cs typeface="Verdana"/>
                </a:rPr>
                <a:t>Φ</a:t>
              </a:r>
              <a:r>
                <a:rPr lang="en-US" baseline="-2500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Verdana"/>
                  <a:ea typeface="Verdana"/>
                  <a:cs typeface="Verdana"/>
                </a:rPr>
                <a:t>IF</a:t>
              </a:r>
              <a:r>
                <a:rPr lang="en-US" dirty="0" smtClean="0">
                  <a:solidFill>
                    <a:srgbClr val="008000"/>
                  </a:solidFill>
                  <a:latin typeface="Verdana"/>
                  <a:ea typeface="Verdana"/>
                  <a:cs typeface="Verdana"/>
                </a:rPr>
                <a:t> </a:t>
              </a:r>
              <a:r>
                <a:rPr lang="en-US" dirty="0" smtClean="0">
                  <a:latin typeface="Verdana"/>
                  <a:ea typeface="Verdana"/>
                  <a:cs typeface="Verdana"/>
                </a:rPr>
                <a:t>=</a:t>
              </a:r>
              <a:r>
                <a:rPr lang="en-US" dirty="0" smtClean="0">
                  <a:solidFill>
                    <a:srgbClr val="008000"/>
                  </a:solidFill>
                  <a:latin typeface="Verdana"/>
                  <a:ea typeface="Verdana"/>
                  <a:cs typeface="Verdana"/>
                </a:rPr>
                <a:t> 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  <a:latin typeface="Verdana"/>
                  <a:ea typeface="Verdana"/>
                  <a:cs typeface="Verdana"/>
                </a:rPr>
                <a:t>Φ</a:t>
              </a:r>
              <a:r>
                <a:rPr lang="en-US" baseline="-25000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  <a:latin typeface="Verdana"/>
                  <a:ea typeface="Verdana"/>
                  <a:cs typeface="Verdana"/>
                </a:rPr>
                <a:t>RF</a:t>
              </a:r>
              <a:endParaRPr lang="en-US" dirty="0" smtClean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Verdana"/>
                <a:cs typeface="Gill Sans" pitchFamily="17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>
              <a:off x="7880747" y="4489053"/>
              <a:ext cx="392906" cy="1588"/>
            </a:xfrm>
            <a:prstGeom prst="line">
              <a:avLst/>
            </a:prstGeom>
            <a:ln>
              <a:solidFill>
                <a:srgbClr val="008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955701" y="4193324"/>
              <a:ext cx="982775" cy="1588"/>
            </a:xfrm>
            <a:prstGeom prst="line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6305156" y="4489849"/>
              <a:ext cx="391316" cy="1588"/>
            </a:xfrm>
            <a:prstGeom prst="line">
              <a:avLst/>
            </a:prstGeom>
            <a:ln>
              <a:solidFill>
                <a:srgbClr val="FF0000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8602665" y="4490245"/>
              <a:ext cx="393699" cy="1588"/>
            </a:xfrm>
            <a:prstGeom prst="line">
              <a:avLst/>
            </a:prstGeom>
            <a:ln>
              <a:solidFill>
                <a:srgbClr val="008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136015" y="3295715"/>
              <a:ext cx="59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99"/>
                  </a:solidFill>
                  <a:latin typeface="Verdana"/>
                  <a:cs typeface="Gill Sans" pitchFamily="17" charset="0"/>
                </a:rPr>
                <a:t>LO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29186" y="4712923"/>
              <a:ext cx="757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u</a:t>
              </a:r>
              <a:r>
                <a:rPr lang="en-US" baseline="-25000" dirty="0" err="1" smtClean="0">
                  <a:solidFill>
                    <a:srgbClr val="008000"/>
                  </a:solidFill>
                  <a:latin typeface="Verdana"/>
                  <a:cs typeface="Gill Sans" pitchFamily="17" charset="0"/>
                </a:rPr>
                <a:t>LSB</a:t>
              </a:r>
              <a:endParaRPr lang="en-US" baseline="-250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533728" y="4700223"/>
              <a:ext cx="8105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u</a:t>
              </a:r>
              <a:r>
                <a:rPr lang="en-US" baseline="-25000" dirty="0" err="1" smtClean="0">
                  <a:solidFill>
                    <a:srgbClr val="008000"/>
                  </a:solidFill>
                  <a:latin typeface="Verdana"/>
                  <a:cs typeface="Gill Sans" pitchFamily="17" charset="0"/>
                </a:rPr>
                <a:t>USB</a:t>
              </a:r>
              <a:endParaRPr lang="en-US" baseline="-250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13033" y="4672012"/>
              <a:ext cx="5693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u</a:t>
              </a:r>
              <a:r>
                <a:rPr lang="en-US" baseline="-25000" dirty="0" err="1" smtClean="0">
                  <a:solidFill>
                    <a:srgbClr val="008000"/>
                  </a:solidFill>
                  <a:latin typeface="Verdana"/>
                  <a:cs typeface="Gill Sans" pitchFamily="17" charset="0"/>
                </a:rPr>
                <a:t>IF</a:t>
              </a:r>
              <a:endParaRPr lang="en-US" baseline="-25000" dirty="0"/>
            </a:p>
          </p:txBody>
        </p:sp>
      </p:grpSp>
      <p:sp>
        <p:nvSpPr>
          <p:cNvPr id="51" name="Text Placeholder 9"/>
          <p:cNvSpPr txBox="1">
            <a:spLocks/>
          </p:cNvSpPr>
          <p:nvPr/>
        </p:nvSpPr>
        <p:spPr bwMode="auto">
          <a:xfrm>
            <a:off x="-114698" y="727222"/>
            <a:ext cx="9091238" cy="219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9250" lvl="1" indent="-6350" eaLnBrk="0" hangingPunct="0">
              <a:spcBef>
                <a:spcPct val="20000"/>
              </a:spcBef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Mixers are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3-port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devices:  LO and RF inputs, and IF output.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</a:t>
            </a:r>
          </a:p>
          <a:p>
            <a:pPr marL="685800" lvl="1" indent="-34290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Invented </a:t>
            </a:r>
            <a:r>
              <a:rPr lang="en-US" sz="2000" dirty="0">
                <a:solidFill>
                  <a:srgbClr val="000099"/>
                </a:solidFill>
                <a:latin typeface="Gill Sans MT"/>
                <a:cs typeface="Gill Sans MT"/>
              </a:rPr>
              <a:t>around WWI for radio direction finding (see IEEE Microwave Magazine Sept. 2013 special issue). </a:t>
            </a: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685800" lvl="1" indent="-34290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They multiply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ＭＳ Ｐゴシック" pitchFamily="48" charset="-128"/>
                <a:cs typeface="Gill Sans MT"/>
              </a:rPr>
              <a:t>the LO &amp; RF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signals and 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transfer the phase from the RF to the IF</a:t>
            </a: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by “heterodyning”.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 Typically the IF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ＭＳ Ｐゴシック" pitchFamily="48" charset="-128"/>
                <a:cs typeface="Gill Sans MT"/>
              </a:rPr>
              <a:t>contains signals from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two sidebands.  </a:t>
            </a:r>
          </a:p>
          <a:p>
            <a:pPr marL="685800" lvl="1" indent="-342900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They are</a:t>
            </a:r>
            <a:r>
              <a:rPr lang="en-US" sz="2000" noProof="0" dirty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2000" noProof="0" dirty="0" smtClean="0">
                <a:solidFill>
                  <a:srgbClr val="000099"/>
                </a:solidFill>
                <a:latin typeface="Gill Sans MT"/>
                <a:cs typeface="Gill Sans MT"/>
              </a:rPr>
              <a:t>k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ey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components for interferometers!!</a:t>
            </a:r>
            <a:endParaRPr lang="en-US" sz="2000" dirty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800100" marR="0" lvl="1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/>
              <a:ea typeface="ＭＳ Ｐゴシック" pitchFamily="48" charset="-128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764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7791" y="288346"/>
            <a:ext cx="8179594" cy="536575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/>
                <a:cs typeface="Verdana"/>
              </a:rPr>
              <a:t>Different Kinds of Mixers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816" y="2557666"/>
            <a:ext cx="87892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/>
                <a:cs typeface="Gill Sans MT"/>
              </a:rPr>
              <a:t>Delicate, cryogenic SIS junctions mixers used as FE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/>
                <a:cs typeface="Gill Sans MT"/>
              </a:rPr>
              <a:t>SIS = Superconductor – Insulator – Superconductor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First astronomical use:  Dolan, Phillips &amp; Woody (1979) 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Theory:   Tucker (1979)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8598" b="4241"/>
          <a:stretch/>
        </p:blipFill>
        <p:spPr>
          <a:xfrm>
            <a:off x="2775141" y="4298679"/>
            <a:ext cx="2246894" cy="18671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8978"/>
          <a:stretch/>
        </p:blipFill>
        <p:spPr>
          <a:xfrm>
            <a:off x="5650342" y="3970312"/>
            <a:ext cx="3199451" cy="219553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3055" y="4329110"/>
            <a:ext cx="2419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SMA 650 GHz mixer block (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Nb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/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AlOx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) with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feedhorn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(for LO and RF input)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9500" y="3315275"/>
            <a:ext cx="410750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800000"/>
                </a:solidFill>
                <a:latin typeface="Gill Sans MT"/>
                <a:cs typeface="Gill Sans MT"/>
              </a:rPr>
              <a:t>Image of SIS junction from 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800000"/>
                </a:solidFill>
                <a:latin typeface="Gill Sans MT"/>
                <a:cs typeface="Gill Sans MT"/>
              </a:rPr>
              <a:t>Electron Microscope (</a:t>
            </a:r>
            <a:r>
              <a:rPr lang="en-US" sz="1800" dirty="0" err="1" smtClean="0">
                <a:solidFill>
                  <a:srgbClr val="800000"/>
                </a:solidFill>
                <a:latin typeface="Gill Sans MT"/>
                <a:cs typeface="Gill Sans MT"/>
              </a:rPr>
              <a:t>Hedden</a:t>
            </a:r>
            <a:r>
              <a:rPr lang="en-US" sz="1800" dirty="0" smtClean="0">
                <a:solidFill>
                  <a:srgbClr val="800000"/>
                </a:solidFill>
                <a:latin typeface="Gill Sans MT"/>
                <a:cs typeface="Gill Sans MT"/>
              </a:rPr>
              <a:t> et al. 2010)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865529" y="3990863"/>
            <a:ext cx="1784814" cy="12010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865529" y="5191912"/>
            <a:ext cx="1784814" cy="97393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39051" y="4298682"/>
            <a:ext cx="1588" cy="1259554"/>
          </a:xfrm>
          <a:prstGeom prst="line">
            <a:avLst/>
          </a:prstGeom>
          <a:ln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4840660" y="4736356"/>
            <a:ext cx="124365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80 micron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0897" y="427271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      I      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16780" y="5664558"/>
            <a:ext cx="3256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Area ~ 1 square micron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6439537" y="4954651"/>
            <a:ext cx="635640" cy="806340"/>
          </a:xfrm>
          <a:prstGeom prst="line">
            <a:avLst/>
          </a:prstGeom>
          <a:ln>
            <a:solidFill>
              <a:srgbClr val="00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055" y="949059"/>
            <a:ext cx="535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Inexpensive Off-the-Shelf room </a:t>
            </a:r>
            <a:r>
              <a:rPr lang="en-US" sz="2000" b="1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emperature </a:t>
            </a:r>
            <a:r>
              <a:rPr lang="en-US" sz="2000" b="1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ixers: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780" y="397409"/>
            <a:ext cx="2857500" cy="2146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089" y="1558522"/>
            <a:ext cx="460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Used in IF circuitry after the received signal has been sufficiently amplified</a:t>
            </a:r>
          </a:p>
        </p:txBody>
      </p:sp>
    </p:spTree>
    <p:extLst>
      <p:ext uri="{BB962C8B-B14F-4D97-AF65-F5344CB8AC3E}">
        <p14:creationId xmlns:p14="http://schemas.microsoft.com/office/powerpoint/2010/main" val="167270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Sidebands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73311"/>
            <a:ext cx="83693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Receiver design options:  SSB,  2SB,  1SB,  </a:t>
            </a:r>
            <a:r>
              <a:rPr lang="en-US" sz="2400" dirty="0" smtClean="0"/>
              <a:t>DSB</a:t>
            </a:r>
          </a:p>
          <a:p>
            <a:r>
              <a:rPr lang="en-US" b="1" dirty="0" smtClean="0"/>
              <a:t>SSB:  </a:t>
            </a:r>
            <a:r>
              <a:rPr lang="en-US" dirty="0" smtClean="0"/>
              <a:t>the RF signal is filtered so that only one SB emerges from the mixer</a:t>
            </a:r>
          </a:p>
          <a:p>
            <a:pPr lvl="1"/>
            <a:r>
              <a:rPr lang="en-US" dirty="0" smtClean="0"/>
              <a:t>Examples:  VLA receivers</a:t>
            </a:r>
          </a:p>
          <a:p>
            <a:r>
              <a:rPr lang="en-US" b="1" dirty="0" smtClean="0"/>
              <a:t>2SB:  </a:t>
            </a:r>
            <a:r>
              <a:rPr lang="en-US" dirty="0" smtClean="0"/>
              <a:t>the mixer separates the two SBs with a 90° hybrid quadrature coupler.  Rejects signal and atmospheric </a:t>
            </a:r>
            <a:r>
              <a:rPr lang="en-US" dirty="0"/>
              <a:t>noise of the image SB</a:t>
            </a:r>
            <a:r>
              <a:rPr lang="en-US" dirty="0" smtClean="0"/>
              <a:t> by 10-20 dB</a:t>
            </a:r>
          </a:p>
          <a:p>
            <a:pPr lvl="1"/>
            <a:r>
              <a:rPr lang="en-US" dirty="0" smtClean="0"/>
              <a:t>Examples:  ALMA Bands 3 – 8, </a:t>
            </a:r>
          </a:p>
          <a:p>
            <a:r>
              <a:rPr lang="en-US" b="1" dirty="0" smtClean="0"/>
              <a:t>1SB:  </a:t>
            </a:r>
            <a:r>
              <a:rPr lang="en-US" dirty="0" smtClean="0"/>
              <a:t>a 2SB system where one SB output is simply terminated (i.e. unused)</a:t>
            </a:r>
          </a:p>
          <a:p>
            <a:pPr lvl="1"/>
            <a:r>
              <a:rPr lang="en-US" dirty="0" smtClean="0"/>
              <a:t>Examples:  ALMA Band 2 NA prototype</a:t>
            </a:r>
          </a:p>
          <a:p>
            <a:r>
              <a:rPr lang="en-US" b="1" dirty="0" smtClean="0"/>
              <a:t>DSB:  </a:t>
            </a:r>
            <a:r>
              <a:rPr lang="en-US" dirty="0" smtClean="0"/>
              <a:t>both sidebands are superposed on one another</a:t>
            </a:r>
          </a:p>
          <a:p>
            <a:pPr lvl="1"/>
            <a:r>
              <a:rPr lang="en-US" dirty="0" smtClean="0"/>
              <a:t>Examples:   ALMA Bands 9-10,  SMA</a:t>
            </a:r>
          </a:p>
          <a:p>
            <a:pPr lvl="1"/>
            <a:r>
              <a:rPr lang="en-US" dirty="0" smtClean="0"/>
              <a:t>Requires 90 </a:t>
            </a:r>
            <a:r>
              <a:rPr lang="en-US" dirty="0" err="1" smtClean="0"/>
              <a:t>deg</a:t>
            </a:r>
            <a:r>
              <a:rPr lang="en-US" dirty="0" smtClean="0"/>
              <a:t> Walsh modulation on the LO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to separate them (but only for </a:t>
            </a:r>
            <a:r>
              <a:rPr lang="en-US" dirty="0" err="1" smtClean="0"/>
              <a:t>inteferometry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77" name="Picture 6" descr="300k st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25" y="3692238"/>
            <a:ext cx="2186175" cy="238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67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8459" y="188058"/>
            <a:ext cx="8229600" cy="687792"/>
          </a:xfrm>
        </p:spPr>
        <p:txBody>
          <a:bodyPr/>
          <a:lstStyle/>
          <a:p>
            <a:r>
              <a:rPr lang="en-US" sz="3200" dirty="0" smtClean="0"/>
              <a:t>SSB:  VLA receivers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992" y="594351"/>
            <a:ext cx="6837681" cy="2249908"/>
            <a:chOff x="0" y="1144108"/>
            <a:chExt cx="9144000" cy="3008792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439779" y="1810933"/>
              <a:ext cx="0" cy="18619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72"/>
            <p:cNvGrpSpPr/>
            <p:nvPr/>
          </p:nvGrpSpPr>
          <p:grpSpPr>
            <a:xfrm>
              <a:off x="1210829" y="2348456"/>
              <a:ext cx="1787273" cy="1329954"/>
              <a:chOff x="1730375" y="2179158"/>
              <a:chExt cx="1597025" cy="1143000"/>
            </a:xfrm>
          </p:grpSpPr>
          <p:sp>
            <p:nvSpPr>
              <p:cNvPr id="74" name="Arc 4"/>
              <p:cNvSpPr>
                <a:spLocks/>
              </p:cNvSpPr>
              <p:nvPr/>
            </p:nvSpPr>
            <p:spPr bwMode="auto">
              <a:xfrm>
                <a:off x="3119438" y="2179158"/>
                <a:ext cx="207962" cy="1138238"/>
              </a:xfrm>
              <a:custGeom>
                <a:avLst/>
                <a:gdLst>
                  <a:gd name="G0" fmla="+- 899 0 0"/>
                  <a:gd name="G1" fmla="+- 21600 0 0"/>
                  <a:gd name="G2" fmla="+- 21600 0 0"/>
                  <a:gd name="T0" fmla="*/ 0 w 22499"/>
                  <a:gd name="T1" fmla="*/ 19 h 21600"/>
                  <a:gd name="T2" fmla="*/ 22499 w 22499"/>
                  <a:gd name="T3" fmla="*/ 21600 h 21600"/>
                  <a:gd name="T4" fmla="*/ 899 w 224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99" h="21600" fill="none" extrusionOk="0">
                    <a:moveTo>
                      <a:pt x="-1" y="18"/>
                    </a:moveTo>
                    <a:cubicBezTo>
                      <a:pt x="299" y="6"/>
                      <a:pt x="599" y="-1"/>
                      <a:pt x="899" y="0"/>
                    </a:cubicBezTo>
                    <a:cubicBezTo>
                      <a:pt x="12828" y="0"/>
                      <a:pt x="22499" y="9670"/>
                      <a:pt x="22499" y="21600"/>
                    </a:cubicBezTo>
                  </a:path>
                  <a:path w="22499" h="21600" stroke="0" extrusionOk="0">
                    <a:moveTo>
                      <a:pt x="-1" y="18"/>
                    </a:moveTo>
                    <a:cubicBezTo>
                      <a:pt x="299" y="6"/>
                      <a:pt x="599" y="-1"/>
                      <a:pt x="899" y="0"/>
                    </a:cubicBezTo>
                    <a:cubicBezTo>
                      <a:pt x="12828" y="0"/>
                      <a:pt x="22499" y="9670"/>
                      <a:pt x="22499" y="21600"/>
                    </a:cubicBezTo>
                    <a:lnTo>
                      <a:pt x="899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5"/>
              <p:cNvSpPr>
                <a:spLocks noChangeShapeType="1"/>
              </p:cNvSpPr>
              <p:nvPr/>
            </p:nvSpPr>
            <p:spPr bwMode="auto">
              <a:xfrm flipH="1">
                <a:off x="1957388" y="2179158"/>
                <a:ext cx="1162050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Arc 8"/>
              <p:cNvSpPr>
                <a:spLocks/>
              </p:cNvSpPr>
              <p:nvPr/>
            </p:nvSpPr>
            <p:spPr bwMode="auto">
              <a:xfrm>
                <a:off x="1730375" y="2179158"/>
                <a:ext cx="227013" cy="114300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528 h 21600"/>
                  <a:gd name="T2" fmla="*/ 21524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528"/>
                    </a:moveTo>
                    <a:cubicBezTo>
                      <a:pt x="39" y="9656"/>
                      <a:pt x="9652" y="41"/>
                      <a:pt x="21524" y="0"/>
                    </a:cubicBezTo>
                  </a:path>
                  <a:path w="21600" h="21600" stroke="0" extrusionOk="0">
                    <a:moveTo>
                      <a:pt x="0" y="21528"/>
                    </a:moveTo>
                    <a:cubicBezTo>
                      <a:pt x="39" y="9656"/>
                      <a:pt x="9652" y="41"/>
                      <a:pt x="2152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463108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3509767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486438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974773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998102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5556426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4533096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4021432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5044761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>
              <a:off x="6068090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6579755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>
              <a:off x="951443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>
              <a:off x="7068324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43"/>
            <p:cNvSpPr txBox="1">
              <a:spLocks noChangeArrowheads="1"/>
            </p:cNvSpPr>
            <p:nvPr/>
          </p:nvSpPr>
          <p:spPr bwMode="auto">
            <a:xfrm>
              <a:off x="8323799" y="3345921"/>
              <a:ext cx="820201" cy="680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Freq</a:t>
              </a:r>
            </a:p>
            <a:p>
              <a:pPr algn="ctr"/>
              <a:r>
                <a:rPr lang="en-US" sz="1600" b="1" dirty="0"/>
                <a:t>(GHz</a:t>
              </a:r>
              <a:r>
                <a:rPr lang="en-US" sz="1600" dirty="0"/>
                <a:t>)</a:t>
              </a:r>
            </a:p>
          </p:txBody>
        </p:sp>
        <p:grpSp>
          <p:nvGrpSpPr>
            <p:cNvPr id="27" name="Group 70"/>
            <p:cNvGrpSpPr/>
            <p:nvPr/>
          </p:nvGrpSpPr>
          <p:grpSpPr>
            <a:xfrm>
              <a:off x="1463108" y="2346609"/>
              <a:ext cx="1302258" cy="1329954"/>
              <a:chOff x="1955800" y="2177571"/>
              <a:chExt cx="1163638" cy="1143000"/>
            </a:xfrm>
          </p:grpSpPr>
          <p:sp>
            <p:nvSpPr>
              <p:cNvPr id="71" name="Line 23"/>
              <p:cNvSpPr>
                <a:spLocks noChangeShapeType="1"/>
              </p:cNvSpPr>
              <p:nvPr/>
            </p:nvSpPr>
            <p:spPr bwMode="auto">
              <a:xfrm>
                <a:off x="1955800" y="2177571"/>
                <a:ext cx="1588" cy="1143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4"/>
              <p:cNvSpPr>
                <a:spLocks noChangeShapeType="1"/>
              </p:cNvSpPr>
              <p:nvPr/>
            </p:nvSpPr>
            <p:spPr bwMode="auto">
              <a:xfrm>
                <a:off x="3119438" y="2179158"/>
                <a:ext cx="0" cy="1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45"/>
              <p:cNvSpPr>
                <a:spLocks noChangeShapeType="1"/>
              </p:cNvSpPr>
              <p:nvPr/>
            </p:nvSpPr>
            <p:spPr bwMode="auto">
              <a:xfrm flipH="1">
                <a:off x="1955800" y="3091971"/>
                <a:ext cx="116363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71"/>
            <p:cNvGrpSpPr/>
            <p:nvPr/>
          </p:nvGrpSpPr>
          <p:grpSpPr>
            <a:xfrm>
              <a:off x="2289234" y="2874896"/>
              <a:ext cx="2281508" cy="535676"/>
              <a:chOff x="2693988" y="2631596"/>
              <a:chExt cx="2038650" cy="460375"/>
            </a:xfrm>
          </p:grpSpPr>
          <p:sp>
            <p:nvSpPr>
              <p:cNvPr id="69" name="Arc 46"/>
              <p:cNvSpPr>
                <a:spLocks/>
              </p:cNvSpPr>
              <p:nvPr/>
            </p:nvSpPr>
            <p:spPr bwMode="auto">
              <a:xfrm flipH="1">
                <a:off x="2693988" y="2634771"/>
                <a:ext cx="958850" cy="4572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Arc 47"/>
              <p:cNvSpPr>
                <a:spLocks/>
              </p:cNvSpPr>
              <p:nvPr/>
            </p:nvSpPr>
            <p:spPr bwMode="auto">
              <a:xfrm>
                <a:off x="3652838" y="2631596"/>
                <a:ext cx="1079800" cy="4572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66"/>
            <p:cNvGrpSpPr/>
            <p:nvPr/>
          </p:nvGrpSpPr>
          <p:grpSpPr>
            <a:xfrm>
              <a:off x="3527910" y="2021049"/>
              <a:ext cx="2259475" cy="1642583"/>
              <a:chOff x="3800813" y="1897776"/>
              <a:chExt cx="2018962" cy="1411682"/>
            </a:xfrm>
          </p:grpSpPr>
          <p:sp>
            <p:nvSpPr>
              <p:cNvPr id="65" name="Line 9"/>
              <p:cNvSpPr>
                <a:spLocks noChangeShapeType="1"/>
              </p:cNvSpPr>
              <p:nvPr/>
            </p:nvSpPr>
            <p:spPr bwMode="auto">
              <a:xfrm flipH="1" flipV="1">
                <a:off x="4025640" y="2160409"/>
                <a:ext cx="1586173" cy="6049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Arc 10"/>
              <p:cNvSpPr>
                <a:spLocks/>
              </p:cNvSpPr>
              <p:nvPr/>
            </p:nvSpPr>
            <p:spPr bwMode="auto">
              <a:xfrm>
                <a:off x="3800813" y="2166458"/>
                <a:ext cx="225425" cy="114300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528 h 21600"/>
                  <a:gd name="T2" fmla="*/ 21525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528"/>
                    </a:moveTo>
                    <a:cubicBezTo>
                      <a:pt x="39" y="9656"/>
                      <a:pt x="9653" y="41"/>
                      <a:pt x="21525" y="0"/>
                    </a:cubicBezTo>
                  </a:path>
                  <a:path w="21600" h="21600" stroke="0" extrusionOk="0">
                    <a:moveTo>
                      <a:pt x="0" y="21528"/>
                    </a:moveTo>
                    <a:cubicBezTo>
                      <a:pt x="39" y="9656"/>
                      <a:pt x="9653" y="41"/>
                      <a:pt x="2152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rc 11"/>
              <p:cNvSpPr>
                <a:spLocks/>
              </p:cNvSpPr>
              <p:nvPr/>
            </p:nvSpPr>
            <p:spPr bwMode="auto">
              <a:xfrm>
                <a:off x="5613400" y="2166458"/>
                <a:ext cx="206375" cy="1143000"/>
              </a:xfrm>
              <a:custGeom>
                <a:avLst/>
                <a:gdLst>
                  <a:gd name="G0" fmla="+- 899 0 0"/>
                  <a:gd name="G1" fmla="+- 21600 0 0"/>
                  <a:gd name="G2" fmla="+- 21600 0 0"/>
                  <a:gd name="T0" fmla="*/ 0 w 22499"/>
                  <a:gd name="T1" fmla="*/ 19 h 21600"/>
                  <a:gd name="T2" fmla="*/ 22499 w 22499"/>
                  <a:gd name="T3" fmla="*/ 21600 h 21600"/>
                  <a:gd name="T4" fmla="*/ 899 w 224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99" h="21600" fill="none" extrusionOk="0">
                    <a:moveTo>
                      <a:pt x="-1" y="18"/>
                    </a:moveTo>
                    <a:cubicBezTo>
                      <a:pt x="299" y="6"/>
                      <a:pt x="599" y="-1"/>
                      <a:pt x="899" y="0"/>
                    </a:cubicBezTo>
                    <a:cubicBezTo>
                      <a:pt x="12828" y="0"/>
                      <a:pt x="22499" y="9670"/>
                      <a:pt x="22499" y="21600"/>
                    </a:cubicBezTo>
                  </a:path>
                  <a:path w="22499" h="21600" stroke="0" extrusionOk="0">
                    <a:moveTo>
                      <a:pt x="-1" y="18"/>
                    </a:moveTo>
                    <a:cubicBezTo>
                      <a:pt x="299" y="6"/>
                      <a:pt x="599" y="-1"/>
                      <a:pt x="899" y="0"/>
                    </a:cubicBezTo>
                    <a:cubicBezTo>
                      <a:pt x="12828" y="0"/>
                      <a:pt x="22499" y="9670"/>
                      <a:pt x="22499" y="21600"/>
                    </a:cubicBezTo>
                    <a:lnTo>
                      <a:pt x="899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Text Box 48"/>
              <p:cNvSpPr txBox="1">
                <a:spLocks noChangeArrowheads="1"/>
              </p:cNvSpPr>
              <p:nvPr/>
            </p:nvSpPr>
            <p:spPr bwMode="auto">
              <a:xfrm>
                <a:off x="4274191" y="1897776"/>
                <a:ext cx="1202045" cy="502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/>
                  <a:t>Ka-Band Rx</a:t>
                </a:r>
              </a:p>
              <a:p>
                <a:pPr algn="ctr"/>
                <a:r>
                  <a:rPr lang="en-US" sz="1600" b="1" dirty="0" smtClean="0"/>
                  <a:t>26-40 </a:t>
                </a:r>
                <a:r>
                  <a:rPr lang="en-US" sz="1600" b="1" dirty="0"/>
                  <a:t>GHz</a:t>
                </a:r>
              </a:p>
            </p:txBody>
          </p:sp>
        </p:grp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1506034" y="2048526"/>
              <a:ext cx="1189757" cy="680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IF Out</a:t>
              </a:r>
            </a:p>
            <a:p>
              <a:pPr algn="ctr"/>
              <a:r>
                <a:rPr lang="en-US" sz="1600" b="1" dirty="0"/>
                <a:t>8-18 GHz</a:t>
              </a:r>
            </a:p>
          </p:txBody>
        </p:sp>
        <p:sp>
          <p:nvSpPr>
            <p:cNvPr id="31" name="Line 50"/>
            <p:cNvSpPr>
              <a:spLocks noChangeShapeType="1"/>
            </p:cNvSpPr>
            <p:nvPr/>
          </p:nvSpPr>
          <p:spPr bwMode="auto">
            <a:xfrm>
              <a:off x="439779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>
              <a:off x="7473392" y="3591594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5"/>
            <p:cNvSpPr>
              <a:spLocks noChangeShapeType="1"/>
            </p:cNvSpPr>
            <p:nvPr/>
          </p:nvSpPr>
          <p:spPr bwMode="auto">
            <a:xfrm>
              <a:off x="7878460" y="3587900"/>
              <a:ext cx="0" cy="177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439779" y="3672869"/>
              <a:ext cx="790060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1463108" y="3676563"/>
              <a:ext cx="20466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3509767" y="3676563"/>
              <a:ext cx="20466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74"/>
            <p:cNvGrpSpPr/>
            <p:nvPr/>
          </p:nvGrpSpPr>
          <p:grpSpPr>
            <a:xfrm>
              <a:off x="286164" y="3791087"/>
              <a:ext cx="7861929" cy="361813"/>
              <a:chOff x="904137" y="3545996"/>
              <a:chExt cx="7025057" cy="310952"/>
            </a:xfrm>
          </p:grpSpPr>
          <p:sp>
            <p:nvSpPr>
              <p:cNvPr id="49" name="Text Box 30"/>
              <p:cNvSpPr txBox="1">
                <a:spLocks noChangeArrowheads="1"/>
              </p:cNvSpPr>
              <p:nvPr/>
            </p:nvSpPr>
            <p:spPr bwMode="auto">
              <a:xfrm>
                <a:off x="1818537" y="3545996"/>
                <a:ext cx="28405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8</a:t>
                </a:r>
              </a:p>
            </p:txBody>
          </p:sp>
          <p:sp>
            <p:nvSpPr>
              <p:cNvPr id="50" name="Text Box 31"/>
              <p:cNvSpPr txBox="1">
                <a:spLocks noChangeArrowheads="1"/>
              </p:cNvSpPr>
              <p:nvPr/>
            </p:nvSpPr>
            <p:spPr bwMode="auto">
              <a:xfrm>
                <a:off x="222604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12</a:t>
                </a:r>
              </a:p>
            </p:txBody>
          </p:sp>
          <p:sp>
            <p:nvSpPr>
              <p:cNvPr id="51" name="Text Box 32"/>
              <p:cNvSpPr txBox="1">
                <a:spLocks noChangeArrowheads="1"/>
              </p:cNvSpPr>
              <p:nvPr/>
            </p:nvSpPr>
            <p:spPr bwMode="auto">
              <a:xfrm>
                <a:off x="268324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16</a:t>
                </a:r>
              </a:p>
            </p:txBody>
          </p:sp>
          <p:sp>
            <p:nvSpPr>
              <p:cNvPr id="52" name="Text Box 33"/>
              <p:cNvSpPr txBox="1">
                <a:spLocks noChangeArrowheads="1"/>
              </p:cNvSpPr>
              <p:nvPr/>
            </p:nvSpPr>
            <p:spPr bwMode="auto">
              <a:xfrm>
                <a:off x="31848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20</a:t>
                </a:r>
              </a:p>
            </p:txBody>
          </p:sp>
          <p:sp>
            <p:nvSpPr>
              <p:cNvPr id="53" name="Text Box 34"/>
              <p:cNvSpPr txBox="1">
                <a:spLocks noChangeArrowheads="1"/>
              </p:cNvSpPr>
              <p:nvPr/>
            </p:nvSpPr>
            <p:spPr bwMode="auto">
              <a:xfrm>
                <a:off x="36420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24</a:t>
                </a:r>
              </a:p>
            </p:txBody>
          </p:sp>
          <p:sp>
            <p:nvSpPr>
              <p:cNvPr id="54" name="Text Box 35"/>
              <p:cNvSpPr txBox="1">
                <a:spLocks noChangeArrowheads="1"/>
              </p:cNvSpPr>
              <p:nvPr/>
            </p:nvSpPr>
            <p:spPr bwMode="auto">
              <a:xfrm>
                <a:off x="40992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28</a:t>
                </a:r>
              </a:p>
            </p:txBody>
          </p:sp>
          <p:sp>
            <p:nvSpPr>
              <p:cNvPr id="55" name="Text Box 36"/>
              <p:cNvSpPr txBox="1">
                <a:spLocks noChangeArrowheads="1"/>
              </p:cNvSpPr>
              <p:nvPr/>
            </p:nvSpPr>
            <p:spPr bwMode="auto">
              <a:xfrm>
                <a:off x="45564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32</a:t>
                </a:r>
              </a:p>
            </p:txBody>
          </p:sp>
          <p:sp>
            <p:nvSpPr>
              <p:cNvPr id="56" name="Text Box 37"/>
              <p:cNvSpPr txBox="1">
                <a:spLocks noChangeArrowheads="1"/>
              </p:cNvSpPr>
              <p:nvPr/>
            </p:nvSpPr>
            <p:spPr bwMode="auto">
              <a:xfrm>
                <a:off x="50136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36</a:t>
                </a:r>
              </a:p>
            </p:txBody>
          </p:sp>
          <p:sp>
            <p:nvSpPr>
              <p:cNvPr id="57" name="Text Box 38"/>
              <p:cNvSpPr txBox="1">
                <a:spLocks noChangeArrowheads="1"/>
              </p:cNvSpPr>
              <p:nvPr/>
            </p:nvSpPr>
            <p:spPr bwMode="auto">
              <a:xfrm>
                <a:off x="54708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40</a:t>
                </a:r>
              </a:p>
            </p:txBody>
          </p:sp>
          <p:sp>
            <p:nvSpPr>
              <p:cNvPr id="58" name="Text Box 39"/>
              <p:cNvSpPr txBox="1">
                <a:spLocks noChangeArrowheads="1"/>
              </p:cNvSpPr>
              <p:nvPr/>
            </p:nvSpPr>
            <p:spPr bwMode="auto">
              <a:xfrm>
                <a:off x="59280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44</a:t>
                </a:r>
              </a:p>
            </p:txBody>
          </p:sp>
          <p:sp>
            <p:nvSpPr>
              <p:cNvPr id="59" name="Text Box 40"/>
              <p:cNvSpPr txBox="1">
                <a:spLocks noChangeArrowheads="1"/>
              </p:cNvSpPr>
              <p:nvPr/>
            </p:nvSpPr>
            <p:spPr bwMode="auto">
              <a:xfrm>
                <a:off x="6385294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48</a:t>
                </a:r>
              </a:p>
            </p:txBody>
          </p:sp>
          <p:sp>
            <p:nvSpPr>
              <p:cNvPr id="60" name="Text Box 41"/>
              <p:cNvSpPr txBox="1">
                <a:spLocks noChangeArrowheads="1"/>
              </p:cNvSpPr>
              <p:nvPr/>
            </p:nvSpPr>
            <p:spPr bwMode="auto">
              <a:xfrm>
                <a:off x="6821856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52</a:t>
                </a:r>
              </a:p>
            </p:txBody>
          </p:sp>
          <p:sp>
            <p:nvSpPr>
              <p:cNvPr id="61" name="Text Box 42"/>
              <p:cNvSpPr txBox="1">
                <a:spLocks noChangeArrowheads="1"/>
              </p:cNvSpPr>
              <p:nvPr/>
            </p:nvSpPr>
            <p:spPr bwMode="auto">
              <a:xfrm>
                <a:off x="1361337" y="3545996"/>
                <a:ext cx="28405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4</a:t>
                </a:r>
              </a:p>
            </p:txBody>
          </p:sp>
          <p:sp>
            <p:nvSpPr>
              <p:cNvPr id="62" name="Text Box 51"/>
              <p:cNvSpPr txBox="1">
                <a:spLocks noChangeArrowheads="1"/>
              </p:cNvSpPr>
              <p:nvPr/>
            </p:nvSpPr>
            <p:spPr bwMode="auto">
              <a:xfrm>
                <a:off x="904137" y="3545996"/>
                <a:ext cx="28405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0</a:t>
                </a:r>
              </a:p>
            </p:txBody>
          </p:sp>
          <p:sp>
            <p:nvSpPr>
              <p:cNvPr id="63" name="Text Box 54"/>
              <p:cNvSpPr txBox="1">
                <a:spLocks noChangeArrowheads="1"/>
              </p:cNvSpPr>
              <p:nvPr/>
            </p:nvSpPr>
            <p:spPr bwMode="auto">
              <a:xfrm>
                <a:off x="7183806" y="3549171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56</a:t>
                </a:r>
              </a:p>
            </p:txBody>
          </p:sp>
          <p:sp>
            <p:nvSpPr>
              <p:cNvPr id="64" name="Text Box 56"/>
              <p:cNvSpPr txBox="1">
                <a:spLocks noChangeArrowheads="1"/>
              </p:cNvSpPr>
              <p:nvPr/>
            </p:nvSpPr>
            <p:spPr bwMode="auto">
              <a:xfrm>
                <a:off x="7545756" y="3545996"/>
                <a:ext cx="3834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60</a:t>
                </a:r>
              </a:p>
            </p:txBody>
          </p:sp>
        </p:grpSp>
        <p:sp>
          <p:nvSpPr>
            <p:cNvPr id="38" name="Line 57"/>
            <p:cNvSpPr>
              <a:spLocks noChangeShapeType="1"/>
            </p:cNvSpPr>
            <p:nvPr/>
          </p:nvSpPr>
          <p:spPr bwMode="auto">
            <a:xfrm>
              <a:off x="6315075" y="1804988"/>
              <a:ext cx="3519" cy="18586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58"/>
            <p:cNvSpPr txBox="1">
              <a:spLocks noChangeArrowheads="1"/>
            </p:cNvSpPr>
            <p:nvPr/>
          </p:nvSpPr>
          <p:spPr bwMode="auto">
            <a:xfrm>
              <a:off x="5394445" y="1385475"/>
              <a:ext cx="2073929" cy="49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</a:rPr>
                <a:t>LO =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46 </a:t>
              </a:r>
              <a:r>
                <a:rPr lang="en-US" sz="1800" b="1" dirty="0">
                  <a:solidFill>
                    <a:srgbClr val="FF0000"/>
                  </a:solidFill>
                </a:rPr>
                <a:t>GHz</a:t>
              </a:r>
            </a:p>
          </p:txBody>
        </p:sp>
        <p:grpSp>
          <p:nvGrpSpPr>
            <p:cNvPr id="42" name="Group 69"/>
            <p:cNvGrpSpPr/>
            <p:nvPr/>
          </p:nvGrpSpPr>
          <p:grpSpPr>
            <a:xfrm>
              <a:off x="4017593" y="2329984"/>
              <a:ext cx="1319750" cy="1348426"/>
              <a:chOff x="4238370" y="2163283"/>
              <a:chExt cx="1179268" cy="1158875"/>
            </a:xfrm>
          </p:grpSpPr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5377030" y="2163283"/>
                <a:ext cx="0" cy="1146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>
                <a:off x="4249738" y="3088796"/>
                <a:ext cx="112871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52"/>
              <p:cNvSpPr>
                <a:spLocks noChangeShapeType="1"/>
              </p:cNvSpPr>
              <p:nvPr/>
            </p:nvSpPr>
            <p:spPr bwMode="auto">
              <a:xfrm flipH="1">
                <a:off x="4238370" y="2180746"/>
                <a:ext cx="0" cy="11414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61"/>
              <p:cNvSpPr txBox="1">
                <a:spLocks noChangeArrowheads="1"/>
              </p:cNvSpPr>
              <p:nvPr/>
            </p:nvSpPr>
            <p:spPr bwMode="auto">
              <a:xfrm>
                <a:off x="4240713" y="2577621"/>
                <a:ext cx="11769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/>
                  <a:t>28-38 GHz</a:t>
                </a:r>
              </a:p>
            </p:txBody>
          </p:sp>
        </p:grp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0" y="1144108"/>
              <a:ext cx="895548" cy="680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Power</a:t>
              </a:r>
              <a:endParaRPr lang="en-US" sz="1600" b="1" dirty="0"/>
            </a:p>
            <a:p>
              <a:pPr algn="ctr"/>
              <a:r>
                <a:rPr lang="en-US" sz="1600" b="1" dirty="0" smtClean="0"/>
                <a:t>(</a:t>
              </a:r>
              <a:r>
                <a:rPr lang="en-US" sz="1600" b="1" dirty="0" err="1" smtClean="0"/>
                <a:t>dBm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256397" y="2425531"/>
            <a:ext cx="1537233" cy="0"/>
          </a:xfrm>
          <a:prstGeom prst="line">
            <a:avLst/>
          </a:prstGeom>
          <a:ln w="4445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"/>
          <a:srcRect l="9321" t="61249" r="60453" b="23267"/>
          <a:stretch/>
        </p:blipFill>
        <p:spPr>
          <a:xfrm>
            <a:off x="4055271" y="5181893"/>
            <a:ext cx="1236965" cy="80223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/>
          <a:srcRect l="9321" t="61249" r="60453" b="23267"/>
          <a:stretch/>
        </p:blipFill>
        <p:spPr>
          <a:xfrm>
            <a:off x="6804417" y="5181893"/>
            <a:ext cx="1236965" cy="802234"/>
          </a:xfrm>
          <a:prstGeom prst="rect">
            <a:avLst/>
          </a:prstGeom>
        </p:spPr>
      </p:pic>
      <p:sp>
        <p:nvSpPr>
          <p:cNvPr id="80" name="Title 6"/>
          <p:cNvSpPr txBox="1">
            <a:spLocks/>
          </p:cNvSpPr>
          <p:nvPr/>
        </p:nvSpPr>
        <p:spPr bwMode="auto">
          <a:xfrm>
            <a:off x="719902" y="3097719"/>
            <a:ext cx="27742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2800" dirty="0"/>
              <a:t>2</a:t>
            </a:r>
            <a:r>
              <a:rPr lang="en-US" sz="2800" dirty="0" smtClean="0"/>
              <a:t>SB:  ALMA Bands 3-8</a:t>
            </a:r>
            <a:endParaRPr lang="en-US" sz="2800" dirty="0"/>
          </a:p>
        </p:txBody>
      </p:sp>
      <p:sp>
        <p:nvSpPr>
          <p:cNvPr id="81" name="Title 6"/>
          <p:cNvSpPr txBox="1">
            <a:spLocks/>
          </p:cNvSpPr>
          <p:nvPr/>
        </p:nvSpPr>
        <p:spPr bwMode="auto">
          <a:xfrm>
            <a:off x="5254136" y="5092993"/>
            <a:ext cx="1305569" cy="82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2000" dirty="0" smtClean="0">
                <a:solidFill>
                  <a:srgbClr val="000099"/>
                </a:solidFill>
              </a:rPr>
              <a:t>LSB</a:t>
            </a:r>
          </a:p>
          <a:p>
            <a:r>
              <a:rPr lang="en-US" sz="2000" dirty="0" smtClean="0">
                <a:solidFill>
                  <a:srgbClr val="000099"/>
                </a:solidFill>
              </a:rPr>
              <a:t>2 pols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82" name="Title 6"/>
          <p:cNvSpPr txBox="1">
            <a:spLocks/>
          </p:cNvSpPr>
          <p:nvPr/>
        </p:nvSpPr>
        <p:spPr bwMode="auto">
          <a:xfrm>
            <a:off x="8078900" y="5109859"/>
            <a:ext cx="1280981" cy="83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2000" dirty="0" smtClean="0">
                <a:solidFill>
                  <a:srgbClr val="000099"/>
                </a:solidFill>
              </a:rPr>
              <a:t>USB</a:t>
            </a:r>
          </a:p>
          <a:p>
            <a:r>
              <a:rPr lang="en-US" sz="2000" dirty="0" smtClean="0">
                <a:solidFill>
                  <a:srgbClr val="000099"/>
                </a:solidFill>
              </a:rPr>
              <a:t>2 pols</a:t>
            </a:r>
            <a:endParaRPr lang="en-US" sz="2000" dirty="0">
              <a:solidFill>
                <a:srgbClr val="000099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3855300" y="2953419"/>
            <a:ext cx="4672759" cy="2235557"/>
            <a:chOff x="3215690" y="3119367"/>
            <a:chExt cx="4190129" cy="1980709"/>
          </a:xfrm>
        </p:grpSpPr>
        <p:pic>
          <p:nvPicPr>
            <p:cNvPr id="77" name="Picture 76" descr="Screen Shot 2014-05-06 at 7.48.5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64" r="4780"/>
            <a:stretch/>
          </p:blipFill>
          <p:spPr>
            <a:xfrm>
              <a:off x="3215690" y="3401309"/>
              <a:ext cx="4190129" cy="1698767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/>
            <p:nvPr/>
          </p:nvCxnSpPr>
          <p:spPr>
            <a:xfrm flipV="1">
              <a:off x="5158459" y="3549764"/>
              <a:ext cx="0" cy="115144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4405290" y="3119367"/>
              <a:ext cx="16792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</a:rPr>
                <a:t>LO =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341 </a:t>
              </a:r>
              <a:r>
                <a:rPr lang="en-US" sz="1800" b="1" dirty="0">
                  <a:solidFill>
                    <a:srgbClr val="FF0000"/>
                  </a:solidFill>
                </a:rPr>
                <a:t>GHz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2019236" y="1709307"/>
            <a:ext cx="985886" cy="92544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1" y="4017245"/>
            <a:ext cx="2999761" cy="1757624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056777" y="5698668"/>
            <a:ext cx="251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Band 7:  Meier et al 2005</a:t>
            </a:r>
          </a:p>
        </p:txBody>
      </p:sp>
    </p:spTree>
    <p:extLst>
      <p:ext uri="{BB962C8B-B14F-4D97-AF65-F5344CB8AC3E}">
        <p14:creationId xmlns:p14="http://schemas.microsoft.com/office/powerpoint/2010/main" val="372356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256" y="210889"/>
            <a:ext cx="8179594" cy="536575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/>
                <a:cs typeface="Verdana"/>
              </a:rPr>
              <a:t>Local oscillators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255631" y="900026"/>
            <a:ext cx="4790924" cy="1685349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cs typeface="Verdana"/>
              </a:rPr>
              <a:t>Goal:  Deliver stable, accurate phase reference to a remote mixer</a:t>
            </a:r>
          </a:p>
          <a:p>
            <a:pPr>
              <a:buNone/>
            </a:pPr>
            <a:r>
              <a:rPr lang="en-US" sz="1800" b="1" dirty="0" smtClean="0">
                <a:latin typeface="Gill Sans MT"/>
                <a:cs typeface="Gill Sans MT"/>
              </a:rPr>
              <a:t>Problem:   Signals lose S/N upon transmission, and must be “cleaned up”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8428"/>
          <a:stretch/>
        </p:blipFill>
        <p:spPr>
          <a:xfrm>
            <a:off x="2142495" y="3967213"/>
            <a:ext cx="2253323" cy="2209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2575" b="35689"/>
          <a:stretch/>
        </p:blipFill>
        <p:spPr>
          <a:xfrm>
            <a:off x="5201103" y="3000695"/>
            <a:ext cx="3856097" cy="2665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496" y="2568412"/>
            <a:ext cx="4572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Gill Sans MT"/>
                <a:ea typeface="ＭＳ Ｐゴシック" pitchFamily="48" charset="-128"/>
                <a:cs typeface="Gill Sans MT"/>
              </a:rPr>
              <a:t>Phase lock loop (PLL)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ea typeface="ＭＳ Ｐゴシック" pitchFamily="48" charset="-128"/>
                <a:cs typeface="Gill Sans MT"/>
              </a:rPr>
              <a:t>circuit is </a:t>
            </a:r>
            <a:r>
              <a:rPr lang="en-US" sz="1800" dirty="0">
                <a:solidFill>
                  <a:srgbClr val="000000"/>
                </a:solidFill>
                <a:latin typeface="Gill Sans MT"/>
                <a:ea typeface="ＭＳ Ｐゴシック" pitchFamily="48" charset="-128"/>
                <a:cs typeface="Gill Sans MT"/>
              </a:rPr>
              <a:t>analogous to an antenna drive servo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Gill Sans MT"/>
                <a:ea typeface="ＭＳ Ｐゴシック" pitchFamily="48" charset="-128"/>
                <a:cs typeface="Gill Sans MT"/>
              </a:rPr>
              <a:t>Compares phase of two signals, correcting at BW ~ 1 MHz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1" b="70739"/>
          <a:stretch/>
        </p:blipFill>
        <p:spPr>
          <a:xfrm>
            <a:off x="5189356" y="488486"/>
            <a:ext cx="3881814" cy="2474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26301" y="5568745"/>
            <a:ext cx="149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Frequency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241840" y="4199856"/>
            <a:ext cx="18211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Intensity (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dBm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320659" y="1490146"/>
            <a:ext cx="18211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Intensity (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dBm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1578" y="699971"/>
            <a:ext cx="130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Unlocked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5534" y="3273904"/>
            <a:ext cx="130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ocked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0514" y="4860859"/>
            <a:ext cx="1655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ALMA YIG oscillator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80842" y="415445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Loop BW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312409" y="4605729"/>
            <a:ext cx="418649" cy="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19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229342" y="153193"/>
            <a:ext cx="7696200" cy="536575"/>
          </a:xfrm>
        </p:spPr>
        <p:txBody>
          <a:bodyPr/>
          <a:lstStyle/>
          <a:p>
            <a:r>
              <a:rPr lang="en-US" sz="3200" dirty="0" smtClean="0"/>
              <a:t>LO Modulation: Walsh switching</a:t>
            </a:r>
            <a:endParaRPr lang="en-US" sz="32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half" idx="1"/>
          </p:nvPr>
        </p:nvSpPr>
        <p:spPr>
          <a:xfrm>
            <a:off x="204831" y="846842"/>
            <a:ext cx="8725803" cy="51054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  <a:cs typeface="Verdana"/>
              </a:rPr>
              <a:t>See Thompson, Moran &amp;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  <a:cs typeface="Verdana"/>
              </a:rPr>
              <a:t>Swenson (chapter 7); 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  <a:cs typeface="Verdana"/>
              </a:rPr>
              <a:t>ALMA Memo 586</a:t>
            </a:r>
          </a:p>
          <a:p>
            <a:r>
              <a:rPr lang="en-US" sz="1800" b="1" dirty="0" smtClean="0">
                <a:cs typeface="Verdana"/>
              </a:rPr>
              <a:t>Impose on LO</a:t>
            </a:r>
          </a:p>
          <a:p>
            <a:r>
              <a:rPr lang="en-US" sz="1800" b="1" dirty="0" smtClean="0">
                <a:cs typeface="Verdana"/>
              </a:rPr>
              <a:t>Remove in correlator</a:t>
            </a:r>
          </a:p>
          <a:p>
            <a:r>
              <a:rPr lang="en-US" sz="1800" b="1" dirty="0" smtClean="0">
                <a:cs typeface="Verdana"/>
              </a:rPr>
              <a:t>180 degree Walsh switching</a:t>
            </a:r>
          </a:p>
          <a:p>
            <a:pPr lvl="1"/>
            <a:r>
              <a:rPr lang="en-US" sz="1800" dirty="0" smtClean="0">
                <a:cs typeface="Verdana"/>
              </a:rPr>
              <a:t>Suppresses spurious signals (birdies) that arise between the frontend and the digitizer</a:t>
            </a:r>
          </a:p>
          <a:p>
            <a:r>
              <a:rPr lang="en-US" sz="1800" b="1" dirty="0" smtClean="0">
                <a:latin typeface="Gill Sans MT"/>
                <a:cs typeface="Gill Sans MT"/>
              </a:rPr>
              <a:t>90 degree Walsh switching</a:t>
            </a:r>
          </a:p>
          <a:p>
            <a:pPr lvl="1"/>
            <a:r>
              <a:rPr lang="en-US" sz="1800" dirty="0" smtClean="0">
                <a:cs typeface="Verdana"/>
              </a:rPr>
              <a:t>Allows you to separate sidebands in cross-correlation</a:t>
            </a:r>
          </a:p>
          <a:p>
            <a:pPr lvl="1"/>
            <a:r>
              <a:rPr lang="en-US" sz="1800" dirty="0" smtClean="0">
                <a:cs typeface="Verdana"/>
              </a:rPr>
              <a:t>Will double the bandwidth for DSB receivers (Bands 9-10)</a:t>
            </a:r>
          </a:p>
          <a:p>
            <a:r>
              <a:rPr lang="en-US" sz="1800" b="1" dirty="0" smtClean="0">
                <a:latin typeface="Gill Sans MT"/>
                <a:cs typeface="Gill Sans MT"/>
              </a:rPr>
              <a:t>LO Offsetting (see ALMA Memo 287)</a:t>
            </a:r>
          </a:p>
          <a:p>
            <a:pPr lvl="1"/>
            <a:r>
              <a:rPr lang="en-US" sz="1800" dirty="0" smtClean="0">
                <a:cs typeface="Verdana"/>
              </a:rPr>
              <a:t>Suppresses the opposite sideband (by moving its fringe to several kHz and letting it “wash” out)</a:t>
            </a:r>
            <a:endParaRPr lang="en-US" sz="1800" dirty="0" smtClean="0">
              <a:latin typeface="Gill Sans MT"/>
              <a:cs typeface="Gill Sans MT"/>
            </a:endParaRP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Suppresses spurious signals, but does not reduce broadband noise</a:t>
            </a:r>
          </a:p>
        </p:txBody>
      </p:sp>
      <p:pic>
        <p:nvPicPr>
          <p:cNvPr id="6" name="Picture 5" descr="Screen shot 2012-04-09 at 6.01.09 PM.png"/>
          <p:cNvPicPr>
            <a:picLocks noChangeAspect="1"/>
          </p:cNvPicPr>
          <p:nvPr/>
        </p:nvPicPr>
        <p:blipFill>
          <a:blip r:embed="rId2"/>
          <a:srcRect t="5213" b="45498"/>
          <a:stretch>
            <a:fillRect/>
          </a:stretch>
        </p:blipFill>
        <p:spPr>
          <a:xfrm>
            <a:off x="3935266" y="846841"/>
            <a:ext cx="5208734" cy="1556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000" y="1511300"/>
            <a:ext cx="7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Phase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54" y="2403474"/>
            <a:ext cx="71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Time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3219397" y="1546224"/>
            <a:ext cx="1714499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077442" y="2404269"/>
            <a:ext cx="4609363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8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0A725B0-6A6B-DA45-B27E-7E20FC90A2C5}" type="slidenum">
              <a:rPr lang="en-US" smtClean="0">
                <a:latin typeface="Arial" charset="0"/>
              </a:rPr>
              <a:pPr/>
              <a:t>37</a:t>
            </a:fld>
            <a:endParaRPr lang="en-US" smtClean="0">
              <a:latin typeface="Arial" charset="0"/>
            </a:endParaRPr>
          </a:p>
        </p:txBody>
      </p:sp>
      <p:sp>
        <p:nvSpPr>
          <p:cNvPr id="5325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950" y="777875"/>
            <a:ext cx="5167313" cy="354013"/>
          </a:xfrm>
        </p:spPr>
        <p:txBody>
          <a:bodyPr/>
          <a:lstStyle/>
          <a:p>
            <a:pPr marL="228600" indent="-228600" algn="l" eaLnBrk="1" hangingPunct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Good receiver systems have a linear response: </a:t>
            </a:r>
          </a:p>
          <a:p>
            <a:pPr marL="228600" indent="-228600" algn="l" eaLnBrk="1" hangingPunct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              	</a:t>
            </a:r>
          </a:p>
          <a:p>
            <a:pPr marL="228600" indent="-228600" eaLnBrk="1" hangingPunct="1">
              <a:lnSpc>
                <a:spcPct val="80000"/>
              </a:lnSpc>
            </a:pPr>
            <a:r>
              <a:rPr lang="en-US" i="1" dirty="0">
                <a:solidFill>
                  <a:srgbClr val="000000"/>
                </a:solidFill>
              </a:rPr>
              <a:t>                                                   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257" name="Line 5"/>
          <p:cNvSpPr>
            <a:spLocks noChangeShapeType="1"/>
          </p:cNvSpPr>
          <p:nvPr/>
        </p:nvSpPr>
        <p:spPr bwMode="auto">
          <a:xfrm flipV="1">
            <a:off x="1003300" y="1338263"/>
            <a:ext cx="0" cy="22098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58" name="Line 6"/>
          <p:cNvSpPr>
            <a:spLocks noChangeShapeType="1"/>
          </p:cNvSpPr>
          <p:nvPr/>
        </p:nvSpPr>
        <p:spPr bwMode="auto">
          <a:xfrm flipV="1">
            <a:off x="157163" y="3540125"/>
            <a:ext cx="376396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59" name="Line 7"/>
          <p:cNvSpPr>
            <a:spLocks noChangeShapeType="1"/>
          </p:cNvSpPr>
          <p:nvPr/>
        </p:nvSpPr>
        <p:spPr bwMode="auto">
          <a:xfrm flipV="1">
            <a:off x="376238" y="1516063"/>
            <a:ext cx="3309937" cy="2039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0" name="Line 8"/>
          <p:cNvSpPr>
            <a:spLocks noChangeShapeType="1"/>
          </p:cNvSpPr>
          <p:nvPr/>
        </p:nvSpPr>
        <p:spPr bwMode="auto">
          <a:xfrm>
            <a:off x="1003300" y="2797175"/>
            <a:ext cx="609600" cy="0"/>
          </a:xfrm>
          <a:prstGeom prst="line">
            <a:avLst/>
          </a:prstGeom>
          <a:noFill/>
          <a:ln w="28575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1" name="Line 9"/>
          <p:cNvSpPr>
            <a:spLocks noChangeShapeType="1"/>
          </p:cNvSpPr>
          <p:nvPr/>
        </p:nvSpPr>
        <p:spPr bwMode="auto">
          <a:xfrm>
            <a:off x="1603375" y="2811463"/>
            <a:ext cx="9525" cy="736600"/>
          </a:xfrm>
          <a:prstGeom prst="line">
            <a:avLst/>
          </a:prstGeom>
          <a:noFill/>
          <a:ln w="28575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2" name="Line 10"/>
          <p:cNvSpPr>
            <a:spLocks noChangeShapeType="1"/>
          </p:cNvSpPr>
          <p:nvPr/>
        </p:nvSpPr>
        <p:spPr bwMode="auto">
          <a:xfrm>
            <a:off x="966788" y="1795463"/>
            <a:ext cx="2286000" cy="0"/>
          </a:xfrm>
          <a:prstGeom prst="line">
            <a:avLst/>
          </a:prstGeom>
          <a:noFill/>
          <a:ln w="28575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3" name="Line 11"/>
          <p:cNvSpPr>
            <a:spLocks noChangeShapeType="1"/>
          </p:cNvSpPr>
          <p:nvPr/>
        </p:nvSpPr>
        <p:spPr bwMode="auto">
          <a:xfrm>
            <a:off x="3289300" y="1757363"/>
            <a:ext cx="0" cy="1752600"/>
          </a:xfrm>
          <a:prstGeom prst="line">
            <a:avLst/>
          </a:prstGeom>
          <a:noFill/>
          <a:ln w="28575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4" name="Line 12"/>
          <p:cNvSpPr>
            <a:spLocks noChangeShapeType="1"/>
          </p:cNvSpPr>
          <p:nvPr/>
        </p:nvSpPr>
        <p:spPr bwMode="auto">
          <a:xfrm flipV="1">
            <a:off x="1003300" y="1262063"/>
            <a:ext cx="0" cy="2286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99"/>
              </a:solidFill>
            </a:endParaRPr>
          </a:p>
        </p:txBody>
      </p:sp>
      <p:sp>
        <p:nvSpPr>
          <p:cNvPr id="53265" name="Text Box 13"/>
          <p:cNvSpPr txBox="1">
            <a:spLocks noChangeArrowheads="1"/>
          </p:cNvSpPr>
          <p:nvPr/>
        </p:nvSpPr>
        <p:spPr bwMode="auto">
          <a:xfrm>
            <a:off x="463550" y="1092200"/>
            <a:ext cx="530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V</a:t>
            </a:r>
            <a:r>
              <a:rPr lang="en-US" sz="1600" baseline="-25000">
                <a:solidFill>
                  <a:srgbClr val="000099"/>
                </a:solidFill>
              </a:rPr>
              <a:t>out</a:t>
            </a:r>
          </a:p>
        </p:txBody>
      </p:sp>
      <p:sp>
        <p:nvSpPr>
          <p:cNvPr id="53266" name="Text Box 14"/>
          <p:cNvSpPr txBox="1">
            <a:spLocks noChangeArrowheads="1"/>
          </p:cNvSpPr>
          <p:nvPr/>
        </p:nvSpPr>
        <p:spPr bwMode="auto">
          <a:xfrm>
            <a:off x="3683000" y="3540125"/>
            <a:ext cx="625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T</a:t>
            </a:r>
            <a:r>
              <a:rPr lang="en-US" sz="1600" baseline="-25000">
                <a:solidFill>
                  <a:srgbClr val="000099"/>
                </a:solidFill>
              </a:rPr>
              <a:t>input</a:t>
            </a:r>
          </a:p>
        </p:txBody>
      </p:sp>
      <p:sp>
        <p:nvSpPr>
          <p:cNvPr id="53267" name="Text Box 15"/>
          <p:cNvSpPr txBox="1">
            <a:spLocks noChangeArrowheads="1"/>
          </p:cNvSpPr>
          <p:nvPr/>
        </p:nvSpPr>
        <p:spPr bwMode="auto">
          <a:xfrm>
            <a:off x="1384300" y="3546475"/>
            <a:ext cx="581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T</a:t>
            </a:r>
            <a:r>
              <a:rPr lang="en-US" sz="1600" baseline="-25000">
                <a:solidFill>
                  <a:srgbClr val="000099"/>
                </a:solidFill>
              </a:rPr>
              <a:t>cold</a:t>
            </a:r>
          </a:p>
        </p:txBody>
      </p:sp>
      <p:sp>
        <p:nvSpPr>
          <p:cNvPr id="53268" name="Text Box 16"/>
          <p:cNvSpPr txBox="1">
            <a:spLocks noChangeArrowheads="1"/>
          </p:cNvSpPr>
          <p:nvPr/>
        </p:nvSpPr>
        <p:spPr bwMode="auto">
          <a:xfrm>
            <a:off x="2903538" y="3546475"/>
            <a:ext cx="542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T</a:t>
            </a:r>
            <a:r>
              <a:rPr lang="en-US" sz="1600" baseline="-25000">
                <a:solidFill>
                  <a:srgbClr val="000099"/>
                </a:solidFill>
              </a:rPr>
              <a:t>hot</a:t>
            </a:r>
          </a:p>
        </p:txBody>
      </p:sp>
      <p:sp>
        <p:nvSpPr>
          <p:cNvPr id="53269" name="Text Box 17"/>
          <p:cNvSpPr txBox="1">
            <a:spLocks noChangeArrowheads="1"/>
          </p:cNvSpPr>
          <p:nvPr/>
        </p:nvSpPr>
        <p:spPr bwMode="auto">
          <a:xfrm>
            <a:off x="1588" y="2506663"/>
            <a:ext cx="1033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V</a:t>
            </a:r>
            <a:r>
              <a:rPr lang="en-US" sz="1600" i="1" baseline="-25000">
                <a:solidFill>
                  <a:srgbClr val="000099"/>
                </a:solidFill>
              </a:rPr>
              <a:t>rx</a:t>
            </a:r>
            <a:r>
              <a:rPr lang="en-US" sz="1600" i="1">
                <a:solidFill>
                  <a:srgbClr val="000099"/>
                </a:solidFill>
              </a:rPr>
              <a:t> +V</a:t>
            </a:r>
            <a:r>
              <a:rPr lang="en-US" sz="1600" i="1" baseline="-25000">
                <a:solidFill>
                  <a:srgbClr val="000099"/>
                </a:solidFill>
              </a:rPr>
              <a:t>cold</a:t>
            </a:r>
            <a:endParaRPr lang="en-US" sz="1600" baseline="-25000">
              <a:solidFill>
                <a:srgbClr val="000099"/>
              </a:solidFill>
            </a:endParaRPr>
          </a:p>
        </p:txBody>
      </p:sp>
      <p:sp>
        <p:nvSpPr>
          <p:cNvPr id="53270" name="Text Box 18"/>
          <p:cNvSpPr txBox="1">
            <a:spLocks noChangeArrowheads="1"/>
          </p:cNvSpPr>
          <p:nvPr/>
        </p:nvSpPr>
        <p:spPr bwMode="auto">
          <a:xfrm>
            <a:off x="0" y="1590675"/>
            <a:ext cx="1023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0099"/>
                </a:solidFill>
              </a:rPr>
              <a:t>V</a:t>
            </a:r>
            <a:r>
              <a:rPr lang="en-US" sz="1600" i="1" baseline="-25000">
                <a:solidFill>
                  <a:srgbClr val="000099"/>
                </a:solidFill>
              </a:rPr>
              <a:t>rx</a:t>
            </a:r>
            <a:r>
              <a:rPr lang="en-US" sz="1600" i="1">
                <a:solidFill>
                  <a:srgbClr val="000099"/>
                </a:solidFill>
              </a:rPr>
              <a:t> + V</a:t>
            </a:r>
            <a:r>
              <a:rPr lang="en-US" sz="1600" i="1" baseline="-25000">
                <a:solidFill>
                  <a:srgbClr val="000099"/>
                </a:solidFill>
              </a:rPr>
              <a:t>hot</a:t>
            </a:r>
            <a:endParaRPr lang="en-US" sz="1600" baseline="-25000">
              <a:solidFill>
                <a:srgbClr val="000099"/>
              </a:solidFill>
            </a:endParaRPr>
          </a:p>
        </p:txBody>
      </p:sp>
      <p:sp>
        <p:nvSpPr>
          <p:cNvPr id="53271" name="Text Box 19"/>
          <p:cNvSpPr txBox="1">
            <a:spLocks noChangeArrowheads="1"/>
          </p:cNvSpPr>
          <p:nvPr/>
        </p:nvSpPr>
        <p:spPr bwMode="auto">
          <a:xfrm>
            <a:off x="184150" y="3548063"/>
            <a:ext cx="534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000099"/>
                </a:solidFill>
                <a:latin typeface="Symbol" charset="2"/>
              </a:rPr>
              <a:t>-</a:t>
            </a:r>
            <a:r>
              <a:rPr lang="en-US" sz="1600" i="1">
                <a:solidFill>
                  <a:srgbClr val="000099"/>
                </a:solidFill>
              </a:rPr>
              <a:t>T</a:t>
            </a:r>
            <a:r>
              <a:rPr lang="en-US" sz="1600" baseline="-25000">
                <a:solidFill>
                  <a:srgbClr val="000099"/>
                </a:solidFill>
              </a:rPr>
              <a:t>rx</a:t>
            </a:r>
          </a:p>
        </p:txBody>
      </p:sp>
      <p:sp>
        <p:nvSpPr>
          <p:cNvPr id="176154" name="Text Box 26"/>
          <p:cNvSpPr txBox="1">
            <a:spLocks noChangeArrowheads="1"/>
          </p:cNvSpPr>
          <p:nvPr/>
        </p:nvSpPr>
        <p:spPr bwMode="auto">
          <a:xfrm>
            <a:off x="4305300" y="2797175"/>
            <a:ext cx="4776788" cy="147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tabLst>
                <a:tab pos="3429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To measure </a:t>
            </a:r>
            <a:r>
              <a:rPr lang="en-US" sz="1800" dirty="0" err="1">
                <a:solidFill>
                  <a:srgbClr val="000000"/>
                </a:solidFill>
              </a:rPr>
              <a:t>T</a:t>
            </a:r>
            <a:r>
              <a:rPr lang="en-US" sz="1800" baseline="-25000" dirty="0" err="1">
                <a:solidFill>
                  <a:srgbClr val="000000"/>
                </a:solidFill>
              </a:rPr>
              <a:t>rx</a:t>
            </a:r>
            <a:r>
              <a:rPr lang="en-US" sz="1800" dirty="0">
                <a:solidFill>
                  <a:srgbClr val="000000"/>
                </a:solidFill>
              </a:rPr>
              <a:t>, you need measurements of two calibrated ‘loads</a:t>
            </a:r>
            <a:r>
              <a:rPr lang="en-US" sz="1800" dirty="0" smtClean="0">
                <a:solidFill>
                  <a:srgbClr val="000000"/>
                </a:solidFill>
              </a:rPr>
              <a:t>’.  In the lab, you use:</a:t>
            </a:r>
            <a:endParaRPr lang="en-US" sz="1800" dirty="0">
              <a:solidFill>
                <a:srgbClr val="000000"/>
              </a:solidFill>
            </a:endParaRPr>
          </a:p>
          <a:p>
            <a:pPr algn="l">
              <a:spcBef>
                <a:spcPct val="50000"/>
              </a:spcBef>
              <a:tabLst>
                <a:tab pos="3429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      </a:t>
            </a:r>
            <a:r>
              <a:rPr lang="en-US" sz="1800" dirty="0" err="1">
                <a:solidFill>
                  <a:srgbClr val="000000"/>
                </a:solidFill>
              </a:rPr>
              <a:t>T</a:t>
            </a:r>
            <a:r>
              <a:rPr lang="en-US" sz="1800" b="1" baseline="-25000" dirty="0" err="1">
                <a:solidFill>
                  <a:srgbClr val="000000"/>
                </a:solidFill>
              </a:rPr>
              <a:t>cold</a:t>
            </a:r>
            <a:r>
              <a:rPr lang="en-US" sz="1800" dirty="0">
                <a:solidFill>
                  <a:srgbClr val="000000"/>
                </a:solidFill>
              </a:rPr>
              <a:t> = 77 K liquid nitrogen load</a:t>
            </a:r>
          </a:p>
          <a:p>
            <a:pPr algn="l">
              <a:spcBef>
                <a:spcPct val="50000"/>
              </a:spcBef>
              <a:tabLst>
                <a:tab pos="3429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       </a:t>
            </a:r>
            <a:r>
              <a:rPr lang="en-US" sz="1800" dirty="0" err="1">
                <a:solidFill>
                  <a:srgbClr val="000000"/>
                </a:solidFill>
              </a:rPr>
              <a:t>T</a:t>
            </a:r>
            <a:r>
              <a:rPr lang="en-US" sz="1800" b="1" baseline="-25000" dirty="0" err="1">
                <a:solidFill>
                  <a:srgbClr val="000000"/>
                </a:solidFill>
              </a:rPr>
              <a:t>hot</a:t>
            </a:r>
            <a:r>
              <a:rPr lang="en-US" sz="1800" dirty="0">
                <a:solidFill>
                  <a:srgbClr val="000000"/>
                </a:solidFill>
              </a:rPr>
              <a:t> = Room temperature load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448050" y="1828800"/>
            <a:ext cx="5399088" cy="971550"/>
            <a:chOff x="3533085" y="2166668"/>
            <a:chExt cx="5399248" cy="971264"/>
          </a:xfrm>
        </p:grpSpPr>
        <p:pic>
          <p:nvPicPr>
            <p:cNvPr id="53286" name="Picture 3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</a:blip>
            <a:srcRect b="8696"/>
            <a:stretch>
              <a:fillRect/>
            </a:stretch>
          </p:blipFill>
          <p:spPr bwMode="auto">
            <a:xfrm>
              <a:off x="4880467" y="2227741"/>
              <a:ext cx="2652631" cy="91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3287" name="Text Box 34"/>
            <p:cNvSpPr txBox="1">
              <a:spLocks noChangeArrowheads="1"/>
            </p:cNvSpPr>
            <p:nvPr/>
          </p:nvSpPr>
          <p:spPr bwMode="auto">
            <a:xfrm>
              <a:off x="3533085" y="2572272"/>
              <a:ext cx="1372550" cy="369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/>
                <a:t>Power(</a:t>
              </a:r>
              <a:r>
                <a:rPr lang="en-US" sz="1800" dirty="0" err="1">
                  <a:latin typeface="Symbol" charset="2"/>
                </a:rPr>
                <a:t>n</a:t>
              </a:r>
              <a:r>
                <a:rPr lang="en-US" sz="1800" dirty="0"/>
                <a:t>) </a:t>
              </a:r>
              <a:r>
                <a:rPr lang="en-US" sz="1800" dirty="0" err="1">
                  <a:sym typeface="Wingdings" charset="2"/>
                </a:rPr>
                <a:t></a:t>
              </a:r>
              <a:endParaRPr lang="en-US" sz="1800" dirty="0">
                <a:sym typeface="Wingdings" charset="2"/>
              </a:endParaRPr>
            </a:p>
          </p:txBody>
        </p:sp>
        <p:sp>
          <p:nvSpPr>
            <p:cNvPr id="53288" name="Text Box 35"/>
            <p:cNvSpPr txBox="1">
              <a:spLocks noChangeArrowheads="1"/>
            </p:cNvSpPr>
            <p:nvPr/>
          </p:nvSpPr>
          <p:spPr bwMode="auto">
            <a:xfrm>
              <a:off x="7569925" y="2457887"/>
              <a:ext cx="1362408" cy="4615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 err="1">
                  <a:sym typeface="Wingdings" charset="2"/>
                </a:rPr>
                <a:t></a:t>
              </a:r>
              <a:r>
                <a:rPr lang="en-US" dirty="0">
                  <a:sym typeface="Wingdings" charset="2"/>
                </a:rPr>
                <a:t> </a:t>
              </a:r>
              <a:r>
                <a:rPr lang="en-US" sz="1800" dirty="0"/>
                <a:t>Voltage</a:t>
              </a:r>
              <a:endParaRPr lang="en-US" dirty="0"/>
            </a:p>
          </p:txBody>
        </p:sp>
        <p:sp>
          <p:nvSpPr>
            <p:cNvPr id="53289" name="Text Box 36"/>
            <p:cNvSpPr txBox="1">
              <a:spLocks noChangeArrowheads="1"/>
            </p:cNvSpPr>
            <p:nvPr/>
          </p:nvSpPr>
          <p:spPr bwMode="auto">
            <a:xfrm>
              <a:off x="4660711" y="2166668"/>
              <a:ext cx="250078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Power detector P </a:t>
              </a:r>
              <a:r>
                <a:rPr lang="en-US" sz="1600">
                  <a:solidFill>
                    <a:srgbClr val="000000"/>
                  </a:solidFill>
                  <a:sym typeface="Symbol" charset="2"/>
                </a:rPr>
                <a:t> V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5268913" y="804863"/>
            <a:ext cx="3571875" cy="1038303"/>
            <a:chOff x="3744546" y="1564927"/>
            <a:chExt cx="3571382" cy="1039157"/>
          </a:xfrm>
        </p:grpSpPr>
        <p:sp>
          <p:nvSpPr>
            <p:cNvPr id="53280" name="Text Box 20"/>
            <p:cNvSpPr txBox="1">
              <a:spLocks noChangeArrowheads="1"/>
            </p:cNvSpPr>
            <p:nvPr/>
          </p:nvSpPr>
          <p:spPr bwMode="auto">
            <a:xfrm>
              <a:off x="4524425" y="2128248"/>
              <a:ext cx="990600" cy="46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/>
                <a:t>Unknown slope</a:t>
              </a:r>
            </a:p>
          </p:txBody>
        </p:sp>
        <p:sp>
          <p:nvSpPr>
            <p:cNvPr id="53281" name="Line 21"/>
            <p:cNvSpPr>
              <a:spLocks noChangeShapeType="1"/>
            </p:cNvSpPr>
            <p:nvPr/>
          </p:nvSpPr>
          <p:spPr bwMode="auto">
            <a:xfrm flipV="1">
              <a:off x="5103520" y="1908677"/>
              <a:ext cx="0" cy="209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82" name="Text Box 22"/>
            <p:cNvSpPr txBox="1">
              <a:spLocks noChangeArrowheads="1"/>
            </p:cNvSpPr>
            <p:nvPr/>
          </p:nvSpPr>
          <p:spPr bwMode="auto">
            <a:xfrm>
              <a:off x="5290658" y="2142039"/>
              <a:ext cx="1044575" cy="46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/>
                <a:t>Calibrated ‘load’</a:t>
              </a:r>
            </a:p>
          </p:txBody>
        </p:sp>
        <p:sp>
          <p:nvSpPr>
            <p:cNvPr id="53283" name="Line 23"/>
            <p:cNvSpPr>
              <a:spLocks noChangeShapeType="1"/>
            </p:cNvSpPr>
            <p:nvPr/>
          </p:nvSpPr>
          <p:spPr bwMode="auto">
            <a:xfrm flipV="1">
              <a:off x="5740512" y="1934077"/>
              <a:ext cx="0" cy="209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84" name="Text Box 24"/>
            <p:cNvSpPr txBox="1">
              <a:spLocks noChangeArrowheads="1"/>
            </p:cNvSpPr>
            <p:nvPr/>
          </p:nvSpPr>
          <p:spPr bwMode="auto">
            <a:xfrm>
              <a:off x="6237213" y="2142039"/>
              <a:ext cx="1078715" cy="46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/>
                <a:t>Receiver temperature </a:t>
              </a:r>
            </a:p>
          </p:txBody>
        </p:sp>
        <p:sp>
          <p:nvSpPr>
            <p:cNvPr id="53285" name="Line 25"/>
            <p:cNvSpPr>
              <a:spLocks noChangeShapeType="1"/>
            </p:cNvSpPr>
            <p:nvPr/>
          </p:nvSpPr>
          <p:spPr bwMode="auto">
            <a:xfrm flipH="1" flipV="1">
              <a:off x="6389272" y="1917625"/>
              <a:ext cx="266823" cy="214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53252" name="Object 4"/>
            <p:cNvGraphicFramePr>
              <a:graphicFrameLocks noChangeAspect="1"/>
            </p:cNvGraphicFramePr>
            <p:nvPr/>
          </p:nvGraphicFramePr>
          <p:xfrm>
            <a:off x="3744546" y="1564927"/>
            <a:ext cx="2845994" cy="3400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" name="Equation" r:id="rId4" imgW="1701800" imgH="203200" progId="Equation.3">
                    <p:embed/>
                  </p:oleObj>
                </mc:Choice>
                <mc:Fallback>
                  <p:oleObj name="Equation" r:id="rId4" imgW="170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546" y="1564927"/>
                          <a:ext cx="2845994" cy="3400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FF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966788" y="4356710"/>
            <a:ext cx="7781925" cy="1547203"/>
            <a:chOff x="966193" y="4357406"/>
            <a:chExt cx="7782197" cy="1545715"/>
          </a:xfrm>
        </p:grpSpPr>
        <p:graphicFrame>
          <p:nvGraphicFramePr>
            <p:cNvPr id="53250" name="Object 2"/>
            <p:cNvGraphicFramePr>
              <a:graphicFrameLocks noChangeAspect="1"/>
            </p:cNvGraphicFramePr>
            <p:nvPr/>
          </p:nvGraphicFramePr>
          <p:xfrm>
            <a:off x="4517314" y="4358531"/>
            <a:ext cx="2209800" cy="692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8" name="Equation" r:id="rId6" imgW="1257120" imgH="393480" progId="Equation.3">
                    <p:embed/>
                  </p:oleObj>
                </mc:Choice>
                <mc:Fallback>
                  <p:oleObj name="Equation" r:id="rId6" imgW="12571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7314" y="4358531"/>
                          <a:ext cx="2209800" cy="6921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FF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51" name="Object 3"/>
            <p:cNvGraphicFramePr>
              <a:graphicFrameLocks noChangeAspect="1"/>
            </p:cNvGraphicFramePr>
            <p:nvPr/>
          </p:nvGraphicFramePr>
          <p:xfrm>
            <a:off x="2266152" y="5094219"/>
            <a:ext cx="1699672" cy="73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9" name="Equation" r:id="rId8" imgW="1002960" imgH="431640" progId="Equation.3">
                    <p:embed/>
                  </p:oleObj>
                </mc:Choice>
                <mc:Fallback>
                  <p:oleObj name="Equation" r:id="rId8" imgW="10029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6152" y="5094219"/>
                          <a:ext cx="1699672" cy="7324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FF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53" name="Object 5"/>
            <p:cNvGraphicFramePr>
              <a:graphicFrameLocks noChangeAspect="1"/>
            </p:cNvGraphicFramePr>
            <p:nvPr/>
          </p:nvGraphicFramePr>
          <p:xfrm>
            <a:off x="2806020" y="4410182"/>
            <a:ext cx="1124725" cy="2958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0" name="Equation" r:id="rId10" imgW="673100" imgH="177800" progId="Equation.3">
                    <p:embed/>
                  </p:oleObj>
                </mc:Choice>
                <mc:Fallback>
                  <p:oleObj name="Equation" r:id="rId10" imgW="6731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6020" y="4410182"/>
                          <a:ext cx="1124725" cy="29588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FF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78" name="TextBox 42"/>
            <p:cNvSpPr txBox="1">
              <a:spLocks noChangeArrowheads="1"/>
            </p:cNvSpPr>
            <p:nvPr/>
          </p:nvSpPr>
          <p:spPr bwMode="auto">
            <a:xfrm>
              <a:off x="1108172" y="4357406"/>
              <a:ext cx="1618682" cy="368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dirty="0"/>
                <a:t>Starting from </a:t>
              </a:r>
            </a:p>
          </p:txBody>
        </p:sp>
        <p:sp>
          <p:nvSpPr>
            <p:cNvPr id="53279" name="TextBox 43"/>
            <p:cNvSpPr txBox="1">
              <a:spLocks noChangeArrowheads="1"/>
            </p:cNvSpPr>
            <p:nvPr/>
          </p:nvSpPr>
          <p:spPr bwMode="auto">
            <a:xfrm>
              <a:off x="966193" y="5107398"/>
              <a:ext cx="1263694" cy="645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dirty="0" smtClean="0"/>
                <a:t>Define </a:t>
              </a:r>
              <a:r>
                <a:rPr lang="en-US" sz="1800" dirty="0"/>
                <a:t>the </a:t>
              </a:r>
              <a:endParaRPr lang="en-US" sz="1800" dirty="0" smtClean="0"/>
            </a:p>
            <a:p>
              <a:pPr algn="l"/>
              <a:r>
                <a:rPr lang="en-US" sz="1800" dirty="0" smtClean="0"/>
                <a:t>“</a:t>
              </a:r>
              <a:r>
                <a:rPr lang="en-US" sz="1800" dirty="0"/>
                <a:t>Y” factor</a:t>
              </a:r>
            </a:p>
          </p:txBody>
        </p:sp>
        <p:graphicFrame>
          <p:nvGraphicFramePr>
            <p:cNvPr id="53254" name="Object 6"/>
            <p:cNvGraphicFramePr>
              <a:graphicFrameLocks noChangeAspect="1"/>
            </p:cNvGraphicFramePr>
            <p:nvPr/>
          </p:nvGraphicFramePr>
          <p:xfrm>
            <a:off x="4347840" y="5276058"/>
            <a:ext cx="4400550" cy="62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1" name="Equation" r:id="rId12" imgW="2844800" imgH="406400" progId="Equation.3">
                    <p:embed/>
                  </p:oleObj>
                </mc:Choice>
                <mc:Fallback>
                  <p:oleObj name="Equation" r:id="rId12" imgW="28448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7840" y="5276058"/>
                          <a:ext cx="4400550" cy="6270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99FF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276" name="Rectangle 46"/>
          <p:cNvSpPr>
            <a:spLocks noChangeArrowheads="1"/>
          </p:cNvSpPr>
          <p:nvPr/>
        </p:nvSpPr>
        <p:spPr bwMode="auto">
          <a:xfrm>
            <a:off x="282750" y="171830"/>
            <a:ext cx="8974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Sensitivity:   </a:t>
            </a:r>
            <a:r>
              <a:rPr lang="en-US" sz="2800" b="1" dirty="0" err="1" smtClean="0">
                <a:solidFill>
                  <a:srgbClr val="800000"/>
                </a:solidFill>
                <a:latin typeface="Gill Sans MT"/>
                <a:cs typeface="Gill Sans MT"/>
              </a:rPr>
              <a:t>T</a:t>
            </a:r>
            <a:r>
              <a:rPr lang="en-US" sz="2800" b="1" baseline="-25000" dirty="0" err="1" smtClean="0">
                <a:solidFill>
                  <a:srgbClr val="800000"/>
                </a:solidFill>
                <a:latin typeface="Gill Sans MT"/>
                <a:cs typeface="Gill Sans MT"/>
              </a:rPr>
              <a:t>rx</a:t>
            </a:r>
            <a:r>
              <a:rPr lang="en-US" sz="28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Gill Sans MT"/>
                <a:cs typeface="Gill Sans MT"/>
              </a:rPr>
              <a:t>and the Temperature Scale</a:t>
            </a:r>
          </a:p>
        </p:txBody>
      </p:sp>
    </p:spTree>
    <p:extLst>
      <p:ext uri="{BB962C8B-B14F-4D97-AF65-F5344CB8AC3E}">
        <p14:creationId xmlns:p14="http://schemas.microsoft.com/office/powerpoint/2010/main" val="248969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02" y="163858"/>
            <a:ext cx="4269142" cy="721531"/>
          </a:xfrm>
        </p:spPr>
        <p:txBody>
          <a:bodyPr/>
          <a:lstStyle/>
          <a:p>
            <a:r>
              <a:rPr lang="en-US" sz="3200" dirty="0" smtClean="0"/>
              <a:t>ALMA Sensitivity:  Band 6 (230 GHz)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 descr="X5adspw15tsy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 r="6172"/>
          <a:stretch/>
        </p:blipFill>
        <p:spPr>
          <a:xfrm>
            <a:off x="4978533" y="3705276"/>
            <a:ext cx="3364338" cy="2454973"/>
          </a:xfrm>
          <a:prstGeom prst="rect">
            <a:avLst/>
          </a:prstGeom>
        </p:spPr>
      </p:pic>
      <p:pic>
        <p:nvPicPr>
          <p:cNvPr id="8" name="Picture 7" descr="X5adspw15tr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r="7849"/>
          <a:stretch/>
        </p:blipFill>
        <p:spPr>
          <a:xfrm>
            <a:off x="4999996" y="716577"/>
            <a:ext cx="3229604" cy="2609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9869" y="221534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8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RX</a:t>
            </a: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 receiver sensitivity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0555" y="3217882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8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SYS</a:t>
            </a: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 system sensitivity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1883" y="5174514"/>
            <a:ext cx="1316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32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 </a:t>
            </a:r>
            <a:r>
              <a:rPr lang="en-US" sz="32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line</a:t>
            </a:r>
            <a:r>
              <a:rPr lang="en-US" sz="32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pic>
        <p:nvPicPr>
          <p:cNvPr id="12" name="Picture 11" descr="scan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r="13190"/>
          <a:stretch/>
        </p:blipFill>
        <p:spPr>
          <a:xfrm>
            <a:off x="392957" y="2591248"/>
            <a:ext cx="4045953" cy="31859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957" y="1299334"/>
            <a:ext cx="480131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Autocorrelation spectra from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Tsys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scan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Note 3dB IF power variation vs.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freq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Shape is removed from cross-correlation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 - 2012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2338" cy="1175657"/>
          </a:xfrm>
        </p:spPr>
        <p:txBody>
          <a:bodyPr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T(Rx) vs. Frequency for JVLA Receiver Bands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526137"/>
              </p:ext>
            </p:extLst>
          </p:nvPr>
        </p:nvGraphicFramePr>
        <p:xfrm>
          <a:off x="0" y="150725"/>
          <a:ext cx="9143999" cy="670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oup 13"/>
          <p:cNvGraphicFramePr>
            <a:graphicFrameLocks noGrp="1"/>
          </p:cNvGraphicFramePr>
          <p:nvPr>
            <p:ph sz="half" idx="2"/>
          </p:nvPr>
        </p:nvGraphicFramePr>
        <p:xfrm>
          <a:off x="4543536" y="80384"/>
          <a:ext cx="4419600" cy="953331"/>
        </p:xfrm>
        <a:graphic>
          <a:graphicData uri="http://schemas.openxmlformats.org/drawingml/2006/table">
            <a:tbl>
              <a:tblPr/>
              <a:tblGrid>
                <a:gridCol w="581894"/>
                <a:gridCol w="484909"/>
                <a:gridCol w="457200"/>
                <a:gridCol w="457200"/>
                <a:gridCol w="457197"/>
                <a:gridCol w="533400"/>
                <a:gridCol w="457200"/>
                <a:gridCol w="533400"/>
                <a:gridCol w="457200"/>
              </a:tblGrid>
              <a:tr h="317777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Original EVLA Project Book -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Rx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Requirements (Band Center)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17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17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Rx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36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Antenna properties on your data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1795" y="1109137"/>
            <a:ext cx="859367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Antenna amplitude and phase patterns cause amplitude and phase to vary across the field of view.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Polarization properties of the antenna modify the apparent polarization of the source.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Antenna pointing errors cause time varying amplitude and phase errors.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Variation in noise pickup from the ground can cause time-variable amplitude errors.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Deformations of the antenna surface can cause amplitude and phase errors, especially at short wavelengths.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114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x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8" b="32126"/>
          <a:stretch/>
        </p:blipFill>
        <p:spPr>
          <a:xfrm>
            <a:off x="778098" y="4760179"/>
            <a:ext cx="7794069" cy="17785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Radiometer equation derivation &amp; simulation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5167" y="908518"/>
            <a:ext cx="8229599" cy="952991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 smtClean="0"/>
              <a:t>Consider a sample time </a:t>
            </a:r>
            <a:r>
              <a:rPr lang="en-US" sz="1800" dirty="0"/>
              <a:t>series </a:t>
            </a:r>
            <a:r>
              <a:rPr lang="en-US" sz="1800" dirty="0" smtClean="0"/>
              <a:t>of an RF signal:  </a:t>
            </a:r>
            <a:r>
              <a:rPr lang="en-US" sz="1800" dirty="0" err="1" smtClean="0"/>
              <a:t>x</a:t>
            </a:r>
            <a:r>
              <a:rPr lang="en-US" sz="1800" baseline="-25000" dirty="0" err="1" smtClean="0"/>
              <a:t>n</a:t>
            </a:r>
            <a:r>
              <a:rPr lang="en-US" sz="1800" dirty="0" smtClean="0"/>
              <a:t> </a:t>
            </a:r>
            <a:r>
              <a:rPr lang="en-US" sz="1800" dirty="0"/>
              <a:t>~ </a:t>
            </a:r>
            <a:r>
              <a:rPr lang="en-US" sz="1800" dirty="0" smtClean="0"/>
              <a:t>N (mean=0, variance=σ</a:t>
            </a:r>
            <a:r>
              <a:rPr lang="en-US" sz="1800" baseline="30000" dirty="0" smtClean="0"/>
              <a:t>2</a:t>
            </a:r>
            <a:r>
              <a:rPr lang="en-US" sz="1800" dirty="0"/>
              <a:t>) </a:t>
            </a:r>
            <a:r>
              <a:rPr lang="en-US" sz="1600" dirty="0"/>
              <a:t> 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Normalize it by its standard deviation:  Z</a:t>
            </a:r>
            <a:r>
              <a:rPr lang="en-US" sz="1800" baseline="-25000" dirty="0" smtClean="0"/>
              <a:t>n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err="1"/>
              <a:t>x</a:t>
            </a:r>
            <a:r>
              <a:rPr lang="en-US" sz="1800" baseline="-25000" dirty="0" err="1"/>
              <a:t>n</a:t>
            </a:r>
            <a:r>
              <a:rPr lang="en-US" sz="1800" baseline="-25000" dirty="0"/>
              <a:t> </a:t>
            </a:r>
            <a:r>
              <a:rPr lang="en-US" sz="1800" dirty="0"/>
              <a:t>/ </a:t>
            </a:r>
            <a:r>
              <a:rPr lang="en-US" sz="1800" dirty="0" err="1"/>
              <a:t>σ</a:t>
            </a:r>
            <a:r>
              <a:rPr lang="en-US" sz="1800" dirty="0"/>
              <a:t> ,  </a:t>
            </a:r>
            <a:r>
              <a:rPr lang="en-US" sz="1800" dirty="0" err="1"/>
              <a:t>x</a:t>
            </a:r>
            <a:r>
              <a:rPr lang="en-US" sz="1800" baseline="-25000" dirty="0" err="1"/>
              <a:t>n</a:t>
            </a:r>
            <a:r>
              <a:rPr lang="en-US" sz="1800" dirty="0"/>
              <a:t> =</a:t>
            </a:r>
            <a:r>
              <a:rPr lang="en-US" sz="1800" dirty="0" err="1" smtClean="0"/>
              <a:t>σZ</a:t>
            </a:r>
            <a:r>
              <a:rPr lang="en-US" sz="1800" baseline="-25000" dirty="0" err="1" smtClean="0"/>
              <a:t>n</a:t>
            </a: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baseline="-25000" dirty="0"/>
          </a:p>
          <a:p>
            <a:pPr lvl="0">
              <a:buAutoNum type="arabicPeriod" startAt="2"/>
            </a:pP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baseline="-25000" dirty="0"/>
          </a:p>
          <a:p>
            <a:pPr lvl="0">
              <a:buAutoNum type="arabicPeriod" startAt="2"/>
            </a:pP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baseline="-25000" dirty="0"/>
          </a:p>
          <a:p>
            <a:pPr lvl="0">
              <a:buAutoNum type="arabicPeriod" startAt="2"/>
            </a:pP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baseline="-25000" dirty="0"/>
          </a:p>
          <a:p>
            <a:pPr lvl="0">
              <a:buAutoNum type="arabicPeriod" startAt="2"/>
            </a:pPr>
            <a:endParaRPr lang="en-US" sz="1800" baseline="-25000" dirty="0" smtClean="0"/>
          </a:p>
          <a:p>
            <a:pPr lvl="0">
              <a:buAutoNum type="arabicPeriod" startAt="2"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16" name="Picture 15" descr="rx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5045" r="7843" b="62197"/>
          <a:stretch/>
        </p:blipFill>
        <p:spPr>
          <a:xfrm>
            <a:off x="529355" y="1604511"/>
            <a:ext cx="7449196" cy="20826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320" y="3752589"/>
            <a:ext cx="834586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+mj-lt"/>
              <a:buAutoNum type="arabicPeriod" startAt="3"/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Square this to get the power:  Z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n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2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=</a:t>
            </a:r>
            <a:r>
              <a:rPr lang="en-US" sz="1800" dirty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χ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(1)  is the Chi square distribution with 1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d.o.f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. </a:t>
            </a:r>
          </a:p>
          <a:p>
            <a:pPr marL="342900" lvl="0" indent="-342900" eaLnBrk="0" hangingPunct="0">
              <a:spcBef>
                <a:spcPct val="20000"/>
              </a:spcBef>
              <a:buFont typeface="+mj-lt"/>
              <a:buAutoNum type="arabicPeriod" startAt="3"/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x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n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= σ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Z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n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2 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=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Γ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(1/2 , 2σ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)  = the gamma distribution 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(c.f. constant * Chi square)</a:t>
            </a:r>
          </a:p>
          <a:p>
            <a:pPr lvl="0"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	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with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expectation mean =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μ</a:t>
            </a:r>
            <a:r>
              <a:rPr lang="en-US" sz="1800" baseline="-25000" dirty="0" err="1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gamma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 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= σ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, and expectation variance =σ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gamma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= 2σ</a:t>
            </a:r>
            <a:r>
              <a:rPr lang="en-US" sz="1800" baseline="30000" dirty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4</a:t>
            </a:r>
            <a:endParaRPr lang="en-US" sz="1800" dirty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4602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Radiometer equation derivation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1006" y="798070"/>
            <a:ext cx="8317624" cy="5276452"/>
          </a:xfrm>
        </p:spPr>
        <p:txBody>
          <a:bodyPr/>
          <a:lstStyle/>
          <a:p>
            <a:pPr marL="285750" indent="-285750">
              <a:buNone/>
            </a:pPr>
            <a:r>
              <a:rPr lang="en-US" sz="1800" dirty="0" smtClean="0"/>
              <a:t>5.  The </a:t>
            </a:r>
            <a:r>
              <a:rPr lang="en-US" sz="1800" dirty="0" err="1"/>
              <a:t>Nyquist</a:t>
            </a:r>
            <a:r>
              <a:rPr lang="en-US" sz="1800" dirty="0"/>
              <a:t> sample rate is </a:t>
            </a:r>
            <a:r>
              <a:rPr lang="en-US" sz="1800" dirty="0" smtClean="0"/>
              <a:t>twice the bandwidth (2β) </a:t>
            </a:r>
            <a:r>
              <a:rPr lang="en-US" sz="1800" dirty="0"/>
              <a:t>and the time interval of </a:t>
            </a:r>
            <a:r>
              <a:rPr lang="en-US" sz="1800" dirty="0" smtClean="0"/>
              <a:t>the data is </a:t>
            </a:r>
            <a:r>
              <a:rPr lang="en-US" sz="1800" dirty="0" err="1" smtClean="0"/>
              <a:t>τ</a:t>
            </a:r>
            <a:r>
              <a:rPr lang="en-US" sz="1800" dirty="0" smtClean="0"/>
              <a:t>, making the </a:t>
            </a:r>
            <a:r>
              <a:rPr lang="en-US" sz="1800" dirty="0"/>
              <a:t>number of statistically independent samples </a:t>
            </a:r>
            <a:r>
              <a:rPr lang="en-US" sz="1800" dirty="0" smtClean="0"/>
              <a:t>N </a:t>
            </a:r>
            <a:r>
              <a:rPr lang="en-US" sz="1800" dirty="0"/>
              <a:t>= 2β</a:t>
            </a:r>
            <a:r>
              <a:rPr lang="en-US" sz="1800" dirty="0" err="1"/>
              <a:t>τ</a:t>
            </a:r>
            <a:r>
              <a:rPr lang="en-US" sz="1800" dirty="0"/>
              <a:t> </a:t>
            </a:r>
            <a:endParaRPr lang="en-US" sz="1800" dirty="0" smtClean="0"/>
          </a:p>
          <a:p>
            <a:pPr marL="285750" indent="-285750">
              <a:buAutoNum type="arabicPeriod" startAt="6"/>
            </a:pPr>
            <a:r>
              <a:rPr lang="en-US" sz="1800" dirty="0" smtClean="0"/>
              <a:t>The </a:t>
            </a:r>
            <a:r>
              <a:rPr lang="en-US" sz="1800" dirty="0"/>
              <a:t>Standard Error of the </a:t>
            </a:r>
            <a:r>
              <a:rPr lang="en-US" sz="1800" dirty="0" smtClean="0"/>
              <a:t>Mean* states </a:t>
            </a:r>
            <a:r>
              <a:rPr lang="en-US" sz="1800" dirty="0"/>
              <a:t>that the sample power </a:t>
            </a:r>
            <a:r>
              <a:rPr lang="en-US" sz="1800" dirty="0" smtClean="0"/>
              <a:t>as computed from  (1</a:t>
            </a:r>
            <a:r>
              <a:rPr lang="en-US" sz="1800" dirty="0"/>
              <a:t>/</a:t>
            </a:r>
            <a:r>
              <a:rPr lang="en-US" sz="1800" dirty="0" smtClean="0"/>
              <a:t>N) </a:t>
            </a:r>
            <a:r>
              <a:rPr lang="en-US" sz="1800" dirty="0"/>
              <a:t>Σx</a:t>
            </a:r>
            <a:r>
              <a:rPr lang="en-US" sz="1800" baseline="-25000" dirty="0"/>
              <a:t>n</a:t>
            </a:r>
            <a:r>
              <a:rPr lang="en-US" sz="1800" baseline="30000" dirty="0"/>
              <a:t>2</a:t>
            </a:r>
            <a:r>
              <a:rPr lang="en-US" sz="1800" dirty="0"/>
              <a:t> will have a distribution variance of σ</a:t>
            </a:r>
            <a:r>
              <a:rPr lang="en-US" sz="1800" baseline="30000" dirty="0"/>
              <a:t>2</a:t>
            </a:r>
            <a:r>
              <a:rPr lang="en-US" sz="1800" baseline="-25000" dirty="0"/>
              <a:t>p</a:t>
            </a:r>
            <a:r>
              <a:rPr lang="en-US" sz="1800" dirty="0"/>
              <a:t> = 2σ</a:t>
            </a:r>
            <a:r>
              <a:rPr lang="en-US" sz="1800" baseline="30000" dirty="0"/>
              <a:t>4</a:t>
            </a:r>
            <a:r>
              <a:rPr lang="en-US" sz="1800" dirty="0"/>
              <a:t>/N  =  2σ</a:t>
            </a:r>
            <a:r>
              <a:rPr lang="en-US" sz="1800" baseline="30000" dirty="0"/>
              <a:t>4</a:t>
            </a:r>
            <a:r>
              <a:rPr lang="en-US" sz="1800" dirty="0"/>
              <a:t>/ (2β</a:t>
            </a:r>
            <a:r>
              <a:rPr lang="en-US" sz="1800" dirty="0" err="1"/>
              <a:t>τ</a:t>
            </a:r>
            <a:r>
              <a:rPr lang="en-US" sz="1800" dirty="0"/>
              <a:t>) =  σ</a:t>
            </a:r>
            <a:r>
              <a:rPr lang="en-US" sz="1800" baseline="30000" dirty="0"/>
              <a:t>4</a:t>
            </a:r>
            <a:r>
              <a:rPr lang="en-US" sz="1800" dirty="0"/>
              <a:t>/ (β</a:t>
            </a:r>
            <a:r>
              <a:rPr lang="en-US" sz="1800" dirty="0" err="1"/>
              <a:t>τ</a:t>
            </a:r>
            <a:r>
              <a:rPr lang="en-US" sz="1800" dirty="0"/>
              <a:t>) and </a:t>
            </a:r>
            <a:r>
              <a:rPr lang="en-US" sz="1800" dirty="0" smtClean="0"/>
              <a:t>thus its </a:t>
            </a:r>
            <a:r>
              <a:rPr lang="en-US" sz="1800" dirty="0"/>
              <a:t>standard deviation is  </a:t>
            </a:r>
            <a:r>
              <a:rPr lang="en-US" sz="1800" dirty="0" err="1"/>
              <a:t>σ</a:t>
            </a:r>
            <a:r>
              <a:rPr lang="en-US" sz="1800" baseline="-25000" dirty="0" err="1"/>
              <a:t>p</a:t>
            </a:r>
            <a:r>
              <a:rPr lang="en-US" sz="1800" baseline="-25000" dirty="0"/>
              <a:t> </a:t>
            </a:r>
            <a:r>
              <a:rPr lang="en-US" sz="1800" dirty="0"/>
              <a:t>= σ</a:t>
            </a:r>
            <a:r>
              <a:rPr lang="en-US" sz="1800" baseline="30000" dirty="0"/>
              <a:t>2</a:t>
            </a:r>
            <a:r>
              <a:rPr lang="en-US" sz="1800" dirty="0"/>
              <a:t> / √(</a:t>
            </a:r>
            <a:r>
              <a:rPr lang="en-US" sz="1800" dirty="0" smtClean="0"/>
              <a:t>β</a:t>
            </a:r>
            <a:r>
              <a:rPr lang="en-US" sz="1800" dirty="0" err="1" smtClean="0"/>
              <a:t>τ</a:t>
            </a:r>
            <a:r>
              <a:rPr lang="en-US" sz="1800" dirty="0" smtClean="0"/>
              <a:t>)</a:t>
            </a:r>
          </a:p>
          <a:p>
            <a:pPr marL="285750" indent="-285750">
              <a:buAutoNum type="arabicPeriod" startAt="6"/>
            </a:pPr>
            <a:endParaRPr lang="en-US" sz="1800" dirty="0"/>
          </a:p>
          <a:p>
            <a:pPr>
              <a:buAutoNum type="arabicPeriod" startAt="6"/>
            </a:pPr>
            <a:endParaRPr lang="en-US" sz="1600" dirty="0" smtClean="0"/>
          </a:p>
          <a:p>
            <a:pPr>
              <a:buAutoNum type="arabicPeriod" startAt="6"/>
            </a:pPr>
            <a:endParaRPr lang="en-US" sz="1600" dirty="0"/>
          </a:p>
          <a:p>
            <a:pPr>
              <a:buAutoNum type="arabicPeriod" startAt="6"/>
            </a:pPr>
            <a:endParaRPr lang="en-US" sz="1600" dirty="0" smtClean="0"/>
          </a:p>
          <a:p>
            <a:pPr>
              <a:buAutoNum type="arabicPeriod" startAt="6"/>
            </a:pPr>
            <a:endParaRPr lang="en-US" sz="1600" dirty="0"/>
          </a:p>
          <a:p>
            <a:pPr>
              <a:buAutoNum type="arabicPeriod" startAt="6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AutoNum type="arabicPeriod" startAt="7"/>
            </a:pPr>
            <a:r>
              <a:rPr lang="en-US" sz="1800" dirty="0" smtClean="0"/>
              <a:t>Substitute </a:t>
            </a:r>
            <a:r>
              <a:rPr lang="en-US" sz="1800" dirty="0" err="1" smtClean="0"/>
              <a:t>μ</a:t>
            </a:r>
            <a:r>
              <a:rPr lang="en-US" sz="1800" baseline="-25000" dirty="0" err="1"/>
              <a:t>gamma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(from Step 4) for </a:t>
            </a:r>
            <a:r>
              <a:rPr lang="en-US" sz="1800" dirty="0"/>
              <a:t>σ</a:t>
            </a:r>
            <a:r>
              <a:rPr lang="en-US" sz="1800" baseline="30000" dirty="0"/>
              <a:t>2</a:t>
            </a:r>
            <a:r>
              <a:rPr lang="en-US" sz="1800" dirty="0"/>
              <a:t> in the </a:t>
            </a:r>
            <a:r>
              <a:rPr lang="en-US" sz="1800" dirty="0" smtClean="0"/>
              <a:t>numerator: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p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 </a:t>
            </a:r>
            <a:r>
              <a:rPr lang="en-US" sz="1800" dirty="0"/>
              <a:t>=  </a:t>
            </a:r>
            <a:r>
              <a:rPr lang="en-US" sz="1800" dirty="0" err="1" smtClean="0"/>
              <a:t>μ</a:t>
            </a:r>
            <a:r>
              <a:rPr lang="en-US" sz="1800" baseline="-25000" dirty="0" err="1"/>
              <a:t>gamma</a:t>
            </a:r>
            <a:r>
              <a:rPr lang="en-US" sz="1800" dirty="0" smtClean="0"/>
              <a:t> </a:t>
            </a:r>
            <a:r>
              <a:rPr lang="en-US" sz="1800" dirty="0"/>
              <a:t>/ √(β</a:t>
            </a:r>
            <a:r>
              <a:rPr lang="en-US" sz="1800" dirty="0" err="1"/>
              <a:t>τ</a:t>
            </a:r>
            <a:r>
              <a:rPr lang="en-US" sz="1800" dirty="0"/>
              <a:t>) 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NOTE: </a:t>
            </a:r>
            <a:r>
              <a:rPr lang="en-US" sz="1800" dirty="0" err="1" smtClean="0"/>
              <a:t>μ</a:t>
            </a:r>
            <a:r>
              <a:rPr lang="en-US" sz="1800" baseline="-25000" dirty="0" err="1"/>
              <a:t>gamma</a:t>
            </a:r>
            <a:r>
              <a:rPr lang="en-US" sz="1800" baseline="-25000" dirty="0" smtClean="0"/>
              <a:t> </a:t>
            </a:r>
            <a:r>
              <a:rPr lang="en-US" sz="1800" dirty="0"/>
              <a:t>is the expectation mean of x</a:t>
            </a:r>
            <a:r>
              <a:rPr lang="en-US" sz="1800" baseline="-25000" dirty="0"/>
              <a:t>n</a:t>
            </a:r>
            <a:r>
              <a:rPr lang="en-US" sz="1800" baseline="30000" dirty="0"/>
              <a:t>2 </a:t>
            </a:r>
            <a:r>
              <a:rPr lang="en-US" sz="1800" dirty="0"/>
              <a:t>and is equivalent </a:t>
            </a:r>
            <a:r>
              <a:rPr lang="en-US" sz="1800" dirty="0" smtClean="0"/>
              <a:t>to the sample </a:t>
            </a:r>
            <a:r>
              <a:rPr lang="en-US" sz="1800" dirty="0"/>
              <a:t>mean power P for large N. </a:t>
            </a:r>
            <a:r>
              <a:rPr lang="en-US" sz="1800" dirty="0" smtClean="0"/>
              <a:t>    This gives: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p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 </a:t>
            </a:r>
            <a:r>
              <a:rPr lang="en-US" sz="1800" dirty="0"/>
              <a:t>=  P / √(β</a:t>
            </a:r>
            <a:r>
              <a:rPr lang="en-US" sz="1800" dirty="0" err="1"/>
              <a:t>τ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 smtClean="0"/>
              <a:t>8.  Radiometer output power in RJ limit is:   </a:t>
            </a:r>
            <a:r>
              <a:rPr lang="en-US" sz="1800" dirty="0"/>
              <a:t>P = k TβG </a:t>
            </a:r>
            <a:r>
              <a:rPr lang="en-US" sz="1800" dirty="0" smtClean="0"/>
              <a:t> (where G = gain)</a:t>
            </a:r>
          </a:p>
          <a:p>
            <a:pPr marL="0" indent="0">
              <a:buNone/>
            </a:pPr>
            <a:r>
              <a:rPr lang="en-US" sz="1800" dirty="0" smtClean="0"/>
              <a:t>		Thus,</a:t>
            </a:r>
            <a:r>
              <a:rPr lang="en-US" sz="1800" dirty="0"/>
              <a:t>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p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/P =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T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/T  and   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T</a:t>
            </a:r>
            <a:r>
              <a:rPr lang="en-US" sz="1800" baseline="-25000" dirty="0" smtClean="0"/>
              <a:t>  </a:t>
            </a:r>
            <a:r>
              <a:rPr lang="en-US" sz="1800" dirty="0" smtClean="0"/>
              <a:t> =  </a:t>
            </a:r>
            <a:r>
              <a:rPr lang="en-US" sz="1800" dirty="0"/>
              <a:t>T / √(β</a:t>
            </a:r>
            <a:r>
              <a:rPr lang="en-US" sz="1800" dirty="0" err="1"/>
              <a:t>τ</a:t>
            </a:r>
            <a:r>
              <a:rPr lang="en-US" sz="1800" dirty="0" smtClean="0"/>
              <a:t>)         independent of Gain!</a:t>
            </a:r>
            <a:endParaRPr lang="en-US" sz="1800" dirty="0"/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pic>
        <p:nvPicPr>
          <p:cNvPr id="10" name="Picture 9" descr="rx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67560" r="7561" b="3343"/>
          <a:stretch/>
        </p:blipFill>
        <p:spPr>
          <a:xfrm>
            <a:off x="211873" y="2264934"/>
            <a:ext cx="8772311" cy="217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89605" y="5632737"/>
            <a:ext cx="1877462" cy="350122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45575" y="6308209"/>
            <a:ext cx="3177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(*e.g. Casella </a:t>
            </a:r>
            <a:r>
              <a:rPr lang="en-US" sz="2000" dirty="0">
                <a:latin typeface="Gill Sans MT"/>
                <a:cs typeface="Gill Sans MT"/>
              </a:rPr>
              <a:t>&amp; Berger 2002)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5969" y="1994466"/>
            <a:ext cx="778215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Recall the input power level was 4!</a:t>
            </a:r>
          </a:p>
        </p:txBody>
      </p:sp>
    </p:spTree>
    <p:extLst>
      <p:ext uri="{BB962C8B-B14F-4D97-AF65-F5344CB8AC3E}">
        <p14:creationId xmlns:p14="http://schemas.microsoft.com/office/powerpoint/2010/main" val="219816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Further reading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514606"/>
            <a:ext cx="8115300" cy="3500760"/>
          </a:xfrm>
        </p:spPr>
        <p:txBody>
          <a:bodyPr/>
          <a:lstStyle/>
          <a:p>
            <a:r>
              <a:rPr lang="en-US" dirty="0" smtClean="0"/>
              <a:t>For more information on ALMA antennas, receivers, and </a:t>
            </a:r>
            <a:r>
              <a:rPr lang="en-US" dirty="0" err="1" smtClean="0"/>
              <a:t>correlators</a:t>
            </a:r>
            <a:r>
              <a:rPr lang="en-US" dirty="0" smtClean="0"/>
              <a:t>, see the ALMA Technical Handbook at    http://</a:t>
            </a:r>
            <a:r>
              <a:rPr lang="en-US" dirty="0" err="1" smtClean="0"/>
              <a:t>almascience.org</a:t>
            </a:r>
            <a:endParaRPr lang="en-US" dirty="0"/>
          </a:p>
          <a:p>
            <a:r>
              <a:rPr lang="en-US" dirty="0" smtClean="0"/>
              <a:t>Also, see my ADS Private Library on ALMA technology:  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adsabs.harvard.edu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nph-abs_connect?</a:t>
            </a:r>
            <a:r>
              <a:rPr lang="en-US" dirty="0" err="1" smtClean="0"/>
              <a:t>library&amp;libname</a:t>
            </a:r>
            <a:r>
              <a:rPr lang="en-US" dirty="0"/>
              <a:t>=</a:t>
            </a:r>
            <a:r>
              <a:rPr lang="en-US" dirty="0" err="1"/>
              <a:t>ALMA+technology&amp;libid</a:t>
            </a:r>
            <a:r>
              <a:rPr lang="en-US" dirty="0"/>
              <a:t>=</a:t>
            </a:r>
            <a:r>
              <a:rPr lang="en-US" dirty="0" smtClean="0"/>
              <a:t>464295c89a</a:t>
            </a:r>
            <a:endParaRPr lang="en-US" dirty="0"/>
          </a:p>
          <a:p>
            <a:r>
              <a:rPr lang="en-US" dirty="0" smtClean="0"/>
              <a:t>And </a:t>
            </a:r>
            <a:r>
              <a:rPr lang="en-US" dirty="0"/>
              <a:t>m</a:t>
            </a:r>
            <a:r>
              <a:rPr lang="en-US" dirty="0" smtClean="0"/>
              <a:t>y ADS </a:t>
            </a:r>
            <a:r>
              <a:rPr lang="en-US" dirty="0"/>
              <a:t>Private Library on </a:t>
            </a:r>
            <a:r>
              <a:rPr lang="en-US" dirty="0" smtClean="0"/>
              <a:t>holography:   				</a:t>
            </a:r>
            <a:r>
              <a:rPr lang="en-US" dirty="0" err="1" smtClean="0"/>
              <a:t>libname</a:t>
            </a:r>
            <a:r>
              <a:rPr lang="en-US" dirty="0"/>
              <a:t>=</a:t>
            </a:r>
            <a:r>
              <a:rPr lang="en-US" dirty="0" err="1"/>
              <a:t>Holography&amp;libid</a:t>
            </a:r>
            <a:r>
              <a:rPr lang="en-US" dirty="0"/>
              <a:t>=</a:t>
            </a:r>
            <a:r>
              <a:rPr lang="en-US" dirty="0" smtClean="0"/>
              <a:t>464295c89a</a:t>
            </a:r>
          </a:p>
          <a:p>
            <a:r>
              <a:rPr lang="en-US" dirty="0" smtClean="0"/>
              <a:t>For more info on EVLA receivers:  http</a:t>
            </a:r>
            <a:r>
              <a:rPr lang="en-US" dirty="0"/>
              <a:t>://</a:t>
            </a:r>
            <a:r>
              <a:rPr lang="en-US" dirty="0" err="1"/>
              <a:t>www.aoc.nrao.edu</a:t>
            </a:r>
            <a:r>
              <a:rPr lang="en-US" dirty="0"/>
              <a:t>/~</a:t>
            </a:r>
            <a:r>
              <a:rPr lang="en-US" dirty="0" err="1"/>
              <a:t>pharden</a:t>
            </a:r>
            <a:r>
              <a:rPr lang="en-US" dirty="0"/>
              <a:t>/</a:t>
            </a:r>
            <a:r>
              <a:rPr lang="en-US" dirty="0" err="1"/>
              <a:t>fe</a:t>
            </a:r>
            <a:r>
              <a:rPr lang="en-US" dirty="0"/>
              <a:t>/</a:t>
            </a:r>
            <a:r>
              <a:rPr lang="en-US" dirty="0" err="1"/>
              <a:t>fe.htm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199" y="1049374"/>
            <a:ext cx="7926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Knowing a bit about the signal path can really help you understand your data, especially when there are problems or caveats (such as just how good is that primary beam correction?)</a:t>
            </a:r>
          </a:p>
        </p:txBody>
      </p:sp>
    </p:spTree>
    <p:extLst>
      <p:ext uri="{BB962C8B-B14F-4D97-AF65-F5344CB8AC3E}">
        <p14:creationId xmlns:p14="http://schemas.microsoft.com/office/powerpoint/2010/main" val="414623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5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2-02-28 at 9.51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" y="1261289"/>
            <a:ext cx="9144000" cy="4335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4696" t="5451" r="13239" b="19411"/>
          <a:stretch/>
        </p:blipFill>
        <p:spPr>
          <a:xfrm>
            <a:off x="6917537" y="2320342"/>
            <a:ext cx="895792" cy="1374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t="16770" b="20236"/>
          <a:stretch>
            <a:fillRect/>
          </a:stretch>
        </p:blipFill>
        <p:spPr>
          <a:xfrm rot="5400000">
            <a:off x="7817043" y="2346489"/>
            <a:ext cx="1627712" cy="1025353"/>
          </a:xfrm>
          <a:prstGeom prst="rect">
            <a:avLst/>
          </a:prstGeom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9779" cy="1008239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Example:  SMA antenna servo </a:t>
            </a:r>
            <a:br>
              <a:rPr lang="en-US" sz="3200" dirty="0" smtClean="0">
                <a:latin typeface="Gill Sans MT"/>
                <a:cs typeface="Gill Sans MT"/>
              </a:rPr>
            </a:br>
            <a:r>
              <a:rPr lang="en-US" sz="2800" dirty="0" smtClean="0">
                <a:solidFill>
                  <a:srgbClr val="000099"/>
                </a:solidFill>
                <a:latin typeface="Gill Sans MT"/>
                <a:cs typeface="Gill Sans MT"/>
              </a:rPr>
              <a:t>Three nested loops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201" y="3281157"/>
            <a:ext cx="996280" cy="1059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 l="48096" t="12736" r="31904" b="50224"/>
          <a:stretch>
            <a:fillRect/>
          </a:stretch>
        </p:blipFill>
        <p:spPr>
          <a:xfrm>
            <a:off x="57857" y="3144941"/>
            <a:ext cx="889000" cy="1096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749" y="965814"/>
            <a:ext cx="1249085" cy="1153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52981" y="5076659"/>
            <a:ext cx="484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1.  Antenna position loop   ~      5 Hz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50348" y="4775326"/>
            <a:ext cx="4243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2.  Motor velocity loop       ~    100 Hz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0127" y="4461899"/>
            <a:ext cx="3826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3.  Motor current loop  ~  few kHz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289" y="1275394"/>
            <a:ext cx="796727" cy="15214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rcRect l="3673" r="11484"/>
          <a:stretch>
            <a:fillRect/>
          </a:stretch>
        </p:blipFill>
        <p:spPr>
          <a:xfrm>
            <a:off x="1431756" y="3158451"/>
            <a:ext cx="1254273" cy="11087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rcRect l="20524" t="37065"/>
          <a:stretch>
            <a:fillRect/>
          </a:stretch>
        </p:blipFill>
        <p:spPr>
          <a:xfrm>
            <a:off x="3411844" y="1160639"/>
            <a:ext cx="1466712" cy="10767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9521" y="3538391"/>
            <a:ext cx="854567" cy="769892"/>
          </a:xfrm>
          <a:prstGeom prst="rect">
            <a:avLst/>
          </a:prstGeom>
        </p:spPr>
      </p:pic>
      <p:cxnSp>
        <p:nvCxnSpPr>
          <p:cNvPr id="31" name="Curved Connector 30"/>
          <p:cNvCxnSpPr/>
          <p:nvPr/>
        </p:nvCxnSpPr>
        <p:spPr>
          <a:xfrm rot="5400000" flipH="1" flipV="1">
            <a:off x="7033679" y="2761955"/>
            <a:ext cx="1571530" cy="205776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4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93627" y="2517301"/>
            <a:ext cx="12257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sz="2000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Micro-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sz="2000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controller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sz="2000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    board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91969" y="4002288"/>
            <a:ext cx="705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DAC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99430" y="4302444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ADC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05481" y="3987800"/>
            <a:ext cx="613998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686029" y="3705225"/>
            <a:ext cx="613998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773163" y="3989388"/>
            <a:ext cx="767337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59471" y="3716191"/>
            <a:ext cx="484985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2687617" y="3986212"/>
            <a:ext cx="621584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3471756" y="2759282"/>
            <a:ext cx="1043749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2713020" y="2300909"/>
            <a:ext cx="995381" cy="15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6200000" flipH="1">
            <a:off x="3231772" y="2791827"/>
            <a:ext cx="978658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6200000" flipV="1">
            <a:off x="1900325" y="4665581"/>
            <a:ext cx="822154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V="1">
            <a:off x="3767336" y="4579537"/>
            <a:ext cx="477988" cy="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5400000" flipH="1" flipV="1">
            <a:off x="5255723" y="4406904"/>
            <a:ext cx="279393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>
            <a:off x="2311402" y="5102059"/>
            <a:ext cx="6172199" cy="158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>
            <a:off x="3994690" y="4818532"/>
            <a:ext cx="3901443" cy="158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5381926" y="4545807"/>
            <a:ext cx="2020269" cy="158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 flipH="1" flipV="1">
            <a:off x="7236304" y="4393407"/>
            <a:ext cx="279393" cy="1588"/>
          </a:xfrm>
          <a:prstGeom prst="straightConnector1">
            <a:avLst/>
          </a:prstGeom>
          <a:ln w="25400"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7656343" y="4554932"/>
            <a:ext cx="530378" cy="1588"/>
          </a:xfrm>
          <a:prstGeom prst="straightConnector1">
            <a:avLst/>
          </a:prstGeom>
          <a:ln w="25400"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 flipH="1" flipV="1">
            <a:off x="8066969" y="4685427"/>
            <a:ext cx="836443" cy="1588"/>
          </a:xfrm>
          <a:prstGeom prst="straightConnector1">
            <a:avLst/>
          </a:prstGeom>
          <a:ln w="25400"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0557" y="2261295"/>
            <a:ext cx="239324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Position and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Gill Sans MT"/>
                <a:cs typeface="Gill Sans MT"/>
              </a:rPr>
              <a:t>Velocity request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40694" t="30572" r="13227" b="17001"/>
          <a:stretch/>
        </p:blipFill>
        <p:spPr>
          <a:xfrm>
            <a:off x="5281159" y="1794677"/>
            <a:ext cx="1602238" cy="12105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830545" y="297378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Motor</a:t>
            </a:r>
          </a:p>
        </p:txBody>
      </p:sp>
      <p:cxnSp>
        <p:nvCxnSpPr>
          <p:cNvPr id="47" name="Curved Connector 46"/>
          <p:cNvCxnSpPr/>
          <p:nvPr/>
        </p:nvCxnSpPr>
        <p:spPr>
          <a:xfrm rot="5400000" flipH="1" flipV="1">
            <a:off x="6388034" y="3350079"/>
            <a:ext cx="689652" cy="127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00965" y="1179628"/>
            <a:ext cx="195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Limit switches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24500" y="551295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0"/>
              </a:spcAft>
            </a:pPr>
            <a:r>
              <a:rPr lang="en-US" kern="900" dirty="0" smtClean="0">
                <a:solidFill>
                  <a:srgbClr val="000099"/>
                </a:solidFill>
                <a:latin typeface="Gill Sans MT"/>
                <a:cs typeface="Gill Sans MT"/>
              </a:rPr>
              <a:t>Tachometer</a:t>
            </a:r>
          </a:p>
        </p:txBody>
      </p:sp>
    </p:spTree>
    <p:extLst>
      <p:ext uri="{BB962C8B-B14F-4D97-AF65-F5344CB8AC3E}">
        <p14:creationId xmlns:p14="http://schemas.microsoft.com/office/powerpoint/2010/main" val="68672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5064" y="252760"/>
            <a:ext cx="8459779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Safety is #1 priority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half" idx="1"/>
          </p:nvPr>
        </p:nvSpPr>
        <p:spPr>
          <a:xfrm>
            <a:off x="381414" y="941735"/>
            <a:ext cx="8556324" cy="51054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latin typeface="Gill Sans MT"/>
                <a:cs typeface="Gill Sans MT"/>
              </a:rPr>
              <a:t>Hardware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Limit switches, 2 per direction per axis</a:t>
            </a:r>
          </a:p>
          <a:p>
            <a:r>
              <a:rPr lang="en-US" sz="1800" dirty="0" err="1" smtClean="0">
                <a:latin typeface="Gill Sans MT"/>
                <a:cs typeface="Gill Sans MT"/>
              </a:rPr>
              <a:t>Hardstops</a:t>
            </a:r>
            <a:r>
              <a:rPr lang="en-US" sz="1800" dirty="0" smtClean="0">
                <a:latin typeface="Gill Sans MT"/>
                <a:cs typeface="Gill Sans MT"/>
              </a:rPr>
              <a:t> must decelerate antenna from </a:t>
            </a:r>
            <a:r>
              <a:rPr lang="en-US" sz="1800" dirty="0" err="1" smtClean="0">
                <a:latin typeface="Gill Sans MT"/>
                <a:cs typeface="Gill Sans MT"/>
              </a:rPr>
              <a:t>Vmax</a:t>
            </a:r>
            <a:r>
              <a:rPr lang="en-US" sz="1800" dirty="0" smtClean="0">
                <a:latin typeface="Gill Sans MT"/>
                <a:cs typeface="Gill Sans MT"/>
              </a:rPr>
              <a:t> without destroying antenna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Loss of power should cause brakes to engage (i.e. power holds them open)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Applying brakes at full speed should not destroy antenna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Manual E-stop switches prominent, with no Silicon in the circuit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Watchdog timer: if microcontroller fails to clear it every few ms, engage E-stop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Philosophy: if any wire breaks, system should stop as gracefully as possible</a:t>
            </a:r>
          </a:p>
          <a:p>
            <a:pPr>
              <a:buNone/>
            </a:pPr>
            <a:r>
              <a:rPr lang="en-US" sz="1800" b="1" dirty="0" smtClean="0">
                <a:latin typeface="Gill Sans MT"/>
                <a:cs typeface="Gill Sans MT"/>
              </a:rPr>
              <a:t>Software: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Software limit switches</a:t>
            </a:r>
          </a:p>
          <a:p>
            <a:r>
              <a:rPr lang="en-US" sz="1800" dirty="0" smtClean="0">
                <a:latin typeface="Gill Sans MT"/>
                <a:cs typeface="Gill Sans MT"/>
              </a:rPr>
              <a:t>Microcontroller must deactivate motors &amp; apply brakes if: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encoder stops sending data, or antenna computer stops sending new values	 	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tachometer reports </a:t>
            </a:r>
            <a:r>
              <a:rPr lang="en-US" sz="1800" dirty="0" err="1" smtClean="0">
                <a:latin typeface="Gill Sans MT"/>
                <a:cs typeface="Gill Sans MT"/>
              </a:rPr>
              <a:t>overspeed</a:t>
            </a:r>
            <a:r>
              <a:rPr lang="en-US" sz="1800" dirty="0" smtClean="0">
                <a:latin typeface="Gill Sans MT"/>
                <a:cs typeface="Gill Sans MT"/>
              </a:rPr>
              <a:t>, or differs from encoder derivative	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Any large oscillation is detected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9658" t="25263" r="6838" b="40544"/>
          <a:stretch>
            <a:fillRect/>
          </a:stretch>
        </p:blipFill>
        <p:spPr>
          <a:xfrm>
            <a:off x="4714561" y="245790"/>
            <a:ext cx="4368800" cy="13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ALMA Receivers (dual linear polarization)</a:t>
            </a:r>
            <a:endParaRPr lang="en-US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4" b="-15"/>
          <a:stretch/>
        </p:blipFill>
        <p:spPr>
          <a:xfrm flipH="1">
            <a:off x="143975" y="1412876"/>
            <a:ext cx="1170708" cy="343986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84" y="1412876"/>
            <a:ext cx="1027573" cy="3439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456" y="1412876"/>
            <a:ext cx="1335673" cy="3439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946" y="1417638"/>
            <a:ext cx="1438363" cy="3435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58" y="1426243"/>
            <a:ext cx="1491889" cy="3426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758" y="1417638"/>
            <a:ext cx="1777365" cy="3435099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 bwMode="auto">
          <a:xfrm>
            <a:off x="1" y="922420"/>
            <a:ext cx="1590842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Lens, OMT</a:t>
            </a:r>
            <a:endParaRPr lang="en-US" sz="2400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354330" y="4851925"/>
            <a:ext cx="1298306" cy="11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4</a:t>
            </a:r>
          </a:p>
          <a:p>
            <a:pPr marL="0" indent="0" algn="ctr">
              <a:buNone/>
            </a:pPr>
            <a:r>
              <a:rPr lang="en-US" sz="2400" dirty="0" smtClean="0"/>
              <a:t>125-163</a:t>
            </a:r>
            <a:endParaRPr lang="en-US" sz="2400" dirty="0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 bwMode="auto">
          <a:xfrm>
            <a:off x="2664507" y="4851925"/>
            <a:ext cx="1277622" cy="85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6</a:t>
            </a:r>
          </a:p>
          <a:p>
            <a:pPr marL="0" indent="0" algn="ctr">
              <a:buNone/>
            </a:pPr>
            <a:r>
              <a:rPr lang="en-US" sz="2400" dirty="0" smtClean="0"/>
              <a:t>211-275</a:t>
            </a:r>
            <a:endParaRPr lang="en-US" sz="2400" dirty="0"/>
          </a:p>
        </p:txBody>
      </p:sp>
      <p:sp>
        <p:nvSpPr>
          <p:cNvPr id="15" name="Content Placeholder 7"/>
          <p:cNvSpPr txBox="1">
            <a:spLocks/>
          </p:cNvSpPr>
          <p:nvPr/>
        </p:nvSpPr>
        <p:spPr bwMode="auto">
          <a:xfrm>
            <a:off x="4069946" y="4830794"/>
            <a:ext cx="1311028" cy="95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7</a:t>
            </a:r>
          </a:p>
          <a:p>
            <a:pPr marL="0" indent="0" algn="ctr">
              <a:buNone/>
            </a:pPr>
            <a:r>
              <a:rPr lang="en-US" sz="2400" dirty="0" smtClean="0"/>
              <a:t>275-373</a:t>
            </a:r>
            <a:endParaRPr lang="en-US" sz="2400" dirty="0"/>
          </a:p>
        </p:txBody>
      </p:sp>
      <p:sp>
        <p:nvSpPr>
          <p:cNvPr id="16" name="Content Placeholder 7"/>
          <p:cNvSpPr txBox="1">
            <a:spLocks/>
          </p:cNvSpPr>
          <p:nvPr/>
        </p:nvSpPr>
        <p:spPr bwMode="auto">
          <a:xfrm>
            <a:off x="5640058" y="4830018"/>
            <a:ext cx="1338476" cy="87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8</a:t>
            </a:r>
          </a:p>
          <a:p>
            <a:pPr marL="0" indent="0" algn="ctr">
              <a:buNone/>
            </a:pPr>
            <a:r>
              <a:rPr lang="en-US" sz="2400" dirty="0" smtClean="0"/>
              <a:t>385-500</a:t>
            </a:r>
            <a:endParaRPr lang="en-US" sz="2400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 bwMode="auto">
          <a:xfrm>
            <a:off x="7131947" y="4805947"/>
            <a:ext cx="1895176" cy="94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9</a:t>
            </a:r>
          </a:p>
          <a:p>
            <a:pPr marL="0" indent="0" algn="ctr">
              <a:buNone/>
            </a:pPr>
            <a:r>
              <a:rPr lang="en-US" sz="2400" dirty="0" smtClean="0"/>
              <a:t>600-720 GHz</a:t>
            </a:r>
            <a:endParaRPr lang="en-US" sz="2400" dirty="0"/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auto">
          <a:xfrm>
            <a:off x="1589860" y="927768"/>
            <a:ext cx="923020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OMT</a:t>
            </a:r>
            <a:endParaRPr lang="en-US" sz="2400" dirty="0"/>
          </a:p>
        </p:txBody>
      </p:sp>
      <p:sp>
        <p:nvSpPr>
          <p:cNvPr id="19" name="Content Placeholder 7"/>
          <p:cNvSpPr txBox="1">
            <a:spLocks/>
          </p:cNvSpPr>
          <p:nvPr/>
        </p:nvSpPr>
        <p:spPr bwMode="auto">
          <a:xfrm>
            <a:off x="2512880" y="922421"/>
            <a:ext cx="1590842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OMT</a:t>
            </a:r>
            <a:endParaRPr lang="en-US" sz="2400" dirty="0"/>
          </a:p>
        </p:txBody>
      </p:sp>
      <p:sp>
        <p:nvSpPr>
          <p:cNvPr id="20" name="Content Placeholder 7"/>
          <p:cNvSpPr txBox="1">
            <a:spLocks/>
          </p:cNvSpPr>
          <p:nvPr/>
        </p:nvSpPr>
        <p:spPr bwMode="auto">
          <a:xfrm>
            <a:off x="4049216" y="969257"/>
            <a:ext cx="1590842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Wire grid</a:t>
            </a:r>
            <a:endParaRPr lang="en-US" sz="2400" dirty="0"/>
          </a:p>
        </p:txBody>
      </p:sp>
      <p:sp>
        <p:nvSpPr>
          <p:cNvPr id="21" name="Content Placeholder 7"/>
          <p:cNvSpPr txBox="1">
            <a:spLocks/>
          </p:cNvSpPr>
          <p:nvPr/>
        </p:nvSpPr>
        <p:spPr bwMode="auto">
          <a:xfrm>
            <a:off x="5619760" y="949157"/>
            <a:ext cx="1590842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OMT</a:t>
            </a:r>
            <a:endParaRPr lang="en-US" sz="2400" dirty="0"/>
          </a:p>
        </p:txBody>
      </p:sp>
      <p:sp>
        <p:nvSpPr>
          <p:cNvPr id="22" name="Content Placeholder 7"/>
          <p:cNvSpPr txBox="1">
            <a:spLocks/>
          </p:cNvSpPr>
          <p:nvPr/>
        </p:nvSpPr>
        <p:spPr bwMode="auto">
          <a:xfrm>
            <a:off x="7259053" y="953092"/>
            <a:ext cx="1590842" cy="8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Wire grid</a:t>
            </a:r>
            <a:endParaRPr lang="en-US" sz="2400" dirty="0"/>
          </a:p>
        </p:txBody>
      </p:sp>
      <p:sp>
        <p:nvSpPr>
          <p:cNvPr id="23" name="Content Placeholder 7"/>
          <p:cNvSpPr txBox="1">
            <a:spLocks/>
          </p:cNvSpPr>
          <p:nvPr/>
        </p:nvSpPr>
        <p:spPr bwMode="auto">
          <a:xfrm>
            <a:off x="143975" y="4857273"/>
            <a:ext cx="1298306" cy="11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Band 3</a:t>
            </a:r>
          </a:p>
          <a:p>
            <a:pPr marL="0" indent="0" algn="ctr">
              <a:buNone/>
            </a:pPr>
            <a:r>
              <a:rPr lang="en-US" sz="2400" dirty="0" smtClean="0"/>
              <a:t>84-116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777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31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Rogues Gallery of (Naked) JVLA Receivers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Thirteenth Synthesis Imaging Workshop - 2012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96075"/>
            <a:ext cx="9144000" cy="161922"/>
          </a:xfrm>
          <a:prstGeom prst="rect">
            <a:avLst/>
          </a:prstGeom>
        </p:spPr>
        <p:txBody>
          <a:bodyPr wrap="square" tIns="0" bIns="0">
            <a:normAutofit fontScale="55000" lnSpcReduction="2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http://www.aoc.nrao.edu/~pharden/fe/fe.htm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110541" y="559882"/>
            <a:ext cx="2893916" cy="2971800"/>
            <a:chOff x="100493" y="579978"/>
            <a:chExt cx="2893916" cy="2971800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3"/>
            <a:srcRect l="32705" t="39055" r="12401"/>
            <a:stretch>
              <a:fillRect/>
            </a:stretch>
          </p:blipFill>
          <p:spPr bwMode="auto">
            <a:xfrm>
              <a:off x="100493" y="579978"/>
              <a:ext cx="2893916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622351" y="601905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3114976" y="564645"/>
            <a:ext cx="3271185" cy="2971800"/>
            <a:chOff x="2994400" y="574693"/>
            <a:chExt cx="3271185" cy="2971800"/>
          </a:xfrm>
        </p:grpSpPr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4"/>
            <a:srcRect l="16"/>
            <a:stretch>
              <a:fillRect/>
            </a:stretch>
          </p:blipFill>
          <p:spPr bwMode="auto">
            <a:xfrm>
              <a:off x="2994400" y="574693"/>
              <a:ext cx="3271185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5885093" y="598431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norm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</a:t>
              </a: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104775" y="3647552"/>
            <a:ext cx="1651000" cy="2971800"/>
            <a:chOff x="104775" y="3657600"/>
            <a:chExt cx="1651000" cy="2971800"/>
          </a:xfrm>
        </p:grpSpPr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5"/>
            <a:srcRect l="5135" r="3568"/>
            <a:stretch>
              <a:fillRect/>
            </a:stretch>
          </p:blipFill>
          <p:spPr bwMode="auto">
            <a:xfrm>
              <a:off x="104775" y="3657600"/>
              <a:ext cx="1651000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381933" y="3680385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X</a:t>
              </a: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1866900" y="3647552"/>
            <a:ext cx="1409700" cy="2971800"/>
            <a:chOff x="1866900" y="3657600"/>
            <a:chExt cx="1409700" cy="2971800"/>
          </a:xfrm>
        </p:grpSpPr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6"/>
            <a:srcRect l="15909"/>
            <a:stretch>
              <a:fillRect/>
            </a:stretch>
          </p:blipFill>
          <p:spPr bwMode="auto">
            <a:xfrm>
              <a:off x="1866900" y="3657600"/>
              <a:ext cx="1409700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2818356" y="3680385"/>
              <a:ext cx="432203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Ku</a:t>
              </a:r>
            </a:p>
          </p:txBody>
        </p:sp>
      </p:grpSp>
      <p:grpSp>
        <p:nvGrpSpPr>
          <p:cNvPr id="10" name="Group 27"/>
          <p:cNvGrpSpPr/>
          <p:nvPr/>
        </p:nvGrpSpPr>
        <p:grpSpPr>
          <a:xfrm>
            <a:off x="3379470" y="3648075"/>
            <a:ext cx="1581150" cy="2971800"/>
            <a:chOff x="3379470" y="3648075"/>
            <a:chExt cx="1581150" cy="2971800"/>
          </a:xfrm>
        </p:grpSpPr>
        <p:pic>
          <p:nvPicPr>
            <p:cNvPr id="48134" name="Picture 6"/>
            <p:cNvPicPr>
              <a:picLocks noChangeAspect="1" noChangeArrowheads="1"/>
            </p:cNvPicPr>
            <p:nvPr/>
          </p:nvPicPr>
          <p:blipFill>
            <a:blip r:embed="rId7"/>
            <a:srcRect l="8723" r="10825"/>
            <a:stretch>
              <a:fillRect/>
            </a:stretch>
          </p:blipFill>
          <p:spPr bwMode="auto">
            <a:xfrm>
              <a:off x="3379470" y="3648075"/>
              <a:ext cx="1581150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509370" y="3668955"/>
              <a:ext cx="421399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62775" y="3652408"/>
            <a:ext cx="2066925" cy="2971800"/>
            <a:chOff x="6962775" y="3652408"/>
            <a:chExt cx="2066925" cy="2971800"/>
          </a:xfrm>
        </p:grpSpPr>
        <p:pic>
          <p:nvPicPr>
            <p:cNvPr id="48137" name="Picture 9"/>
            <p:cNvPicPr>
              <a:picLocks noChangeAspect="1" noChangeArrowheads="1"/>
            </p:cNvPicPr>
            <p:nvPr/>
          </p:nvPicPr>
          <p:blipFill>
            <a:blip r:embed="rId8"/>
            <a:srcRect l="14985" r="10549"/>
            <a:stretch>
              <a:fillRect/>
            </a:stretch>
          </p:blipFill>
          <p:spPr bwMode="auto">
            <a:xfrm>
              <a:off x="6962775" y="3652408"/>
              <a:ext cx="2066925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8668507" y="3661335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Q</a:t>
              </a:r>
            </a:p>
          </p:txBody>
        </p:sp>
      </p:grpSp>
      <p:grpSp>
        <p:nvGrpSpPr>
          <p:cNvPr id="12" name="Group 31"/>
          <p:cNvGrpSpPr/>
          <p:nvPr/>
        </p:nvGrpSpPr>
        <p:grpSpPr>
          <a:xfrm>
            <a:off x="6509125" y="560406"/>
            <a:ext cx="2527214" cy="2971800"/>
            <a:chOff x="6509125" y="560406"/>
            <a:chExt cx="2527214" cy="2971800"/>
          </a:xfrm>
        </p:grpSpPr>
        <p:pic>
          <p:nvPicPr>
            <p:cNvPr id="48138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9125" y="560406"/>
              <a:ext cx="2527214" cy="2971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8660120" y="580008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</a:t>
              </a:r>
            </a:p>
          </p:txBody>
        </p:sp>
      </p:grpSp>
      <p:sp>
        <p:nvSpPr>
          <p:cNvPr id="32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686800" y="6601767"/>
            <a:ext cx="457200" cy="25623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836CDE8F-7E4B-4924-9CEC-6891C885A6D8}" type="slidenum">
              <a:rPr lang="en-US">
                <a:latin typeface="Gill Sans" pitchFamily="17" charset="0"/>
              </a:rPr>
              <a:pPr algn="ctr"/>
              <a:t>47</a:t>
            </a:fld>
            <a:endParaRPr lang="en-US" dirty="0">
              <a:latin typeface="Gill Sans" pitchFamily="17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054256" y="3657600"/>
            <a:ext cx="1825948" cy="2967165"/>
            <a:chOff x="5041556" y="3657600"/>
            <a:chExt cx="1825948" cy="2967165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10"/>
            <a:srcRect l="8344" r="14786"/>
            <a:stretch>
              <a:fillRect/>
            </a:stretch>
          </p:blipFill>
          <p:spPr bwMode="auto">
            <a:xfrm>
              <a:off x="5041556" y="3657600"/>
              <a:ext cx="1825948" cy="296716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480640" y="3687027"/>
              <a:ext cx="34843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93774" y="3220278"/>
            <a:ext cx="3127513" cy="2650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bIns="0" rtlCol="0">
            <a:normAutofit fontScale="77500" lnSpcReduction="20000"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World’s best LNA’s from CDL</a:t>
            </a: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 flipH="1">
            <a:off x="4108174" y="2146852"/>
            <a:ext cx="0" cy="1033670"/>
          </a:xfrm>
          <a:prstGeom prst="line">
            <a:avLst/>
          </a:prstGeom>
          <a:noFill/>
          <a:ln w="76200" cap="sq" cmpd="sng">
            <a:solidFill>
              <a:srgbClr val="FFFF00"/>
            </a:solidFill>
            <a:prstDash val="solid"/>
            <a:round/>
            <a:headEnd type="stealth" w="lg" len="lg"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4729" y="988493"/>
            <a:ext cx="101225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1-2 GHz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82105" y="988493"/>
            <a:ext cx="50405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2-4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473818" y="988493"/>
            <a:ext cx="53473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4-8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78560" y="4094339"/>
            <a:ext cx="55181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8-12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50160" y="4094339"/>
            <a:ext cx="694647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12-18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68633" y="4103289"/>
            <a:ext cx="657058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40-50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97680" y="4242320"/>
            <a:ext cx="66294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18-26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54256" y="3670494"/>
            <a:ext cx="660896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26-40</a:t>
            </a:r>
          </a:p>
        </p:txBody>
      </p:sp>
    </p:spTree>
    <p:extLst>
      <p:ext uri="{BB962C8B-B14F-4D97-AF65-F5344CB8AC3E}">
        <p14:creationId xmlns:p14="http://schemas.microsoft.com/office/powerpoint/2010/main" val="307284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Holography:  effect of GBT panel mold error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" r="64321"/>
          <a:stretch/>
        </p:blipFill>
        <p:spPr>
          <a:xfrm>
            <a:off x="457201" y="985249"/>
            <a:ext cx="3914274" cy="50193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912"/>
          <a:stretch/>
        </p:blipFill>
        <p:spPr>
          <a:xfrm>
            <a:off x="4571993" y="998617"/>
            <a:ext cx="3850435" cy="5019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646" y="798562"/>
            <a:ext cx="4820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2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Panel size ~2m, error beam ~50 </a:t>
            </a:r>
            <a:r>
              <a:rPr lang="en-US" sz="2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baseline="-25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FWHM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Holography:  measuring and correcting the daytime distortion of GBT</a:t>
            </a:r>
            <a:endParaRPr lang="en-US" sz="28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36" b="4728"/>
          <a:stretch/>
        </p:blipFill>
        <p:spPr>
          <a:xfrm>
            <a:off x="1122937" y="1225897"/>
            <a:ext cx="7646737" cy="469908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shapes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868725"/>
            <a:ext cx="4803083" cy="4525963"/>
          </a:xfrm>
        </p:spPr>
        <p:txBody>
          <a:bodyPr/>
          <a:lstStyle/>
          <a:p>
            <a:r>
              <a:rPr lang="en-US" sz="2400" b="1" dirty="0" smtClean="0"/>
              <a:t>Horn antennas</a:t>
            </a:r>
          </a:p>
          <a:p>
            <a:pPr lvl="1"/>
            <a:r>
              <a:rPr lang="en-US" dirty="0" smtClean="0"/>
              <a:t>Advantage: Broad bandwidth</a:t>
            </a:r>
          </a:p>
          <a:p>
            <a:pPr lvl="1"/>
            <a:r>
              <a:rPr lang="en-US" dirty="0" smtClean="0"/>
              <a:t>Large apertures not practical,</a:t>
            </a:r>
          </a:p>
          <a:p>
            <a:pPr marL="457200" lvl="1" indent="0">
              <a:buNone/>
            </a:pPr>
            <a:r>
              <a:rPr lang="en-US" dirty="0" smtClean="0"/>
              <a:t>    (long, cannot be close-packed)</a:t>
            </a:r>
          </a:p>
          <a:p>
            <a:r>
              <a:rPr lang="en-US" sz="2400" b="1" dirty="0" smtClean="0"/>
              <a:t>Reflector dish antennas</a:t>
            </a:r>
            <a:endParaRPr lang="en-US" sz="2400" b="1" dirty="0"/>
          </a:p>
          <a:p>
            <a:pPr lvl="1"/>
            <a:r>
              <a:rPr lang="en-US" dirty="0" smtClean="0"/>
              <a:t>Advantage:  large apertures, homology (von </a:t>
            </a:r>
            <a:r>
              <a:rPr lang="en-US" dirty="0" err="1" smtClean="0"/>
              <a:t>Hoerner</a:t>
            </a:r>
            <a:r>
              <a:rPr lang="en-US" dirty="0" smtClean="0"/>
              <a:t> 1967)</a:t>
            </a:r>
            <a:endParaRPr lang="en-US" dirty="0"/>
          </a:p>
          <a:p>
            <a:pPr lvl="1"/>
            <a:r>
              <a:rPr lang="en-US" dirty="0" smtClean="0"/>
              <a:t>Disadvantage:  Require many feeds,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each of limited bandwidth </a:t>
            </a:r>
          </a:p>
          <a:p>
            <a:r>
              <a:rPr lang="en-US" sz="2400" b="1" dirty="0" smtClean="0"/>
              <a:t>Dipole (wire) </a:t>
            </a:r>
            <a:r>
              <a:rPr lang="en-US" sz="2400" b="1" dirty="0"/>
              <a:t>antennas</a:t>
            </a:r>
          </a:p>
          <a:p>
            <a:pPr lvl="1"/>
            <a:r>
              <a:rPr lang="en-US" dirty="0" smtClean="0"/>
              <a:t>Examples:  LWA, LOFAR low-band</a:t>
            </a:r>
          </a:p>
          <a:p>
            <a:pPr lvl="1"/>
            <a:r>
              <a:rPr lang="en-US" dirty="0" smtClean="0"/>
              <a:t>Advantage:  wide field, beam-forming</a:t>
            </a:r>
          </a:p>
          <a:p>
            <a:pPr lvl="1"/>
            <a:r>
              <a:rPr lang="en-US" dirty="0" smtClean="0"/>
              <a:t>Disadvantage:  low gain, need 1000s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32" y="998729"/>
            <a:ext cx="1997470" cy="1570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6480" y="2426774"/>
            <a:ext cx="2560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Purcell horn: HI (1951)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500" y="177416"/>
            <a:ext cx="2476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Crawford Hill horn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reflector: CMB (1965)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721" y="2819228"/>
            <a:ext cx="1929181" cy="1446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946" t="31325" r="27201" b="3926"/>
          <a:stretch/>
        </p:blipFill>
        <p:spPr>
          <a:xfrm>
            <a:off x="5294657" y="4527051"/>
            <a:ext cx="2028792" cy="16156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25295" y="4225584"/>
            <a:ext cx="128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GBT feeds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13042" y="5207521"/>
            <a:ext cx="1005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LWA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antenna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r="17667"/>
          <a:stretch/>
        </p:blipFill>
        <p:spPr>
          <a:xfrm>
            <a:off x="4524590" y="323925"/>
            <a:ext cx="2094369" cy="21028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3630" t="8899" r="14137"/>
          <a:stretch/>
        </p:blipFill>
        <p:spPr>
          <a:xfrm>
            <a:off x="5260283" y="2874531"/>
            <a:ext cx="1358676" cy="149170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85880" y="4008393"/>
            <a:ext cx="636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VLA </a:t>
            </a:r>
          </a:p>
        </p:txBody>
      </p:sp>
    </p:spTree>
    <p:extLst>
      <p:ext uri="{BB962C8B-B14F-4D97-AF65-F5344CB8AC3E}">
        <p14:creationId xmlns:p14="http://schemas.microsoft.com/office/powerpoint/2010/main" val="224882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2-04-09 at 3.44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848"/>
            <a:ext cx="7538134" cy="610185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77800" y="152400"/>
            <a:ext cx="7696200" cy="536575"/>
          </a:xfrm>
        </p:spPr>
        <p:txBody>
          <a:bodyPr/>
          <a:lstStyle/>
          <a:p>
            <a:r>
              <a:rPr lang="en-US" dirty="0" smtClean="0"/>
              <a:t>ALMA Block </a:t>
            </a:r>
            <a:br>
              <a:rPr lang="en-US" dirty="0" smtClean="0"/>
            </a:br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/>
          <a:srcRect l="20849" r="14672"/>
          <a:stretch>
            <a:fillRect/>
          </a:stretch>
        </p:blipFill>
        <p:spPr>
          <a:xfrm>
            <a:off x="177800" y="2171699"/>
            <a:ext cx="1530547" cy="177800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rot="10800000">
            <a:off x="266700" y="4229100"/>
            <a:ext cx="2413000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30800" y="1200090"/>
            <a:ext cx="1521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4K SIS mixer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05400" y="2209799"/>
            <a:ext cx="133882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300K analog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mixer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4600" y="4205288"/>
            <a:ext cx="1520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Digital mixer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00703" y="977899"/>
            <a:ext cx="3446197" cy="914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t="15398" b="15236"/>
          <a:stretch>
            <a:fillRect/>
          </a:stretch>
        </p:blipFill>
        <p:spPr>
          <a:xfrm>
            <a:off x="177800" y="4394200"/>
            <a:ext cx="1752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402" y="298394"/>
            <a:ext cx="2334376" cy="1126828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SIS mixer I/V curve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pSp>
        <p:nvGrpSpPr>
          <p:cNvPr id="2" name="Group 15"/>
          <p:cNvGrpSpPr/>
          <p:nvPr/>
        </p:nvGrpSpPr>
        <p:grpSpPr>
          <a:xfrm>
            <a:off x="327451" y="594904"/>
            <a:ext cx="8194249" cy="2797632"/>
            <a:chOff x="327451" y="566682"/>
            <a:chExt cx="8194249" cy="2797632"/>
          </a:xfrm>
        </p:grpSpPr>
        <p:pic>
          <p:nvPicPr>
            <p:cNvPr id="8" name="Picture 7" descr="Screen shot 2012-04-05 at 12.03.06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3600" y="566682"/>
              <a:ext cx="5118100" cy="13561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7451" y="1262054"/>
              <a:ext cx="279674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0099"/>
                  </a:solidFill>
                  <a:latin typeface="Gill Sans MT"/>
                  <a:cs typeface="Gill Sans MT"/>
                </a:rPr>
                <a:t>1.  Resistor: Ohm’s law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0099"/>
                  </a:solidFill>
                  <a:latin typeface="Gill Sans MT"/>
                  <a:cs typeface="Gill Sans MT"/>
                </a:rPr>
                <a:t>2.  Diode: Shockley’s law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0099"/>
                  </a:solidFill>
                  <a:latin typeface="Gill Sans MT"/>
                  <a:cs typeface="Gill Sans MT"/>
                </a:rPr>
                <a:t>		“Non-linear” device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rgbClr val="000099"/>
                  </a:solidFill>
                  <a:latin typeface="Gill Sans MT"/>
                  <a:cs typeface="Gill Sans MT"/>
                </a:rPr>
                <a:t>3.  SIS tunneling junction: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endParaRPr lang="en-US" sz="1800" dirty="0" smtClean="0">
                <a:solidFill>
                  <a:srgbClr val="000099"/>
                </a:solidFill>
                <a:latin typeface="Gill Sans MT"/>
                <a:cs typeface="Gill Sans MT"/>
              </a:endParaRPr>
            </a:p>
            <a:p>
              <a:pPr marL="342900" indent="-342900" eaLnBrk="0" hangingPunct="0">
                <a:spcBef>
                  <a:spcPct val="20000"/>
                </a:spcBef>
              </a:pPr>
              <a:endParaRPr lang="en-US" sz="1800" dirty="0" smtClean="0">
                <a:solidFill>
                  <a:srgbClr val="000099"/>
                </a:solidFill>
                <a:latin typeface="Gill Sans MT"/>
                <a:cs typeface="Gill Sans MT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199" y="2060944"/>
              <a:ext cx="1959955" cy="13033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rcRect t="18877" b="6018"/>
            <a:stretch>
              <a:fillRect/>
            </a:stretch>
          </p:blipFill>
          <p:spPr>
            <a:xfrm>
              <a:off x="6798828" y="2060944"/>
              <a:ext cx="1593186" cy="8854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04028" y="1968281"/>
            <a:ext cx="8317722" cy="4207542"/>
            <a:chOff x="604028" y="1940059"/>
            <a:chExt cx="8317722" cy="4207542"/>
          </a:xfrm>
        </p:grpSpPr>
        <p:grpSp>
          <p:nvGrpSpPr>
            <p:cNvPr id="17" name="Group 16"/>
            <p:cNvGrpSpPr/>
            <p:nvPr/>
          </p:nvGrpSpPr>
          <p:grpSpPr>
            <a:xfrm>
              <a:off x="604028" y="1940059"/>
              <a:ext cx="8317722" cy="4207542"/>
              <a:chOff x="604028" y="1940059"/>
              <a:chExt cx="8317722" cy="4207542"/>
            </a:xfrm>
          </p:grpSpPr>
          <p:grpSp>
            <p:nvGrpSpPr>
              <p:cNvPr id="3" name="Group 16"/>
              <p:cNvGrpSpPr/>
              <p:nvPr/>
            </p:nvGrpSpPr>
            <p:grpSpPr>
              <a:xfrm>
                <a:off x="604028" y="1940059"/>
                <a:ext cx="8317722" cy="4207542"/>
                <a:chOff x="426228" y="1891612"/>
                <a:chExt cx="8317722" cy="4207542"/>
              </a:xfrm>
            </p:grpSpPr>
            <p:pic>
              <p:nvPicPr>
                <p:cNvPr id="6" name="Picture 5" descr="sisiv.jpe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21000" y="1999797"/>
                  <a:ext cx="5822950" cy="4099357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4177645" y="5323039"/>
                  <a:ext cx="2303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2000" dirty="0" smtClean="0">
                      <a:solidFill>
                        <a:srgbClr val="FF0000"/>
                      </a:solidFill>
                      <a:latin typeface="Verdana"/>
                      <a:cs typeface="Gill Sans" pitchFamily="17" charset="0"/>
                    </a:rPr>
                    <a:t>superconducting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9080000">
                  <a:off x="6645211" y="2542220"/>
                  <a:ext cx="10859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2000" dirty="0" smtClean="0">
                      <a:solidFill>
                        <a:srgbClr val="FF0000"/>
                      </a:solidFill>
                      <a:latin typeface="Verdana"/>
                      <a:cs typeface="Gill Sans" pitchFamily="17" charset="0"/>
                    </a:rPr>
                    <a:t>normal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26228" y="1891612"/>
                  <a:ext cx="2796749" cy="3582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eaLnBrk="0" hangingPunct="0">
                    <a:spcBef>
                      <a:spcPct val="20000"/>
                    </a:spcBef>
                  </a:pPr>
                  <a:endParaRPr lang="en-US" sz="1800" dirty="0" smtClean="0">
                    <a:solidFill>
                      <a:srgbClr val="000099"/>
                    </a:solidFill>
                    <a:latin typeface="Gill Sans MT"/>
                    <a:cs typeface="Gill Sans MT"/>
                  </a:endParaRP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endParaRPr lang="en-US" sz="1800" dirty="0" smtClean="0">
                    <a:solidFill>
                      <a:srgbClr val="000099"/>
                    </a:solidFill>
                    <a:latin typeface="Gill Sans MT"/>
                    <a:cs typeface="Gill Sans MT"/>
                  </a:endParaRP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I=0 below gap voltage</a:t>
                  </a:r>
                </a:p>
                <a:p>
                  <a:pPr marL="177800" indent="-177800" eaLnBrk="0" hangingPunct="0">
                    <a:spcBef>
                      <a:spcPct val="20000"/>
                    </a:spcBef>
                  </a:pP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Photons can break Cooper pairs of electrons and create tunneling current</a:t>
                  </a: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230 GHz = 0.8 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meV</a:t>
                  </a:r>
                  <a:endParaRPr lang="en-US" sz="1800" dirty="0" smtClean="0">
                    <a:solidFill>
                      <a:srgbClr val="000099"/>
                    </a:solidFill>
                    <a:latin typeface="Gill Sans MT"/>
                    <a:cs typeface="Gill Sans MT"/>
                  </a:endParaRP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V</a:t>
                  </a:r>
                  <a:r>
                    <a:rPr lang="en-US" sz="1800" baseline="-250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gap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(Nb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) ~2.9mV</a:t>
                  </a: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	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V</a:t>
                  </a:r>
                  <a:r>
                    <a:rPr lang="en-US" sz="16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bias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 ~ 2.5mV</a:t>
                  </a: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f</a:t>
                  </a:r>
                  <a:r>
                    <a:rPr lang="en-US" sz="1800" baseline="-250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gap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(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Nb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)=(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V</a:t>
                  </a:r>
                  <a:r>
                    <a:rPr lang="en-US" sz="1800" baseline="-250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gap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)e/h=700 GHz</a:t>
                  </a:r>
                </a:p>
                <a:p>
                  <a:pPr marL="342900" indent="-342900" eaLnBrk="0" hangingPunct="0">
                    <a:spcBef>
                      <a:spcPct val="20000"/>
                    </a:spcBef>
                  </a:pP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f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&gt;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f</a:t>
                  </a:r>
                  <a:r>
                    <a:rPr lang="en-US" sz="1800" baseline="-250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gap</a:t>
                  </a:r>
                  <a:r>
                    <a:rPr lang="en-US" sz="1800" dirty="0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 degrades </a:t>
                  </a:r>
                  <a:r>
                    <a:rPr lang="en-US" sz="18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T</a:t>
                  </a:r>
                  <a:r>
                    <a:rPr lang="en-US" sz="1800" baseline="-25000" dirty="0" err="1" smtClean="0">
                      <a:solidFill>
                        <a:srgbClr val="000099"/>
                      </a:solidFill>
                      <a:latin typeface="Gill Sans MT"/>
                      <a:cs typeface="Gill Sans MT"/>
                    </a:rPr>
                    <a:t>rx</a:t>
                  </a:r>
                  <a:endParaRPr lang="en-US" sz="1800" baseline="-25000" dirty="0" smtClean="0">
                    <a:solidFill>
                      <a:srgbClr val="000099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4356809" y="2373251"/>
                <a:ext cx="1954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00"/>
                    </a:solidFill>
                    <a:latin typeface="Gill Sans MT" pitchFamily="34" charset="0"/>
                    <a:cs typeface="Gill Sans" pitchFamily="17" charset="0"/>
                  </a:rPr>
                  <a:t>Requires T &lt; 5 K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 rot="5400000" flipH="1" flipV="1">
              <a:off x="5421378" y="4738808"/>
              <a:ext cx="2067165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066636" y="3302723"/>
              <a:ext cx="601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rgbClr val="000000"/>
                  </a:solidFill>
                  <a:latin typeface="Gill Sans MT" pitchFamily="34" charset="0"/>
                  <a:cs typeface="Gill Sans" pitchFamily="17" charset="0"/>
                </a:rPr>
                <a:t>V</a:t>
              </a:r>
              <a:r>
                <a:rPr lang="en-US" sz="2000" baseline="-25000" dirty="0" err="1" smtClean="0">
                  <a:solidFill>
                    <a:srgbClr val="000000"/>
                  </a:solidFill>
                  <a:latin typeface="Gill Sans MT" pitchFamily="34" charset="0"/>
                  <a:cs typeface="Gill Sans" pitchFamily="17" charset="0"/>
                </a:rPr>
                <a:t>bias</a:t>
              </a:r>
              <a:endParaRPr lang="en-US" sz="2000" baseline="-25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68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5251" y="316260"/>
            <a:ext cx="8179594" cy="536575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/>
                <a:cs typeface="Verdana"/>
              </a:rPr>
              <a:t>Digitizers and </a:t>
            </a:r>
            <a:r>
              <a:rPr lang="en-US" sz="2800" dirty="0" err="1" smtClean="0">
                <a:latin typeface="Verdana"/>
                <a:cs typeface="Verdana"/>
              </a:rPr>
              <a:t>Nyquist</a:t>
            </a:r>
            <a:r>
              <a:rPr lang="en-US" sz="2800" dirty="0" smtClean="0">
                <a:latin typeface="Verdana"/>
                <a:cs typeface="Verdana"/>
              </a:rPr>
              <a:t> zones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13675" y="4253995"/>
            <a:ext cx="4564725" cy="154534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Gill Sans MT"/>
                <a:cs typeface="Gill Sans MT"/>
              </a:rPr>
              <a:t>Anti-aliasing </a:t>
            </a:r>
            <a:r>
              <a:rPr lang="en-US" sz="2400" b="1" dirty="0" err="1" smtClean="0">
                <a:solidFill>
                  <a:schemeClr val="tx1"/>
                </a:solidFill>
                <a:latin typeface="Gill Sans MT"/>
                <a:cs typeface="Gill Sans MT"/>
              </a:rPr>
              <a:t>bandpass</a:t>
            </a:r>
            <a:r>
              <a:rPr lang="en-US" sz="2400" b="1" dirty="0" smtClean="0">
                <a:solidFill>
                  <a:schemeClr val="tx1"/>
                </a:solidFill>
                <a:latin typeface="Gill Sans MT"/>
                <a:cs typeface="Gill Sans MT"/>
              </a:rPr>
              <a:t> filters </a:t>
            </a:r>
            <a:r>
              <a:rPr lang="en-US" dirty="0" smtClean="0">
                <a:latin typeface="Gill Sans MT"/>
                <a:cs typeface="Gill Sans MT"/>
              </a:rPr>
              <a:t>are essential to prevent leakage from adjacent </a:t>
            </a:r>
            <a:r>
              <a:rPr lang="en-US" dirty="0" err="1" smtClean="0">
                <a:latin typeface="Gill Sans MT"/>
                <a:cs typeface="Gill Sans MT"/>
              </a:rPr>
              <a:t>Nyquist</a:t>
            </a:r>
            <a:r>
              <a:rPr lang="en-US" dirty="0" smtClean="0">
                <a:latin typeface="Gill Sans MT"/>
                <a:cs typeface="Gill Sans MT"/>
              </a:rPr>
              <a:t> zones.   </a:t>
            </a: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Text Placeholder 9"/>
          <p:cNvSpPr txBox="1">
            <a:spLocks/>
          </p:cNvSpPr>
          <p:nvPr/>
        </p:nvSpPr>
        <p:spPr bwMode="auto">
          <a:xfrm>
            <a:off x="357231" y="999242"/>
            <a:ext cx="8329569" cy="301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Nyquist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theory: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F</a:t>
            </a:r>
            <a:r>
              <a:rPr kumimoji="0" lang="en-US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sample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&gt;= 2*Bandwidth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48" charset="-128"/>
              <a:cs typeface="Gill Sans MT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ALMA &amp;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VLA sample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in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Nyquist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Zone 2: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ALMA: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2-4 GHz (4.0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Gsample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/sec) x 4 of them x 2 pols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Gill Sans MT"/>
                <a:ea typeface="ＭＳ Ｐゴシック" pitchFamily="48" charset="-128"/>
                <a:cs typeface="Gill Sans MT"/>
              </a:rPr>
              <a:t>J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VLA: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1-2 GHz (2.048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Gsample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/sec, 8-bit digitizers)  x 2 of them x 2 pols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	   	2-4 GHz (4.096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Gsample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/sec, 3-bit digitizers)  x 4 of them x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/>
                <a:ea typeface="ＭＳ Ｐゴシック" pitchFamily="48" charset="-128"/>
                <a:cs typeface="Gill Sans MT"/>
              </a:rPr>
              <a:t> 2 pols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/>
              <a:ea typeface="ＭＳ Ｐゴシック" pitchFamily="48" charset="-128"/>
              <a:cs typeface="Gill Sans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t="19890"/>
          <a:stretch>
            <a:fillRect/>
          </a:stretch>
        </p:blipFill>
        <p:spPr>
          <a:xfrm>
            <a:off x="3752850" y="852835"/>
            <a:ext cx="4559300" cy="1841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4743450" y="1860550"/>
            <a:ext cx="571500" cy="101600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5105400" y="1625600"/>
            <a:ext cx="228600" cy="1588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5286375" y="1673225"/>
            <a:ext cx="590550" cy="495300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4978400" y="2197100"/>
            <a:ext cx="850900" cy="1588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2-04-10 at 12.29.1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16573"/>
            <a:ext cx="3410450" cy="24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1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5883275"/>
            <a:ext cx="457200" cy="365125"/>
          </a:xfrm>
          <a:noFill/>
        </p:spPr>
        <p:txBody>
          <a:bodyPr/>
          <a:lstStyle/>
          <a:p>
            <a:fld id="{1F389884-D8CC-F042-A790-3C31CABE199A}" type="slidenum">
              <a:rPr lang="en-US" smtClean="0">
                <a:latin typeface="Arial" charset="0"/>
              </a:rPr>
              <a:pPr/>
              <a:t>53</a:t>
            </a:fld>
            <a:endParaRPr lang="en-US" smtClean="0">
              <a:latin typeface="Arial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66688"/>
            <a:ext cx="7772400" cy="447675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Measurement </a:t>
            </a:r>
            <a:r>
              <a:rPr lang="en-US" sz="2800" dirty="0"/>
              <a:t>of 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sys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in the </a:t>
            </a:r>
            <a:r>
              <a:rPr lang="en-US" sz="2800" dirty="0" err="1" smtClean="0"/>
              <a:t>Sub(millimeter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711200" y="3897316"/>
            <a:ext cx="4800601" cy="958850"/>
            <a:chOff x="448" y="2974"/>
            <a:chExt cx="3024" cy="604"/>
          </a:xfrm>
        </p:grpSpPr>
        <p:sp>
          <p:nvSpPr>
            <p:cNvPr id="54296" name="Text Box 7"/>
            <p:cNvSpPr txBox="1">
              <a:spLocks noChangeArrowheads="1"/>
            </p:cNvSpPr>
            <p:nvPr/>
          </p:nvSpPr>
          <p:spPr bwMode="auto">
            <a:xfrm>
              <a:off x="480" y="3365"/>
              <a:ext cx="2992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Power is really observed but is </a:t>
              </a:r>
              <a:r>
                <a:rPr lang="en-US" sz="1600" dirty="0">
                  <a:solidFill>
                    <a:srgbClr val="000000"/>
                  </a:solidFill>
                  <a:sym typeface="Symbol" charset="2"/>
                </a:rPr>
                <a:t> </a:t>
              </a:r>
              <a:r>
                <a:rPr lang="en-US" sz="1600" dirty="0">
                  <a:solidFill>
                    <a:srgbClr val="000000"/>
                  </a:solidFill>
                </a:rPr>
                <a:t>T in the R-J limit</a:t>
              </a:r>
            </a:p>
          </p:txBody>
        </p:sp>
        <p:sp>
          <p:nvSpPr>
            <p:cNvPr id="54297" name="Line 9"/>
            <p:cNvSpPr>
              <a:spLocks noChangeShapeType="1"/>
            </p:cNvSpPr>
            <p:nvPr/>
          </p:nvSpPr>
          <p:spPr bwMode="auto">
            <a:xfrm flipV="1">
              <a:off x="2089" y="3296"/>
              <a:ext cx="328" cy="88"/>
            </a:xfrm>
            <a:prstGeom prst="lin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98" name="Line 10"/>
            <p:cNvSpPr>
              <a:spLocks noChangeShapeType="1"/>
            </p:cNvSpPr>
            <p:nvPr/>
          </p:nvSpPr>
          <p:spPr bwMode="auto">
            <a:xfrm flipH="1" flipV="1">
              <a:off x="1621" y="3270"/>
              <a:ext cx="484" cy="115"/>
            </a:xfrm>
            <a:prstGeom prst="lin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99" name="Line 11"/>
            <p:cNvSpPr>
              <a:spLocks noChangeShapeType="1"/>
            </p:cNvSpPr>
            <p:nvPr/>
          </p:nvSpPr>
          <p:spPr bwMode="auto">
            <a:xfrm flipH="1" flipV="1">
              <a:off x="2016" y="3249"/>
              <a:ext cx="84" cy="127"/>
            </a:xfrm>
            <a:prstGeom prst="lin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0" name="Rectangle 17"/>
            <p:cNvSpPr>
              <a:spLocks noChangeArrowheads="1"/>
            </p:cNvSpPr>
            <p:nvPr/>
          </p:nvSpPr>
          <p:spPr bwMode="auto">
            <a:xfrm>
              <a:off x="581" y="2982"/>
              <a:ext cx="2147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 err="1">
                  <a:solidFill>
                    <a:srgbClr val="000099"/>
                  </a:solidFill>
                </a:rPr>
                <a:t>T</a:t>
              </a:r>
              <a:r>
                <a:rPr lang="en-US" sz="2000" i="1" baseline="-25000" dirty="0" err="1">
                  <a:solidFill>
                    <a:srgbClr val="000099"/>
                  </a:solidFill>
                </a:rPr>
                <a:t>sys</a:t>
              </a:r>
              <a:r>
                <a:rPr lang="en-US" sz="2000" i="1" dirty="0">
                  <a:solidFill>
                    <a:srgbClr val="000099"/>
                  </a:solidFill>
                </a:rPr>
                <a:t> = </a:t>
              </a:r>
              <a:r>
                <a:rPr lang="en-US" sz="2000" i="1" dirty="0" err="1">
                  <a:solidFill>
                    <a:srgbClr val="000099"/>
                  </a:solidFill>
                </a:rPr>
                <a:t>T</a:t>
              </a:r>
              <a:r>
                <a:rPr lang="en-US" sz="2000" i="1" baseline="-25000" dirty="0" err="1">
                  <a:solidFill>
                    <a:srgbClr val="000099"/>
                  </a:solidFill>
                </a:rPr>
                <a:t>load</a:t>
              </a:r>
              <a:r>
                <a:rPr lang="en-US" sz="2000" i="1" dirty="0">
                  <a:solidFill>
                    <a:srgbClr val="000099"/>
                  </a:solidFill>
                </a:rPr>
                <a:t> * T</a:t>
              </a:r>
              <a:r>
                <a:rPr lang="en-US" sz="2000" i="1" baseline="-25000" dirty="0">
                  <a:solidFill>
                    <a:srgbClr val="000099"/>
                  </a:solidFill>
                </a:rPr>
                <a:t>out </a:t>
              </a:r>
              <a:r>
                <a:rPr lang="en-US" sz="2000" i="1" dirty="0">
                  <a:solidFill>
                    <a:srgbClr val="000099"/>
                  </a:solidFill>
                </a:rPr>
                <a:t>/ (T</a:t>
              </a:r>
              <a:r>
                <a:rPr lang="en-US" sz="2000" i="1" baseline="-25000" dirty="0">
                  <a:solidFill>
                    <a:srgbClr val="000099"/>
                  </a:solidFill>
                </a:rPr>
                <a:t>in</a:t>
              </a:r>
              <a:r>
                <a:rPr lang="en-US" sz="2000" i="1" dirty="0">
                  <a:solidFill>
                    <a:srgbClr val="000099"/>
                  </a:solidFill>
                </a:rPr>
                <a:t> – T</a:t>
              </a:r>
              <a:r>
                <a:rPr lang="en-US" sz="2000" i="1" baseline="-25000" dirty="0">
                  <a:solidFill>
                    <a:srgbClr val="000099"/>
                  </a:solidFill>
                </a:rPr>
                <a:t>out</a:t>
              </a:r>
              <a:r>
                <a:rPr lang="en-US" sz="2000" i="1" dirty="0">
                  <a:solidFill>
                    <a:srgbClr val="000099"/>
                  </a:solidFill>
                </a:rPr>
                <a:t>)</a:t>
              </a:r>
            </a:p>
          </p:txBody>
        </p:sp>
        <p:sp>
          <p:nvSpPr>
            <p:cNvPr id="54301" name="Rectangle 18"/>
            <p:cNvSpPr>
              <a:spLocks noChangeArrowheads="1"/>
            </p:cNvSpPr>
            <p:nvPr/>
          </p:nvSpPr>
          <p:spPr bwMode="auto">
            <a:xfrm>
              <a:off x="448" y="2974"/>
              <a:ext cx="2347" cy="29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31775" y="1516415"/>
            <a:ext cx="8777289" cy="3778249"/>
            <a:chOff x="-79" y="1377"/>
            <a:chExt cx="5529" cy="2380"/>
          </a:xfrm>
        </p:grpSpPr>
        <p:sp>
          <p:nvSpPr>
            <p:cNvPr id="54290" name="Rectangle 5"/>
            <p:cNvSpPr>
              <a:spLocks noChangeArrowheads="1"/>
            </p:cNvSpPr>
            <p:nvPr/>
          </p:nvSpPr>
          <p:spPr bwMode="auto">
            <a:xfrm>
              <a:off x="79" y="1377"/>
              <a:ext cx="5132" cy="6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28600" indent="-228600" algn="l"/>
              <a:r>
                <a:rPr lang="en-US" sz="1800" i="1" dirty="0">
                  <a:solidFill>
                    <a:srgbClr val="000000"/>
                  </a:solidFill>
                </a:rPr>
                <a:t>		</a:t>
              </a:r>
            </a:p>
            <a:p>
              <a:pPr marL="228600" indent="-228600" algn="l"/>
              <a:r>
                <a:rPr lang="en-US" sz="1800" i="1" dirty="0">
                  <a:solidFill>
                    <a:srgbClr val="000000"/>
                  </a:solidFill>
                </a:rPr>
                <a:t>		</a:t>
              </a:r>
              <a:r>
                <a:rPr lang="en-US" sz="1800" i="1" dirty="0">
                  <a:solidFill>
                    <a:srgbClr val="000099"/>
                  </a:solidFill>
                </a:rPr>
                <a:t>V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in </a:t>
              </a:r>
              <a:r>
                <a:rPr lang="en-US" sz="1800" i="1" dirty="0" smtClean="0">
                  <a:solidFill>
                    <a:srgbClr val="000099"/>
                  </a:solidFill>
                </a:rPr>
                <a:t>= G </a:t>
              </a:r>
              <a:r>
                <a:rPr lang="en-US" sz="1800" i="1" dirty="0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in</a:t>
              </a:r>
              <a:r>
                <a:rPr lang="en-US" sz="1800" i="1" dirty="0">
                  <a:solidFill>
                    <a:srgbClr val="000099"/>
                  </a:solidFill>
                </a:rPr>
                <a:t> = G </a:t>
              </a:r>
              <a:r>
                <a:rPr lang="en-US" sz="1800" dirty="0">
                  <a:solidFill>
                    <a:srgbClr val="000099"/>
                  </a:solidFill>
                </a:rPr>
                <a:t>[</a:t>
              </a:r>
              <a:r>
                <a:rPr lang="en-US" sz="1800" i="1" dirty="0" err="1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rx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>
                  <a:solidFill>
                    <a:srgbClr val="000099"/>
                  </a:solidFill>
                </a:rPr>
                <a:t>+ </a:t>
              </a:r>
              <a:r>
                <a:rPr lang="en-US" sz="1800" i="1" dirty="0" err="1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load</a:t>
              </a:r>
              <a:r>
                <a:rPr lang="en-US" sz="1800" dirty="0">
                  <a:solidFill>
                    <a:srgbClr val="000099"/>
                  </a:solidFill>
                </a:rPr>
                <a:t>]</a:t>
              </a:r>
              <a:r>
                <a:rPr lang="en-US" sz="1800" i="1" dirty="0">
                  <a:solidFill>
                    <a:srgbClr val="000099"/>
                  </a:solidFill>
                </a:rPr>
                <a:t> </a:t>
              </a:r>
              <a:endParaRPr lang="en-US" sz="1800" i="1" baseline="-25000" dirty="0">
                <a:solidFill>
                  <a:srgbClr val="000099"/>
                </a:solidFill>
              </a:endParaRPr>
            </a:p>
            <a:p>
              <a:pPr marL="228600" indent="-228600" algn="l"/>
              <a:r>
                <a:rPr lang="en-US" sz="1800" i="1" dirty="0">
                  <a:solidFill>
                    <a:srgbClr val="000099"/>
                  </a:solidFill>
                </a:rPr>
                <a:t>		</a:t>
              </a:r>
              <a:r>
                <a:rPr lang="en-US" sz="1800" i="1" dirty="0" err="1">
                  <a:solidFill>
                    <a:srgbClr val="000099"/>
                  </a:solidFill>
                </a:rPr>
                <a:t>V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out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>
                  <a:solidFill>
                    <a:srgbClr val="000099"/>
                  </a:solidFill>
                </a:rPr>
                <a:t>= G T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out</a:t>
              </a:r>
              <a:r>
                <a:rPr lang="en-US" sz="1800" i="1" dirty="0">
                  <a:solidFill>
                    <a:srgbClr val="000099"/>
                  </a:solidFill>
                </a:rPr>
                <a:t> = G </a:t>
              </a:r>
              <a:r>
                <a:rPr lang="en-US" sz="2000" dirty="0">
                  <a:solidFill>
                    <a:srgbClr val="000099"/>
                  </a:solidFill>
                </a:rPr>
                <a:t>[</a:t>
              </a:r>
              <a:r>
                <a:rPr lang="en-US" sz="1800" i="1" dirty="0" err="1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rx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>
                  <a:solidFill>
                    <a:srgbClr val="000099"/>
                  </a:solidFill>
                </a:rPr>
                <a:t>+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atm</a:t>
              </a:r>
              <a:r>
                <a:rPr lang="en-US" sz="1800" i="1" dirty="0">
                  <a:solidFill>
                    <a:srgbClr val="000099"/>
                  </a:solidFill>
                </a:rPr>
                <a:t>(1-e</a:t>
              </a:r>
              <a:r>
                <a:rPr lang="en-US" sz="1800" i="1" baseline="30000" dirty="0">
                  <a:solidFill>
                    <a:srgbClr val="000099"/>
                  </a:solidFill>
                  <a:latin typeface="Symbol" charset="2"/>
                </a:rPr>
                <a:t>-</a:t>
              </a:r>
              <a:r>
                <a:rPr lang="en-US" sz="1800" baseline="30000" dirty="0">
                  <a:solidFill>
                    <a:srgbClr val="000099"/>
                  </a:solidFill>
                  <a:latin typeface="Symbol" charset="2"/>
                </a:rPr>
                <a:t>t</a:t>
              </a:r>
              <a:r>
                <a:rPr lang="en-US" sz="1800" i="1" dirty="0">
                  <a:solidFill>
                    <a:srgbClr val="000099"/>
                  </a:solidFill>
                </a:rPr>
                <a:t>) +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 err="1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bg</a:t>
              </a:r>
              <a:r>
                <a:rPr lang="en-US" sz="1800" i="1" dirty="0" err="1">
                  <a:solidFill>
                    <a:srgbClr val="000099"/>
                  </a:solidFill>
                </a:rPr>
                <a:t>e</a:t>
              </a:r>
              <a:r>
                <a:rPr lang="en-US" sz="1800" i="1" baseline="30000" dirty="0" err="1">
                  <a:solidFill>
                    <a:srgbClr val="000099"/>
                  </a:solidFill>
                  <a:latin typeface="Symbol" charset="2"/>
                </a:rPr>
                <a:t>-</a:t>
              </a:r>
              <a:r>
                <a:rPr lang="en-US" sz="1800" baseline="30000" dirty="0" err="1">
                  <a:solidFill>
                    <a:srgbClr val="000099"/>
                  </a:solidFill>
                  <a:latin typeface="Symbol" charset="2"/>
                </a:rPr>
                <a:t>t</a:t>
              </a:r>
              <a:r>
                <a:rPr lang="en-US" sz="1800" i="1" dirty="0">
                  <a:solidFill>
                    <a:srgbClr val="000099"/>
                  </a:solidFill>
                </a:rPr>
                <a:t> +</a:t>
              </a:r>
              <a:r>
                <a:rPr lang="en-US" sz="1800" i="1" baseline="-25000" dirty="0">
                  <a:solidFill>
                    <a:srgbClr val="000099"/>
                  </a:solidFill>
                </a:rPr>
                <a:t> </a:t>
              </a:r>
              <a:r>
                <a:rPr lang="en-US" sz="1800" i="1" dirty="0" err="1">
                  <a:solidFill>
                    <a:srgbClr val="000099"/>
                  </a:solidFill>
                </a:rPr>
                <a:t>T</a:t>
              </a:r>
              <a:r>
                <a:rPr lang="en-US" sz="1800" i="1" baseline="-25000" dirty="0" err="1">
                  <a:solidFill>
                    <a:srgbClr val="000099"/>
                  </a:solidFill>
                </a:rPr>
                <a:t>source</a:t>
              </a:r>
              <a:r>
                <a:rPr lang="en-US" sz="1800" i="1" dirty="0" err="1">
                  <a:solidFill>
                    <a:srgbClr val="000099"/>
                  </a:solidFill>
                </a:rPr>
                <a:t>e</a:t>
              </a:r>
              <a:r>
                <a:rPr lang="en-US" sz="1800" i="1" baseline="30000" dirty="0" err="1">
                  <a:solidFill>
                    <a:srgbClr val="000099"/>
                  </a:solidFill>
                  <a:latin typeface="Symbol" charset="2"/>
                </a:rPr>
                <a:t>-</a:t>
              </a:r>
              <a:r>
                <a:rPr lang="en-US" sz="1800" baseline="30000" dirty="0" err="1">
                  <a:solidFill>
                    <a:srgbClr val="000099"/>
                  </a:solidFill>
                  <a:latin typeface="Symbol" charset="2"/>
                </a:rPr>
                <a:t>t</a:t>
              </a:r>
              <a:r>
                <a:rPr lang="en-US" sz="1800" i="1" dirty="0">
                  <a:solidFill>
                    <a:srgbClr val="000099"/>
                  </a:solidFill>
                </a:rPr>
                <a:t> </a:t>
              </a:r>
              <a:r>
                <a:rPr lang="en-US" sz="2000" dirty="0">
                  <a:solidFill>
                    <a:srgbClr val="000099"/>
                  </a:solidFill>
                </a:rPr>
                <a:t>]</a:t>
              </a:r>
              <a:endParaRPr lang="en-US" sz="1800" i="1" baseline="-25000" dirty="0">
                <a:solidFill>
                  <a:srgbClr val="000099"/>
                </a:solidFill>
              </a:endParaRPr>
            </a:p>
          </p:txBody>
        </p:sp>
        <p:sp>
          <p:nvSpPr>
            <p:cNvPr id="54291" name="Text Box 6"/>
            <p:cNvSpPr txBox="1">
              <a:spLocks noChangeArrowheads="1"/>
            </p:cNvSpPr>
            <p:nvPr/>
          </p:nvSpPr>
          <p:spPr bwMode="auto">
            <a:xfrm>
              <a:off x="3752" y="3350"/>
              <a:ext cx="1698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dirty="0">
                  <a:solidFill>
                    <a:srgbClr val="000099"/>
                  </a:solidFill>
                  <a:latin typeface="Gill Sans MT"/>
                  <a:cs typeface="Gill Sans MT"/>
                </a:rPr>
                <a:t>SMA calibration load swings  in and out of beam</a:t>
              </a:r>
            </a:p>
          </p:txBody>
        </p:sp>
        <p:pic>
          <p:nvPicPr>
            <p:cNvPr id="54292" name="Picture 12" descr="ambientLoadWVRWireGrid"/>
            <p:cNvPicPr>
              <a:picLocks noChangeAspect="1" noChangeArrowheads="1"/>
            </p:cNvPicPr>
            <p:nvPr/>
          </p:nvPicPr>
          <p:blipFill>
            <a:blip r:embed="rId2"/>
            <a:srcRect r="49922"/>
            <a:stretch>
              <a:fillRect/>
            </a:stretch>
          </p:blipFill>
          <p:spPr bwMode="auto">
            <a:xfrm>
              <a:off x="3884" y="1492"/>
              <a:ext cx="1363" cy="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93" name="AutoShape 14"/>
            <p:cNvSpPr>
              <a:spLocks noChangeArrowheads="1"/>
            </p:cNvSpPr>
            <p:nvPr/>
          </p:nvSpPr>
          <p:spPr bwMode="auto">
            <a:xfrm rot="5400000" flipH="1">
              <a:off x="4627" y="2252"/>
              <a:ext cx="602" cy="606"/>
            </a:xfrm>
            <a:custGeom>
              <a:avLst/>
              <a:gdLst>
                <a:gd name="T0" fmla="*/ 346 w 21600"/>
                <a:gd name="T1" fmla="*/ 0 h 21600"/>
                <a:gd name="T2" fmla="*/ 346 w 21600"/>
                <a:gd name="T3" fmla="*/ 341 h 21600"/>
                <a:gd name="T4" fmla="*/ 42 w 21600"/>
                <a:gd name="T5" fmla="*/ 606 h 21600"/>
                <a:gd name="T6" fmla="*/ 602 w 21600"/>
                <a:gd name="T7" fmla="*/ 171 h 21600"/>
                <a:gd name="T8" fmla="*/ 3 60000 65536"/>
                <a:gd name="T9" fmla="*/ 1 60000 65536"/>
                <a:gd name="T10" fmla="*/ 1 60000 65536"/>
                <a:gd name="T11" fmla="*/ 0 60000 65536"/>
                <a:gd name="T12" fmla="*/ 12415 w 21600"/>
                <a:gd name="T13" fmla="*/ 4598 h 21600"/>
                <a:gd name="T14" fmla="*/ 19340 w 21600"/>
                <a:gd name="T15" fmla="*/ 755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4589"/>
                  </a:lnTo>
                  <a:cubicBezTo>
                    <a:pt x="5564" y="4589"/>
                    <a:pt x="0" y="7978"/>
                    <a:pt x="0" y="12158"/>
                  </a:cubicBezTo>
                  <a:lnTo>
                    <a:pt x="0" y="21600"/>
                  </a:lnTo>
                  <a:lnTo>
                    <a:pt x="3046" y="21600"/>
                  </a:lnTo>
                  <a:lnTo>
                    <a:pt x="3046" y="12158"/>
                  </a:lnTo>
                  <a:cubicBezTo>
                    <a:pt x="3046" y="9624"/>
                    <a:pt x="7246" y="7569"/>
                    <a:pt x="12427" y="7569"/>
                  </a:cubicBezTo>
                  <a:lnTo>
                    <a:pt x="12427" y="12158"/>
                  </a:lnTo>
                  <a:close/>
                </a:path>
              </a:pathLst>
            </a:custGeom>
            <a:solidFill>
              <a:srgbClr val="00FFFF">
                <a:alpha val="6509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4" name="Text Box 20"/>
            <p:cNvSpPr txBox="1">
              <a:spLocks noChangeArrowheads="1"/>
            </p:cNvSpPr>
            <p:nvPr/>
          </p:nvSpPr>
          <p:spPr bwMode="auto">
            <a:xfrm>
              <a:off x="-79" y="1580"/>
              <a:ext cx="435" cy="1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Load in</a:t>
              </a:r>
            </a:p>
          </p:txBody>
        </p:sp>
        <p:sp>
          <p:nvSpPr>
            <p:cNvPr id="54295" name="Text Box 21"/>
            <p:cNvSpPr txBox="1">
              <a:spLocks noChangeArrowheads="1"/>
            </p:cNvSpPr>
            <p:nvPr/>
          </p:nvSpPr>
          <p:spPr bwMode="auto">
            <a:xfrm>
              <a:off x="-78" y="1801"/>
              <a:ext cx="445" cy="29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Load out</a:t>
              </a:r>
            </a:p>
          </p:txBody>
        </p:sp>
      </p:grpSp>
      <p:sp>
        <p:nvSpPr>
          <p:cNvPr id="178199" name="Rectangle 23"/>
          <p:cNvSpPr>
            <a:spLocks noChangeArrowheads="1"/>
          </p:cNvSpPr>
          <p:nvPr/>
        </p:nvSpPr>
        <p:spPr bwMode="auto">
          <a:xfrm>
            <a:off x="157955" y="4864628"/>
            <a:ext cx="6316666" cy="10156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 algn="l">
              <a:buFontTx/>
              <a:buChar char="•"/>
            </a:pPr>
            <a:r>
              <a:rPr lang="en-US" sz="2000" dirty="0" smtClean="0">
                <a:latin typeface="Gill Sans MT"/>
                <a:cs typeface="Gill Sans MT"/>
              </a:rPr>
              <a:t>If </a:t>
            </a:r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atm</a:t>
            </a:r>
            <a:r>
              <a:rPr lang="en-US" sz="200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ea typeface="Arial" charset="0"/>
                <a:cs typeface="Gill Sans MT"/>
              </a:rPr>
              <a:t>≈</a:t>
            </a:r>
            <a:r>
              <a:rPr lang="en-US" sz="2000" dirty="0">
                <a:latin typeface="Gill Sans MT"/>
                <a:cs typeface="Gill Sans MT"/>
              </a:rPr>
              <a:t> </a:t>
            </a:r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load</a:t>
            </a:r>
            <a:r>
              <a:rPr lang="en-US" sz="2000" dirty="0">
                <a:latin typeface="Gill Sans MT"/>
                <a:cs typeface="Gill Sans MT"/>
              </a:rPr>
              <a:t>, and </a:t>
            </a:r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sys</a:t>
            </a:r>
            <a:r>
              <a:rPr lang="en-US" sz="2000" dirty="0">
                <a:latin typeface="Gill Sans MT"/>
                <a:cs typeface="Gill Sans MT"/>
              </a:rPr>
              <a:t> is measured often, changes in </a:t>
            </a:r>
            <a:r>
              <a:rPr lang="en-US" sz="2000" dirty="0">
                <a:solidFill>
                  <a:srgbClr val="800000"/>
                </a:solidFill>
                <a:latin typeface="Gill Sans MT"/>
                <a:cs typeface="Gill Sans MT"/>
              </a:rPr>
              <a:t>mean </a:t>
            </a:r>
            <a:r>
              <a:rPr lang="en-US" sz="2000" dirty="0">
                <a:latin typeface="Gill Sans MT"/>
                <a:cs typeface="Gill Sans MT"/>
              </a:rPr>
              <a:t>atmospheric absorption are corrected</a:t>
            </a:r>
            <a:r>
              <a:rPr lang="en-US" sz="2000" dirty="0" smtClean="0">
                <a:latin typeface="Gill Sans MT"/>
                <a:cs typeface="Gill Sans MT"/>
              </a:rPr>
              <a:t>.  ALMA has a </a:t>
            </a:r>
            <a:r>
              <a:rPr lang="en-US" sz="2000" dirty="0">
                <a:latin typeface="Gill Sans MT"/>
                <a:cs typeface="Gill Sans MT"/>
              </a:rPr>
              <a:t>two temperature load system which allows </a:t>
            </a:r>
            <a:r>
              <a:rPr lang="en-US" sz="2000" dirty="0" smtClean="0">
                <a:latin typeface="Gill Sans MT"/>
                <a:cs typeface="Gill Sans MT"/>
              </a:rPr>
              <a:t>a measure </a:t>
            </a:r>
            <a:r>
              <a:rPr lang="en-US" sz="2000" dirty="0">
                <a:latin typeface="Gill Sans MT"/>
                <a:cs typeface="Gill Sans MT"/>
              </a:rPr>
              <a:t>of </a:t>
            </a:r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rx</a:t>
            </a:r>
            <a:r>
              <a:rPr lang="en-US" sz="2000" baseline="-25000" dirty="0">
                <a:latin typeface="Gill Sans MT"/>
                <a:cs typeface="Gill Sans MT"/>
              </a:rPr>
              <a:t> 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78200" name="Rectangle 24"/>
          <p:cNvSpPr>
            <a:spLocks noChangeArrowheads="1"/>
          </p:cNvSpPr>
          <p:nvPr/>
        </p:nvSpPr>
        <p:spPr bwMode="auto">
          <a:xfrm>
            <a:off x="4437063" y="2027981"/>
            <a:ext cx="1905000" cy="414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208" name="Rectangle 32"/>
          <p:cNvSpPr>
            <a:spLocks noChangeArrowheads="1"/>
          </p:cNvSpPr>
          <p:nvPr/>
        </p:nvSpPr>
        <p:spPr bwMode="auto">
          <a:xfrm>
            <a:off x="482600" y="828676"/>
            <a:ext cx="8345487" cy="841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800000"/>
                </a:solidFill>
                <a:latin typeface="Gill Sans MT"/>
                <a:cs typeface="Gill Sans MT"/>
              </a:rPr>
              <a:t>The “chopper wheel” method</a:t>
            </a:r>
            <a:r>
              <a:rPr lang="en-US" sz="2000" dirty="0">
                <a:latin typeface="Gill Sans MT"/>
                <a:cs typeface="Gill Sans MT"/>
              </a:rPr>
              <a:t>: </a:t>
            </a:r>
            <a:r>
              <a:rPr lang="en-US" sz="2000" dirty="0" smtClean="0">
                <a:latin typeface="Gill Sans MT"/>
                <a:cs typeface="Gill Sans MT"/>
              </a:rPr>
              <a:t> putting </a:t>
            </a:r>
            <a:r>
              <a:rPr lang="en-US" sz="2000" dirty="0">
                <a:latin typeface="Gill Sans MT"/>
                <a:cs typeface="Gill Sans MT"/>
              </a:rPr>
              <a:t>an ambient temperature load (</a:t>
            </a:r>
            <a:r>
              <a:rPr lang="en-US" sz="2000" i="1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load</a:t>
            </a:r>
            <a:r>
              <a:rPr lang="en-US" sz="2000" dirty="0">
                <a:latin typeface="Gill Sans MT"/>
                <a:cs typeface="Gill Sans MT"/>
              </a:rPr>
              <a:t>) in front of the receiver and measuring the resulting power compared to power when observing sky </a:t>
            </a:r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-25000" dirty="0" err="1">
                <a:latin typeface="Gill Sans MT"/>
                <a:cs typeface="Gill Sans MT"/>
              </a:rPr>
              <a:t>atm</a:t>
            </a:r>
            <a:r>
              <a:rPr lang="en-US" sz="2000" dirty="0">
                <a:latin typeface="Gill Sans MT"/>
                <a:cs typeface="Gill Sans MT"/>
              </a:rPr>
              <a:t> (Penzias &amp; </a:t>
            </a:r>
            <a:r>
              <a:rPr lang="en-US" sz="2000" dirty="0" err="1">
                <a:latin typeface="Gill Sans MT"/>
                <a:cs typeface="Gill Sans MT"/>
              </a:rPr>
              <a:t>Burrus</a:t>
            </a:r>
            <a:r>
              <a:rPr lang="en-US" sz="2000" dirty="0">
                <a:latin typeface="Gill Sans MT"/>
                <a:cs typeface="Gill Sans MT"/>
              </a:rPr>
              <a:t> 1973).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06375" y="2449514"/>
            <a:ext cx="3590925" cy="1298575"/>
            <a:chOff x="130" y="2067"/>
            <a:chExt cx="2262" cy="818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875" y="2391"/>
              <a:ext cx="1517" cy="494"/>
              <a:chOff x="875" y="2391"/>
              <a:chExt cx="1517" cy="494"/>
            </a:xfrm>
          </p:grpSpPr>
          <p:sp>
            <p:nvSpPr>
              <p:cNvPr id="54286" name="Text Box 25"/>
              <p:cNvSpPr txBox="1">
                <a:spLocks noChangeArrowheads="1"/>
              </p:cNvSpPr>
              <p:nvPr/>
            </p:nvSpPr>
            <p:spPr bwMode="auto">
              <a:xfrm>
                <a:off x="875" y="2391"/>
                <a:ext cx="1517" cy="4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 dirty="0">
                    <a:solidFill>
                      <a:srgbClr val="000099"/>
                    </a:solidFill>
                  </a:rPr>
                  <a:t>V</a:t>
                </a:r>
                <a:r>
                  <a:rPr lang="en-US" sz="1800" baseline="-25000" dirty="0">
                    <a:solidFill>
                      <a:srgbClr val="000099"/>
                    </a:solidFill>
                  </a:rPr>
                  <a:t>in</a:t>
                </a:r>
                <a:r>
                  <a:rPr lang="en-US" sz="1800" dirty="0">
                    <a:solidFill>
                      <a:srgbClr val="000099"/>
                    </a:solidFill>
                  </a:rPr>
                  <a:t> – </a:t>
                </a:r>
                <a:r>
                  <a:rPr lang="en-US" sz="1800" i="1" dirty="0" err="1">
                    <a:solidFill>
                      <a:srgbClr val="000099"/>
                    </a:solidFill>
                  </a:rPr>
                  <a:t>V</a:t>
                </a:r>
                <a:r>
                  <a:rPr lang="en-US" sz="1800" baseline="-25000" dirty="0" err="1">
                    <a:solidFill>
                      <a:srgbClr val="000099"/>
                    </a:solidFill>
                  </a:rPr>
                  <a:t>out</a:t>
                </a:r>
                <a:r>
                  <a:rPr lang="en-US" sz="1800" baseline="-25000" dirty="0">
                    <a:solidFill>
                      <a:srgbClr val="000099"/>
                    </a:solidFill>
                  </a:rPr>
                  <a:t>           </a:t>
                </a:r>
                <a:r>
                  <a:rPr lang="en-US" sz="1800" i="1" dirty="0" err="1">
                    <a:solidFill>
                      <a:srgbClr val="000099"/>
                    </a:solidFill>
                  </a:rPr>
                  <a:t>T</a:t>
                </a:r>
                <a:r>
                  <a:rPr lang="en-US" sz="1800" baseline="-25000" dirty="0" err="1">
                    <a:solidFill>
                      <a:srgbClr val="000099"/>
                    </a:solidFill>
                  </a:rPr>
                  <a:t>load</a:t>
                </a:r>
                <a:endParaRPr lang="en-US" sz="1800" baseline="-25000" dirty="0">
                  <a:solidFill>
                    <a:srgbClr val="000099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99"/>
                    </a:solidFill>
                  </a:rPr>
                  <a:t>    </a:t>
                </a:r>
                <a:r>
                  <a:rPr lang="en-US" sz="1800" i="1" dirty="0" err="1">
                    <a:solidFill>
                      <a:srgbClr val="000099"/>
                    </a:solidFill>
                  </a:rPr>
                  <a:t>V</a:t>
                </a:r>
                <a:r>
                  <a:rPr lang="en-US" sz="1800" baseline="-25000" dirty="0" err="1">
                    <a:solidFill>
                      <a:srgbClr val="000099"/>
                    </a:solidFill>
                  </a:rPr>
                  <a:t>out</a:t>
                </a:r>
                <a:r>
                  <a:rPr lang="en-US" sz="1800" dirty="0">
                    <a:solidFill>
                      <a:srgbClr val="000099"/>
                    </a:solidFill>
                  </a:rPr>
                  <a:t>            </a:t>
                </a:r>
                <a:r>
                  <a:rPr lang="en-US" sz="1800" i="1" dirty="0" err="1">
                    <a:solidFill>
                      <a:srgbClr val="000099"/>
                    </a:solidFill>
                  </a:rPr>
                  <a:t>T</a:t>
                </a:r>
                <a:r>
                  <a:rPr lang="en-US" sz="1800" baseline="-25000" dirty="0" err="1">
                    <a:solidFill>
                      <a:srgbClr val="000099"/>
                    </a:solidFill>
                  </a:rPr>
                  <a:t>sys</a:t>
                </a:r>
                <a:endParaRPr lang="en-US" sz="1800" baseline="-25000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54287" name="Line 26"/>
              <p:cNvSpPr>
                <a:spLocks noChangeShapeType="1"/>
              </p:cNvSpPr>
              <p:nvPr/>
            </p:nvSpPr>
            <p:spPr bwMode="auto">
              <a:xfrm>
                <a:off x="1109" y="2662"/>
                <a:ext cx="5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8" name="Line 27"/>
              <p:cNvSpPr>
                <a:spLocks noChangeShapeType="1"/>
              </p:cNvSpPr>
              <p:nvPr/>
            </p:nvSpPr>
            <p:spPr bwMode="auto">
              <a:xfrm>
                <a:off x="1915" y="2651"/>
                <a:ext cx="30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9" name="Text Box 28"/>
              <p:cNvSpPr txBox="1">
                <a:spLocks noChangeArrowheads="1"/>
              </p:cNvSpPr>
              <p:nvPr/>
            </p:nvSpPr>
            <p:spPr bwMode="auto">
              <a:xfrm>
                <a:off x="1637" y="2539"/>
                <a:ext cx="309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=</a:t>
                </a:r>
              </a:p>
            </p:txBody>
          </p:sp>
        </p:grpSp>
        <p:sp>
          <p:nvSpPr>
            <p:cNvPr id="54284" name="Text Box 30"/>
            <p:cNvSpPr txBox="1">
              <a:spLocks noChangeArrowheads="1"/>
            </p:cNvSpPr>
            <p:nvPr/>
          </p:nvSpPr>
          <p:spPr bwMode="auto">
            <a:xfrm>
              <a:off x="130" y="2450"/>
              <a:ext cx="801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Comparing in and out</a:t>
              </a:r>
            </a:p>
          </p:txBody>
        </p:sp>
        <p:sp>
          <p:nvSpPr>
            <p:cNvPr id="54285" name="Rectangle 37"/>
            <p:cNvSpPr>
              <a:spLocks noChangeArrowheads="1"/>
            </p:cNvSpPr>
            <p:nvPr/>
          </p:nvSpPr>
          <p:spPr bwMode="auto">
            <a:xfrm>
              <a:off x="1066" y="2067"/>
              <a:ext cx="1236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solidFill>
                    <a:srgbClr val="000000"/>
                  </a:solidFill>
                </a:rPr>
                <a:t>assume </a:t>
              </a:r>
              <a:r>
                <a:rPr lang="en-US" sz="1600" i="1" dirty="0" err="1">
                  <a:solidFill>
                    <a:srgbClr val="000099"/>
                  </a:solidFill>
                </a:rPr>
                <a:t>T</a:t>
              </a:r>
              <a:r>
                <a:rPr lang="en-US" sz="1600" i="1" baseline="-25000" dirty="0" err="1">
                  <a:solidFill>
                    <a:srgbClr val="000099"/>
                  </a:solidFill>
                </a:rPr>
                <a:t>atm</a:t>
              </a:r>
              <a:r>
                <a:rPr lang="en-US" sz="1600" i="1" dirty="0">
                  <a:solidFill>
                    <a:srgbClr val="000099"/>
                  </a:solidFill>
                </a:rPr>
                <a:t> </a:t>
              </a:r>
              <a:r>
                <a:rPr lang="en-US" sz="1600" i="1" dirty="0">
                  <a:solidFill>
                    <a:srgbClr val="000099"/>
                  </a:solidFill>
                  <a:ea typeface="Arial" charset="0"/>
                  <a:cs typeface="Arial" charset="0"/>
                </a:rPr>
                <a:t>≈ </a:t>
              </a:r>
              <a:r>
                <a:rPr lang="en-US" sz="1600" i="1" dirty="0" err="1">
                  <a:solidFill>
                    <a:srgbClr val="000099"/>
                  </a:solidFill>
                </a:rPr>
                <a:t>T</a:t>
              </a:r>
              <a:r>
                <a:rPr lang="en-US" sz="1600" i="1" baseline="-25000" dirty="0" err="1">
                  <a:solidFill>
                    <a:srgbClr val="000099"/>
                  </a:solidFill>
                </a:rPr>
                <a:t>load</a:t>
              </a:r>
              <a:endParaRPr lang="en-US" sz="1600" i="1" baseline="-25000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46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9" grpId="0" animBg="1"/>
      <p:bldP spid="178200" grpId="0"/>
      <p:bldP spid="17820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3" y="241065"/>
            <a:ext cx="8221579" cy="5812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96" y="24106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500" dirty="0" smtClean="0">
                <a:solidFill>
                  <a:srgbClr val="000000"/>
                </a:solidFill>
                <a:latin typeface="Arial"/>
                <a:cs typeface="Arial"/>
              </a:rPr>
              <a:t>ALMA</a:t>
            </a:r>
          </a:p>
        </p:txBody>
      </p:sp>
    </p:spTree>
    <p:extLst>
      <p:ext uri="{BB962C8B-B14F-4D97-AF65-F5344CB8AC3E}">
        <p14:creationId xmlns:p14="http://schemas.microsoft.com/office/powerpoint/2010/main" val="313210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498"/>
            <a:ext cx="8229600" cy="1143000"/>
          </a:xfrm>
        </p:spPr>
        <p:txBody>
          <a:bodyPr/>
          <a:lstStyle/>
          <a:p>
            <a:r>
              <a:rPr lang="en-US" dirty="0" smtClean="0"/>
              <a:t>Reflector antennas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3" descr="napierf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 bwMode="auto">
          <a:xfrm>
            <a:off x="2819400" y="1066801"/>
            <a:ext cx="3446463" cy="456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gm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69" y="979487"/>
            <a:ext cx="163941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op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979487"/>
            <a:ext cx="14716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ov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4" y="2590800"/>
            <a:ext cx="1465888" cy="15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vlaanten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08" y="2578100"/>
            <a:ext cx="1638971" cy="14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00265" y="779432"/>
            <a:ext cx="1462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Prime Focus</a:t>
            </a:r>
          </a:p>
        </p:txBody>
      </p:sp>
      <p:pic>
        <p:nvPicPr>
          <p:cNvPr id="16" name="Picture 3" descr="napierf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4" t="26675" b="42882"/>
          <a:stretch/>
        </p:blipFill>
        <p:spPr bwMode="auto">
          <a:xfrm>
            <a:off x="2819400" y="4168605"/>
            <a:ext cx="1543174" cy="15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78279" y="5297833"/>
            <a:ext cx="375066" cy="333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64625" y="5464593"/>
            <a:ext cx="618375" cy="5890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16202" y="5397500"/>
            <a:ext cx="679686" cy="4711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36413" y="5357095"/>
            <a:ext cx="88255" cy="16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683000" y="5822761"/>
            <a:ext cx="157016" cy="269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17025" y="5868665"/>
            <a:ext cx="5788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116202" y="5397500"/>
            <a:ext cx="48213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064625" y="5822761"/>
            <a:ext cx="196528" cy="197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179233" y="5868665"/>
            <a:ext cx="37792" cy="312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16202" y="5997149"/>
            <a:ext cx="566798" cy="56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116202" y="5997149"/>
            <a:ext cx="63031" cy="183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11131" y="1509068"/>
            <a:ext cx="99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GMRT 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7915134" y="4800600"/>
            <a:ext cx="774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GBT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36533" y="2914538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VLA,</a:t>
            </a:r>
          </a:p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87733" y="4569768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 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788902" y="1430635"/>
            <a:ext cx="1018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ATCA,</a:t>
            </a:r>
          </a:p>
          <a:p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Mopra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7807326" y="2863739"/>
            <a:ext cx="1287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CARMA,</a:t>
            </a:r>
          </a:p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CSO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702078" y="2246222"/>
            <a:ext cx="2018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Offset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Cassegrain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67374" y="414277"/>
            <a:ext cx="151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On-axis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Cassegrain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83816" y="3989980"/>
            <a:ext cx="2443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Dual offset Gregorian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25874" y="3989409"/>
            <a:ext cx="165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Bent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Nasmyth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46065" y="2286631"/>
            <a:ext cx="1107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Nasmyth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/>
          <a:srcRect l="17917" t="41481" r="52290" b="13841"/>
          <a:stretch/>
        </p:blipFill>
        <p:spPr>
          <a:xfrm>
            <a:off x="1039307" y="4168604"/>
            <a:ext cx="1638971" cy="1645877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 rot="11280000">
            <a:off x="5706554" y="4281799"/>
            <a:ext cx="402284" cy="402284"/>
            <a:chOff x="5145061" y="4343463"/>
            <a:chExt cx="402284" cy="402284"/>
          </a:xfrm>
        </p:grpSpPr>
        <p:sp>
          <p:nvSpPr>
            <p:cNvPr id="69" name="Oval 68"/>
            <p:cNvSpPr/>
            <p:nvPr/>
          </p:nvSpPr>
          <p:spPr>
            <a:xfrm>
              <a:off x="5202767" y="4356224"/>
              <a:ext cx="317500" cy="321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hord 69"/>
            <p:cNvSpPr/>
            <p:nvPr/>
          </p:nvSpPr>
          <p:spPr>
            <a:xfrm rot="8700000">
              <a:off x="5145061" y="4343463"/>
              <a:ext cx="402284" cy="40228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>
            <a:endCxn id="69" idx="3"/>
          </p:cNvCxnSpPr>
          <p:nvPr/>
        </p:nvCxnSpPr>
        <p:spPr>
          <a:xfrm flipV="1">
            <a:off x="5936436" y="4411141"/>
            <a:ext cx="79242" cy="29268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5889626" y="4353050"/>
            <a:ext cx="29794" cy="33005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6010284" y="4425950"/>
            <a:ext cx="0" cy="23356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5709108" y="4353050"/>
            <a:ext cx="180518" cy="1840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64310" y="5611224"/>
            <a:ext cx="42174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Cleanest beam, minimizes standing waves, polarization asymmetry compensated --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Mizugutch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(1976)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714" y="4341219"/>
            <a:ext cx="1462978" cy="1392755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252445" y="5812578"/>
            <a:ext cx="16986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Receivers do not tilt in elev.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967790" y="627531"/>
            <a:ext cx="2766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(best for array receivers)</a:t>
            </a:r>
          </a:p>
        </p:txBody>
      </p:sp>
    </p:spTree>
    <p:extLst>
      <p:ext uri="{BB962C8B-B14F-4D97-AF65-F5344CB8AC3E}">
        <p14:creationId xmlns:p14="http://schemas.microsoft.com/office/powerpoint/2010/main" val="335747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Reflector antenna efficiencies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7668" y="883398"/>
            <a:ext cx="8392696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>
                <a:sym typeface="WP Greek Century" charset="0"/>
              </a:rPr>
              <a:t>Response pattern (</a:t>
            </a:r>
            <a:r>
              <a:rPr lang="en-US" sz="2400" dirty="0">
                <a:sym typeface="WP Greek Century" charset="0"/>
              </a:rPr>
              <a:t>primary beam</a:t>
            </a:r>
            <a:r>
              <a:rPr lang="en-US" sz="2400" dirty="0" smtClean="0">
                <a:sym typeface="WP Greek Century" charset="0"/>
              </a:rPr>
              <a:t>):  </a:t>
            </a:r>
            <a:r>
              <a:rPr lang="en-US" sz="2400" b="1" i="1" dirty="0" smtClean="0">
                <a:sym typeface="WP Greek Courier" charset="0"/>
              </a:rPr>
              <a:t>A</a:t>
            </a:r>
            <a:r>
              <a:rPr lang="en-US" sz="2400" dirty="0"/>
              <a:t>(</a:t>
            </a:r>
            <a:r>
              <a:rPr lang="en-US" sz="2400" dirty="0" err="1">
                <a:latin typeface="Symbol" charset="0"/>
                <a:sym typeface="WP Greek Century" charset="0"/>
              </a:rPr>
              <a:t>n</a:t>
            </a:r>
            <a:r>
              <a:rPr lang="en-US" sz="2400" dirty="0" err="1">
                <a:sym typeface="WP Greek Century" charset="0"/>
              </a:rPr>
              <a:t>,</a:t>
            </a:r>
            <a:r>
              <a:rPr lang="en-US" sz="2400" dirty="0" err="1">
                <a:latin typeface="Symbol" charset="0"/>
                <a:sym typeface="WP Greek Century" charset="0"/>
              </a:rPr>
              <a:t>q</a:t>
            </a:r>
            <a:r>
              <a:rPr lang="en-US" sz="2400" dirty="0" err="1">
                <a:sym typeface="WP Greek Century" charset="0"/>
              </a:rPr>
              <a:t>,</a:t>
            </a:r>
            <a:r>
              <a:rPr lang="en-US" sz="2400" dirty="0" err="1">
                <a:latin typeface="Symbol" charset="0"/>
                <a:sym typeface="WP Greek Century" charset="0"/>
              </a:rPr>
              <a:t>f</a:t>
            </a:r>
            <a:r>
              <a:rPr lang="en-US" sz="2400" dirty="0">
                <a:sym typeface="WP Greek Century" charset="0"/>
              </a:rPr>
              <a:t>) = </a:t>
            </a:r>
            <a:r>
              <a:rPr lang="en-US" sz="2400" dirty="0"/>
              <a:t>A(</a:t>
            </a:r>
            <a:r>
              <a:rPr lang="en-US" sz="2400" dirty="0" err="1">
                <a:latin typeface="Symbol" charset="0"/>
                <a:sym typeface="WP Greek Century" charset="0"/>
              </a:rPr>
              <a:t>n</a:t>
            </a:r>
            <a:r>
              <a:rPr lang="en-US" sz="2400" dirty="0" err="1">
                <a:sym typeface="WP Greek Century" charset="0"/>
              </a:rPr>
              <a:t>,</a:t>
            </a:r>
            <a:r>
              <a:rPr lang="en-US" sz="2400" dirty="0" err="1">
                <a:latin typeface="Symbol" charset="0"/>
                <a:sym typeface="WP Greek Century" charset="0"/>
              </a:rPr>
              <a:t>q</a:t>
            </a:r>
            <a:r>
              <a:rPr lang="en-US" sz="2400" dirty="0" err="1">
                <a:sym typeface="WP Greek Century" charset="0"/>
              </a:rPr>
              <a:t>,</a:t>
            </a:r>
            <a:r>
              <a:rPr lang="en-US" sz="2400" dirty="0" err="1">
                <a:latin typeface="Symbol" charset="0"/>
                <a:sym typeface="WP Greek Century" charset="0"/>
              </a:rPr>
              <a:t>f</a:t>
            </a:r>
            <a:r>
              <a:rPr lang="en-US" sz="2400" dirty="0">
                <a:sym typeface="WP Greek Century" charset="0"/>
              </a:rPr>
              <a:t>)/A</a:t>
            </a:r>
            <a:r>
              <a:rPr lang="en-US" sz="2400" baseline="-25000" dirty="0">
                <a:sym typeface="WP Greek Century" charset="0"/>
              </a:rPr>
              <a:t>0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Effective area (on-axis):   </a:t>
            </a:r>
            <a:r>
              <a:rPr lang="en-US" sz="2400" dirty="0" smtClean="0">
                <a:sym typeface="WP Greek Century" charset="0"/>
              </a:rPr>
              <a:t>A</a:t>
            </a:r>
            <a:r>
              <a:rPr lang="en-US" sz="2400" baseline="-25000" dirty="0" smtClean="0">
                <a:sym typeface="WP Greek Century" charset="0"/>
              </a:rPr>
              <a:t>0</a:t>
            </a:r>
            <a:r>
              <a:rPr lang="en-US" sz="2400" dirty="0" smtClean="0">
                <a:sym typeface="WP Greek Century" charset="0"/>
              </a:rPr>
              <a:t>=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dirty="0" err="1" smtClean="0">
                <a:sym typeface="WP Greek Century" charset="0"/>
              </a:rPr>
              <a:t>A</a:t>
            </a:r>
            <a:r>
              <a:rPr lang="en-US" sz="2400" dirty="0" smtClean="0">
                <a:sym typeface="WP Greek Century" charset="0"/>
              </a:rPr>
              <a:t>=(aperture efficiency)(</a:t>
            </a:r>
            <a:r>
              <a:rPr lang="en-US" sz="2400" dirty="0" smtClean="0">
                <a:latin typeface="Symbol" charset="2"/>
                <a:cs typeface="Symbol" charset="2"/>
                <a:sym typeface="WP Greek Century" charset="0"/>
              </a:rPr>
              <a:t>p</a:t>
            </a:r>
            <a:r>
              <a:rPr lang="en-US" sz="2400" dirty="0" smtClean="0">
                <a:sym typeface="WP Greek Century" charset="0"/>
              </a:rPr>
              <a:t>R</a:t>
            </a:r>
            <a:r>
              <a:rPr lang="en-US" sz="2400" baseline="30000" dirty="0" smtClean="0">
                <a:sym typeface="WP Greek Century" charset="0"/>
              </a:rPr>
              <a:t>2</a:t>
            </a:r>
            <a:r>
              <a:rPr lang="en-US" sz="2400" dirty="0" smtClean="0">
                <a:sym typeface="WP Greek Century" charset="0"/>
              </a:rPr>
              <a:t>)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>
                <a:sym typeface="WP Greek Century" charset="0"/>
              </a:rPr>
              <a:t>where  </a:t>
            </a:r>
            <a:r>
              <a:rPr lang="en-US" sz="2400" dirty="0" smtClean="0">
                <a:latin typeface="Symbol" charset="0"/>
                <a:sym typeface="WP Greek Century" charset="0"/>
              </a:rPr>
              <a:t>h</a:t>
            </a:r>
            <a:r>
              <a:rPr lang="en-US" sz="2400" b="1" dirty="0" smtClean="0">
                <a:sym typeface="WP Greek Century" charset="0"/>
              </a:rPr>
              <a:t> </a:t>
            </a:r>
            <a:r>
              <a:rPr lang="en-US" sz="2400" dirty="0">
                <a:sym typeface="WP Greek Century" charset="0"/>
              </a:rPr>
              <a:t>=</a:t>
            </a:r>
            <a:r>
              <a:rPr lang="en-US" sz="2400" b="1" dirty="0">
                <a:sym typeface="WP Greek Century" charset="0"/>
              </a:rPr>
              <a:t> 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surface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blockage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spillover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taper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latin typeface="Gill Sans MT"/>
                <a:cs typeface="Gill Sans MT"/>
                <a:sym typeface="WP Greek Century" charset="0"/>
              </a:rPr>
              <a:t>radiation</a:t>
            </a: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latin typeface="Gill Sans MT"/>
                <a:cs typeface="Gill Sans MT"/>
                <a:sym typeface="WP Greek Century" charset="0"/>
              </a:rPr>
              <a:t>misc</a:t>
            </a:r>
            <a:endParaRPr lang="en-US" sz="2400" b="1" baseline="-25000" dirty="0">
              <a:latin typeface="Gill Sans MT"/>
              <a:cs typeface="Gill Sans MT"/>
              <a:sym typeface="WP Greek Century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surface</a:t>
            </a:r>
            <a:r>
              <a:rPr lang="en-US" sz="2400" baseline="-25000" dirty="0" smtClean="0">
                <a:sym typeface="WP Greek Century" charset="0"/>
              </a:rPr>
              <a:t> </a:t>
            </a:r>
            <a:r>
              <a:rPr lang="en-US" sz="2400" dirty="0" smtClean="0">
                <a:sym typeface="WP Greek Century" charset="0"/>
              </a:rPr>
              <a:t>= </a:t>
            </a:r>
            <a:r>
              <a:rPr lang="en-US" sz="2400" dirty="0" err="1" smtClean="0">
                <a:sym typeface="WP Greek Century" charset="0"/>
              </a:rPr>
              <a:t>exp</a:t>
            </a:r>
            <a:r>
              <a:rPr lang="en-US" sz="2400" dirty="0">
                <a:sym typeface="WP Greek Century" charset="0"/>
              </a:rPr>
              <a:t>(</a:t>
            </a:r>
            <a:r>
              <a:rPr lang="en-US" sz="2400" dirty="0">
                <a:latin typeface="Symbol" charset="0"/>
                <a:sym typeface="WP Greek Century" charset="0"/>
              </a:rPr>
              <a:t>-</a:t>
            </a:r>
            <a:r>
              <a:rPr lang="en-US" sz="2400" dirty="0">
                <a:sym typeface="WP Greek Century" charset="0"/>
              </a:rPr>
              <a:t>(4</a:t>
            </a:r>
            <a:r>
              <a:rPr lang="en-US" sz="2400" dirty="0">
                <a:latin typeface="Symbol" charset="0"/>
                <a:sym typeface="WP Greek Century" charset="0"/>
              </a:rPr>
              <a:t>ps</a:t>
            </a:r>
            <a:r>
              <a:rPr lang="en-US" sz="2400" dirty="0">
                <a:sym typeface="WP Greek Century" charset="0"/>
              </a:rPr>
              <a:t>/</a:t>
            </a:r>
            <a:r>
              <a:rPr lang="en-US" sz="2400" dirty="0">
                <a:latin typeface="Symbol" charset="0"/>
                <a:sym typeface="WP Greek Century" charset="0"/>
              </a:rPr>
              <a:t>l</a:t>
            </a:r>
            <a:r>
              <a:rPr lang="en-US" sz="2400" dirty="0">
                <a:sym typeface="WP Greek Century" charset="0"/>
              </a:rPr>
              <a:t>)</a:t>
            </a:r>
            <a:r>
              <a:rPr lang="en-US" sz="2400" baseline="30000" dirty="0">
                <a:sym typeface="WP Greek Century" charset="0"/>
              </a:rPr>
              <a:t>2</a:t>
            </a:r>
            <a:r>
              <a:rPr lang="en-US" sz="2400" dirty="0">
                <a:sym typeface="WP Greek Century" charset="0"/>
              </a:rPr>
              <a:t>) </a:t>
            </a:r>
            <a:r>
              <a:rPr lang="en-US" sz="2400" dirty="0" smtClean="0">
                <a:sym typeface="WP Greek Century" charset="0"/>
              </a:rPr>
              <a:t>          </a:t>
            </a:r>
            <a:r>
              <a:rPr lang="en-US" sz="2400" dirty="0" smtClean="0">
                <a:latin typeface="Symbol" charset="0"/>
                <a:sym typeface="WP Greek Century" charset="0"/>
              </a:rPr>
              <a:t>s = </a:t>
            </a:r>
            <a:r>
              <a:rPr lang="en-US" sz="2400" dirty="0" smtClean="0">
                <a:sym typeface="WP Greek Century" charset="0"/>
              </a:rPr>
              <a:t>rms surface error (</a:t>
            </a:r>
            <a:r>
              <a:rPr lang="en-US" sz="2400" dirty="0" err="1" smtClean="0">
                <a:sym typeface="WP Greek Century" charset="0"/>
              </a:rPr>
              <a:t>Ruze</a:t>
            </a:r>
            <a:r>
              <a:rPr lang="en-US" sz="2400" dirty="0" smtClean="0">
                <a:sym typeface="WP Greek Century" charset="0"/>
              </a:rPr>
              <a:t> 1966)</a:t>
            </a:r>
          </a:p>
          <a:p>
            <a:pPr lvl="1">
              <a:lnSpc>
                <a:spcPct val="90000"/>
              </a:lnSpc>
              <a:buFont typeface="Symbol" charset="0"/>
              <a:buChar char=" "/>
            </a:pPr>
            <a:r>
              <a:rPr lang="en-US" sz="2400" dirty="0" smtClean="0">
                <a:sym typeface="WP Greek Century" charset="0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= 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0.44 for 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s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 = 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l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/14  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(VLA 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at 43 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GHz)           </a:t>
            </a:r>
            <a:r>
              <a:rPr lang="en-US" sz="2400" dirty="0" smtClean="0">
                <a:solidFill>
                  <a:srgbClr val="800000"/>
                </a:solidFill>
                <a:latin typeface="Symbol" charset="0"/>
                <a:sym typeface="WP Greek Century" charset="0"/>
              </a:rPr>
              <a:t>s</a:t>
            </a:r>
            <a:r>
              <a:rPr lang="en-US" sz="2400" baseline="-25000" dirty="0" smtClean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VLA</a:t>
            </a:r>
            <a:r>
              <a:rPr lang="en-US" sz="2400" dirty="0" smtClean="0">
                <a:solidFill>
                  <a:srgbClr val="800000"/>
                </a:solidFill>
                <a:latin typeface="Symbol" charset="0"/>
                <a:sym typeface="WP Greek Century" charset="0"/>
              </a:rPr>
              <a:t>~500m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m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 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	</a:t>
            </a:r>
            <a:r>
              <a:rPr lang="en-US" sz="2400" dirty="0" smtClean="0">
                <a:solidFill>
                  <a:srgbClr val="800000"/>
                </a:solidFill>
                <a:latin typeface="Symbol" charset="0"/>
                <a:sym typeface="WP Greek Century" charset="0"/>
              </a:rPr>
              <a:t>     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= 0.79 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for 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s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 = 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l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/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26  (VLA </a:t>
            </a:r>
            <a:r>
              <a:rPr lang="en-US" sz="2400" dirty="0">
                <a:solidFill>
                  <a:srgbClr val="800000"/>
                </a:solidFill>
                <a:sym typeface="WP Greek Century" charset="0"/>
              </a:rPr>
              <a:t>at 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22 GHz)</a:t>
            </a:r>
            <a:r>
              <a:rPr lang="en-US" sz="2400" dirty="0">
                <a:solidFill>
                  <a:srgbClr val="800000"/>
                </a:solidFill>
                <a:latin typeface="Symbol" charset="0"/>
                <a:sym typeface="WP Greek Century" charset="0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latin typeface="Symbol" charset="0"/>
                <a:sym typeface="WP Greek Century" charset="0"/>
              </a:rPr>
              <a:t>           s</a:t>
            </a:r>
            <a:r>
              <a:rPr lang="en-US" sz="2400" baseline="-25000" dirty="0" smtClean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ALMA</a:t>
            </a:r>
            <a:r>
              <a:rPr lang="en-US" sz="2400" dirty="0" smtClean="0">
                <a:solidFill>
                  <a:srgbClr val="800000"/>
                </a:solidFill>
                <a:latin typeface="Symbol" charset="0"/>
                <a:sym typeface="WP Greek Century" charset="0"/>
              </a:rPr>
              <a:t>~25m</a:t>
            </a:r>
            <a:r>
              <a:rPr lang="en-US" sz="2400" dirty="0" smtClean="0">
                <a:solidFill>
                  <a:srgbClr val="800000"/>
                </a:solidFill>
                <a:sym typeface="WP Greek Century" charset="0"/>
              </a:rPr>
              <a:t>m</a:t>
            </a:r>
            <a:endParaRPr lang="en-US" sz="2400" dirty="0">
              <a:solidFill>
                <a:srgbClr val="800000"/>
              </a:solidFill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blockage</a:t>
            </a:r>
            <a:r>
              <a:rPr lang="en-US" sz="2400" baseline="-25000" dirty="0" smtClean="0">
                <a:sym typeface="WP Greek Century" charset="0"/>
              </a:rPr>
              <a:t> </a:t>
            </a:r>
            <a:r>
              <a:rPr lang="en-US" sz="2400" dirty="0">
                <a:sym typeface="WP Greek Century" charset="0"/>
              </a:rPr>
              <a:t>= blockage </a:t>
            </a:r>
            <a:r>
              <a:rPr lang="en-US" sz="2400" dirty="0" smtClean="0">
                <a:sym typeface="WP Greek Century" charset="0"/>
              </a:rPr>
              <a:t>efficiency (feed legs and </a:t>
            </a:r>
            <a:r>
              <a:rPr lang="en-US" sz="2400" dirty="0" err="1" smtClean="0">
                <a:sym typeface="WP Greek Century" charset="0"/>
              </a:rPr>
              <a:t>subreflector</a:t>
            </a:r>
            <a:r>
              <a:rPr lang="en-US" sz="2400" dirty="0" smtClean="0">
                <a:sym typeface="WP Greek Century" charset="0"/>
              </a:rPr>
              <a:t>)</a:t>
            </a:r>
            <a:endParaRPr lang="en-US" sz="2400" baseline="-25000" dirty="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spillover</a:t>
            </a:r>
            <a:r>
              <a:rPr lang="en-US" sz="2400" baseline="-25000" dirty="0" smtClean="0">
                <a:sym typeface="WP Greek Century" charset="0"/>
              </a:rPr>
              <a:t> </a:t>
            </a:r>
            <a:r>
              <a:rPr lang="en-US" sz="2400" dirty="0">
                <a:sym typeface="WP Greek Century" charset="0"/>
              </a:rPr>
              <a:t>= feed spillover efficiency</a:t>
            </a:r>
            <a:endParaRPr lang="en-US" sz="2400" baseline="-25000" dirty="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taper</a:t>
            </a:r>
            <a:r>
              <a:rPr lang="en-US" sz="2400" baseline="-25000" dirty="0" smtClean="0">
                <a:sym typeface="WP Greek Century" charset="0"/>
              </a:rPr>
              <a:t> </a:t>
            </a:r>
            <a:r>
              <a:rPr lang="en-US" sz="2400" dirty="0">
                <a:sym typeface="WP Greek Century" charset="0"/>
              </a:rPr>
              <a:t>= feed </a:t>
            </a:r>
            <a:r>
              <a:rPr lang="en-US" sz="2400" dirty="0" smtClean="0">
                <a:sym typeface="WP Greek Century" charset="0"/>
              </a:rPr>
              <a:t>taper efficiency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err="1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radiation</a:t>
            </a:r>
            <a:r>
              <a:rPr lang="en-US" sz="2400" baseline="-25000" dirty="0" smtClean="0">
                <a:sym typeface="WP Greek Century" charset="0"/>
              </a:rPr>
              <a:t> </a:t>
            </a:r>
            <a:r>
              <a:rPr lang="en-US" sz="2400" dirty="0" smtClean="0">
                <a:sym typeface="WP Greek Century" charset="0"/>
              </a:rPr>
              <a:t>= metal reflection efficiency (~0.99 per Al mirror)</a:t>
            </a:r>
            <a:endParaRPr lang="en-US" sz="2400" dirty="0">
              <a:sym typeface="WP Greek Century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err="1" smtClean="0">
                <a:latin typeface="Symbol" charset="0"/>
                <a:sym typeface="WP Greek Century" charset="0"/>
              </a:rPr>
              <a:t>h</a:t>
            </a:r>
            <a:r>
              <a:rPr lang="en-US" sz="2400" baseline="-25000" dirty="0" err="1" smtClean="0">
                <a:sym typeface="WP Greek Century" charset="0"/>
              </a:rPr>
              <a:t>misc</a:t>
            </a:r>
            <a:r>
              <a:rPr lang="en-US" sz="2400" dirty="0">
                <a:sym typeface="WP Greek Century" charset="0"/>
              </a:rPr>
              <a:t>= diffraction, phase, </a:t>
            </a:r>
            <a:r>
              <a:rPr lang="en-US" sz="2400" dirty="0" smtClean="0">
                <a:sym typeface="WP Greek Century" charset="0"/>
              </a:rPr>
              <a:t>focus error, polarization efficiencies</a:t>
            </a:r>
            <a:endParaRPr lang="en-US" sz="2400" dirty="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dirty="0">
              <a:sym typeface="WP Greek Century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10" name="Picture 3" descr="napier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39" y="408693"/>
            <a:ext cx="1278840" cy="154514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8609832" y="1080995"/>
            <a:ext cx="370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0"/>
                <a:sym typeface="WP Greek Century" charset="0"/>
              </a:rPr>
              <a:t>s</a:t>
            </a:r>
            <a:r>
              <a:rPr lang="en-US" dirty="0">
                <a:sym typeface="WP Greek Century" charset="0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8182" y="3628853"/>
            <a:ext cx="4275529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4800" dirty="0" smtClean="0">
                <a:solidFill>
                  <a:srgbClr val="000099"/>
                </a:solidFill>
                <a:latin typeface="Symbol" charset="2"/>
                <a:cs typeface="Symbol" charset="2"/>
                <a:sym typeface="WP Greek Century" charset="0"/>
              </a:rPr>
              <a:t>}</a:t>
            </a:r>
            <a:r>
              <a:rPr lang="en-US" dirty="0" smtClean="0">
                <a:solidFill>
                  <a:srgbClr val="000099"/>
                </a:solidFill>
                <a:latin typeface="Symbol" charset="2"/>
                <a:cs typeface="Symbol" charset="2"/>
                <a:sym typeface="WP Greek Century" charset="0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P Greek Century" charset="0"/>
              </a:rPr>
              <a:t>h</a:t>
            </a:r>
            <a:r>
              <a:rPr lang="en-US" baseline="-25000" dirty="0" err="1" smtClean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illumination</a:t>
            </a:r>
            <a:r>
              <a:rPr lang="en-US" dirty="0" smtClean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=0.8 </a:t>
            </a:r>
            <a:r>
              <a:rPr lang="en-US" dirty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for -10dB </a:t>
            </a:r>
            <a:r>
              <a:rPr lang="en-US" dirty="0" smtClean="0">
                <a:solidFill>
                  <a:srgbClr val="800000"/>
                </a:solidFill>
                <a:latin typeface="Gill Sans MT"/>
                <a:cs typeface="Gill Sans MT"/>
                <a:sym typeface="WP Greek Century" charset="0"/>
              </a:rPr>
              <a:t>taper</a:t>
            </a:r>
            <a:endParaRPr lang="en-US" dirty="0">
              <a:solidFill>
                <a:srgbClr val="800000"/>
              </a:solidFill>
              <a:latin typeface="Gill Sans MT"/>
              <a:cs typeface="Gill Sans MT"/>
              <a:sym typeface="WP Greek Century" charset="0"/>
            </a:endParaRPr>
          </a:p>
          <a:p>
            <a:pPr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0100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1" y="152400"/>
            <a:ext cx="8341944" cy="5365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Comparison of primary beam response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334000" y="3124200"/>
            <a:ext cx="2978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in radians, </a:t>
            </a:r>
          </a:p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1600" dirty="0">
                <a:solidFill>
                  <a:schemeClr val="bg1"/>
                </a:solidFill>
              </a:rPr>
              <a:t> and D in the same units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5B1B4-3B3A-4772-A1A3-267DE63EE0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8" descr="beams.png"/>
          <p:cNvPicPr>
            <a:picLocks noChangeAspect="1"/>
          </p:cNvPicPr>
          <p:nvPr/>
        </p:nvPicPr>
        <p:blipFill rotWithShape="1">
          <a:blip r:embed="rId2"/>
          <a:srcRect r="7158"/>
          <a:stretch/>
        </p:blipFill>
        <p:spPr>
          <a:xfrm>
            <a:off x="1955071" y="685525"/>
            <a:ext cx="7188930" cy="5807350"/>
          </a:xfrm>
          <a:prstGeom prst="rect">
            <a:avLst/>
          </a:prstGeom>
        </p:spPr>
      </p:pic>
      <p:pic>
        <p:nvPicPr>
          <p:cNvPr id="13" name="Picture 12" descr="img_01131.jpg"/>
          <p:cNvPicPr>
            <a:picLocks noChangeAspect="1"/>
          </p:cNvPicPr>
          <p:nvPr/>
        </p:nvPicPr>
        <p:blipFill>
          <a:blip r:embed="rId3"/>
          <a:srcRect l="5972" t="45000" r="72639" b="13750"/>
          <a:stretch>
            <a:fillRect/>
          </a:stretch>
        </p:blipFill>
        <p:spPr>
          <a:xfrm>
            <a:off x="1127286" y="4437287"/>
            <a:ext cx="1208135" cy="1553316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4"/>
          <a:srcRect l="20849" r="14672"/>
          <a:stretch>
            <a:fillRect/>
          </a:stretch>
        </p:blipFill>
        <p:spPr>
          <a:xfrm>
            <a:off x="1243262" y="3117713"/>
            <a:ext cx="966967" cy="11233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2900" y="688975"/>
            <a:ext cx="2044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Gill Sans MT"/>
                <a:cs typeface="Gill Sans MT"/>
              </a:rPr>
              <a:t>Set by the illumination taper of the receiver feed,</a:t>
            </a:r>
          </a:p>
          <a:p>
            <a:r>
              <a:rPr lang="en-US" sz="2000" b="1" dirty="0" smtClean="0">
                <a:latin typeface="Gill Sans MT"/>
                <a:cs typeface="Gill Sans M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i.e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how much of the outer part of the dish are we using?</a:t>
            </a:r>
          </a:p>
        </p:txBody>
      </p:sp>
      <p:sp>
        <p:nvSpPr>
          <p:cNvPr id="10" name="Oval 9"/>
          <p:cNvSpPr/>
          <p:nvPr/>
        </p:nvSpPr>
        <p:spPr>
          <a:xfrm>
            <a:off x="7671648" y="4983481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08997" y="3755815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78822" y="590980"/>
            <a:ext cx="3101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Fourier transform pairs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18390" y="1085635"/>
            <a:ext cx="577299" cy="0"/>
          </a:xfrm>
          <a:prstGeom prst="straightConnector1">
            <a:avLst/>
          </a:prstGeom>
          <a:ln w="38100">
            <a:solidFill>
              <a:srgbClr val="000099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13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7" descr="napierf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8"/>
          <a:stretch/>
        </p:blipFill>
        <p:spPr bwMode="auto">
          <a:xfrm>
            <a:off x="5583513" y="434925"/>
            <a:ext cx="3577530" cy="25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4" y="206906"/>
            <a:ext cx="6722527" cy="1143000"/>
          </a:xfrm>
        </p:spPr>
        <p:txBody>
          <a:bodyPr/>
          <a:lstStyle/>
          <a:p>
            <a:r>
              <a:rPr lang="en-US" dirty="0" smtClean="0"/>
              <a:t>Uniform Antenna illumination:  VLA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pic>
        <p:nvPicPr>
          <p:cNvPr id="10" name="Content Placeholder 9" descr="img_01131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40" t="7807" r="17702" b="6538"/>
          <a:stretch/>
        </p:blipFill>
        <p:spPr>
          <a:xfrm>
            <a:off x="6121834" y="3029157"/>
            <a:ext cx="2564966" cy="3066831"/>
          </a:xfrm>
          <a:prstGeom prst="rect">
            <a:avLst/>
          </a:prstGeom>
        </p:spPr>
      </p:pic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356841" y="3010573"/>
            <a:ext cx="5053804" cy="459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lvl="7" indent="-227013"/>
            <a:r>
              <a:rPr lang="en-US" sz="2100" dirty="0" smtClean="0">
                <a:latin typeface="Gill Sans MT"/>
                <a:cs typeface="Gill Sans MT"/>
              </a:rPr>
              <a:t>Shaped symmetric primary, shaped </a:t>
            </a:r>
            <a:r>
              <a:rPr lang="en-US" sz="2100" i="1" dirty="0" smtClean="0">
                <a:latin typeface="Gill Sans MT"/>
                <a:cs typeface="Gill Sans MT"/>
              </a:rPr>
              <a:t>asymmetric</a:t>
            </a:r>
            <a:r>
              <a:rPr lang="en-US" sz="2100" dirty="0" smtClean="0">
                <a:latin typeface="Gill Sans MT"/>
                <a:cs typeface="Gill Sans MT"/>
              </a:rPr>
              <a:t> secondary</a:t>
            </a:r>
          </a:p>
          <a:p>
            <a:pPr marL="347663" lvl="7" indent="-227013"/>
            <a:r>
              <a:rPr lang="en-US" sz="2100" dirty="0" smtClean="0">
                <a:latin typeface="Gill Sans MT"/>
                <a:cs typeface="Gill Sans MT"/>
              </a:rPr>
              <a:t>Close to Airy disk (FWHM~1.028 </a:t>
            </a:r>
            <a:r>
              <a:rPr lang="en-US" sz="2100" dirty="0" err="1" smtClean="0">
                <a:latin typeface="Gill Sans MT"/>
                <a:cs typeface="Gill Sans MT"/>
              </a:rPr>
              <a:t>λ</a:t>
            </a:r>
            <a:r>
              <a:rPr lang="en-US" sz="2100" dirty="0" smtClean="0">
                <a:latin typeface="Gill Sans MT"/>
                <a:cs typeface="Gill Sans MT"/>
              </a:rPr>
              <a:t>/D) 		(radius of 1</a:t>
            </a:r>
            <a:r>
              <a:rPr lang="en-US" sz="2100" baseline="30000" dirty="0" smtClean="0">
                <a:latin typeface="Gill Sans MT"/>
                <a:cs typeface="Gill Sans MT"/>
              </a:rPr>
              <a:t>st</a:t>
            </a:r>
            <a:r>
              <a:rPr lang="en-US" sz="2100" dirty="0" smtClean="0">
                <a:latin typeface="Gill Sans MT"/>
                <a:cs typeface="Gill Sans MT"/>
              </a:rPr>
              <a:t> null=1.22 </a:t>
            </a:r>
            <a:r>
              <a:rPr lang="en-US" sz="2100" dirty="0" err="1" smtClean="0">
                <a:latin typeface="Gill Sans MT"/>
                <a:cs typeface="Gill Sans MT"/>
              </a:rPr>
              <a:t>λ</a:t>
            </a:r>
            <a:r>
              <a:rPr lang="en-US" sz="2100" dirty="0">
                <a:latin typeface="Gill Sans MT"/>
                <a:cs typeface="Gill Sans MT"/>
              </a:rPr>
              <a:t>/D</a:t>
            </a:r>
            <a:r>
              <a:rPr lang="en-US" sz="2100" dirty="0" smtClean="0">
                <a:latin typeface="Gill Sans MT"/>
                <a:cs typeface="Gill Sans MT"/>
              </a:rPr>
              <a:t>)</a:t>
            </a:r>
          </a:p>
          <a:p>
            <a:pPr marL="347663" lvl="7" indent="-227013"/>
            <a:r>
              <a:rPr lang="en-US" sz="2100" dirty="0" smtClean="0">
                <a:latin typeface="Gill Sans MT"/>
                <a:cs typeface="Gill Sans MT"/>
              </a:rPr>
              <a:t>Better illumination efficiency (90%) at expense of higher </a:t>
            </a:r>
            <a:r>
              <a:rPr lang="en-US" sz="2100" dirty="0" err="1" smtClean="0">
                <a:latin typeface="Gill Sans MT"/>
                <a:cs typeface="Gill Sans MT"/>
              </a:rPr>
              <a:t>sidelobes</a:t>
            </a:r>
            <a:r>
              <a:rPr lang="en-US" sz="2100" dirty="0" smtClean="0">
                <a:latin typeface="Gill Sans MT"/>
                <a:cs typeface="Gill Sans MT"/>
              </a:rPr>
              <a:t> (-16 dB)</a:t>
            </a:r>
          </a:p>
          <a:p>
            <a:pPr marL="347663" lvl="7" indent="-227013"/>
            <a:r>
              <a:rPr lang="en-US" sz="2100" dirty="0" smtClean="0">
                <a:latin typeface="Gill Sans MT"/>
                <a:cs typeface="Gill Sans MT"/>
              </a:rPr>
              <a:t>CASA model:   Airy truncated at 10%</a:t>
            </a:r>
          </a:p>
          <a:p>
            <a:pPr marL="347663" indent="-227013">
              <a:buFont typeface="Arial" charset="0"/>
              <a:buNone/>
            </a:pPr>
            <a:endParaRPr lang="en-US" sz="2100" dirty="0">
              <a:latin typeface="Gill Sans MT"/>
              <a:cs typeface="Gill Sans MT"/>
            </a:endParaRPr>
          </a:p>
        </p:txBody>
      </p:sp>
      <p:pic>
        <p:nvPicPr>
          <p:cNvPr id="12" name="Picture 11" descr="Screen shot 2012-02-29 at 10.02.17 PM.png"/>
          <p:cNvPicPr>
            <a:picLocks noChangeAspect="1"/>
          </p:cNvPicPr>
          <p:nvPr/>
        </p:nvPicPr>
        <p:blipFill>
          <a:blip r:embed="rId4"/>
          <a:srcRect l="28561" t="15679" r="1510" b="25519"/>
          <a:stretch>
            <a:fillRect/>
          </a:stretch>
        </p:blipFill>
        <p:spPr>
          <a:xfrm>
            <a:off x="1551926" y="863348"/>
            <a:ext cx="3924893" cy="20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headEnd type="stealth" w="lg" len="lg"/>
          <a:tailEnd type="non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12447</TotalTime>
  <Words>4265</Words>
  <Application>Microsoft Macintosh PowerPoint</Application>
  <PresentationFormat>On-screen Show (4:3)</PresentationFormat>
  <Paragraphs>817</Paragraphs>
  <Slides>54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SIW12template</vt:lpstr>
      <vt:lpstr>Blue Image Bottom Bar</vt:lpstr>
      <vt:lpstr>Gold Image Bottom Bar</vt:lpstr>
      <vt:lpstr>1_Gold Image Bottom Bar</vt:lpstr>
      <vt:lpstr>Equation</vt:lpstr>
      <vt:lpstr>Antennas and Receivers in Radio Astronomy </vt:lpstr>
      <vt:lpstr>Outline:  Following the Signal Path</vt:lpstr>
      <vt:lpstr>Role of an antenna</vt:lpstr>
      <vt:lpstr>Importance of Antenna properties on your data</vt:lpstr>
      <vt:lpstr>Antenna shapes</vt:lpstr>
      <vt:lpstr>Reflector antennas</vt:lpstr>
      <vt:lpstr>Reflector antenna efficiencies</vt:lpstr>
      <vt:lpstr>Comparison of primary beam response</vt:lpstr>
      <vt:lpstr>Uniform Antenna illumination:  VLA</vt:lpstr>
      <vt:lpstr>Tapered Antenna illumination:   ALMA</vt:lpstr>
      <vt:lpstr>Holography is a vital tool</vt:lpstr>
      <vt:lpstr>Holography principle</vt:lpstr>
      <vt:lpstr>What do holography data look like?</vt:lpstr>
      <vt:lpstr>Holography:  ALMA surface panel adjustment</vt:lpstr>
      <vt:lpstr>Holography:  Effect of feed legs on beam</vt:lpstr>
      <vt:lpstr>Front End polarization separation</vt:lpstr>
      <vt:lpstr>Polarization separation:  ALMA Band 7 grid</vt:lpstr>
      <vt:lpstr>ALMA Cross-polarization patterns</vt:lpstr>
      <vt:lpstr>Antenna thermal effects and metrology</vt:lpstr>
      <vt:lpstr>Antenna gain curve</vt:lpstr>
      <vt:lpstr>Antenna pointing and tracking</vt:lpstr>
      <vt:lpstr>Antennas:  How do they slew &amp; track?</vt:lpstr>
      <vt:lpstr>Antenna Az/El servo loop overview</vt:lpstr>
      <vt:lpstr>Detail of velocity servo loop:  PID type proportional / integral / derivative</vt:lpstr>
      <vt:lpstr>System response vs. gain</vt:lpstr>
      <vt:lpstr>Role of an receiver</vt:lpstr>
      <vt:lpstr>VLA receiver summary</vt:lpstr>
      <vt:lpstr>ALMA receiver summary (dual linear pol.)</vt:lpstr>
      <vt:lpstr>Overview of Receivers and IF systems</vt:lpstr>
      <vt:lpstr>Amplifiers and mixers</vt:lpstr>
      <vt:lpstr>What is a mixer?  </vt:lpstr>
      <vt:lpstr>Different Kinds of Mixers</vt:lpstr>
      <vt:lpstr>Sidebands</vt:lpstr>
      <vt:lpstr>SSB:  VLA receivers</vt:lpstr>
      <vt:lpstr>Local oscillators</vt:lpstr>
      <vt:lpstr>LO Modulation: Walsh switching</vt:lpstr>
      <vt:lpstr>PowerPoint Presentation</vt:lpstr>
      <vt:lpstr>ALMA Sensitivity:  Band 6 (230 GHz)</vt:lpstr>
      <vt:lpstr>T(Rx) vs. Frequency for JVLA Receiver Bands  </vt:lpstr>
      <vt:lpstr>Radiometer equation derivation &amp; simulation</vt:lpstr>
      <vt:lpstr>Radiometer equation derivation</vt:lpstr>
      <vt:lpstr>Conclusions and Further reading </vt:lpstr>
      <vt:lpstr>Extra Slides</vt:lpstr>
      <vt:lpstr>Example:  SMA antenna servo  Three nested loops</vt:lpstr>
      <vt:lpstr>Safety is #1 priority </vt:lpstr>
      <vt:lpstr>ALMA Receivers (dual linear polarization)</vt:lpstr>
      <vt:lpstr>Rogues Gallery of (Naked) JVLA Receivers</vt:lpstr>
      <vt:lpstr>Holography:  effect of GBT panel mold error</vt:lpstr>
      <vt:lpstr>Holography:  measuring and correcting the daytime distortion of GBT</vt:lpstr>
      <vt:lpstr>ALMA Block  Diagram</vt:lpstr>
      <vt:lpstr>SIS mixer I/V curve</vt:lpstr>
      <vt:lpstr>Digitizers and Nyquist zones</vt:lpstr>
      <vt:lpstr>Measurement of Tsys in the Sub(millimeter)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Mioduszewski</dc:creator>
  <cp:lastModifiedBy>Todd</cp:lastModifiedBy>
  <cp:revision>262</cp:revision>
  <dcterms:created xsi:type="dcterms:W3CDTF">2014-04-17T17:47:14Z</dcterms:created>
  <dcterms:modified xsi:type="dcterms:W3CDTF">2014-05-15T21:24:18Z</dcterms:modified>
</cp:coreProperties>
</file>