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6"/>
  </p:notesMasterIdLst>
  <p:sldIdLst>
    <p:sldId id="270" r:id="rId2"/>
    <p:sldId id="287" r:id="rId3"/>
    <p:sldId id="264" r:id="rId4"/>
    <p:sldId id="277" r:id="rId5"/>
    <p:sldId id="274" r:id="rId6"/>
    <p:sldId id="310" r:id="rId7"/>
    <p:sldId id="306" r:id="rId8"/>
    <p:sldId id="318" r:id="rId9"/>
    <p:sldId id="317" r:id="rId10"/>
    <p:sldId id="311" r:id="rId11"/>
    <p:sldId id="313" r:id="rId12"/>
    <p:sldId id="291" r:id="rId13"/>
    <p:sldId id="316" r:id="rId14"/>
    <p:sldId id="272" r:id="rId15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96FF"/>
    <a:srgbClr val="FF930D"/>
    <a:srgbClr val="FFB539"/>
    <a:srgbClr val="008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53"/>
    <p:restoredTop sz="92675"/>
  </p:normalViewPr>
  <p:slideViewPr>
    <p:cSldViewPr snapToGrid="0" snapToObjects="1">
      <p:cViewPr>
        <p:scale>
          <a:sx n="114" d="100"/>
          <a:sy n="114" d="100"/>
        </p:scale>
        <p:origin x="97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FBBF8-4F0B-894A-9BEB-3823AE8C76AB}" type="datetimeFigureOut">
              <a:rPr lang="en-US" smtClean="0"/>
              <a:t>9/4/17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5A33A-5901-6F43-8E63-2C7A59B07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1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5A33A-5901-6F43-8E63-2C7A59B070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04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5A33A-5901-6F43-8E63-2C7A59B070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34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5A33A-5901-6F43-8E63-2C7A59B070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27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5A33A-5901-6F43-8E63-2C7A59B070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59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 Apr 07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Multi-Scale Star Formation: April 3-7, 2017 Morelia, Mexico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34F1-7D6D-8742-A8A3-BB6BDFD754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 Apr 07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Multi-Scale Star Formation: April 3-7, 2017 Morelia, Mexico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34F1-7D6D-8742-A8A3-BB6BDFD754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 Apr 07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Multi-Scale Star Formation: April 3-7, 2017 Morelia, Mexico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34F1-7D6D-8742-A8A3-BB6BDFD754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 Apr 07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Multi-Scale Star Formation: April 3-7, 2017 Morelia, Mexico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34F1-7D6D-8742-A8A3-BB6BDFD754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 Apr 07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Multi-Scale Star Formation: April 3-7, 2017 Morelia, Mexico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34F1-7D6D-8742-A8A3-BB6BDFD754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 Apr 07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Multi-Scale Star Formation: April 3-7, 2017 Morelia, Mexico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34F1-7D6D-8742-A8A3-BB6BDFD754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 Apr 07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Multi-Scale Star Formation: April 3-7, 2017 Morelia, Mexico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34F1-7D6D-8742-A8A3-BB6BDFD754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 Apr 07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Multi-Scale Star Formation: April 3-7, 2017 Morelia, Mexico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34F1-7D6D-8742-A8A3-BB6BDFD754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 Apr 07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Multi-Scale Star Formation: April 3-7, 2017 Morelia, Mexico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34F1-7D6D-8742-A8A3-BB6BDFD754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 Apr 07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Multi-Scale Star Formation: April 3-7, 2017 Morelia, Mexico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34F1-7D6D-8742-A8A3-BB6BDFD754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 Apr 07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Multi-Scale Star Formation: April 3-7, 2017 Morelia, Mexico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34F1-7D6D-8742-A8A3-BB6BDFD754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2017 Apr 07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Multi-Scale Star Formation: April 3-7, 2017 Morelia, Mexico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F34F1-7D6D-8742-A8A3-BB6BDFD7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1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521208" y="220365"/>
            <a:ext cx="8147304" cy="43501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The Extraordinary </a:t>
            </a:r>
            <a:r>
              <a:rPr lang="en-US" sz="3200" b="1" dirty="0"/>
              <a:t>O</a:t>
            </a:r>
            <a:r>
              <a:rPr lang="en-US" sz="3200" b="1" dirty="0" smtClean="0"/>
              <a:t>utburst </a:t>
            </a:r>
            <a:r>
              <a:rPr lang="en-US" sz="3200" b="1" dirty="0"/>
              <a:t>in NGC6334I-MM1: </a:t>
            </a:r>
          </a:p>
          <a:p>
            <a:pPr algn="ctr"/>
            <a:r>
              <a:rPr lang="en-US" sz="3200" b="1" dirty="0" smtClean="0">
                <a:solidFill>
                  <a:srgbClr val="0432FF"/>
                </a:solidFill>
              </a:rPr>
              <a:t>Rise of Dust and Emergence of 6.7 GHz Masers</a:t>
            </a:r>
            <a:endParaRPr lang="en-US" sz="3200" b="1" dirty="0">
              <a:solidFill>
                <a:srgbClr val="0432FF"/>
              </a:solidFill>
              <a:ea typeface="ＭＳ Ｐゴシック" charset="-128"/>
              <a:cs typeface="Gill Sans MT"/>
            </a:endParaRPr>
          </a:p>
        </p:txBody>
      </p:sp>
      <p:pic>
        <p:nvPicPr>
          <p:cNvPr id="8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831" y="3591453"/>
            <a:ext cx="535047" cy="69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0" descr="Screen shot 2011-02-28 at 11.21.4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3"/>
          <a:stretch>
            <a:fillRect/>
          </a:stretch>
        </p:blipFill>
        <p:spPr bwMode="auto">
          <a:xfrm>
            <a:off x="5311489" y="3558935"/>
            <a:ext cx="803718" cy="5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0" descr="Screen shot 2011-02-28 at 11.21.4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19"/>
          <a:stretch>
            <a:fillRect/>
          </a:stretch>
        </p:blipFill>
        <p:spPr bwMode="auto">
          <a:xfrm>
            <a:off x="6135851" y="3558936"/>
            <a:ext cx="589914" cy="61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6" descr="http://www.eso.org/public/archives/logos/screen/alma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8438" y="3840719"/>
            <a:ext cx="577390" cy="81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8714" y="3647704"/>
            <a:ext cx="363855" cy="5847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18" y="4246562"/>
            <a:ext cx="1885950" cy="27768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915941" y="1215010"/>
            <a:ext cx="3736407" cy="3586623"/>
            <a:chOff x="915941" y="1000379"/>
            <a:chExt cx="3736407" cy="35866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t="16487" r="15088" b="20000"/>
            <a:stretch/>
          </p:blipFill>
          <p:spPr>
            <a:xfrm>
              <a:off x="1136771" y="1000379"/>
              <a:ext cx="3338752" cy="3266750"/>
            </a:xfrm>
            <a:prstGeom prst="rect">
              <a:avLst/>
            </a:prstGeom>
          </p:spPr>
        </p:pic>
        <p:pic>
          <p:nvPicPr>
            <p:cNvPr id="15" name="Picture 76" descr="http://www.eso.org/public/archives/logos/screen/alma-logo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770" y="3660303"/>
              <a:ext cx="418430" cy="59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915941" y="4263837"/>
              <a:ext cx="373640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1 mm </a:t>
              </a:r>
              <a:r>
                <a:rPr lang="en-US" sz="1500" dirty="0"/>
                <a:t>image of NGC6334I - 200 AU resolution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4696351" y="1120314"/>
            <a:ext cx="412355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ea typeface="ＭＳ Ｐゴシック" charset="-128"/>
                <a:cs typeface="Gill Sans MT"/>
              </a:rPr>
              <a:t>Todd Hunter (NRAO/NAASC)</a:t>
            </a:r>
          </a:p>
          <a:p>
            <a:r>
              <a:rPr lang="en-US" sz="1400" dirty="0">
                <a:solidFill>
                  <a:srgbClr val="002060"/>
                </a:solidFill>
                <a:ea typeface="ＭＳ Ｐゴシック" charset="-128"/>
                <a:cs typeface="Gill Sans MT"/>
              </a:rPr>
              <a:t>Crystal Brogan (NRAO/NAASC)</a:t>
            </a:r>
          </a:p>
          <a:p>
            <a:r>
              <a:rPr lang="en-US" sz="1400" dirty="0">
                <a:solidFill>
                  <a:srgbClr val="002060"/>
                </a:solidFill>
                <a:ea typeface="ＭＳ Ｐゴシック" charset="-128"/>
                <a:cs typeface="Gill Sans MT"/>
              </a:rPr>
              <a:t>Claire Chandler (NRAO)</a:t>
            </a:r>
          </a:p>
          <a:p>
            <a:r>
              <a:rPr lang="en-US" sz="1400" dirty="0">
                <a:solidFill>
                  <a:srgbClr val="002060"/>
                </a:solidFill>
                <a:ea typeface="ＭＳ Ｐゴシック" charset="-128"/>
                <a:cs typeface="Gill Sans MT"/>
              </a:rPr>
              <a:t>James </a:t>
            </a:r>
            <a:r>
              <a:rPr lang="en-US" sz="1400" dirty="0" err="1">
                <a:solidFill>
                  <a:srgbClr val="002060"/>
                </a:solidFill>
                <a:ea typeface="ＭＳ Ｐゴシック" charset="-128"/>
                <a:cs typeface="Gill Sans MT"/>
              </a:rPr>
              <a:t>Chibueze</a:t>
            </a:r>
            <a:r>
              <a:rPr lang="en-US" sz="1400" dirty="0">
                <a:solidFill>
                  <a:srgbClr val="002060"/>
                </a:solidFill>
                <a:ea typeface="ＭＳ Ｐゴシック" charset="-128"/>
                <a:cs typeface="Gill Sans MT"/>
              </a:rPr>
              <a:t> (SKA South Africa, </a:t>
            </a:r>
            <a:r>
              <a:rPr lang="en-US" sz="1400" dirty="0" err="1">
                <a:solidFill>
                  <a:srgbClr val="002060"/>
                </a:solidFill>
                <a:ea typeface="ＭＳ Ｐゴシック" charset="-128"/>
                <a:cs typeface="Gill Sans MT"/>
              </a:rPr>
              <a:t>NorthWest</a:t>
            </a:r>
            <a:r>
              <a:rPr lang="en-US" sz="1400" dirty="0">
                <a:solidFill>
                  <a:srgbClr val="002060"/>
                </a:solidFill>
                <a:ea typeface="ＭＳ Ｐゴシック" charset="-128"/>
                <a:cs typeface="Gill Sans MT"/>
              </a:rPr>
              <a:t> Univ.)</a:t>
            </a:r>
          </a:p>
          <a:p>
            <a:r>
              <a:rPr lang="en-US" sz="1400" dirty="0">
                <a:solidFill>
                  <a:srgbClr val="002060"/>
                </a:solidFill>
                <a:ea typeface="ＭＳ Ｐゴシック" charset="-128"/>
                <a:cs typeface="Gill Sans MT"/>
              </a:rPr>
              <a:t>Claudia Cyganowski (Univ. of St. Andrews)</a:t>
            </a:r>
          </a:p>
          <a:p>
            <a:r>
              <a:rPr lang="en-US" sz="1400" dirty="0">
                <a:solidFill>
                  <a:srgbClr val="002060"/>
                </a:solidFill>
                <a:ea typeface="ＭＳ Ｐゴシック" charset="-128"/>
                <a:cs typeface="Gill Sans MT"/>
              </a:rPr>
              <a:t>Rachel Friesen (Univ. of Toronto</a:t>
            </a:r>
            <a:r>
              <a:rPr lang="en-US" sz="1400" dirty="0" smtClean="0">
                <a:solidFill>
                  <a:srgbClr val="002060"/>
                </a:solidFill>
                <a:ea typeface="ＭＳ Ｐゴシック" charset="-128"/>
                <a:cs typeface="Gill Sans MT"/>
              </a:rPr>
              <a:t>)</a:t>
            </a:r>
          </a:p>
          <a:p>
            <a:r>
              <a:rPr lang="en-US" sz="1400" dirty="0" err="1" smtClean="0">
                <a:solidFill>
                  <a:srgbClr val="002060"/>
                </a:solidFill>
                <a:ea typeface="ＭＳ Ｐゴシック" charset="-128"/>
                <a:cs typeface="Gill Sans MT"/>
              </a:rPr>
              <a:t>Tomoya</a:t>
            </a:r>
            <a:r>
              <a:rPr lang="en-US" sz="1400" dirty="0" smtClean="0">
                <a:solidFill>
                  <a:srgbClr val="002060"/>
                </a:solidFill>
                <a:ea typeface="ＭＳ Ｐゴシック" charset="-128"/>
                <a:cs typeface="Gill Sans MT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ea typeface="ＭＳ Ｐゴシック" charset="-128"/>
                <a:cs typeface="Gill Sans MT"/>
              </a:rPr>
              <a:t>Hirota</a:t>
            </a:r>
            <a:r>
              <a:rPr lang="en-US" sz="1400" dirty="0" smtClean="0">
                <a:solidFill>
                  <a:srgbClr val="002060"/>
                </a:solidFill>
                <a:ea typeface="ＭＳ Ｐゴシック" charset="-128"/>
                <a:cs typeface="Gill Sans MT"/>
              </a:rPr>
              <a:t> (NAOJ)</a:t>
            </a:r>
            <a:endParaRPr lang="en-US" sz="1400" dirty="0">
              <a:solidFill>
                <a:srgbClr val="002060"/>
              </a:solidFill>
              <a:ea typeface="ＭＳ Ｐゴシック" charset="-128"/>
              <a:cs typeface="Gill Sans MT"/>
            </a:endParaRPr>
          </a:p>
          <a:p>
            <a:r>
              <a:rPr lang="en-US" sz="1400" dirty="0">
                <a:solidFill>
                  <a:srgbClr val="002060"/>
                </a:solidFill>
                <a:ea typeface="ＭＳ Ｐゴシック" charset="-128"/>
                <a:cs typeface="Gill Sans MT"/>
              </a:rPr>
              <a:t>Remy Indebetouw (NRAO/ U. Virginia)</a:t>
            </a:r>
          </a:p>
          <a:p>
            <a:r>
              <a:rPr lang="en-US" sz="1400" dirty="0">
                <a:solidFill>
                  <a:srgbClr val="002060"/>
                </a:solidFill>
                <a:ea typeface="ＭＳ Ｐゴシック" charset="-128"/>
                <a:cs typeface="Gill Sans MT"/>
              </a:rPr>
              <a:t>Gordon MacLeod (HartRAO, South Africa</a:t>
            </a:r>
            <a:r>
              <a:rPr lang="en-US" sz="1400" dirty="0" smtClean="0">
                <a:solidFill>
                  <a:srgbClr val="002060"/>
                </a:solidFill>
                <a:ea typeface="ＭＳ Ｐゴシック" charset="-128"/>
                <a:cs typeface="Gill Sans MT"/>
              </a:rPr>
              <a:t>)</a:t>
            </a:r>
            <a:endParaRPr lang="en-US" sz="1400" dirty="0">
              <a:solidFill>
                <a:srgbClr val="002060"/>
              </a:solidFill>
              <a:ea typeface="ＭＳ Ｐゴシック" charset="-128"/>
              <a:cs typeface="Gill Sans MT"/>
            </a:endParaRPr>
          </a:p>
          <a:p>
            <a:r>
              <a:rPr lang="en-US" sz="1400" dirty="0">
                <a:solidFill>
                  <a:srgbClr val="002060"/>
                </a:solidFill>
                <a:ea typeface="ＭＳ Ｐゴシック" charset="-128"/>
                <a:cs typeface="Gill Sans MT"/>
              </a:rPr>
              <a:t>Cherise </a:t>
            </a:r>
            <a:r>
              <a:rPr lang="en-US" sz="1400" dirty="0" err="1">
                <a:solidFill>
                  <a:srgbClr val="002060"/>
                </a:solidFill>
                <a:ea typeface="ＭＳ Ｐゴシック" charset="-128"/>
                <a:cs typeface="Gill Sans MT"/>
              </a:rPr>
              <a:t>Thesner</a:t>
            </a:r>
            <a:r>
              <a:rPr lang="en-US" sz="1400" dirty="0">
                <a:solidFill>
                  <a:srgbClr val="002060"/>
                </a:solidFill>
                <a:ea typeface="ＭＳ Ｐゴシック" charset="-128"/>
                <a:cs typeface="Gill Sans MT"/>
              </a:rPr>
              <a:t> (</a:t>
            </a:r>
            <a:r>
              <a:rPr lang="en-US" sz="1400" dirty="0" err="1">
                <a:solidFill>
                  <a:srgbClr val="002060"/>
                </a:solidFill>
                <a:ea typeface="ＭＳ Ｐゴシック" charset="-128"/>
                <a:cs typeface="Gill Sans MT"/>
              </a:rPr>
              <a:t>NorthWest</a:t>
            </a:r>
            <a:r>
              <a:rPr lang="en-US" sz="1400" dirty="0">
                <a:solidFill>
                  <a:srgbClr val="002060"/>
                </a:solidFill>
                <a:ea typeface="ＭＳ Ｐゴシック" charset="-128"/>
                <a:cs typeface="Gill Sans MT"/>
              </a:rPr>
              <a:t> University)</a:t>
            </a:r>
          </a:p>
          <a:p>
            <a:r>
              <a:rPr lang="en-US" sz="1400" dirty="0">
                <a:solidFill>
                  <a:srgbClr val="002060"/>
                </a:solidFill>
                <a:ea typeface="ＭＳ Ｐゴシック" charset="-128"/>
                <a:cs typeface="Gill Sans MT"/>
              </a:rPr>
              <a:t>Ken Young (Harvard-Smithsonian </a:t>
            </a:r>
            <a:r>
              <a:rPr lang="en-US" sz="1400" dirty="0" smtClean="0">
                <a:solidFill>
                  <a:srgbClr val="002060"/>
                </a:solidFill>
                <a:ea typeface="ＭＳ Ｐゴシック" charset="-128"/>
                <a:cs typeface="Gill Sans MT"/>
              </a:rPr>
              <a:t>Ctr. for Astrophysics)</a:t>
            </a:r>
            <a:endParaRPr lang="en-US" sz="1400" dirty="0">
              <a:solidFill>
                <a:srgbClr val="002060"/>
              </a:solidFill>
              <a:ea typeface="ＭＳ Ｐゴシック" charset="-128"/>
              <a:cs typeface="Gill Sans M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517" y="3635749"/>
            <a:ext cx="617495" cy="608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2"/>
          <a:stretch/>
        </p:blipFill>
        <p:spPr>
          <a:xfrm>
            <a:off x="7144899" y="4249080"/>
            <a:ext cx="916076" cy="6533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61" y="4547569"/>
            <a:ext cx="1432136" cy="1763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851" y="4538341"/>
            <a:ext cx="966626" cy="3640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550" y="3661573"/>
            <a:ext cx="659081" cy="590782"/>
          </a:xfrm>
          <a:prstGeom prst="rect">
            <a:avLst/>
          </a:prstGeom>
        </p:spPr>
      </p:pic>
      <p:pic>
        <p:nvPicPr>
          <p:cNvPr id="1026" name="Picture 2" descr="mage resul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9" b="21477"/>
          <a:stretch/>
        </p:blipFill>
        <p:spPr bwMode="auto">
          <a:xfrm>
            <a:off x="7849899" y="4252270"/>
            <a:ext cx="788948" cy="41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3028950" y="5042959"/>
            <a:ext cx="3086100" cy="304271"/>
          </a:xfrm>
        </p:spPr>
        <p:txBody>
          <a:bodyPr/>
          <a:lstStyle/>
          <a:p>
            <a:r>
              <a:rPr lang="en-US" dirty="0" smtClean="0"/>
              <a:t>IAU Symposium 336: Astrophysical Masers: Unlocking the Mysteries of the Universe</a:t>
            </a:r>
            <a:r>
              <a:rPr lang="en-US" dirty="0"/>
              <a:t>;</a:t>
            </a:r>
            <a:r>
              <a:rPr lang="en-US" dirty="0" smtClean="0"/>
              <a:t> Cagliari, Italy; </a:t>
            </a:r>
            <a:r>
              <a:rPr lang="en-US" smtClean="0"/>
              <a:t>September 4-8</a:t>
            </a:r>
            <a:r>
              <a:rPr lang="en-US" dirty="0" smtClean="0"/>
              <a:t>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44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51731" y="1377789"/>
                <a:ext cx="3207681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charset="0"/>
                  <a:buChar char="•"/>
                </a:pPr>
                <a:r>
                  <a:rPr lang="en-US" sz="1800" dirty="0" smtClean="0"/>
                  <a:t>Jet has previously excavated this cavity and its density is low enough to support maser. </a:t>
                </a:r>
              </a:p>
              <a:p>
                <a:pPr marL="171450" indent="-171450">
                  <a:buFont typeface="Arial" charset="0"/>
                  <a:buChar char="•"/>
                </a:pPr>
                <a:r>
                  <a:rPr lang="en-US" sz="1800" dirty="0" smtClean="0"/>
                  <a:t>IR p</a:t>
                </a:r>
                <a:r>
                  <a:rPr lang="en-US" sz="1800" dirty="0" smtClean="0"/>
                  <a:t>umping radiation coming from adjacent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</m:oMath>
                </a14:m>
                <a:r>
                  <a:rPr lang="en-US" sz="1800" dirty="0" smtClean="0"/>
                  <a:t>150K dust sources MM1F and MM1G.</a:t>
                </a:r>
              </a:p>
              <a:p>
                <a:pPr marL="171450" indent="-171450"/>
                <a:r>
                  <a:rPr lang="en-US" sz="1800" b="1" dirty="0" smtClean="0"/>
                  <a:t>2</a:t>
                </a:r>
                <a:r>
                  <a:rPr lang="en-US" sz="1800" b="1" dirty="0" smtClean="0"/>
                  <a:t>. No spots on </a:t>
                </a:r>
                <a:r>
                  <a:rPr lang="en-US" sz="1800" b="1" dirty="0" smtClean="0"/>
                  <a:t>central HCHII protostar MM1B, nor on MM1D</a:t>
                </a:r>
                <a:r>
                  <a:rPr lang="en-US" sz="1800" b="1" dirty="0"/>
                  <a:t>.</a:t>
                </a:r>
                <a:r>
                  <a:rPr lang="en-US" sz="1800" b="1" dirty="0" smtClean="0"/>
                  <a:t>  </a:t>
                </a:r>
                <a:r>
                  <a:rPr lang="en-US" sz="1800" dirty="0" err="1" smtClean="0"/>
                  <a:t>T</a:t>
                </a:r>
                <a:r>
                  <a:rPr lang="en-US" sz="1800" baseline="-25000" dirty="0" err="1" smtClean="0"/>
                  <a:t>dust</a:t>
                </a:r>
                <a:r>
                  <a:rPr lang="en-US" sz="1800" dirty="0" smtClean="0"/>
                  <a:t>&gt;250K</a:t>
                </a:r>
                <a:r>
                  <a:rPr lang="en-US" sz="1800" dirty="0" smtClean="0"/>
                  <a:t>, </a:t>
                </a:r>
                <a:r>
                  <a:rPr lang="en-US" sz="1800" dirty="0" smtClean="0"/>
                  <a:t>but the densities are likely too </a:t>
                </a:r>
                <a:r>
                  <a:rPr lang="en-US" sz="1800" dirty="0" smtClean="0"/>
                  <a:t>high</a:t>
                </a: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31" y="1377789"/>
                <a:ext cx="3207681" cy="2862322"/>
              </a:xfrm>
              <a:prstGeom prst="rect">
                <a:avLst/>
              </a:prstGeom>
              <a:blipFill rotWithShape="0">
                <a:blip r:embed="rId2"/>
                <a:stretch>
                  <a:fillRect l="-1521" t="-1064" r="-1141" b="-2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15191" y="195648"/>
            <a:ext cx="8234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What explains the location of the masers?</a:t>
            </a:r>
            <a:endParaRPr lang="en-US" sz="3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1"/>
          <a:stretch/>
        </p:blipFill>
        <p:spPr>
          <a:xfrm>
            <a:off x="5013334" y="717630"/>
            <a:ext cx="4089677" cy="38086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1410" y="4259161"/>
            <a:ext cx="4848590" cy="707886"/>
          </a:xfrm>
          <a:prstGeom prst="rect">
            <a:avLst/>
          </a:prstGeom>
          <a:ln w="317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</a:t>
            </a:r>
            <a:r>
              <a:rPr lang="en-US" sz="2000" b="1" dirty="0" smtClean="0">
                <a:solidFill>
                  <a:srgbClr val="C00000"/>
                </a:solidFill>
              </a:rPr>
              <a:t>onsistent </a:t>
            </a:r>
            <a:r>
              <a:rPr lang="en-US" sz="2000" b="1" dirty="0">
                <a:solidFill>
                  <a:srgbClr val="C00000"/>
                </a:solidFill>
              </a:rPr>
              <a:t>w</a:t>
            </a:r>
            <a:r>
              <a:rPr lang="en-US" sz="2000" b="1" dirty="0" smtClean="0">
                <a:solidFill>
                  <a:srgbClr val="C00000"/>
                </a:solidFill>
              </a:rPr>
              <a:t>ith </a:t>
            </a:r>
            <a:r>
              <a:rPr lang="en-US" sz="2000" b="1" dirty="0">
                <a:solidFill>
                  <a:srgbClr val="C00000"/>
                </a:solidFill>
              </a:rPr>
              <a:t>pumping </a:t>
            </a:r>
            <a:r>
              <a:rPr lang="en-US" sz="2000" b="1" smtClean="0">
                <a:solidFill>
                  <a:srgbClr val="C00000"/>
                </a:solidFill>
              </a:rPr>
              <a:t>schemes requiring </a:t>
            </a:r>
            <a:r>
              <a:rPr lang="en-US" sz="2000" b="1" dirty="0" smtClean="0">
                <a:solidFill>
                  <a:srgbClr val="C00000"/>
                </a:solidFill>
              </a:rPr>
              <a:t>n &lt; 10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8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cm</a:t>
            </a:r>
            <a:r>
              <a:rPr lang="en-US" sz="2000" b="1" baseline="30000" dirty="0">
                <a:solidFill>
                  <a:srgbClr val="C00000"/>
                </a:solidFill>
              </a:rPr>
              <a:t>-3</a:t>
            </a:r>
            <a:r>
              <a:rPr lang="en-US" sz="2000" b="1" dirty="0">
                <a:solidFill>
                  <a:srgbClr val="C00000"/>
                </a:solidFill>
              </a:rPr>
              <a:t> and T &gt; 100K  (</a:t>
            </a:r>
            <a:r>
              <a:rPr lang="en-US" sz="2000" b="1" dirty="0" err="1">
                <a:solidFill>
                  <a:srgbClr val="C00000"/>
                </a:solidFill>
              </a:rPr>
              <a:t>Cragg</a:t>
            </a:r>
            <a:r>
              <a:rPr lang="en-US" sz="2000" b="1" dirty="0">
                <a:solidFill>
                  <a:srgbClr val="C00000"/>
                </a:solidFill>
              </a:rPr>
              <a:t>+ 2005</a:t>
            </a:r>
            <a:r>
              <a:rPr lang="en-US" sz="2000" b="1" dirty="0" smtClean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8" t="26713" r="63289" b="8989"/>
          <a:stretch/>
        </p:blipFill>
        <p:spPr>
          <a:xfrm>
            <a:off x="3428932" y="1458812"/>
            <a:ext cx="1747777" cy="231493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730" y="808340"/>
            <a:ext cx="4735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/>
            <a:r>
              <a:rPr lang="en-US" sz="1800" b="1" dirty="0" smtClean="0"/>
              <a:t>1. Strongest </a:t>
            </a:r>
            <a:r>
              <a:rPr lang="en-US" sz="1800" b="1" dirty="0"/>
              <a:t>maser spots </a:t>
            </a:r>
            <a:r>
              <a:rPr lang="en-US" sz="1800" b="1" dirty="0" smtClean="0"/>
              <a:t>are located </a:t>
            </a:r>
            <a:r>
              <a:rPr lang="en-US" sz="1800" b="1" dirty="0" smtClean="0"/>
              <a:t>in the dust </a:t>
            </a:r>
            <a:r>
              <a:rPr lang="en-US" sz="1800" b="1" dirty="0" smtClean="0"/>
              <a:t>cavity </a:t>
            </a:r>
            <a:r>
              <a:rPr lang="en-US" sz="1800" b="1" dirty="0"/>
              <a:t>between </a:t>
            </a:r>
            <a:r>
              <a:rPr lang="en-US" sz="1800" b="1" dirty="0" smtClean="0"/>
              <a:t>MM1F </a:t>
            </a:r>
            <a:r>
              <a:rPr lang="en-US" sz="1800" b="1" dirty="0"/>
              <a:t>and </a:t>
            </a:r>
            <a:r>
              <a:rPr lang="en-US" sz="1800" b="1" dirty="0" smtClean="0"/>
              <a:t>G.  Why?</a:t>
            </a:r>
            <a:endParaRPr lang="en-US" sz="1800" b="1" dirty="0"/>
          </a:p>
        </p:txBody>
      </p:sp>
      <p:sp>
        <p:nvSpPr>
          <p:cNvPr id="4" name="Rectangle 3"/>
          <p:cNvSpPr/>
          <p:nvPr/>
        </p:nvSpPr>
        <p:spPr>
          <a:xfrm>
            <a:off x="1533678" y="4912307"/>
            <a:ext cx="7410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96FF"/>
                </a:solidFill>
              </a:rPr>
              <a:t>But what about the </a:t>
            </a:r>
            <a:r>
              <a:rPr lang="en-US" sz="2400" b="1" dirty="0" smtClean="0">
                <a:solidFill>
                  <a:srgbClr val="0096FF"/>
                </a:solidFill>
              </a:rPr>
              <a:t>other masers </a:t>
            </a:r>
            <a:r>
              <a:rPr lang="en-US" sz="2400" b="1" dirty="0">
                <a:solidFill>
                  <a:srgbClr val="0096FF"/>
                </a:solidFill>
              </a:rPr>
              <a:t>to the </a:t>
            </a:r>
            <a:r>
              <a:rPr lang="en-US" sz="2400" b="1" dirty="0" smtClean="0">
                <a:solidFill>
                  <a:srgbClr val="0096FF"/>
                </a:solidFill>
              </a:rPr>
              <a:t>west and north ?</a:t>
            </a:r>
            <a:endParaRPr lang="en-US" sz="2400" b="1" dirty="0">
              <a:solidFill>
                <a:srgbClr val="0096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622349" y="3773749"/>
            <a:ext cx="5367" cy="1101263"/>
          </a:xfrm>
          <a:prstGeom prst="straightConnector1">
            <a:avLst/>
          </a:prstGeom>
          <a:ln w="50800">
            <a:solidFill>
              <a:srgbClr val="0096FF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74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717" y="94685"/>
            <a:ext cx="8914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Other </a:t>
            </a:r>
            <a:r>
              <a:rPr lang="en-US" sz="2800" b="1" dirty="0" smtClean="0"/>
              <a:t>maser locations </a:t>
            </a:r>
            <a:r>
              <a:rPr lang="en-US" sz="2800" b="1" dirty="0" smtClean="0"/>
              <a:t>coincide with warm thermal CH3OH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7159" y="1999153"/>
            <a:ext cx="2924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Maser spots west and north of MM1 reside in area of </a:t>
            </a:r>
            <a:r>
              <a:rPr lang="en-US" sz="1800" b="1" u="sng" dirty="0" smtClean="0"/>
              <a:t>abundant</a:t>
            </a:r>
            <a:r>
              <a:rPr lang="en-US" sz="1800" b="1" dirty="0" smtClean="0"/>
              <a:t> </a:t>
            </a:r>
            <a:r>
              <a:rPr lang="en-US" sz="1800" b="1" dirty="0" smtClean="0"/>
              <a:t>thermal </a:t>
            </a:r>
            <a:r>
              <a:rPr lang="en-US" sz="1800" b="1" dirty="0" smtClean="0"/>
              <a:t>gas</a:t>
            </a:r>
            <a:endParaRPr lang="en-US" sz="1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52329" y="772001"/>
            <a:ext cx="2958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Dust continuum peaks appear in absorption in lines with </a:t>
            </a:r>
            <a:r>
              <a:rPr lang="en-US" sz="1800" b="1" dirty="0" err="1" smtClean="0"/>
              <a:t>E</a:t>
            </a:r>
            <a:r>
              <a:rPr lang="en-US" sz="1800" b="1" i="1" baseline="-25000" dirty="0" err="1" smtClean="0"/>
              <a:t>Lower</a:t>
            </a:r>
            <a:r>
              <a:rPr lang="en-US" sz="1800" b="1" dirty="0" smtClean="0"/>
              <a:t>&lt; 300 K</a:t>
            </a:r>
            <a:endParaRPr lang="en-US" sz="1800" b="1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276789" y="687773"/>
            <a:ext cx="5158597" cy="4572000"/>
            <a:chOff x="6543849" y="1376581"/>
            <a:chExt cx="4952253" cy="429768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81" b="7332"/>
            <a:stretch/>
          </p:blipFill>
          <p:spPr>
            <a:xfrm>
              <a:off x="6543849" y="1376581"/>
              <a:ext cx="4952253" cy="429768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787993" y="1462836"/>
              <a:ext cx="104547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930D"/>
                  </a:solidFill>
                </a:rPr>
                <a:t>279.35GHz</a:t>
              </a:r>
              <a:endParaRPr lang="en-US" sz="1500" b="1" dirty="0">
                <a:solidFill>
                  <a:srgbClr val="FF930D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32281" y="3226305"/>
            <a:ext cx="2798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Warm CH3OH also observed along MM3-UCHII ionization front, coincident with the masers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60723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15" y="59433"/>
            <a:ext cx="8289649" cy="656491"/>
          </a:xfrm>
        </p:spPr>
        <p:txBody>
          <a:bodyPr>
            <a:normAutofit/>
          </a:bodyPr>
          <a:lstStyle/>
          <a:p>
            <a:r>
              <a:rPr lang="en-US" b="1" dirty="0" smtClean="0"/>
              <a:t>Large accretion events are expected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100" y="3397830"/>
            <a:ext cx="3021996" cy="21331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7455" y="815657"/>
            <a:ext cx="4748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Meyer </a:t>
            </a:r>
            <a:r>
              <a:rPr lang="en-US" sz="2000" b="1" dirty="0" smtClean="0"/>
              <a:t>et al. </a:t>
            </a:r>
            <a:r>
              <a:rPr lang="en-US" sz="2000" b="1" dirty="0" smtClean="0"/>
              <a:t>(2017): </a:t>
            </a:r>
          </a:p>
          <a:p>
            <a:r>
              <a:rPr lang="en-US" sz="2000" dirty="0" smtClean="0"/>
              <a:t>numerical </a:t>
            </a:r>
            <a:r>
              <a:rPr lang="en-US" sz="2000" dirty="0"/>
              <a:t>radiation hydrodynamic simulations, including  gas self-gravity &amp; radiative feedback (Kuiper &amp; </a:t>
            </a:r>
            <a:r>
              <a:rPr lang="en-US" sz="2000" dirty="0" err="1"/>
              <a:t>Klessen</a:t>
            </a:r>
            <a:r>
              <a:rPr lang="en-US" sz="2000" dirty="0"/>
              <a:t> 2013</a:t>
            </a:r>
            <a:r>
              <a:rPr lang="en-US" sz="2000" dirty="0" smtClean="0"/>
              <a:t>).  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" r="50173" b="11045"/>
          <a:stretch/>
        </p:blipFill>
        <p:spPr>
          <a:xfrm>
            <a:off x="5411151" y="912320"/>
            <a:ext cx="3422247" cy="2413108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464841" y="1390320"/>
            <a:ext cx="263212" cy="876364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14" name="Straight Arrow Connector 13"/>
          <p:cNvCxnSpPr>
            <a:stCxn id="13" idx="4"/>
          </p:cNvCxnSpPr>
          <p:nvPr/>
        </p:nvCxnSpPr>
        <p:spPr>
          <a:xfrm>
            <a:off x="7596447" y="2266684"/>
            <a:ext cx="111454" cy="1337192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7292503" y="3899662"/>
            <a:ext cx="1521059" cy="389329"/>
            <a:chOff x="7456315" y="3394688"/>
            <a:chExt cx="1273488" cy="369332"/>
          </a:xfrm>
        </p:grpSpPr>
        <p:sp>
          <p:nvSpPr>
            <p:cNvPr id="15" name="TextBox 14"/>
            <p:cNvSpPr txBox="1"/>
            <p:nvPr/>
          </p:nvSpPr>
          <p:spPr>
            <a:xfrm>
              <a:off x="8073854" y="3394688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10 </a:t>
              </a:r>
              <a:r>
                <a:rPr lang="en-US" sz="1800" dirty="0" err="1"/>
                <a:t>yr</a:t>
              </a:r>
              <a:endParaRPr lang="en-US" sz="18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7456315" y="3581438"/>
              <a:ext cx="281527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7884291" y="3581438"/>
              <a:ext cx="250681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570890" y="2274445"/>
            <a:ext cx="47767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2000" dirty="0" smtClean="0"/>
              <a:t>Produces </a:t>
            </a:r>
            <a:r>
              <a:rPr lang="en-US" sz="2000" dirty="0" smtClean="0"/>
              <a:t>bursts </a:t>
            </a:r>
            <a:r>
              <a:rPr lang="en-US" sz="2000" dirty="0"/>
              <a:t>in accretion rate of </a:t>
            </a:r>
            <a:r>
              <a:rPr lang="en-US" sz="2000" dirty="0" smtClean="0"/>
              <a:t>a factor of 100</a:t>
            </a:r>
            <a:r>
              <a:rPr lang="en-US" sz="2000" dirty="0"/>
              <a:t>: </a:t>
            </a:r>
            <a:endParaRPr lang="en-US" sz="2000" dirty="0" smtClean="0"/>
          </a:p>
          <a:p>
            <a:pPr marL="557213" lvl="1" indent="-214313">
              <a:buFont typeface="Arial" charset="0"/>
              <a:buChar char="•"/>
            </a:pPr>
            <a:r>
              <a:rPr lang="en-US" sz="2000" dirty="0"/>
              <a:t>Y</a:t>
            </a:r>
            <a:r>
              <a:rPr lang="en-US" sz="2000" dirty="0" smtClean="0"/>
              <a:t>ields </a:t>
            </a:r>
            <a:r>
              <a:rPr lang="en-US" sz="2000" dirty="0" smtClean="0"/>
              <a:t>50x </a:t>
            </a:r>
            <a:r>
              <a:rPr lang="en-US" sz="2000" dirty="0" smtClean="0"/>
              <a:t>boost in luminosity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for </a:t>
            </a:r>
            <a:r>
              <a:rPr lang="en-US" sz="2000" dirty="0"/>
              <a:t>10 </a:t>
            </a:r>
            <a:r>
              <a:rPr lang="en-US" sz="2000" dirty="0" smtClean="0"/>
              <a:t>yr    </a:t>
            </a:r>
            <a:endParaRPr lang="en-US" sz="2000" dirty="0"/>
          </a:p>
          <a:p>
            <a:pPr marL="557213" lvl="1" indent="-214313">
              <a:buFont typeface="Arial" charset="0"/>
              <a:buChar char="•"/>
            </a:pPr>
            <a:r>
              <a:rPr lang="en-US" sz="2000" dirty="0"/>
              <a:t>Large bursts separated by </a:t>
            </a:r>
            <a:r>
              <a:rPr lang="en-US" sz="2000" dirty="0" smtClean="0"/>
              <a:t>few 1000 yr</a:t>
            </a:r>
          </a:p>
          <a:p>
            <a:pPr marL="214313" indent="-214313">
              <a:buFont typeface="Arial" charset="0"/>
              <a:buChar char="•"/>
            </a:pPr>
            <a:r>
              <a:rPr lang="en-US" sz="2000" b="1" dirty="0" smtClean="0"/>
              <a:t>MM1 outburst </a:t>
            </a:r>
            <a:r>
              <a:rPr lang="en-US" sz="2000" b="1" dirty="0" smtClean="0"/>
              <a:t>of 70x is a rare </a:t>
            </a:r>
            <a:r>
              <a:rPr lang="en-US" sz="2000" b="1" dirty="0" smtClean="0"/>
              <a:t>event</a:t>
            </a:r>
            <a:r>
              <a:rPr lang="en-US" sz="2000" b="1" dirty="0" smtClean="0"/>
              <a:t>!</a:t>
            </a:r>
          </a:p>
          <a:p>
            <a:pPr marL="214313" indent="-214313">
              <a:buFont typeface="Arial" charset="0"/>
              <a:buChar char="•"/>
            </a:pPr>
            <a:r>
              <a:rPr lang="en-US" sz="2000" dirty="0" smtClean="0"/>
              <a:t>Smaller events are also expected.   Is there evidence?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6062227" y="528871"/>
            <a:ext cx="2923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Large clump accreted.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2473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1"/>
          <a:stretch/>
        </p:blipFill>
        <p:spPr>
          <a:xfrm>
            <a:off x="5191861" y="1405759"/>
            <a:ext cx="3848475" cy="4206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0" y="-193040"/>
            <a:ext cx="8629212" cy="1104636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December 1999 “mini-burst” in single-dish spectra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323850" y="544206"/>
            <a:ext cx="85913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800" dirty="0"/>
              <a:t>-</a:t>
            </a:r>
            <a:r>
              <a:rPr lang="en-US" sz="1800" dirty="0" smtClean="0"/>
              <a:t>5.9 </a:t>
            </a:r>
            <a:r>
              <a:rPr lang="en-US" sz="1800" dirty="0"/>
              <a:t>km/s </a:t>
            </a:r>
            <a:r>
              <a:rPr lang="en-US" sz="1800" dirty="0" smtClean="0"/>
              <a:t>went to &gt;100 Jy for 6 months (Goedhart+2004, Macleod+2017 in preparation)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800" dirty="0" smtClean="0"/>
              <a:t>-5.9 km/s in 2016.9 cube is on MM1 (7.7 Jy)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800" b="1" dirty="0" smtClean="0">
                <a:solidFill>
                  <a:srgbClr val="FF0000"/>
                </a:solidFill>
              </a:rPr>
              <a:t>Evidence for smaller outburst, recurring event!</a:t>
            </a:r>
            <a:endParaRPr lang="en-US" sz="18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 t="2899"/>
          <a:stretch/>
        </p:blipFill>
        <p:spPr>
          <a:xfrm>
            <a:off x="405131" y="1586906"/>
            <a:ext cx="4370070" cy="37815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3173" y="1328406"/>
            <a:ext cx="3538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2000          2001         2002         2003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070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332594" y="109487"/>
            <a:ext cx="5050900" cy="40813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Summary and Conclusions:</a:t>
            </a:r>
            <a:endParaRPr lang="en-US" sz="32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264979" y="256005"/>
                <a:ext cx="5052802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lvl="1" indent="-214313">
                  <a:buFont typeface="Arial" charset="0"/>
                  <a:buChar char="•"/>
                </a:pPr>
                <a:endParaRPr lang="en-US" sz="1800" dirty="0"/>
              </a:p>
              <a:p>
                <a:pPr marL="214313" lvl="1" indent="-214313">
                  <a:buFont typeface="Arial" charset="0"/>
                  <a:buChar char="•"/>
                </a:pPr>
                <a:r>
                  <a:rPr lang="en-US" sz="1800" dirty="0" smtClean="0"/>
                  <a:t>Dust </a:t>
                </a:r>
                <a:r>
                  <a:rPr lang="en-US" sz="1800" dirty="0" smtClean="0"/>
                  <a:t>continuum </a:t>
                </a:r>
                <a:r>
                  <a:rPr lang="en-US" sz="1800" dirty="0"/>
                  <a:t>outburst </a:t>
                </a:r>
                <a:r>
                  <a:rPr lang="en-US" sz="1800" dirty="0" smtClean="0"/>
                  <a:t>in NGC6334I - MM1</a:t>
                </a:r>
              </a:p>
              <a:p>
                <a:pPr marL="466725" lvl="2" indent="-123825">
                  <a:buFont typeface="Arial" charset="0"/>
                  <a:buChar char="•"/>
                </a:pPr>
                <a:r>
                  <a:rPr lang="en-US" sz="1800" dirty="0" err="1" smtClean="0"/>
                  <a:t>Lum</a:t>
                </a:r>
                <a:r>
                  <a:rPr lang="en-US" sz="1800" dirty="0" smtClean="0"/>
                  <a:t>. increase of </a:t>
                </a:r>
                <a:r>
                  <a:rPr lang="en-US" sz="1800" dirty="0" smtClean="0"/>
                  <a:t>70 </a:t>
                </a:r>
                <a:r>
                  <a:rPr lang="en-US" sz="1800" dirty="0" smtClean="0"/>
                  <a:t>times </a:t>
                </a:r>
                <a:r>
                  <a:rPr lang="en-US" sz="1800" dirty="0" smtClean="0"/>
                  <a:t>(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</m:oMath>
                </a14:m>
                <a:r>
                  <a:rPr lang="en-US" sz="1800" dirty="0" smtClean="0"/>
                  <a:t>1300 </a:t>
                </a:r>
                <a:r>
                  <a:rPr lang="en-US" sz="1800" dirty="0" smtClean="0"/>
                  <a:t>to </a:t>
                </a:r>
                <a:r>
                  <a:rPr lang="en-US" sz="1800" dirty="0" smtClean="0"/>
                  <a:t>90000 </a:t>
                </a:r>
                <a:r>
                  <a:rPr lang="en-US" sz="1800" dirty="0" smtClean="0"/>
                  <a:t>L</a:t>
                </a:r>
                <a:r>
                  <a:rPr lang="en-US" sz="1800" baseline="-25000" dirty="0" smtClean="0">
                    <a:latin typeface="symbol" charset="2"/>
                  </a:rPr>
                  <a:t>☉</a:t>
                </a:r>
                <a:r>
                  <a:rPr lang="en-US" sz="1800" dirty="0" smtClean="0"/>
                  <a:t>)</a:t>
                </a:r>
                <a:endParaRPr lang="en-US" sz="1800" dirty="0"/>
              </a:p>
              <a:p>
                <a:pPr marL="466725" lvl="2" indent="-123825">
                  <a:buFont typeface="Arial" charset="0"/>
                  <a:buChar char="•"/>
                </a:pPr>
                <a:r>
                  <a:rPr lang="en-US" sz="1800" dirty="0" smtClean="0"/>
                  <a:t>Progenitor consistent with B2 ``ZAMS’’ star             </a:t>
                </a:r>
                <a:r>
                  <a:rPr lang="en-US" sz="1800" dirty="0" smtClean="0"/>
                  <a:t>[S</a:t>
                </a:r>
                <a:r>
                  <a:rPr lang="en-US" sz="1800" dirty="0" smtClean="0"/>
                  <a:t>ee the following presentation </a:t>
                </a:r>
                <a:r>
                  <a:rPr lang="en-US" sz="1800" dirty="0"/>
                  <a:t>by C. </a:t>
                </a:r>
                <a:r>
                  <a:rPr lang="en-US" sz="1800" dirty="0" smtClean="0"/>
                  <a:t>Brogan on how it has evolved since the outburst]</a:t>
                </a:r>
              </a:p>
              <a:p>
                <a:pPr marL="123825" lvl="1" indent="-123825">
                  <a:buFont typeface="Arial" charset="0"/>
                  <a:buChar char="•"/>
                </a:pPr>
                <a:r>
                  <a:rPr lang="en-US" sz="1800" dirty="0" smtClean="0"/>
                  <a:t>Appearance </a:t>
                </a:r>
                <a:r>
                  <a:rPr lang="en-US" sz="1800" dirty="0" smtClean="0"/>
                  <a:t>of Class II CH3OH masers</a:t>
                </a:r>
              </a:p>
              <a:p>
                <a:pPr marL="466725" lvl="2" indent="-123825">
                  <a:buFont typeface="Arial" charset="0"/>
                  <a:buChar char="•"/>
                </a:pPr>
                <a:r>
                  <a:rPr lang="en-US" sz="1800" dirty="0" smtClean="0"/>
                  <a:t>Strongest spots </a:t>
                </a:r>
                <a:r>
                  <a:rPr lang="en-US" sz="1800" dirty="0" smtClean="0"/>
                  <a:t>are along jet-carved </a:t>
                </a:r>
                <a:r>
                  <a:rPr lang="en-US" sz="1800" dirty="0" smtClean="0"/>
                  <a:t>cavity </a:t>
                </a:r>
                <a:endParaRPr lang="en-US" sz="1800" dirty="0" smtClean="0"/>
              </a:p>
              <a:p>
                <a:pPr marL="466725" lvl="2" indent="-123825">
                  <a:buFont typeface="Arial" charset="0"/>
                  <a:buChar char="•"/>
                </a:pPr>
                <a:r>
                  <a:rPr lang="en-US" sz="1800" dirty="0" smtClean="0"/>
                  <a:t>No spots on the driving protostar/HCHII region</a:t>
                </a:r>
              </a:p>
              <a:p>
                <a:pPr marL="466725" lvl="2" indent="-123825">
                  <a:buFont typeface="Arial" charset="0"/>
                  <a:buChar char="•"/>
                </a:pPr>
                <a:r>
                  <a:rPr lang="en-US" sz="1800" dirty="0" smtClean="0"/>
                  <a:t>Evidence for “mini” precursor event in 1999 </a:t>
                </a:r>
                <a:endParaRPr lang="en-US" sz="1800" dirty="0" smtClean="0"/>
              </a:p>
              <a:p>
                <a:pPr marL="214313" lvl="1" indent="-214313">
                  <a:buFont typeface="Arial" charset="0"/>
                  <a:buChar char="•"/>
                </a:pPr>
                <a:r>
                  <a:rPr lang="en-US" sz="1800" b="1" dirty="0" smtClean="0">
                    <a:solidFill>
                      <a:srgbClr val="C00000"/>
                    </a:solidFill>
                  </a:rPr>
                  <a:t>Monitoring of masers, mm dust, cm free-free emission continues; SOFIA 25/37um proposed</a:t>
                </a:r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79" y="256005"/>
                <a:ext cx="5052802" cy="3416320"/>
              </a:xfrm>
              <a:prstGeom prst="rect">
                <a:avLst/>
              </a:prstGeom>
              <a:blipFill rotWithShape="0">
                <a:blip r:embed="rId2"/>
                <a:stretch>
                  <a:fillRect l="-724" r="-6152" b="-1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643758" y="3721707"/>
            <a:ext cx="8053202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 smtClean="0">
                <a:ea typeface="Helvetica" charset="0"/>
                <a:cs typeface="Helvetica" charset="0"/>
              </a:rPr>
              <a:t>Lessons learned: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>
                <a:ea typeface="Helvetica" charset="0"/>
                <a:cs typeface="Helvetica" charset="0"/>
              </a:rPr>
              <a:t>Single-dish maser monitoring is important to catch these events!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>
                <a:ea typeface="Helvetica" charset="0"/>
                <a:cs typeface="Helvetica" charset="0"/>
              </a:rPr>
              <a:t>Follow-up with mm </a:t>
            </a:r>
            <a:r>
              <a:rPr lang="en-US" sz="1800" dirty="0" smtClean="0">
                <a:ea typeface="Helvetica" charset="0"/>
                <a:cs typeface="Helvetica" charset="0"/>
              </a:rPr>
              <a:t>interferometry is essential!   Outburst would not have been </a:t>
            </a:r>
            <a:r>
              <a:rPr lang="en-US" sz="1800" dirty="0">
                <a:ea typeface="Helvetica" charset="0"/>
                <a:cs typeface="Helvetica" charset="0"/>
              </a:rPr>
              <a:t>easily </a:t>
            </a:r>
            <a:r>
              <a:rPr lang="en-US" sz="1800" dirty="0" smtClean="0">
                <a:ea typeface="Helvetica" charset="0"/>
                <a:cs typeface="Helvetica" charset="0"/>
              </a:rPr>
              <a:t>seen by single-dish:  </a:t>
            </a:r>
            <a:r>
              <a:rPr lang="en-US" sz="1800" dirty="0" smtClean="0">
                <a:ea typeface="Helvetica" charset="0"/>
                <a:cs typeface="Helvetica" charset="0"/>
              </a:rPr>
              <a:t>it’s only </a:t>
            </a:r>
            <a:r>
              <a:rPr lang="en-US" sz="1800" dirty="0" smtClean="0">
                <a:ea typeface="Helvetica" charset="0"/>
                <a:cs typeface="Helvetica" charset="0"/>
              </a:rPr>
              <a:t>30</a:t>
            </a:r>
            <a:r>
              <a:rPr lang="en-US" sz="1800" dirty="0">
                <a:ea typeface="Helvetica" charset="0"/>
                <a:cs typeface="Helvetica" charset="0"/>
              </a:rPr>
              <a:t>% </a:t>
            </a:r>
            <a:r>
              <a:rPr lang="en-US" sz="1800" dirty="0" smtClean="0">
                <a:ea typeface="Helvetica" charset="0"/>
                <a:cs typeface="Helvetica" charset="0"/>
              </a:rPr>
              <a:t>of </a:t>
            </a:r>
            <a:r>
              <a:rPr lang="en-US" sz="1800" dirty="0" smtClean="0">
                <a:ea typeface="Helvetica" charset="0"/>
                <a:cs typeface="Helvetica" charset="0"/>
              </a:rPr>
              <a:t>JCMT </a:t>
            </a:r>
            <a:r>
              <a:rPr lang="en-US" sz="1800" dirty="0">
                <a:ea typeface="Helvetica" charset="0"/>
                <a:cs typeface="Helvetica" charset="0"/>
              </a:rPr>
              <a:t>flux in 18” beam (</a:t>
            </a:r>
            <a:r>
              <a:rPr lang="en-US" sz="1800" dirty="0" err="1">
                <a:ea typeface="Helvetica" charset="0"/>
                <a:cs typeface="Helvetica" charset="0"/>
              </a:rPr>
              <a:t>Sandell</a:t>
            </a:r>
            <a:r>
              <a:rPr lang="en-US" sz="1800" dirty="0">
                <a:ea typeface="Helvetica" charset="0"/>
                <a:cs typeface="Helvetica" charset="0"/>
              </a:rPr>
              <a:t> 1994</a:t>
            </a:r>
            <a:r>
              <a:rPr lang="en-US" sz="1800" dirty="0" smtClean="0">
                <a:ea typeface="Helvetica" charset="0"/>
                <a:cs typeface="Helvetica" charset="0"/>
              </a:rPr>
              <a:t>).</a:t>
            </a:r>
            <a:endParaRPr lang="en-US" sz="1800" dirty="0">
              <a:ea typeface="Helvetica" charset="0"/>
              <a:cs typeface="Helvetica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9" t="13136" r="42448" b="43223"/>
          <a:stretch/>
        </p:blipFill>
        <p:spPr>
          <a:xfrm>
            <a:off x="7162254" y="531222"/>
            <a:ext cx="1649237" cy="12264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4" t="15973" r="60750" b="47137"/>
          <a:stretch/>
        </p:blipFill>
        <p:spPr>
          <a:xfrm>
            <a:off x="5308270" y="534687"/>
            <a:ext cx="1698076" cy="122297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319333" y="485305"/>
            <a:ext cx="686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SMA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41257" y="508470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FFFF00"/>
                </a:solidFill>
              </a:rPr>
              <a:t>ALMA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18388" y="132109"/>
            <a:ext cx="1804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Pre-outburst</a:t>
            </a:r>
            <a:endParaRPr lang="en-US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7081570" y="131311"/>
            <a:ext cx="1923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Post-outburst</a:t>
            </a:r>
            <a:endParaRPr lang="en-US" sz="20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9" t="12847" r="52226" b="9197"/>
          <a:stretch/>
        </p:blipFill>
        <p:spPr>
          <a:xfrm>
            <a:off x="5308271" y="1963318"/>
            <a:ext cx="1698076" cy="15641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7" t="12509" r="8752" b="7867"/>
          <a:stretch/>
        </p:blipFill>
        <p:spPr>
          <a:xfrm>
            <a:off x="7150863" y="1963318"/>
            <a:ext cx="1660628" cy="156410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269953" y="1938275"/>
            <a:ext cx="601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FFFF00"/>
                </a:solidFill>
              </a:rPr>
              <a:t>VLA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45738" y="1893550"/>
            <a:ext cx="733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FFFF00"/>
                </a:solidFill>
              </a:rPr>
              <a:t>ATCA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77083" y="1251571"/>
            <a:ext cx="4554799" cy="1870149"/>
            <a:chOff x="4987636" y="862966"/>
            <a:chExt cx="3320708" cy="1363445"/>
          </a:xfrm>
        </p:grpSpPr>
        <p:grpSp>
          <p:nvGrpSpPr>
            <p:cNvPr id="11" name="Group 10"/>
            <p:cNvGrpSpPr/>
            <p:nvPr/>
          </p:nvGrpSpPr>
          <p:grpSpPr>
            <a:xfrm>
              <a:off x="4987636" y="862966"/>
              <a:ext cx="3320708" cy="1363445"/>
              <a:chOff x="6421305" y="840987"/>
              <a:chExt cx="4932493" cy="202522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8" b="13750"/>
              <a:stretch/>
            </p:blipFill>
            <p:spPr>
              <a:xfrm>
                <a:off x="6752529" y="840987"/>
                <a:ext cx="4601269" cy="2025227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 rot="16200000">
                <a:off x="6188822" y="1489411"/>
                <a:ext cx="796192" cy="3312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13" b="1" dirty="0"/>
                  <a:t>B (mag)</a:t>
                </a: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5886964" y="1106842"/>
              <a:ext cx="715467" cy="2692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/>
                <a:t>140 L</a:t>
              </a:r>
              <a:r>
                <a:rPr lang="en-US" sz="1800" baseline="-25000" dirty="0"/>
                <a:t> ⦿</a:t>
              </a:r>
              <a:r>
                <a:rPr lang="en-US" sz="1800" dirty="0"/>
                <a:t>  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757" y="-53818"/>
            <a:ext cx="8189926" cy="639631"/>
          </a:xfrm>
        </p:spPr>
        <p:txBody>
          <a:bodyPr>
            <a:normAutofit fontScale="90000"/>
          </a:bodyPr>
          <a:lstStyle/>
          <a:p>
            <a:r>
              <a:rPr lang="en-US" sz="3600" b="1" smtClean="0"/>
              <a:t>Introduction:  Evidence </a:t>
            </a:r>
            <a:r>
              <a:rPr lang="en-US" sz="3600" b="1" dirty="0" smtClean="0"/>
              <a:t>for episodic accretion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63046" y="489659"/>
            <a:ext cx="6603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2400" dirty="0"/>
              <a:t>Classical FU Ori </a:t>
            </a:r>
            <a:r>
              <a:rPr lang="en-US" sz="2400" dirty="0" smtClean="0"/>
              <a:t>stars: </a:t>
            </a:r>
            <a:r>
              <a:rPr lang="en-US" sz="2400" dirty="0"/>
              <a:t>Kenyon &amp; Hartmann (1996)      </a:t>
            </a:r>
            <a:r>
              <a:rPr lang="en-US" sz="2400" dirty="0" smtClean="0"/>
              <a:t>    </a:t>
            </a:r>
            <a:r>
              <a:rPr lang="en-US" sz="2000" dirty="0" smtClean="0">
                <a:solidFill>
                  <a:srgbClr val="C00000"/>
                </a:solidFill>
              </a:rPr>
              <a:t>&gt;</a:t>
            </a:r>
            <a:r>
              <a:rPr lang="en-US" sz="2000" dirty="0">
                <a:solidFill>
                  <a:srgbClr val="C00000"/>
                </a:solidFill>
              </a:rPr>
              <a:t>100x brightness boost lasting for </a:t>
            </a:r>
            <a:r>
              <a:rPr lang="en-US" sz="2000" dirty="0" smtClean="0">
                <a:solidFill>
                  <a:srgbClr val="C00000"/>
                </a:solidFill>
              </a:rPr>
              <a:t>decades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7118" y="3301016"/>
            <a:ext cx="8471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2000" dirty="0"/>
              <a:t>Spitzer c2d Legacy </a:t>
            </a:r>
            <a:r>
              <a:rPr lang="en-US" sz="2000" dirty="0" smtClean="0"/>
              <a:t>results: </a:t>
            </a:r>
            <a:r>
              <a:rPr lang="en-US" sz="2000" dirty="0" smtClean="0">
                <a:solidFill>
                  <a:srgbClr val="C00000"/>
                </a:solidFill>
              </a:rPr>
              <a:t>most </a:t>
            </a:r>
            <a:r>
              <a:rPr lang="en-US" sz="2000" dirty="0">
                <a:solidFill>
                  <a:srgbClr val="C00000"/>
                </a:solidFill>
              </a:rPr>
              <a:t>YSOs are </a:t>
            </a:r>
            <a:r>
              <a:rPr lang="en-US" sz="2000" dirty="0" err="1">
                <a:solidFill>
                  <a:srgbClr val="C00000"/>
                </a:solidFill>
              </a:rPr>
              <a:t>underluminous</a:t>
            </a:r>
            <a:r>
              <a:rPr lang="en-US" sz="2000" dirty="0">
                <a:solidFill>
                  <a:srgbClr val="C00000"/>
                </a:solidFill>
              </a:rPr>
              <a:t> relative to </a:t>
            </a:r>
            <a:r>
              <a:rPr lang="en-US" sz="2000" dirty="0" smtClean="0">
                <a:solidFill>
                  <a:srgbClr val="C00000"/>
                </a:solidFill>
              </a:rPr>
              <a:t>evolution models with a constant or decaying accretion rate </a:t>
            </a:r>
            <a:r>
              <a:rPr lang="en-US" sz="2000" dirty="0" smtClean="0"/>
              <a:t>(Evans+2009)</a:t>
            </a:r>
            <a:endParaRPr lang="en-US" sz="2000" dirty="0" smtClean="0">
              <a:solidFill>
                <a:srgbClr val="C00000"/>
              </a:solidFill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2000" dirty="0" smtClean="0"/>
              <a:t>UKIDSS &amp; VVV surveys finding hundreds of Near-IR variable YSOs (Lucas+2017)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973590" y="2972576"/>
            <a:ext cx="1467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Time (years)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07142" y="1841971"/>
            <a:ext cx="98777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B (mag)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3537435" y="2278582"/>
            <a:ext cx="84510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 smtClean="0"/>
              <a:t>FU Ori</a:t>
            </a:r>
            <a:endParaRPr lang="en-US" sz="20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4862194" y="992968"/>
            <a:ext cx="2929258" cy="2325975"/>
            <a:chOff x="4862194" y="1137931"/>
            <a:chExt cx="2929258" cy="2325975"/>
          </a:xfrm>
        </p:grpSpPr>
        <p:sp>
          <p:nvSpPr>
            <p:cNvPr id="20" name="TextBox 19"/>
            <p:cNvSpPr txBox="1"/>
            <p:nvPr/>
          </p:nvSpPr>
          <p:spPr>
            <a:xfrm>
              <a:off x="5453283" y="1137931"/>
              <a:ext cx="2338169" cy="29551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1970</a:t>
              </a:r>
              <a:r>
                <a:rPr lang="en-US" sz="1400" dirty="0" smtClean="0"/>
                <a:t>  1980 1990  2000  2010</a:t>
              </a:r>
              <a:endParaRPr lang="en-US" sz="1400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15" b="12483"/>
            <a:stretch/>
          </p:blipFill>
          <p:spPr>
            <a:xfrm>
              <a:off x="5062248" y="1386630"/>
              <a:ext cx="2728141" cy="207727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284806" y="3043392"/>
              <a:ext cx="1491968" cy="2955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smtClean="0"/>
                <a:t>Kopatskaya+2013</a:t>
              </a:r>
              <a:endParaRPr lang="en-US" sz="14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26319" y="1444786"/>
              <a:ext cx="1301803" cy="38417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V1057 </a:t>
              </a:r>
              <a:r>
                <a:rPr lang="en-US" sz="2000" dirty="0" err="1" smtClean="0"/>
                <a:t>Cyg</a:t>
              </a:r>
              <a:endParaRPr lang="en-US" sz="2000" dirty="0"/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4565157" y="2194642"/>
              <a:ext cx="9941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V (mag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1389620" y="2426578"/>
            <a:ext cx="922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0.6</a:t>
            </a:r>
            <a:r>
              <a:rPr lang="en-US" sz="1800" dirty="0" smtClean="0"/>
              <a:t> </a:t>
            </a:r>
            <a:r>
              <a:rPr lang="en-US" sz="1800" dirty="0"/>
              <a:t>L</a:t>
            </a:r>
            <a:r>
              <a:rPr lang="en-US" sz="1800" baseline="-25000" dirty="0"/>
              <a:t> ⦿</a:t>
            </a:r>
            <a:r>
              <a:rPr lang="en-US" sz="1800" dirty="0"/>
              <a:t>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3235" y="4304591"/>
            <a:ext cx="8879253" cy="1015663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Massive </a:t>
            </a:r>
            <a:r>
              <a:rPr lang="en-US" sz="2400" b="1" dirty="0" smtClean="0"/>
              <a:t>YSO:  S255IR-NIRS3 </a:t>
            </a:r>
            <a:r>
              <a:rPr lang="en-US" sz="2000" dirty="0" smtClean="0"/>
              <a:t>(</a:t>
            </a:r>
            <a:r>
              <a:rPr lang="en-US" sz="2000" dirty="0"/>
              <a:t>Caratti o </a:t>
            </a:r>
            <a:r>
              <a:rPr lang="en-US" sz="2000" dirty="0" smtClean="0"/>
              <a:t>Garatti+2016, Moscadelli+2017)</a:t>
            </a:r>
            <a:endParaRPr lang="en-US" sz="2000" dirty="0"/>
          </a:p>
          <a:p>
            <a:pPr marL="171450" indent="-171450">
              <a:buFont typeface="Arial" charset="0"/>
              <a:buChar char="•"/>
            </a:pPr>
            <a:r>
              <a:rPr lang="en-US" sz="1800" dirty="0"/>
              <a:t>Flared </a:t>
            </a:r>
            <a:r>
              <a:rPr lang="en-US" sz="1800" dirty="0" smtClean="0"/>
              <a:t>by 30x </a:t>
            </a:r>
            <a:r>
              <a:rPr lang="en-US" sz="1800" dirty="0"/>
              <a:t>at 60um between </a:t>
            </a:r>
            <a:r>
              <a:rPr lang="en-US" sz="1800" dirty="0" smtClean="0"/>
              <a:t>2009-2015; accompanied by 6.7 GHz flare (</a:t>
            </a:r>
            <a:r>
              <a:rPr lang="en-US" sz="1800" dirty="0" smtClean="0"/>
              <a:t>Fujisawa+2015</a:t>
            </a:r>
            <a:r>
              <a:rPr lang="en-US" sz="1800" dirty="0" smtClean="0"/>
              <a:t>)</a:t>
            </a:r>
            <a:endParaRPr lang="en-US" sz="1800" dirty="0"/>
          </a:p>
          <a:p>
            <a:pPr marL="171450" indent="-171450">
              <a:buFont typeface="Arial" charset="0"/>
              <a:buChar char="•"/>
            </a:pPr>
            <a:r>
              <a:rPr lang="en-US" sz="1800" dirty="0"/>
              <a:t>Luminosity rose </a:t>
            </a:r>
            <a:r>
              <a:rPr lang="en-US" sz="1800" dirty="0" smtClean="0"/>
              <a:t>6x </a:t>
            </a:r>
            <a:r>
              <a:rPr lang="en-US" sz="1800" dirty="0" smtClean="0"/>
              <a:t>(up to &gt;1e5 L</a:t>
            </a:r>
            <a:r>
              <a:rPr lang="en-US" sz="1800" baseline="-25000" dirty="0" smtClean="0"/>
              <a:t>⦿</a:t>
            </a:r>
            <a:r>
              <a:rPr lang="en-US" sz="1800" dirty="0" smtClean="0"/>
              <a:t>), n</a:t>
            </a:r>
            <a:r>
              <a:rPr lang="en-US" sz="1800" dirty="0" smtClean="0"/>
              <a:t>ow fading after a few years (Stecklum talk on Monday)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355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8172" y="48188"/>
            <a:ext cx="8759524" cy="74562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NGC 6334 </a:t>
            </a:r>
            <a:r>
              <a:rPr lang="en-US" b="1" dirty="0" smtClean="0"/>
              <a:t>I: </a:t>
            </a:r>
            <a:r>
              <a:rPr lang="en-US" b="1" dirty="0" smtClean="0"/>
              <a:t>  Protocluster with a diversity of members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b="35717"/>
          <a:stretch/>
        </p:blipFill>
        <p:spPr>
          <a:xfrm>
            <a:off x="3825987" y="1898622"/>
            <a:ext cx="5217017" cy="3384280"/>
          </a:xfrm>
        </p:spPr>
      </p:pic>
      <p:sp>
        <p:nvSpPr>
          <p:cNvPr id="3" name="TextBox 2"/>
          <p:cNvSpPr txBox="1"/>
          <p:nvPr/>
        </p:nvSpPr>
        <p:spPr>
          <a:xfrm>
            <a:off x="238172" y="3687747"/>
            <a:ext cx="39864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Dust </a:t>
            </a:r>
            <a:r>
              <a:rPr lang="en-US" sz="2000" b="1" dirty="0"/>
              <a:t>sources </a:t>
            </a:r>
            <a:r>
              <a:rPr lang="en-US" sz="2000" b="1" dirty="0" smtClean="0"/>
              <a:t>MM1B </a:t>
            </a:r>
            <a:r>
              <a:rPr lang="en-US" sz="2000" b="1" dirty="0"/>
              <a:t>and D </a:t>
            </a:r>
            <a:r>
              <a:rPr lang="en-US" sz="2000" b="1" dirty="0" smtClean="0"/>
              <a:t>also show </a:t>
            </a:r>
            <a:r>
              <a:rPr lang="en-US" sz="2000" b="1" dirty="0"/>
              <a:t>free-free </a:t>
            </a:r>
            <a:r>
              <a:rPr lang="en-US" sz="2000" b="1" dirty="0" smtClean="0"/>
              <a:t>emission (VLA):</a:t>
            </a:r>
            <a:endParaRPr lang="en-US" sz="2000" b="1" dirty="0"/>
          </a:p>
          <a:p>
            <a:pPr marL="233363" indent="-233363"/>
            <a:r>
              <a:rPr lang="en-US" sz="1800" b="1" dirty="0"/>
              <a:t>B:  </a:t>
            </a:r>
            <a:r>
              <a:rPr lang="en-US" sz="1800" dirty="0" smtClean="0"/>
              <a:t>Model = </a:t>
            </a:r>
            <a:r>
              <a:rPr lang="en-US" sz="1800" b="1" dirty="0" err="1" smtClean="0"/>
              <a:t>Hypercompact</a:t>
            </a:r>
            <a:r>
              <a:rPr lang="en-US" sz="1800" b="1" dirty="0" smtClean="0"/>
              <a:t> </a:t>
            </a:r>
            <a:r>
              <a:rPr lang="en-US" sz="1800" b="1" dirty="0"/>
              <a:t>HII region  </a:t>
            </a:r>
            <a:r>
              <a:rPr lang="en-US" sz="1800" b="1" dirty="0" smtClean="0"/>
              <a:t>         </a:t>
            </a:r>
            <a:r>
              <a:rPr lang="en-US" sz="1800" dirty="0" smtClean="0"/>
              <a:t>(</a:t>
            </a:r>
            <a:r>
              <a:rPr lang="en-US" sz="1800" dirty="0"/>
              <a:t>n</a:t>
            </a:r>
            <a:r>
              <a:rPr lang="en-US" sz="1800" baseline="-25000" dirty="0"/>
              <a:t>e</a:t>
            </a:r>
            <a:r>
              <a:rPr lang="en-US" sz="1800" dirty="0"/>
              <a:t>=3x10</a:t>
            </a:r>
            <a:r>
              <a:rPr lang="en-US" sz="1800" baseline="30000" dirty="0"/>
              <a:t>6</a:t>
            </a:r>
            <a:r>
              <a:rPr lang="en-US" sz="1800" dirty="0"/>
              <a:t> </a:t>
            </a:r>
            <a:r>
              <a:rPr lang="en-US" sz="1800" dirty="0" smtClean="0"/>
              <a:t>cm</a:t>
            </a:r>
            <a:r>
              <a:rPr lang="en-US" sz="1800" baseline="30000" dirty="0" smtClean="0"/>
              <a:t>-3</a:t>
            </a:r>
            <a:r>
              <a:rPr lang="en-US" sz="1800" dirty="0"/>
              <a:t>), high </a:t>
            </a:r>
            <a:r>
              <a:rPr lang="en-US" sz="1800" dirty="0" smtClean="0"/>
              <a:t>turnover </a:t>
            </a:r>
            <a:r>
              <a:rPr lang="en-US" sz="1800" dirty="0" err="1" smtClean="0"/>
              <a:t>freq</a:t>
            </a:r>
            <a:r>
              <a:rPr lang="en-US" sz="1800" dirty="0" smtClean="0"/>
              <a:t>;  </a:t>
            </a:r>
            <a:r>
              <a:rPr lang="en-US" sz="1800" dirty="0"/>
              <a:t>hottest dust  (440 K)</a:t>
            </a:r>
          </a:p>
          <a:p>
            <a:r>
              <a:rPr lang="en-US" sz="1800" b="1" dirty="0" smtClean="0"/>
              <a:t>D</a:t>
            </a:r>
            <a:r>
              <a:rPr lang="en-US" sz="1800" b="1" dirty="0"/>
              <a:t>:  </a:t>
            </a:r>
            <a:r>
              <a:rPr lang="en-US" sz="1800" dirty="0" smtClean="0"/>
              <a:t>300 K </a:t>
            </a:r>
            <a:r>
              <a:rPr lang="en-US" sz="1800" dirty="0"/>
              <a:t>dust plus jet (n</a:t>
            </a:r>
            <a:r>
              <a:rPr lang="en-US" sz="1800" baseline="-25000" dirty="0"/>
              <a:t>e</a:t>
            </a:r>
            <a:r>
              <a:rPr lang="en-US" sz="1800" dirty="0"/>
              <a:t>=3x10</a:t>
            </a:r>
            <a:r>
              <a:rPr lang="en-US" sz="1800" baseline="30000" dirty="0"/>
              <a:t>5</a:t>
            </a:r>
            <a:r>
              <a:rPr lang="en-US" sz="1800" dirty="0"/>
              <a:t> cm</a:t>
            </a:r>
            <a:r>
              <a:rPr lang="en-US" sz="1800" baseline="30000" dirty="0"/>
              <a:t>-3</a:t>
            </a:r>
            <a:r>
              <a:rPr lang="en-US" sz="1800" dirty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8294" y="1232068"/>
            <a:ext cx="539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SED models:  t</a:t>
            </a:r>
            <a:r>
              <a:rPr lang="en-US" sz="1800" dirty="0" smtClean="0"/>
              <a:t>he </a:t>
            </a:r>
            <a:r>
              <a:rPr lang="en-US" sz="1800" dirty="0"/>
              <a:t>MM sources other than MM1 and </a:t>
            </a:r>
            <a:r>
              <a:rPr lang="en-US" sz="1800" dirty="0" smtClean="0"/>
              <a:t>the UCHII region MM3 can </a:t>
            </a:r>
            <a:r>
              <a:rPr lang="en-US" sz="1800" dirty="0"/>
              <a:t>be fit by dust emission alone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34495" y="5121319"/>
            <a:ext cx="33134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/>
              <a:t>Brogan, Hunter+ 2016</a:t>
            </a:r>
            <a:r>
              <a:rPr lang="en-US" sz="1500" i="1"/>
              <a:t>, </a:t>
            </a:r>
            <a:r>
              <a:rPr lang="en-US" sz="1500" i="1" smtClean="0"/>
              <a:t>ApJ</a:t>
            </a:r>
            <a:endParaRPr lang="en-US" sz="1500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4" t="47759" b="4482"/>
          <a:stretch/>
        </p:blipFill>
        <p:spPr>
          <a:xfrm>
            <a:off x="162926" y="553203"/>
            <a:ext cx="3040300" cy="31808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31349" y="986527"/>
            <a:ext cx="990634" cy="8771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FF00"/>
                </a:solidFill>
              </a:rPr>
              <a:t>ALMA 1.3 </a:t>
            </a:r>
            <a:r>
              <a:rPr lang="en-US" sz="1700" b="1" dirty="0" smtClean="0">
                <a:solidFill>
                  <a:srgbClr val="FFFF00"/>
                </a:solidFill>
              </a:rPr>
              <a:t>mm 2015.6</a:t>
            </a:r>
            <a:endParaRPr lang="en-US" sz="1700" b="1" dirty="0">
              <a:solidFill>
                <a:srgbClr val="FFFF00"/>
              </a:solidFill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r="28364" b="68808"/>
          <a:stretch/>
        </p:blipFill>
        <p:spPr>
          <a:xfrm>
            <a:off x="3744907" y="1898622"/>
            <a:ext cx="3804903" cy="16939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76381" y="588683"/>
            <a:ext cx="6117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charset="0"/>
              <a:buChar char="•"/>
            </a:pPr>
            <a:r>
              <a:rPr lang="en-US" sz="1800" b="1" dirty="0" smtClean="0">
                <a:solidFill>
                  <a:srgbClr val="0432FF"/>
                </a:solidFill>
              </a:rPr>
              <a:t>Nearby</a:t>
            </a:r>
            <a:r>
              <a:rPr lang="en-US" sz="1800" dirty="0" smtClean="0">
                <a:solidFill>
                  <a:srgbClr val="0432FF"/>
                </a:solidFill>
              </a:rPr>
              <a:t>: 1.3 </a:t>
            </a:r>
            <a:r>
              <a:rPr lang="en-US" sz="1800" dirty="0" err="1" smtClean="0">
                <a:solidFill>
                  <a:srgbClr val="0432FF"/>
                </a:solidFill>
              </a:rPr>
              <a:t>kpc</a:t>
            </a:r>
            <a:r>
              <a:rPr lang="en-US" sz="1800" dirty="0" smtClean="0">
                <a:solidFill>
                  <a:srgbClr val="0432FF"/>
                </a:solidFill>
              </a:rPr>
              <a:t> [maser parallax of I(N), Chibueze+2014]</a:t>
            </a:r>
          </a:p>
          <a:p>
            <a:pPr marL="177800" indent="-177800">
              <a:buFont typeface="Arial" charset="0"/>
              <a:buChar char="•"/>
            </a:pPr>
            <a:r>
              <a:rPr lang="en-US" sz="1800" b="1" dirty="0" smtClean="0">
                <a:solidFill>
                  <a:srgbClr val="0432FF"/>
                </a:solidFill>
              </a:rPr>
              <a:t>Heavily-obscured: </a:t>
            </a:r>
            <a:r>
              <a:rPr lang="en-US" sz="1800" dirty="0" smtClean="0">
                <a:solidFill>
                  <a:srgbClr val="0432FF"/>
                </a:solidFill>
              </a:rPr>
              <a:t>only MM3 seen at 18um, DeBuizer+2002</a:t>
            </a:r>
            <a:endParaRPr lang="en-US" sz="18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1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226518"/>
            <a:ext cx="8118560" cy="99417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However:  Some </a:t>
            </a:r>
            <a:r>
              <a:rPr lang="en-US" sz="2800" b="1" dirty="0"/>
              <a:t>MM1 components should have </a:t>
            </a:r>
            <a:r>
              <a:rPr lang="en-US" sz="2800" b="1" dirty="0" smtClean="0"/>
              <a:t>shown </a:t>
            </a:r>
            <a:r>
              <a:rPr lang="en-US" sz="2800" b="1" u="sng" dirty="0" smtClean="0"/>
              <a:t>much</a:t>
            </a:r>
            <a:r>
              <a:rPr lang="en-US" sz="2800" b="1" dirty="0" smtClean="0"/>
              <a:t> brighter </a:t>
            </a:r>
            <a:r>
              <a:rPr lang="en-US" sz="2800" b="1" dirty="0"/>
              <a:t>7mm emission than </a:t>
            </a:r>
            <a:r>
              <a:rPr lang="en-US" sz="2800" b="1" dirty="0" smtClean="0"/>
              <a:t>observed.  Mystery!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1069" b="69037"/>
          <a:stretch/>
        </p:blipFill>
        <p:spPr>
          <a:xfrm>
            <a:off x="1143002" y="1207005"/>
            <a:ext cx="5150293" cy="1748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805" t="31225" r="60663" b="37046"/>
          <a:stretch/>
        </p:blipFill>
        <p:spPr>
          <a:xfrm>
            <a:off x="6588834" y="1222270"/>
            <a:ext cx="1319315" cy="17487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34431" r="95644" b="37215"/>
          <a:stretch/>
        </p:blipFill>
        <p:spPr>
          <a:xfrm>
            <a:off x="1188868" y="1492813"/>
            <a:ext cx="202142" cy="1458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62183" t="54683" r="19699" b="25907"/>
          <a:stretch/>
        </p:blipFill>
        <p:spPr>
          <a:xfrm>
            <a:off x="3627620" y="3369653"/>
            <a:ext cx="1718840" cy="18208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2713" t="6950" r="19331" b="72465"/>
          <a:stretch/>
        </p:blipFill>
        <p:spPr>
          <a:xfrm>
            <a:off x="1818983" y="3369653"/>
            <a:ext cx="1610018" cy="18251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14539" y="3391424"/>
            <a:ext cx="90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7 mm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37884" y="3349925"/>
            <a:ext cx="90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1.3 mm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904073" y="3020370"/>
            <a:ext cx="6996087" cy="1639800"/>
            <a:chOff x="1014761" y="3822262"/>
            <a:chExt cx="9328115" cy="2186399"/>
          </a:xfrm>
        </p:grpSpPr>
        <p:sp>
          <p:nvSpPr>
            <p:cNvPr id="17" name="TextBox 16"/>
            <p:cNvSpPr txBox="1"/>
            <p:nvPr/>
          </p:nvSpPr>
          <p:spPr>
            <a:xfrm>
              <a:off x="5922239" y="3915783"/>
              <a:ext cx="4420637" cy="2092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/>
            </a:p>
            <a:p>
              <a:pPr algn="ctr"/>
              <a:r>
                <a:rPr lang="en-US" sz="2400" dirty="0"/>
                <a:t>Time Variable? </a:t>
              </a:r>
            </a:p>
            <a:p>
              <a:pPr algn="ctr"/>
              <a:r>
                <a:rPr lang="en-US" sz="2400" dirty="0"/>
                <a:t>or </a:t>
              </a:r>
            </a:p>
            <a:p>
              <a:pPr algn="ctr"/>
              <a:r>
                <a:rPr lang="en-US" sz="2400" dirty="0"/>
                <a:t>Unusual dust properties?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14761" y="3822262"/>
              <a:ext cx="2180256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Epoch </a:t>
              </a:r>
              <a:r>
                <a:rPr lang="en-US" sz="2000" b="1" dirty="0" smtClean="0"/>
                <a:t>2011.3</a:t>
              </a:r>
              <a:endParaRPr lang="en-US" sz="20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98535" y="3838094"/>
              <a:ext cx="2184983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/>
                <a:t>Epoch </a:t>
              </a:r>
              <a:r>
                <a:rPr lang="en-US" sz="2000" b="1" smtClean="0"/>
                <a:t>2015.6</a:t>
              </a:r>
              <a:endParaRPr lang="en-US" sz="2000" b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04073" y="1970982"/>
            <a:ext cx="735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symbol" charset="2"/>
              </a:rPr>
              <a:t>b</a:t>
            </a:r>
            <a:r>
              <a:rPr lang="en-US" sz="1800"/>
              <a:t>=1.7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2470316" y="2297987"/>
            <a:ext cx="735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symbol" charset="2"/>
              </a:rPr>
              <a:t>b</a:t>
            </a:r>
            <a:r>
              <a:rPr lang="en-US" sz="1800" dirty="0"/>
              <a:t>=2.6</a:t>
            </a:r>
          </a:p>
        </p:txBody>
      </p:sp>
      <p:sp>
        <p:nvSpPr>
          <p:cNvPr id="8" name="Oval 7"/>
          <p:cNvSpPr/>
          <p:nvPr/>
        </p:nvSpPr>
        <p:spPr>
          <a:xfrm>
            <a:off x="2365230" y="2605925"/>
            <a:ext cx="237978" cy="193256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" name="Oval 21"/>
          <p:cNvSpPr/>
          <p:nvPr/>
        </p:nvSpPr>
        <p:spPr>
          <a:xfrm>
            <a:off x="3940930" y="2608567"/>
            <a:ext cx="237978" cy="193256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" name="Oval 22"/>
          <p:cNvSpPr/>
          <p:nvPr/>
        </p:nvSpPr>
        <p:spPr>
          <a:xfrm>
            <a:off x="5538430" y="2594097"/>
            <a:ext cx="237978" cy="193256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Oval 23"/>
          <p:cNvSpPr/>
          <p:nvPr/>
        </p:nvSpPr>
        <p:spPr>
          <a:xfrm>
            <a:off x="7108929" y="2601753"/>
            <a:ext cx="237978" cy="193256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5" name="Oval 24"/>
          <p:cNvSpPr/>
          <p:nvPr/>
        </p:nvSpPr>
        <p:spPr>
          <a:xfrm>
            <a:off x="6022241" y="3384836"/>
            <a:ext cx="2363190" cy="574522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" name="TextBox 25"/>
          <p:cNvSpPr txBox="1"/>
          <p:nvPr/>
        </p:nvSpPr>
        <p:spPr>
          <a:xfrm>
            <a:off x="5499099" y="2980934"/>
            <a:ext cx="331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Possible explanations</a:t>
            </a:r>
            <a:r>
              <a:rPr lang="en-US" sz="2400" b="1" dirty="0" smtClean="0">
                <a:solidFill>
                  <a:srgbClr val="C00000"/>
                </a:solidFill>
              </a:rPr>
              <a:t>: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37178" y="2340314"/>
            <a:ext cx="1465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/>
              <a:t>Brogan, </a:t>
            </a:r>
            <a:endParaRPr lang="en-US" sz="1500" i="1" dirty="0" smtClean="0"/>
          </a:p>
          <a:p>
            <a:r>
              <a:rPr lang="en-US" sz="1500" i="1" dirty="0" smtClean="0"/>
              <a:t>Hunter</a:t>
            </a:r>
            <a:r>
              <a:rPr lang="en-US" sz="1500" i="1" dirty="0"/>
              <a:t>+ </a:t>
            </a:r>
            <a:r>
              <a:rPr lang="en-US" sz="1500" i="1" dirty="0" smtClean="0"/>
              <a:t>2016</a:t>
            </a:r>
            <a:endParaRPr lang="en-US" sz="1500" i="1" dirty="0"/>
          </a:p>
        </p:txBody>
      </p:sp>
    </p:spTree>
    <p:extLst>
      <p:ext uri="{BB962C8B-B14F-4D97-AF65-F5344CB8AC3E}">
        <p14:creationId xmlns:p14="http://schemas.microsoft.com/office/powerpoint/2010/main" val="155866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521"/>
            <a:ext cx="8170486" cy="490850"/>
          </a:xfrm>
        </p:spPr>
        <p:txBody>
          <a:bodyPr>
            <a:normAutofit/>
          </a:bodyPr>
          <a:lstStyle/>
          <a:p>
            <a:r>
              <a:rPr lang="en-US" sz="2800" b="1" dirty="0"/>
              <a:t>An extraordinary brightening in </a:t>
            </a:r>
            <a:r>
              <a:rPr lang="en-US" sz="2800" b="1"/>
              <a:t>Band 6 &amp; 7 </a:t>
            </a:r>
            <a:r>
              <a:rPr lang="en-US" sz="2800" b="1" dirty="0"/>
              <a:t>(2008-2015)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3830" y="2244325"/>
            <a:ext cx="886012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ea typeface="Helvetica" charset="0"/>
                <a:cs typeface="Helvetica" charset="0"/>
              </a:rPr>
              <a:t>MM1 Band 6 flux </a:t>
            </a:r>
            <a:r>
              <a:rPr lang="en-US" sz="1800" b="1" dirty="0" smtClean="0">
                <a:ea typeface="Helvetica" charset="0"/>
                <a:cs typeface="Helvetica" charset="0"/>
              </a:rPr>
              <a:t>density:  </a:t>
            </a:r>
            <a:r>
              <a:rPr lang="en-US" sz="1800" dirty="0" smtClean="0">
                <a:ea typeface="Helvetica" charset="0"/>
                <a:cs typeface="Helvetica" charset="0"/>
              </a:rPr>
              <a:t>2008.6 </a:t>
            </a:r>
            <a:r>
              <a:rPr lang="en-US" sz="1800" dirty="0">
                <a:ea typeface="Helvetica" charset="0"/>
                <a:cs typeface="Helvetica" charset="0"/>
              </a:rPr>
              <a:t>SMA: 2.34 Jy   v</a:t>
            </a:r>
            <a:r>
              <a:rPr lang="en-US" sz="1800" dirty="0" smtClean="0">
                <a:ea typeface="Helvetica" charset="0"/>
                <a:cs typeface="Helvetica" charset="0"/>
              </a:rPr>
              <a:t>ersus   2015.6 </a:t>
            </a:r>
            <a:r>
              <a:rPr lang="en-US" sz="1800" dirty="0">
                <a:ea typeface="Helvetica" charset="0"/>
                <a:cs typeface="Helvetica" charset="0"/>
              </a:rPr>
              <a:t>ALMA: 10.8 Jy         </a:t>
            </a:r>
          </a:p>
          <a:p>
            <a:pPr marL="257175" indent="-257175">
              <a:buFont typeface="Wingdings" charset="2"/>
              <a:buChar char="Ø"/>
            </a:pPr>
            <a:r>
              <a:rPr lang="en-US" sz="1800" dirty="0">
                <a:solidFill>
                  <a:srgbClr val="0070C0"/>
                </a:solidFill>
                <a:ea typeface="Helvetica" charset="0"/>
                <a:cs typeface="Helvetica" charset="0"/>
              </a:rPr>
              <a:t>Simulation: SMA could have recovered: 9.4 </a:t>
            </a:r>
            <a:r>
              <a:rPr lang="en-US" sz="1800" dirty="0" err="1">
                <a:solidFill>
                  <a:srgbClr val="0070C0"/>
                </a:solidFill>
                <a:ea typeface="Helvetica" charset="0"/>
                <a:cs typeface="Helvetica" charset="0"/>
              </a:rPr>
              <a:t>Jy</a:t>
            </a:r>
            <a:r>
              <a:rPr lang="en-US" sz="1800" dirty="0">
                <a:solidFill>
                  <a:srgbClr val="0070C0"/>
                </a:solidFill>
                <a:ea typeface="Helvetica" charset="0"/>
                <a:cs typeface="Helvetica" charset="0"/>
              </a:rPr>
              <a:t>    </a:t>
            </a:r>
          </a:p>
          <a:p>
            <a:pPr marL="257175" indent="-257175">
              <a:buFont typeface="Wingdings" charset="2"/>
              <a:buChar char="Ø"/>
            </a:pPr>
            <a:r>
              <a:rPr lang="en-US" sz="1800" dirty="0">
                <a:solidFill>
                  <a:srgbClr val="C00000"/>
                </a:solidFill>
                <a:ea typeface="Helvetica" charset="0"/>
                <a:cs typeface="Helvetica" charset="0"/>
              </a:rPr>
              <a:t>Increase </a:t>
            </a:r>
            <a:r>
              <a:rPr lang="en-US" sz="1800" dirty="0" smtClean="0">
                <a:solidFill>
                  <a:srgbClr val="C00000"/>
                </a:solidFill>
                <a:ea typeface="Helvetica" charset="0"/>
                <a:cs typeface="Helvetica" charset="0"/>
              </a:rPr>
              <a:t>= factor </a:t>
            </a:r>
            <a:r>
              <a:rPr lang="en-US" sz="1800" dirty="0">
                <a:solidFill>
                  <a:srgbClr val="C00000"/>
                </a:solidFill>
                <a:ea typeface="Helvetica" charset="0"/>
                <a:cs typeface="Helvetica" charset="0"/>
              </a:rPr>
              <a:t>of 3.9!   </a:t>
            </a:r>
            <a:r>
              <a:rPr lang="en-US" sz="1800" dirty="0">
                <a:ea typeface="Helvetica" charset="0"/>
                <a:cs typeface="Helvetica" charset="0"/>
              </a:rPr>
              <a:t>No change in other 3 sources</a:t>
            </a:r>
            <a:r>
              <a:rPr lang="en-US" sz="1800" dirty="0" smtClean="0">
                <a:ea typeface="Helvetica" charset="0"/>
                <a:cs typeface="Helvetica" charset="0"/>
              </a:rPr>
              <a:t>.</a:t>
            </a:r>
            <a:endParaRPr lang="en-US" sz="1800" dirty="0"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0480" y="5301655"/>
            <a:ext cx="24186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 smtClean="0"/>
              <a:t>Hunter, Brogan+ </a:t>
            </a:r>
            <a:r>
              <a:rPr lang="en-US" sz="1500" i="1" smtClean="0"/>
              <a:t>2017 ApJL</a:t>
            </a:r>
            <a:endParaRPr lang="en-US" sz="15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4" y="514170"/>
            <a:ext cx="8597029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57" y="3236782"/>
            <a:ext cx="8605135" cy="1828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2851" y="4978490"/>
            <a:ext cx="7743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a typeface="Helvetica" charset="0"/>
                <a:cs typeface="Helvetica" charset="0"/>
              </a:rPr>
              <a:t>MM1 Band 7 flux </a:t>
            </a:r>
            <a:r>
              <a:rPr lang="en-US" sz="1800" b="1" dirty="0" smtClean="0">
                <a:ea typeface="Helvetica" charset="0"/>
                <a:cs typeface="Helvetica" charset="0"/>
              </a:rPr>
              <a:t>density: </a:t>
            </a:r>
            <a:r>
              <a:rPr lang="en-US" sz="1800" dirty="0" smtClean="0">
                <a:solidFill>
                  <a:srgbClr val="C00000"/>
                </a:solidFill>
                <a:ea typeface="Helvetica" charset="0"/>
                <a:cs typeface="Helvetica" charset="0"/>
              </a:rPr>
              <a:t>Increase </a:t>
            </a:r>
            <a:r>
              <a:rPr lang="en-US" sz="1800" dirty="0">
                <a:solidFill>
                  <a:srgbClr val="C00000"/>
                </a:solidFill>
                <a:ea typeface="Helvetica" charset="0"/>
                <a:cs typeface="Helvetica" charset="0"/>
              </a:rPr>
              <a:t>= 21 </a:t>
            </a:r>
            <a:r>
              <a:rPr lang="en-US" sz="1800" dirty="0" err="1">
                <a:solidFill>
                  <a:srgbClr val="C00000"/>
                </a:solidFill>
                <a:ea typeface="Helvetica" charset="0"/>
                <a:cs typeface="Helvetica" charset="0"/>
              </a:rPr>
              <a:t>Jy</a:t>
            </a:r>
            <a:r>
              <a:rPr lang="en-US" sz="1800" dirty="0">
                <a:solidFill>
                  <a:srgbClr val="C00000"/>
                </a:solidFill>
                <a:ea typeface="Helvetica" charset="0"/>
                <a:cs typeface="Helvetica" charset="0"/>
              </a:rPr>
              <a:t> = factor of 4.2.  </a:t>
            </a:r>
            <a:r>
              <a:rPr lang="en-US" sz="1800" dirty="0">
                <a:ea typeface="Helvetica" charset="0"/>
                <a:cs typeface="Helvetica" charset="0"/>
              </a:rPr>
              <a:t>No fading over a year.</a:t>
            </a:r>
          </a:p>
          <a:p>
            <a:pPr marL="257175" indent="-257175">
              <a:buFont typeface="Wingdings" charset="2"/>
              <a:buChar char="Ø"/>
            </a:pPr>
            <a:r>
              <a:rPr lang="en-US" sz="1800" dirty="0">
                <a:ea typeface="Helvetica" charset="0"/>
                <a:cs typeface="Helvetica" charset="0"/>
              </a:rPr>
              <a:t>Spectral index of excess is 2.6 – confirms it is dust</a:t>
            </a:r>
          </a:p>
        </p:txBody>
      </p:sp>
    </p:spTree>
    <p:extLst>
      <p:ext uri="{BB962C8B-B14F-4D97-AF65-F5344CB8AC3E}">
        <p14:creationId xmlns:p14="http://schemas.microsoft.com/office/powerpoint/2010/main" val="175813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64773" y="89440"/>
            <a:ext cx="8065008" cy="994172"/>
          </a:xfrm>
        </p:spPr>
        <p:txBody>
          <a:bodyPr>
            <a:normAutofit/>
          </a:bodyPr>
          <a:lstStyle/>
          <a:p>
            <a:r>
              <a:rPr lang="en-US" sz="2800" b="1" dirty="0"/>
              <a:t>Maser outburst – single dish monitoring &amp; VLA imaging </a:t>
            </a:r>
            <a:r>
              <a:rPr lang="en-US" sz="2550" b="1" dirty="0"/>
              <a:t/>
            </a:r>
            <a:br>
              <a:rPr lang="en-US" sz="2550" b="1" dirty="0"/>
            </a:br>
            <a:endParaRPr lang="en-US" sz="255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60844" y="637874"/>
            <a:ext cx="8812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 charset="0"/>
              <a:buChar char="•"/>
            </a:pPr>
            <a:r>
              <a:rPr lang="en-US" sz="1800" dirty="0"/>
              <a:t>HartRAO 26m dish </a:t>
            </a:r>
            <a:r>
              <a:rPr lang="en-US" sz="1800" dirty="0" smtClean="0"/>
              <a:t>South </a:t>
            </a:r>
            <a:r>
              <a:rPr lang="en-US" sz="1800" dirty="0"/>
              <a:t>Africa:  </a:t>
            </a:r>
            <a:r>
              <a:rPr lang="en-US" sz="1800" dirty="0" smtClean="0"/>
              <a:t>2 decades monitoring </a:t>
            </a:r>
            <a:r>
              <a:rPr lang="en-US" sz="1800" dirty="0" smtClean="0"/>
              <a:t>H2O, </a:t>
            </a:r>
            <a:r>
              <a:rPr lang="en-US" sz="1800" dirty="0" smtClean="0"/>
              <a:t>OH; CH3OH (Goedhart+2004) </a:t>
            </a:r>
            <a:endParaRPr lang="en-US" sz="1800" dirty="0" smtClean="0"/>
          </a:p>
          <a:p>
            <a:pPr marL="117475" indent="-117475">
              <a:buFont typeface="Arial" charset="0"/>
              <a:buChar char="•"/>
            </a:pPr>
            <a:r>
              <a:rPr lang="en-US" sz="1800" dirty="0" smtClean="0"/>
              <a:t>Beginning in January 2015:  a 40x </a:t>
            </a:r>
            <a:r>
              <a:rPr lang="en-US" sz="1800" dirty="0"/>
              <a:t>increase in 22 </a:t>
            </a:r>
            <a:r>
              <a:rPr lang="en-US" sz="1800" dirty="0" smtClean="0"/>
              <a:t>GHz H2O and </a:t>
            </a:r>
            <a:r>
              <a:rPr lang="en-US" sz="1800" dirty="0"/>
              <a:t>6.7 GHz </a:t>
            </a:r>
            <a:r>
              <a:rPr lang="en-US" sz="1800" dirty="0" smtClean="0"/>
              <a:t>CH3OH </a:t>
            </a:r>
            <a:r>
              <a:rPr lang="en-US" sz="1800" dirty="0" smtClean="0"/>
              <a:t>masers! </a:t>
            </a:r>
            <a:endParaRPr lang="en-US" sz="1800" dirty="0"/>
          </a:p>
        </p:txBody>
      </p:sp>
      <p:sp>
        <p:nvSpPr>
          <p:cNvPr id="50" name="AutoShape 2" descr="esultado de imagen para hartrao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t="3760" r="24158" b="3948"/>
          <a:stretch/>
        </p:blipFill>
        <p:spPr>
          <a:xfrm>
            <a:off x="4502833" y="1369307"/>
            <a:ext cx="4411362" cy="2775859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 rot="16200000">
            <a:off x="3829694" y="2439376"/>
            <a:ext cx="1308809" cy="39027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 smtClean="0"/>
              <a:t>V</a:t>
            </a:r>
            <a:r>
              <a:rPr lang="en-US" sz="2000" b="1" baseline="-25000" dirty="0" smtClean="0"/>
              <a:t>LSR</a:t>
            </a:r>
            <a:r>
              <a:rPr lang="en-US" sz="2000" b="1" dirty="0" smtClean="0"/>
              <a:t> (km/s)</a:t>
            </a:r>
            <a:endParaRPr lang="en-US" sz="2000" b="1" dirty="0"/>
          </a:p>
        </p:txBody>
      </p:sp>
      <p:pic>
        <p:nvPicPr>
          <p:cNvPr id="2054" name="Picture 6" descr="esultado de imagen para hartra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7"/>
          <a:stretch/>
        </p:blipFill>
        <p:spPr bwMode="auto">
          <a:xfrm>
            <a:off x="5187746" y="1675628"/>
            <a:ext cx="1498062" cy="8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11012" b="4964"/>
          <a:stretch/>
        </p:blipFill>
        <p:spPr>
          <a:xfrm>
            <a:off x="304482" y="1936451"/>
            <a:ext cx="3992795" cy="2602803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8140908" y="1308648"/>
            <a:ext cx="773287" cy="2636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058073" y="1988328"/>
            <a:ext cx="1824587" cy="2309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8926" y="4490689"/>
            <a:ext cx="3936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Macleod </a:t>
            </a:r>
            <a:r>
              <a:rPr lang="en-US" sz="2000" dirty="0"/>
              <a:t>et al. </a:t>
            </a:r>
            <a:r>
              <a:rPr lang="en-US" sz="2000" dirty="0" smtClean="0"/>
              <a:t>2017 in </a:t>
            </a:r>
            <a:r>
              <a:rPr lang="en-US" sz="2000" dirty="0" smtClean="0"/>
              <a:t>preparation.  See </a:t>
            </a:r>
            <a:r>
              <a:rPr lang="en-US" sz="2000" b="1" dirty="0" smtClean="0"/>
              <a:t>Poster 21 </a:t>
            </a:r>
            <a:r>
              <a:rPr lang="en-US" sz="2000" dirty="0" smtClean="0"/>
              <a:t>for more details.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990583" y="1663191"/>
            <a:ext cx="279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2014     2015    2016     2017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4928839" y="4263596"/>
            <a:ext cx="3883756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Date of ALMA Cycle 2 observation!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309461" y="3895925"/>
            <a:ext cx="0" cy="37585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63910" y="1370224"/>
            <a:ext cx="4414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-7.2 km/s </a:t>
            </a:r>
            <a:r>
              <a:rPr lang="en-US" sz="1800" b="1" dirty="0" smtClean="0">
                <a:solidFill>
                  <a:srgbClr val="FF0000"/>
                </a:solidFill>
              </a:rPr>
              <a:t>Methanol</a:t>
            </a:r>
            <a:r>
              <a:rPr lang="en-US" sz="1800" b="1" dirty="0" smtClean="0"/>
              <a:t> &amp; </a:t>
            </a:r>
            <a:r>
              <a:rPr lang="en-US" sz="1800" b="1" dirty="0" smtClean="0">
                <a:solidFill>
                  <a:srgbClr val="0432FF"/>
                </a:solidFill>
              </a:rPr>
              <a:t>Water</a:t>
            </a:r>
            <a:r>
              <a:rPr lang="en-US" sz="1800" b="1" dirty="0" smtClean="0"/>
              <a:t> over time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93016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28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90650" y="969994"/>
            <a:ext cx="210531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ATCA 1994.6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79"/>
          <a:stretch/>
        </p:blipFill>
        <p:spPr>
          <a:xfrm>
            <a:off x="0" y="1376586"/>
            <a:ext cx="4610482" cy="414617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9973" y="137745"/>
            <a:ext cx="52564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Traditional l</a:t>
            </a:r>
            <a:r>
              <a:rPr lang="en-US" sz="2400" b="1" dirty="0" smtClean="0"/>
              <a:t>ocation of 6.7 GHz masers in older observations (e.g. Walsh+1998)</a:t>
            </a:r>
            <a:endParaRPr lang="en-US" sz="24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2555403" y="1015294"/>
                <a:ext cx="2138149" cy="4326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Spot size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∝</m:t>
                    </m:r>
                    <m:rad>
                      <m:radPr>
                        <m:degHide m:val="on"/>
                        <m:ctrlPr>
                          <a:rPr lang="en-US" sz="20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radPr>
                      <m:deg/>
                      <m:e>
                        <m:r>
                          <a:rPr lang="en-US" sz="2000" b="1" i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𝐟𝐥𝐮𝐱</m:t>
                        </m:r>
                      </m:e>
                    </m:rad>
                  </m:oMath>
                </a14:m>
                <a:r>
                  <a:rPr lang="en-US" sz="2000" b="1" dirty="0" smtClean="0"/>
                  <a:t> </a:t>
                </a:r>
                <a:endParaRPr lang="en-US" sz="2000" b="1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403" y="1015294"/>
                <a:ext cx="2138149" cy="432619"/>
              </a:xfrm>
              <a:prstGeom prst="rect">
                <a:avLst/>
              </a:prstGeom>
              <a:blipFill rotWithShape="0">
                <a:blip r:embed="rId3"/>
                <a:stretch>
                  <a:fillRect l="-2849" t="-53521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610482" y="1048058"/>
            <a:ext cx="65" cy="2077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84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1"/>
          <a:stretch/>
        </p:blipFill>
        <p:spPr>
          <a:xfrm>
            <a:off x="5137046" y="57150"/>
            <a:ext cx="2213208" cy="134511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40815" y="956390"/>
            <a:ext cx="186217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VLA 2016.9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0650" y="969994"/>
            <a:ext cx="210531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ATCA 1994.6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586"/>
            <a:ext cx="9144000" cy="41461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89920" y="79870"/>
            <a:ext cx="8061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  </a:t>
            </a:r>
            <a:r>
              <a:rPr lang="en-US" sz="1600" b="1" dirty="0" smtClean="0"/>
              <a:t>TOTAL</a:t>
            </a:r>
            <a:endParaRPr lang="en-US" sz="1600" b="1" dirty="0"/>
          </a:p>
          <a:p>
            <a:r>
              <a:rPr lang="en-US" sz="1600" b="1" dirty="0" smtClean="0">
                <a:solidFill>
                  <a:srgbClr val="FF0000"/>
                </a:solidFill>
              </a:rPr>
              <a:t>   </a:t>
            </a:r>
            <a:r>
              <a:rPr lang="en-US" sz="1600" b="1" dirty="0">
                <a:solidFill>
                  <a:srgbClr val="FF0000"/>
                </a:solidFill>
              </a:rPr>
              <a:t>MM1</a:t>
            </a:r>
          </a:p>
        </p:txBody>
      </p:sp>
      <p:sp>
        <p:nvSpPr>
          <p:cNvPr id="11" name="Oval 10"/>
          <p:cNvSpPr/>
          <p:nvPr/>
        </p:nvSpPr>
        <p:spPr>
          <a:xfrm>
            <a:off x="5872480" y="2256055"/>
            <a:ext cx="1005840" cy="133952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1" idx="0"/>
          </p:cNvCxnSpPr>
          <p:nvPr/>
        </p:nvCxnSpPr>
        <p:spPr>
          <a:xfrm flipV="1">
            <a:off x="6375400" y="1218000"/>
            <a:ext cx="83273" cy="1038055"/>
          </a:xfrm>
          <a:prstGeom prst="line">
            <a:avLst/>
          </a:prstGeom>
          <a:ln w="317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29974" y="137745"/>
            <a:ext cx="50891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/>
              <a:t>VLA-A </a:t>
            </a:r>
            <a:r>
              <a:rPr lang="en-US" sz="2800" b="1" dirty="0"/>
              <a:t>f</a:t>
            </a:r>
            <a:r>
              <a:rPr lang="en-US" sz="2800" b="1" smtClean="0"/>
              <a:t>ollow-up</a:t>
            </a:r>
            <a:r>
              <a:rPr lang="en-US" sz="2800" b="1" dirty="0" smtClean="0"/>
              <a:t>:  First detection of CH3OH maser toward MM1!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225615" y="125393"/>
            <a:ext cx="1874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Not seen </a:t>
            </a:r>
            <a:r>
              <a:rPr lang="en-US" sz="1800" b="1" dirty="0" smtClean="0"/>
              <a:t>here in </a:t>
            </a:r>
            <a:r>
              <a:rPr lang="en-US" sz="1800" b="1" dirty="0" smtClean="0"/>
              <a:t>1988, 1992, 1994, 2005, 2011 </a:t>
            </a:r>
            <a:r>
              <a:rPr lang="is-IS" sz="1800" b="1" dirty="0" smtClean="0"/>
              <a:t>...</a:t>
            </a:r>
            <a:endParaRPr lang="en-US" sz="18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2555403" y="1015294"/>
                <a:ext cx="2138149" cy="4326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Spot size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∝</m:t>
                    </m:r>
                    <m:rad>
                      <m:radPr>
                        <m:degHide m:val="on"/>
                        <m:ctrlPr>
                          <a:rPr lang="en-US" sz="20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radPr>
                      <m:deg/>
                      <m:e>
                        <m:r>
                          <a:rPr lang="en-US" sz="2000" b="1" i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𝐟𝐥𝐮𝐱</m:t>
                        </m:r>
                      </m:e>
                    </m:rad>
                  </m:oMath>
                </a14:m>
                <a:r>
                  <a:rPr lang="en-US" sz="2000" b="1" dirty="0" smtClean="0"/>
                  <a:t> </a:t>
                </a:r>
                <a:endParaRPr lang="en-US" sz="2000" b="1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403" y="1015294"/>
                <a:ext cx="2138149" cy="432619"/>
              </a:xfrm>
              <a:prstGeom prst="rect">
                <a:avLst/>
              </a:prstGeom>
              <a:blipFill rotWithShape="0">
                <a:blip r:embed="rId4"/>
                <a:stretch>
                  <a:fillRect l="-2849" t="-53521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610482" y="1048058"/>
            <a:ext cx="65" cy="2077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11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5"/>
          <a:stretch/>
        </p:blipFill>
        <p:spPr>
          <a:xfrm>
            <a:off x="4739515" y="488400"/>
            <a:ext cx="4412081" cy="49924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21" y="-59894"/>
            <a:ext cx="8826856" cy="786210"/>
          </a:xfrm>
        </p:spPr>
        <p:txBody>
          <a:bodyPr>
            <a:normAutofit/>
          </a:bodyPr>
          <a:lstStyle/>
          <a:p>
            <a:r>
              <a:rPr lang="en-US" sz="2800" b="1" dirty="0"/>
              <a:t>Difference image </a:t>
            </a:r>
            <a:r>
              <a:rPr lang="en-US" sz="2800" b="1" dirty="0" smtClean="0"/>
              <a:t>(2016-2008): </a:t>
            </a:r>
            <a:r>
              <a:rPr lang="en-US" sz="2800" b="1" dirty="0"/>
              <a:t>Which </a:t>
            </a:r>
            <a:r>
              <a:rPr lang="en-US" sz="2800" b="1" dirty="0" smtClean="0"/>
              <a:t>source </a:t>
            </a:r>
            <a:r>
              <a:rPr lang="en-US" sz="2800" b="1" dirty="0"/>
              <a:t>brightened?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577" y="556221"/>
            <a:ext cx="45636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buFont typeface="Arial" charset="0"/>
              <a:buChar char="•"/>
            </a:pPr>
            <a:r>
              <a:rPr lang="en-US" sz="1800" dirty="0"/>
              <a:t>Excess </a:t>
            </a:r>
            <a:r>
              <a:rPr lang="en-US" sz="1800" dirty="0" smtClean="0"/>
              <a:t>centered on HCHII region </a:t>
            </a:r>
            <a:r>
              <a:rPr lang="en-US" sz="1800" dirty="0" smtClean="0"/>
              <a:t>MM1B</a:t>
            </a:r>
            <a:r>
              <a:rPr lang="en-US" sz="1800" dirty="0" smtClean="0"/>
              <a:t>, b</a:t>
            </a:r>
            <a:r>
              <a:rPr lang="en-US" sz="1800" dirty="0" smtClean="0"/>
              <a:t>ut </a:t>
            </a:r>
            <a:r>
              <a:rPr lang="en-US" sz="1800" dirty="0"/>
              <a:t>adjacent sources </a:t>
            </a:r>
            <a:r>
              <a:rPr lang="en-US" sz="1800" dirty="0" smtClean="0"/>
              <a:t>also </a:t>
            </a:r>
            <a:r>
              <a:rPr lang="en-US" sz="1800" dirty="0" smtClean="0"/>
              <a:t>increased</a:t>
            </a:r>
            <a:r>
              <a:rPr lang="is-IS" sz="1800" dirty="0" smtClean="0"/>
              <a:t>….</a:t>
            </a:r>
            <a:endParaRPr lang="is-IS" sz="1800" dirty="0"/>
          </a:p>
          <a:p>
            <a:pPr marL="236538" indent="-236538">
              <a:buFont typeface="Arial" charset="0"/>
              <a:buChar char="•"/>
            </a:pPr>
            <a:r>
              <a:rPr lang="is-IS" sz="1800" b="1" dirty="0"/>
              <a:t>S</a:t>
            </a:r>
            <a:r>
              <a:rPr lang="en-US" sz="1800" b="1" dirty="0" err="1" smtClean="0"/>
              <a:t>uggests</a:t>
            </a:r>
            <a:r>
              <a:rPr lang="en-US" sz="1800" b="1" dirty="0" smtClean="0"/>
              <a:t> dust </a:t>
            </a:r>
            <a:r>
              <a:rPr lang="en-US" sz="1800" b="1" dirty="0" smtClean="0"/>
              <a:t>was </a:t>
            </a:r>
            <a:r>
              <a:rPr lang="en-US" sz="1800" b="1" dirty="0" smtClean="0"/>
              <a:t>heated </a:t>
            </a:r>
            <a:r>
              <a:rPr lang="en-US" sz="1800" b="1" dirty="0"/>
              <a:t>by </a:t>
            </a:r>
            <a:r>
              <a:rPr lang="en-US" sz="1800" b="1" dirty="0" smtClean="0"/>
              <a:t>a sudden increase in the accretion rate of MM1B</a:t>
            </a:r>
          </a:p>
          <a:p>
            <a:pPr marL="236538" lvl="0" indent="-236538">
              <a:buFont typeface="Arial" charset="0"/>
              <a:buChar char="•"/>
            </a:pPr>
            <a:r>
              <a:rPr lang="en-US" sz="1800" dirty="0">
                <a:solidFill>
                  <a:prstClr val="black"/>
                </a:solidFill>
              </a:rPr>
              <a:t>Outburst can heat dust cocoon rapidly (Johnstone+2013),  1200au/c = 1 week</a:t>
            </a:r>
          </a:p>
          <a:p>
            <a:pPr marL="236538" indent="-236538">
              <a:buFont typeface="Arial" charset="0"/>
              <a:buChar char="•"/>
            </a:pPr>
            <a:endParaRPr lang="en-US" sz="1800" b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228221" y="4701729"/>
            <a:ext cx="4036740" cy="76944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Conclusion:  Progenitor </a:t>
            </a:r>
            <a:r>
              <a:rPr lang="en-US" sz="2200" b="1" dirty="0" smtClean="0"/>
              <a:t>a </a:t>
            </a:r>
            <a:r>
              <a:rPr lang="en-US" sz="2200" b="1" dirty="0" smtClean="0"/>
              <a:t>deeply-embedded </a:t>
            </a:r>
            <a:r>
              <a:rPr lang="en-US" sz="2200" b="1" dirty="0" smtClean="0"/>
              <a:t>6M</a:t>
            </a:r>
            <a:r>
              <a:rPr lang="en-US" sz="2400" b="1" baseline="-25000" dirty="0" smtClean="0">
                <a:latin typeface="symbol" charset="2"/>
              </a:rPr>
              <a:t>☉</a:t>
            </a:r>
            <a:r>
              <a:rPr lang="en-US" sz="2200" b="1" dirty="0" smtClean="0"/>
              <a:t> ZAMS star</a:t>
            </a:r>
            <a:r>
              <a:rPr lang="en-US" sz="2200" b="1" dirty="0" smtClean="0"/>
              <a:t>!</a:t>
            </a:r>
            <a:endParaRPr lang="en-US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953760" y="696479"/>
            <a:ext cx="203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solidFill>
                  <a:srgbClr val="FFFF00"/>
                </a:solidFill>
              </a:rPr>
              <a:t>0.87 </a:t>
            </a:r>
            <a:r>
              <a:rPr lang="en-US" sz="1800" b="1" smtClean="0">
                <a:solidFill>
                  <a:srgbClr val="FFFF00"/>
                </a:solidFill>
              </a:rPr>
              <a:t>mm </a:t>
            </a:r>
            <a:r>
              <a:rPr lang="en-US" sz="1800" b="1" dirty="0">
                <a:solidFill>
                  <a:srgbClr val="FFFF00"/>
                </a:solidFill>
              </a:rPr>
              <a:t>d</a:t>
            </a:r>
            <a:r>
              <a:rPr lang="en-US" sz="1800" b="1" smtClean="0">
                <a:solidFill>
                  <a:srgbClr val="FFFF00"/>
                </a:solidFill>
              </a:rPr>
              <a:t>ifference </a:t>
            </a:r>
            <a:r>
              <a:rPr lang="en-US" sz="1800" b="1" dirty="0" smtClean="0">
                <a:solidFill>
                  <a:srgbClr val="FFFF00"/>
                </a:solidFill>
              </a:rPr>
              <a:t>Image</a:t>
            </a:r>
            <a:endParaRPr lang="en-US" sz="1800" b="1" dirty="0">
              <a:solidFill>
                <a:srgbClr val="FFFF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4325" y="3020663"/>
            <a:ext cx="5906543" cy="1557586"/>
            <a:chOff x="204325" y="3020663"/>
            <a:chExt cx="5906543" cy="1557586"/>
          </a:xfrm>
        </p:grpSpPr>
        <p:sp>
          <p:nvSpPr>
            <p:cNvPr id="4" name="TextBox 3"/>
            <p:cNvSpPr txBox="1"/>
            <p:nvPr/>
          </p:nvSpPr>
          <p:spPr>
            <a:xfrm>
              <a:off x="204325" y="3654919"/>
              <a:ext cx="44601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rgbClr val="0432FF"/>
                  </a:solidFill>
                </a:rPr>
                <a:t>MM1B’s 1.5 cm flux in 2011.4 required:  ionizing </a:t>
              </a:r>
              <a:r>
                <a:rPr lang="en-US" sz="1800" b="1" dirty="0">
                  <a:solidFill>
                    <a:srgbClr val="0432FF"/>
                  </a:solidFill>
                </a:rPr>
                <a:t>photon </a:t>
              </a:r>
              <a:r>
                <a:rPr lang="en-US" sz="1800" b="1" dirty="0" smtClean="0">
                  <a:solidFill>
                    <a:srgbClr val="0432FF"/>
                  </a:solidFill>
                </a:rPr>
                <a:t>rate: log(</a:t>
              </a:r>
              <a:r>
                <a:rPr lang="en-US" sz="1800" b="1" i="1" dirty="0" smtClean="0">
                  <a:solidFill>
                    <a:srgbClr val="0432FF"/>
                  </a:solidFill>
                </a:rPr>
                <a:t>N</a:t>
              </a:r>
              <a:r>
                <a:rPr lang="en-US" sz="1800" b="1" i="1" baseline="-25000" dirty="0" smtClean="0">
                  <a:solidFill>
                    <a:srgbClr val="0432FF"/>
                  </a:solidFill>
                </a:rPr>
                <a:t>L</a:t>
              </a:r>
              <a:r>
                <a:rPr lang="en-US" sz="1800" b="1" dirty="0">
                  <a:solidFill>
                    <a:srgbClr val="0432FF"/>
                  </a:solidFill>
                </a:rPr>
                <a:t>)=</a:t>
              </a:r>
              <a:r>
                <a:rPr lang="en-US" sz="1800" b="1" dirty="0" smtClean="0">
                  <a:solidFill>
                    <a:srgbClr val="0432FF"/>
                  </a:solidFill>
                </a:rPr>
                <a:t>43.9 →1300 </a:t>
              </a:r>
              <a:r>
                <a:rPr lang="en-US" sz="1800" b="1" dirty="0">
                  <a:solidFill>
                    <a:srgbClr val="0432FF"/>
                  </a:solidFill>
                </a:rPr>
                <a:t>L</a:t>
              </a:r>
              <a:r>
                <a:rPr lang="en-US" sz="1800" b="1" baseline="-25000" dirty="0">
                  <a:solidFill>
                    <a:srgbClr val="0432FF"/>
                  </a:solidFill>
                  <a:latin typeface="symbol" charset="2"/>
                </a:rPr>
                <a:t>☉</a:t>
              </a:r>
              <a:r>
                <a:rPr lang="en-US" sz="1800" b="1" dirty="0">
                  <a:solidFill>
                    <a:srgbClr val="0432FF"/>
                  </a:solidFill>
                </a:rPr>
                <a:t> </a:t>
              </a:r>
              <a:r>
                <a:rPr lang="en-US" sz="1800" b="1" dirty="0" smtClean="0">
                  <a:solidFill>
                    <a:srgbClr val="0432FF"/>
                  </a:solidFill>
                </a:rPr>
                <a:t>On </a:t>
              </a:r>
              <a:r>
                <a:rPr lang="en-US" sz="1800" b="1" dirty="0" smtClean="0">
                  <a:solidFill>
                    <a:srgbClr val="0432FF"/>
                  </a:solidFill>
                </a:rPr>
                <a:t>ZAMS, this is B2 star </a:t>
              </a:r>
              <a:r>
                <a:rPr lang="en-US" sz="1800" b="1" dirty="0">
                  <a:solidFill>
                    <a:srgbClr val="0432FF"/>
                  </a:solidFill>
                </a:rPr>
                <a:t>(Thompson 1984) </a:t>
              </a:r>
              <a:endParaRPr lang="en-US" sz="1800" b="1" dirty="0">
                <a:solidFill>
                  <a:srgbClr val="0432FF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4304371" y="3020663"/>
              <a:ext cx="1806497" cy="784031"/>
            </a:xfrm>
            <a:prstGeom prst="line">
              <a:avLst/>
            </a:prstGeom>
            <a:ln w="41275">
              <a:solidFill>
                <a:srgbClr val="0432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152282" y="2367358"/>
                <a:ext cx="4572000" cy="120032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36538" lvl="0" indent="-236538">
                  <a:buFont typeface="Arial" charset="0"/>
                  <a:buChar char="•"/>
                </a:pPr>
                <a:r>
                  <a:rPr lang="en-US" sz="1800" dirty="0" err="1" smtClean="0">
                    <a:solidFill>
                      <a:prstClr val="black"/>
                    </a:solidFill>
                  </a:rPr>
                  <a:t>T</a:t>
                </a:r>
                <a:r>
                  <a:rPr lang="en-US" sz="1800" baseline="-25000" dirty="0" err="1" smtClean="0">
                    <a:solidFill>
                      <a:prstClr val="black"/>
                    </a:solidFill>
                  </a:rPr>
                  <a:t>brightness</a:t>
                </a:r>
                <a:r>
                  <a:rPr lang="en-US" sz="18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sz="1800" dirty="0">
                    <a:solidFill>
                      <a:prstClr val="black"/>
                    </a:solidFill>
                  </a:rPr>
                  <a:t>increased </a:t>
                </a:r>
                <a:r>
                  <a:rPr lang="en-US" sz="1800" dirty="0">
                    <a:solidFill>
                      <a:prstClr val="black"/>
                    </a:solidFill>
                  </a:rPr>
                  <a:t>from 33 to </a:t>
                </a:r>
                <a:r>
                  <a:rPr lang="en-US" sz="1800" dirty="0">
                    <a:solidFill>
                      <a:prstClr val="black"/>
                    </a:solidFill>
                  </a:rPr>
                  <a:t>96K (2.9x)</a:t>
                </a:r>
              </a:p>
              <a:p>
                <a:pPr marL="236538" lvl="0" indent="-236538">
                  <a:buFont typeface="Arial" charset="0"/>
                  <a:buChar char="•"/>
                </a:pPr>
                <a:r>
                  <a:rPr lang="en-US" sz="1800" dirty="0" err="1">
                    <a:solidFill>
                      <a:prstClr val="black"/>
                    </a:solidFill>
                  </a:rPr>
                  <a:t>L</a:t>
                </a:r>
                <a:r>
                  <a:rPr lang="en-US" sz="1800" baseline="-25000" dirty="0" err="1">
                    <a:solidFill>
                      <a:prstClr val="black"/>
                    </a:solidFill>
                  </a:rPr>
                  <a:t>bol</a:t>
                </a:r>
                <a:r>
                  <a:rPr lang="en-US" sz="1800" baseline="-250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prstClr val="black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∝</m:t>
                    </m:r>
                  </m:oMath>
                </a14:m>
                <a:r>
                  <a:rPr lang="en-US" sz="1800" dirty="0">
                    <a:solidFill>
                      <a:prstClr val="black"/>
                    </a:solidFill>
                  </a:rPr>
                  <a:t> </a:t>
                </a:r>
                <a:r>
                  <a:rPr lang="en-US" sz="1800" dirty="0">
                    <a:solidFill>
                      <a:prstClr val="black"/>
                    </a:solidFill>
                  </a:rPr>
                  <a:t>T</a:t>
                </a:r>
                <a:r>
                  <a:rPr lang="en-US" sz="1800" baseline="30000" dirty="0">
                    <a:solidFill>
                      <a:prstClr val="black"/>
                    </a:solidFill>
                  </a:rPr>
                  <a:t>4</a:t>
                </a:r>
                <a:r>
                  <a:rPr lang="en-US" sz="1800" dirty="0">
                    <a:solidFill>
                      <a:prstClr val="black"/>
                    </a:solidFill>
                  </a:rPr>
                  <a:t> implies an increase </a:t>
                </a:r>
                <a:r>
                  <a:rPr lang="en-US" sz="1800" dirty="0">
                    <a:solidFill>
                      <a:prstClr val="black"/>
                    </a:solidFill>
                  </a:rPr>
                  <a:t>in </a:t>
                </a:r>
                <a:r>
                  <a:rPr lang="en-US" sz="1800" dirty="0" err="1">
                    <a:solidFill>
                      <a:prstClr val="black"/>
                    </a:solidFill>
                  </a:rPr>
                  <a:t>L</a:t>
                </a:r>
                <a:r>
                  <a:rPr lang="en-US" sz="1800" baseline="-25000" dirty="0" err="1">
                    <a:solidFill>
                      <a:prstClr val="black"/>
                    </a:solidFill>
                  </a:rPr>
                  <a:t>bol</a:t>
                </a:r>
                <a:r>
                  <a:rPr lang="en-US" sz="1800" dirty="0">
                    <a:solidFill>
                      <a:prstClr val="black"/>
                    </a:solidFill>
                  </a:rPr>
                  <a:t> by 70x</a:t>
                </a:r>
              </a:p>
              <a:p>
                <a:pPr marL="236538" lvl="0" indent="-236538">
                  <a:buFont typeface="Arial" charset="0"/>
                  <a:buChar char="•"/>
                </a:pPr>
                <a:r>
                  <a:rPr lang="en-US" sz="1800" dirty="0">
                    <a:solidFill>
                      <a:prstClr val="black"/>
                    </a:solidFill>
                  </a:rPr>
                  <a:t>1.3 mm </a:t>
                </a:r>
                <a:r>
                  <a:rPr lang="en-US" sz="1800" dirty="0" err="1">
                    <a:solidFill>
                      <a:prstClr val="black"/>
                    </a:solidFill>
                  </a:rPr>
                  <a:t>T</a:t>
                </a:r>
                <a:r>
                  <a:rPr lang="en-US" sz="1800" baseline="-25000" dirty="0" err="1">
                    <a:solidFill>
                      <a:prstClr val="black"/>
                    </a:solidFill>
                  </a:rPr>
                  <a:t>brightness</a:t>
                </a:r>
                <a:r>
                  <a:rPr lang="en-US" sz="1800" dirty="0">
                    <a:solidFill>
                      <a:prstClr val="black"/>
                    </a:solidFill>
                  </a:rPr>
                  <a:t> &amp; angular size gives a lower limit to post-outburst </a:t>
                </a:r>
                <a:r>
                  <a:rPr lang="en-US" sz="1800" dirty="0" err="1">
                    <a:solidFill>
                      <a:prstClr val="black"/>
                    </a:solidFill>
                  </a:rPr>
                  <a:t>L</a:t>
                </a:r>
                <a:r>
                  <a:rPr lang="en-US" sz="1800" baseline="-25000" dirty="0" err="1">
                    <a:solidFill>
                      <a:prstClr val="black"/>
                    </a:solidFill>
                  </a:rPr>
                  <a:t>bol</a:t>
                </a:r>
                <a:r>
                  <a:rPr lang="en-US" sz="1800" baseline="-25000" dirty="0">
                    <a:solidFill>
                      <a:prstClr val="black"/>
                    </a:solidFill>
                  </a:rPr>
                  <a:t> </a:t>
                </a:r>
                <a:r>
                  <a:rPr lang="en-US" sz="1800" dirty="0">
                    <a:solidFill>
                      <a:prstClr val="black"/>
                    </a:solidFill>
                  </a:rPr>
                  <a:t> &gt; 42000 L</a:t>
                </a:r>
                <a:r>
                  <a:rPr lang="en-US" sz="1800" baseline="-25000" dirty="0">
                    <a:solidFill>
                      <a:prstClr val="black"/>
                    </a:solidFill>
                    <a:latin typeface="symbol" charset="2"/>
                  </a:rPr>
                  <a:t>☉</a:t>
                </a:r>
                <a:r>
                  <a:rPr lang="en-US" sz="1800" dirty="0">
                    <a:solidFill>
                      <a:prstClr val="black"/>
                    </a:solidFill>
                  </a:rPr>
                  <a:t> </a:t>
                </a:r>
                <a:endParaRPr lang="en-US" sz="18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282" y="2367358"/>
                <a:ext cx="4572000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933" t="-2538" r="-1600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491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60312</TotalTime>
  <Words>1217</Words>
  <Application>Microsoft Macintosh PowerPoint</Application>
  <PresentationFormat>On-screen Show (16:10)</PresentationFormat>
  <Paragraphs>140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Calibri</vt:lpstr>
      <vt:lpstr>Calibri Light</vt:lpstr>
      <vt:lpstr>Cambria Math</vt:lpstr>
      <vt:lpstr>Gill Sans MT</vt:lpstr>
      <vt:lpstr>Helvetica</vt:lpstr>
      <vt:lpstr>ＭＳ Ｐゴシック</vt:lpstr>
      <vt:lpstr>symbol</vt:lpstr>
      <vt:lpstr>Wingdings</vt:lpstr>
      <vt:lpstr>Arial</vt:lpstr>
      <vt:lpstr>Office Theme</vt:lpstr>
      <vt:lpstr>PowerPoint Presentation</vt:lpstr>
      <vt:lpstr>Introduction:  Evidence for episodic accretion</vt:lpstr>
      <vt:lpstr>NGC 6334 I:   Protocluster with a diversity of members</vt:lpstr>
      <vt:lpstr>However:  Some MM1 components should have shown much brighter 7mm emission than observed.  Mystery!</vt:lpstr>
      <vt:lpstr>An extraordinary brightening in Band 6 &amp; 7 (2008-2015)</vt:lpstr>
      <vt:lpstr>Maser outburst – single dish monitoring &amp; VLA imaging  </vt:lpstr>
      <vt:lpstr>PowerPoint Presentation</vt:lpstr>
      <vt:lpstr>PowerPoint Presentation</vt:lpstr>
      <vt:lpstr>Difference image (2016-2008): Which source brightened?</vt:lpstr>
      <vt:lpstr>PowerPoint Presentation</vt:lpstr>
      <vt:lpstr>PowerPoint Presentation</vt:lpstr>
      <vt:lpstr>Large accretion events are expected</vt:lpstr>
      <vt:lpstr>December 1999 “mini-burst” in single-dish spectra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Massive Protostellar Maelstrom of NGC6334I  </dc:title>
  <dc:creator>Microsoft Office User</dc:creator>
  <cp:lastModifiedBy>Todd Hunter</cp:lastModifiedBy>
  <cp:revision>589</cp:revision>
  <cp:lastPrinted>2017-09-05T14:52:15Z</cp:lastPrinted>
  <dcterms:created xsi:type="dcterms:W3CDTF">2016-09-13T17:14:43Z</dcterms:created>
  <dcterms:modified xsi:type="dcterms:W3CDTF">2017-09-07T16:07:21Z</dcterms:modified>
</cp:coreProperties>
</file>