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3648" r:id="rId5"/>
    <p:sldMasterId id="2147485564" r:id="rId6"/>
    <p:sldMasterId id="2147484676" r:id="rId7"/>
    <p:sldMasterId id="2147484858" r:id="rId8"/>
    <p:sldMasterId id="2147484957" r:id="rId9"/>
    <p:sldMasterId id="2147484959" r:id="rId10"/>
    <p:sldMasterId id="2147483660" r:id="rId11"/>
    <p:sldMasterId id="2147483682" r:id="rId12"/>
    <p:sldMasterId id="2147484666" r:id="rId13"/>
    <p:sldMasterId id="2147484373" r:id="rId14"/>
    <p:sldMasterId id="2147485800" r:id="rId15"/>
    <p:sldMasterId id="2147484374" r:id="rId16"/>
    <p:sldMasterId id="2147485062" r:id="rId17"/>
    <p:sldMasterId id="2147485186" r:id="rId18"/>
    <p:sldMasterId id="2147486068" r:id="rId19"/>
    <p:sldMasterId id="2147486080" r:id="rId20"/>
  </p:sldMasterIdLst>
  <p:notesMasterIdLst>
    <p:notesMasterId r:id="rId45"/>
  </p:notesMasterIdLst>
  <p:handoutMasterIdLst>
    <p:handoutMasterId r:id="rId46"/>
  </p:handoutMasterIdLst>
  <p:sldIdLst>
    <p:sldId id="257" r:id="rId21"/>
    <p:sldId id="321" r:id="rId22"/>
    <p:sldId id="315" r:id="rId23"/>
    <p:sldId id="332" r:id="rId24"/>
    <p:sldId id="298" r:id="rId25"/>
    <p:sldId id="310" r:id="rId26"/>
    <p:sldId id="259" r:id="rId27"/>
    <p:sldId id="299" r:id="rId28"/>
    <p:sldId id="303" r:id="rId29"/>
    <p:sldId id="313" r:id="rId30"/>
    <p:sldId id="306" r:id="rId31"/>
    <p:sldId id="258" r:id="rId32"/>
    <p:sldId id="317" r:id="rId33"/>
    <p:sldId id="323" r:id="rId34"/>
    <p:sldId id="326" r:id="rId35"/>
    <p:sldId id="327" r:id="rId36"/>
    <p:sldId id="328" r:id="rId37"/>
    <p:sldId id="329" r:id="rId38"/>
    <p:sldId id="333" r:id="rId39"/>
    <p:sldId id="331" r:id="rId40"/>
    <p:sldId id="312" r:id="rId41"/>
    <p:sldId id="286" r:id="rId42"/>
    <p:sldId id="325" r:id="rId43"/>
    <p:sldId id="330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99"/>
    <a:srgbClr val="8CC7EA"/>
    <a:srgbClr val="EAEAEA"/>
    <a:srgbClr val="66CCFF"/>
    <a:srgbClr val="99CCFF"/>
    <a:srgbClr val="330099"/>
    <a:srgbClr val="990033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7" autoAdjust="0"/>
    <p:restoredTop sz="96102" autoAdjust="0"/>
  </p:normalViewPr>
  <p:slideViewPr>
    <p:cSldViewPr snapToGrid="0" snapToObjects="1">
      <p:cViewPr varScale="1">
        <p:scale>
          <a:sx n="84" d="100"/>
          <a:sy n="84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627D12-79FA-F940-9612-0AD6E1750519}" type="datetime1">
              <a:rPr lang="en-US"/>
              <a:pPr>
                <a:defRPr/>
              </a:pPr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AE7200B-429C-864A-8E67-FE5F57102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92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35D8BE-B64F-A440-A13A-92E0D9C08450}" type="datetime1">
              <a:rPr lang="en-US"/>
              <a:pPr>
                <a:defRPr/>
              </a:pPr>
              <a:t>7/8/14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E9EA86-8800-AC48-9E76-992B97018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for star formation theories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9EA86-8800-AC48-9E76-992B97018F1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7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23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859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906DF-9B5B-404B-A0D9-20D884722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701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5C20-200B-1F48-8B0D-8F9BFEAC2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41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3DD28-47A9-7045-8544-5FEBBD73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51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A31FC-3B65-A346-95A7-4726E87C4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D8F8-7F76-C941-8676-B989B664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795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2AA9-0331-8F4A-AE89-1002E5ED9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3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A7CE-D623-6D40-B693-0A136FF5D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188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9FC2-0C74-4646-A997-6AB377BEA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10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63502-1499-9E46-9E19-D142A5549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5DB9-B7D8-184A-B210-9D21D1ADF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3B28-D178-B54F-80F0-D63E2F644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91A4-32CF-CF42-BB02-0DE845D69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B475-E6B9-FB45-9262-29D5BCF7F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E665-8027-6D4C-B953-46E005B49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C208C-87C4-5546-8652-9A21334C9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7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414E3-E7FD-B04B-9DBC-2DE148A7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56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C754E-9D9F-F743-B485-25A3AFF32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11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C3577-962D-E746-89A7-47EAAD1AC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5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24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7D6D-B555-9C45-B613-1AD82256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9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1262-FDF7-1D40-96E2-8568AF1F0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3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2EF2-0C45-1D4D-9747-BB14E75FE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9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1604D-43F4-7846-9EA6-00317D1AE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16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AD89-A1D2-954E-B276-CA69A044F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998D-0E90-3C42-BAD6-100B16D44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5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933B-B464-0F47-9FF8-EF6B2E480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5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5094-65BC-3845-8BEB-E515D366E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2305F-B717-A04D-AEF4-401D8516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2821-EFFB-DB41-92B4-E2ED6CEFA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9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F9D3-570F-9541-AA55-5EFCE246D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2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3A100-C8A7-4446-9D58-382FEEBB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5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44E8-BE1B-2B40-85E0-475AEF78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0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DF6D4-5D84-2947-9473-833791E3F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97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30B8-A468-AD4E-911B-875A315A7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26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9D92-2BC5-5940-A8E5-26BE56EBF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13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ED2E-FCF2-B840-9D76-E1777FD59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6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9817-7BCD-EB4F-B869-369CAAA0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1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5518-0A9F-004D-B8A9-FFDCBBD6F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0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077C-B08A-EB45-A67B-A08DEB6EA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9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2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D7BB9-FB22-1C40-AB3A-46F4EF0E6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FF1BF-0420-3541-B7CC-5CA18AF86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2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F0CE6-9724-5F4C-BA8B-6B7AC2A07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BA78-8231-9540-A0FD-0AA04393F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1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8E7-4B7D-6541-96C3-2BCFB1E68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34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8B58-BA00-F041-94C6-F410B96EF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9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E33AB-CF84-004E-81AA-D55FABDC4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1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6BC69-739D-E84E-8E8B-33CFFC32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8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923A-6F7F-7149-8803-E94DE4B1A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44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690C-4A2D-4042-AC4C-A31FE127D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901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66C2-072B-E745-9B24-B599CFE4D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6609-9F4D-864C-95F3-79D7CA2D4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0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84F8-79F3-A341-A76E-A858F2806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EBC5-DA0D-5A4B-865D-E0055F59E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4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E0B5-D969-FE43-BAD1-F93CF6961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19C1-3E0E-5049-99A9-5A52FC684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39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8456-5132-E04F-BB21-A244A4083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56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83F5-D91D-544C-9320-F3F830F9C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5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045DE-2F9C-3740-994E-6062479EE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0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C39A-1137-0547-9727-EA87233DB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6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078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9C758-1D5B-294E-B715-93B22A12A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80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A9E6-629F-C446-834A-6111104A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26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AEE1-1CF2-F847-AB92-704381FE3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6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7963F-A0E9-1B43-AC23-70AA15FFA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22B4-1979-4D47-85E0-665AFB842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90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9AB85-56EC-E044-8FBA-B7CAB9E3A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0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D7AC-D95C-6A40-9374-EC00EB3E3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41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ED53-500D-8144-B768-F91594784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A9B01-7CF4-584A-AA6F-763F3CA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02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1E55-35B5-4647-B7DE-A0337D83D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59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AD1B-5821-3941-BEBB-6FB49AF3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09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CEE2-B1BB-9F4B-B7C1-ABE866CC8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19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C037-C149-6943-9DED-7A0BB35D4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6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EA565-1EB7-154F-87CD-83DD2540C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6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7B45-91A1-0749-AF3D-31A324E84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055F-E822-0E42-8D87-9D62E1C7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861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F054-C199-104B-9AC3-2A7843186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12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29E1-20ED-4E40-8C8F-741536B34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1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79497-1639-8A4E-9BF9-72B822DFE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4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165A-5F6E-AB45-8F27-CD1A96015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35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557AB-DA60-EE45-96CD-FD16B042B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74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BB14-1631-374A-9ECC-0E5CB074D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7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45E-8B07-834F-A7B0-D25C7E5C0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936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BF59-608F-5B4C-8A2B-63C27E627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7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9D63-6624-3745-9681-E0B334D45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17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A93D-0A50-7947-90D3-986051ED9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54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1FB76-4FEE-944D-A123-BF7951BDC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81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19CA2-3FE8-0044-A75F-2D1666A01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78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ED0C-B885-8448-B0EA-8D342CFEC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59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9138-7D3C-1E45-8AA8-166C9A452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7770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DAD4-A94F-0B4C-82ED-903486CAD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0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2C86D-A159-8547-9F03-39A261204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040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5317A-62CD-7949-8474-25A183437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13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7FCF-F86D-7940-934B-44F285AFA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7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91A5-38EE-BA49-A2BE-135E390C0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78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473E-2182-954E-BED9-D8A31AB1B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3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36D2E-7B29-1F41-974E-1058EA591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8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38EC2-E9E9-9144-96C6-3A21F482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05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C6FDC-5E73-7C46-ACB2-EF2F2C827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4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3C36-B0AC-464B-A69D-75C8E819B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11.xml"/><Relationship Id="rId10" Type="http://schemas.openxmlformats.org/officeDocument/2006/relationships/image" Target="../media/image14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theme" Target="../theme/theme12.xml"/><Relationship Id="rId8" Type="http://schemas.openxmlformats.org/officeDocument/2006/relationships/image" Target="../media/image15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theme" Target="../theme/theme13.xml"/><Relationship Id="rId9" Type="http://schemas.openxmlformats.org/officeDocument/2006/relationships/image" Target="../media/image16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14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15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16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17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18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19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20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205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7EE6EF10-A584-104E-8A2C-F88E99427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7414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741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EBB13C31-9B3E-D947-8882-B4631478B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46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62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5" r:id="rId1"/>
    <p:sldLayoutId id="2147486256" r:id="rId2"/>
    <p:sldLayoutId id="2147486257" r:id="rId3"/>
    <p:sldLayoutId id="2147486258" r:id="rId4"/>
    <p:sldLayoutId id="2147486259" r:id="rId5"/>
    <p:sldLayoutId id="2147486260" r:id="rId6"/>
    <p:sldLayoutId id="2147486261" r:id="rId7"/>
    <p:sldLayoutId id="2147486262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58F4425-63D6-4844-B812-3320F0645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0" r:id="rId1"/>
    <p:sldLayoutId id="2147486263" r:id="rId2"/>
    <p:sldLayoutId id="2147486264" r:id="rId3"/>
    <p:sldLayoutId id="2147486265" r:id="rId4"/>
    <p:sldLayoutId id="2147486391" r:id="rId5"/>
    <p:sldLayoutId id="2147486266" r:id="rId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9957926F-7E62-F046-9EB3-5FE5A14BA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2ED1693-608B-DB44-A8D2-5D24F176E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189C02C-C98B-A644-8356-03ECA7F2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2" r:id="rId1"/>
    <p:sldLayoutId id="2147486293" r:id="rId2"/>
    <p:sldLayoutId id="2147486294" r:id="rId3"/>
    <p:sldLayoutId id="2147486295" r:id="rId4"/>
    <p:sldLayoutId id="2147486296" r:id="rId5"/>
    <p:sldLayoutId id="2147486297" r:id="rId6"/>
    <p:sldLayoutId id="2147486298" r:id="rId7"/>
    <p:sldLayoutId id="2147486299" r:id="rId8"/>
    <p:sldLayoutId id="2147486300" r:id="rId9"/>
    <p:sldLayoutId id="2147486301" r:id="rId10"/>
    <p:sldLayoutId id="214748630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363B4A2A-8533-2E46-B897-842503BE1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975F8F16-AA77-0B48-81FD-EBD978B6C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9" r:id="rId1"/>
    <p:sldLayoutId id="2147486340" r:id="rId2"/>
    <p:sldLayoutId id="2147486341" r:id="rId3"/>
    <p:sldLayoutId id="2147486342" r:id="rId4"/>
    <p:sldLayoutId id="2147486343" r:id="rId5"/>
    <p:sldLayoutId id="2147486344" r:id="rId6"/>
    <p:sldLayoutId id="2147486345" r:id="rId7"/>
    <p:sldLayoutId id="2147486346" r:id="rId8"/>
    <p:sldLayoutId id="2147486347" r:id="rId9"/>
    <p:sldLayoutId id="2147486348" r:id="rId10"/>
    <p:sldLayoutId id="214748634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0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53A0E93-37DC-D94C-A250-26D31574F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0" r:id="rId1"/>
    <p:sldLayoutId id="2147486351" r:id="rId2"/>
    <p:sldLayoutId id="2147486352" r:id="rId3"/>
    <p:sldLayoutId id="2147486353" r:id="rId4"/>
    <p:sldLayoutId id="2147486354" r:id="rId5"/>
    <p:sldLayoutId id="2147486355" r:id="rId6"/>
    <p:sldLayoutId id="2147486356" r:id="rId7"/>
    <p:sldLayoutId id="2147486357" r:id="rId8"/>
    <p:sldLayoutId id="2147486358" r:id="rId9"/>
    <p:sldLayoutId id="2147486359" r:id="rId10"/>
    <p:sldLayoutId id="214748636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2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D4C581A-BD3E-0042-B414-99330061B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1" r:id="rId1"/>
    <p:sldLayoutId id="2147486362" r:id="rId2"/>
    <p:sldLayoutId id="2147486363" r:id="rId3"/>
    <p:sldLayoutId id="2147486364" r:id="rId4"/>
    <p:sldLayoutId id="2147486365" r:id="rId5"/>
    <p:sldLayoutId id="2147486366" r:id="rId6"/>
    <p:sldLayoutId id="2147486367" r:id="rId7"/>
    <p:sldLayoutId id="2147486368" r:id="rId8"/>
    <p:sldLayoutId id="2147486369" r:id="rId9"/>
    <p:sldLayoutId id="2147486370" r:id="rId10"/>
    <p:sldLayoutId id="214748637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CC7AA83-8968-F545-ADDF-8B5F4CAB2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5463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2" r:id="rId1"/>
    <p:sldLayoutId id="2147486373" r:id="rId2"/>
    <p:sldLayoutId id="2147486374" r:id="rId3"/>
    <p:sldLayoutId id="2147486375" r:id="rId4"/>
    <p:sldLayoutId id="2147486376" r:id="rId5"/>
    <p:sldLayoutId id="2147486377" r:id="rId6"/>
    <p:sldLayoutId id="2147486378" r:id="rId7"/>
    <p:sldLayoutId id="2147486379" r:id="rId8"/>
    <p:sldLayoutId id="2147486380" r:id="rId9"/>
    <p:sldLayoutId id="2147486381" r:id="rId10"/>
    <p:sldLayoutId id="214748638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51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5127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51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5F039DB-7E47-1E49-A961-B68063DB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3" name="Group 9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4" name="Group 2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33"/>
                </a:solidFill>
                <a:latin typeface="+mj-lt"/>
                <a:ea typeface="ＭＳ Ｐゴシック" pitchFamily="48" charset="-128"/>
                <a:cs typeface="ＭＳ Ｐゴシック" pitchFamily="4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 algn="l"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990033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396F42F-CE4B-164B-93CC-F140D3F2B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C49D9E-6BB8-0640-824D-EB8CA3E5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94B5958-2B66-B44B-A827-39BF4DD1D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.emf"/><Relationship Id="rId3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hyperlink" Target="http://arxiv.org/abs/1405.0496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5"/>
          <p:cNvSpPr>
            <a:spLocks noGrp="1"/>
          </p:cNvSpPr>
          <p:nvPr>
            <p:ph type="ctrTitle"/>
          </p:nvPr>
        </p:nvSpPr>
        <p:spPr bwMode="auto">
          <a:xfrm>
            <a:off x="457199" y="251549"/>
            <a:ext cx="8205161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Observational Challenges to Measuring Protocluster Multiplicity </a:t>
            </a:r>
            <a:r>
              <a:rPr lang="en-US" sz="2800" dirty="0" smtClean="0"/>
              <a:t>and Evolution</a:t>
            </a:r>
            <a:endParaRPr lang="en-US" sz="2800" dirty="0">
              <a:latin typeface="Gill Sans MT" charset="0"/>
              <a:ea typeface="ＭＳ Ｐゴシック" charset="0"/>
            </a:endParaRPr>
          </a:p>
        </p:txBody>
      </p:sp>
      <p:sp>
        <p:nvSpPr>
          <p:cNvPr id="175108" name="Text Placeholder 8"/>
          <p:cNvSpPr>
            <a:spLocks noGrp="1"/>
          </p:cNvSpPr>
          <p:nvPr>
            <p:ph type="body" sz="quarter" idx="14"/>
          </p:nvPr>
        </p:nvSpPr>
        <p:spPr bwMode="auto">
          <a:xfrm>
            <a:off x="457199" y="4375764"/>
            <a:ext cx="760578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Todd R. Hunter (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NRAO, </a:t>
            </a:r>
            <a:r>
              <a:rPr lang="en-US" sz="1600" dirty="0">
                <a:latin typeface="Gill Sans MT" charset="0"/>
                <a:ea typeface="ＭＳ Ｐゴシック" charset="0"/>
              </a:rPr>
              <a:t>Charlottesville)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 smtClean="0">
                <a:latin typeface="Gill Sans MT" charset="0"/>
                <a:ea typeface="ＭＳ Ｐゴシック" charset="0"/>
              </a:rPr>
              <a:t>Co-Investigators:  Crystal Brogan </a:t>
            </a:r>
            <a:r>
              <a:rPr lang="en-US" sz="1600" dirty="0">
                <a:latin typeface="Gill Sans MT" charset="0"/>
                <a:ea typeface="ＭＳ Ｐゴシック" charset="0"/>
              </a:rPr>
              <a:t>(NRAO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), 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	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		  Claudia Cyganowski (University of St. Andrews), 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	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		  Kenneth Young (Harvard-Smithsonian Center for Astrophysics)</a:t>
            </a:r>
            <a:endParaRPr lang="en-US" sz="1600" dirty="0">
              <a:latin typeface="Gill Sans MT" charset="0"/>
              <a:ea typeface="ＭＳ Ｐゴシック" charset="0"/>
            </a:endParaRPr>
          </a:p>
          <a:p>
            <a:pPr marL="0" indent="0">
              <a:lnSpc>
                <a:spcPct val="80000"/>
              </a:lnSpc>
            </a:pPr>
            <a:endParaRPr lang="en-US" sz="1600" dirty="0">
              <a:latin typeface="Gill Sans MT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85" y="5714802"/>
            <a:ext cx="770623" cy="687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916" y="5714802"/>
            <a:ext cx="496997" cy="79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Q-parameter as evolutionary indicator?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57212" y="863600"/>
            <a:ext cx="7672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Maschberger</a:t>
            </a:r>
            <a:r>
              <a:rPr lang="en-US" dirty="0"/>
              <a:t> </a:t>
            </a:r>
            <a:r>
              <a:rPr lang="en-US" dirty="0" smtClean="0"/>
              <a:t>et al. (2010) analysis of the SPH simulation of a 1000 </a:t>
            </a:r>
            <a:r>
              <a:rPr lang="en-US" dirty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 spherical cloud by </a:t>
            </a:r>
            <a:r>
              <a:rPr lang="en-US" dirty="0" err="1" smtClean="0"/>
              <a:t>Bonnell</a:t>
            </a:r>
            <a:r>
              <a:rPr lang="en-US" dirty="0"/>
              <a:t> </a:t>
            </a:r>
            <a:r>
              <a:rPr lang="en-US" dirty="0" smtClean="0"/>
              <a:t>et al. (2003)</a:t>
            </a:r>
          </a:p>
          <a:p>
            <a:r>
              <a:rPr lang="en-US" dirty="0" smtClean="0"/>
              <a:t>Q-parameter evolves steadily from fractal regime (0.5) to concentrated (1.4), passing 0.8 at 1.8 free-fall times (3.5e5 </a:t>
            </a:r>
            <a:r>
              <a:rPr lang="en-US" dirty="0" err="1" smtClean="0"/>
              <a:t>yr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100" r="8782"/>
          <a:stretch/>
        </p:blipFill>
        <p:spPr>
          <a:xfrm>
            <a:off x="1132897" y="2378743"/>
            <a:ext cx="6224407" cy="4081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45237" y="2438714"/>
            <a:ext cx="167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Whole cluster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04352" y="3754777"/>
            <a:ext cx="147989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Largest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Subcluster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5022574" y="2638477"/>
            <a:ext cx="544523" cy="2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</p:cNvCxnSpPr>
          <p:nvPr/>
        </p:nvCxnSpPr>
        <p:spPr>
          <a:xfrm flipH="1" flipV="1">
            <a:off x="6750797" y="3841047"/>
            <a:ext cx="753555" cy="36616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287" y="3191371"/>
            <a:ext cx="1842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NGC 6334 I(N)</a:t>
            </a:r>
            <a:endParaRPr lang="en-US" sz="2000" dirty="0">
              <a:latin typeface="Gill Sans MT"/>
              <a:cs typeface="Gill Sans M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57193" y="3424125"/>
            <a:ext cx="2742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28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0346" cy="1143000"/>
          </a:xfrm>
        </p:spPr>
        <p:txBody>
          <a:bodyPr/>
          <a:lstStyle/>
          <a:p>
            <a:r>
              <a:rPr lang="en-US" dirty="0" smtClean="0"/>
              <a:t>Protocluster dynamics:   Hot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66" y="1132081"/>
            <a:ext cx="3980880" cy="2576319"/>
          </a:xfrm>
        </p:spPr>
        <p:txBody>
          <a:bodyPr/>
          <a:lstStyle/>
          <a:p>
            <a:r>
              <a:rPr lang="en-US" sz="2200" dirty="0" smtClean="0"/>
              <a:t>Young massive star heats surrounding dust, releasing molecules, driving gas-phase chemistry at ~200+ K</a:t>
            </a:r>
          </a:p>
          <a:p>
            <a:r>
              <a:rPr lang="en-US" sz="2200" dirty="0" smtClean="0"/>
              <a:t>Millimeter spectra provide temperature and velocity information!</a:t>
            </a:r>
            <a:endParaRPr lang="en-US" sz="2200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070046" y="4728796"/>
            <a:ext cx="29718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Van </a:t>
            </a:r>
            <a:r>
              <a:rPr lang="en-US" sz="1600" b="0" dirty="0" err="1"/>
              <a:t>Dishoeck</a:t>
            </a:r>
            <a:r>
              <a:rPr lang="en-US" sz="1600" b="0" dirty="0"/>
              <a:t> &amp; Blake (1998)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t="14156" r="3684" b="7922"/>
          <a:stretch>
            <a:fillRect/>
          </a:stretch>
        </p:blipFill>
        <p:spPr>
          <a:xfrm>
            <a:off x="3963522" y="892176"/>
            <a:ext cx="4964023" cy="2712580"/>
          </a:xfrm>
          <a:prstGeom prst="rect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546046" y="3599577"/>
            <a:ext cx="4039154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10</a:t>
            </a:r>
            <a:r>
              <a:rPr lang="en-US" sz="1800" b="0" baseline="30000" dirty="0" smtClean="0">
                <a:solidFill>
                  <a:schemeClr val="tx1"/>
                </a:solidFill>
              </a:rPr>
              <a:t>16</a:t>
            </a:r>
            <a:r>
              <a:rPr lang="en-US" sz="1800" b="0" dirty="0" smtClean="0">
                <a:solidFill>
                  <a:schemeClr val="tx1"/>
                </a:solidFill>
              </a:rPr>
              <a:t> cm = </a:t>
            </a:r>
            <a:r>
              <a:rPr lang="en-US" sz="1800" dirty="0" smtClean="0"/>
              <a:t>70</a:t>
            </a:r>
            <a:r>
              <a:rPr lang="en-US" sz="1800" b="0" dirty="0" smtClean="0">
                <a:solidFill>
                  <a:schemeClr val="tx1"/>
                </a:solidFill>
              </a:rPr>
              <a:t>0 AU </a:t>
            </a:r>
            <a:r>
              <a:rPr lang="en-US" sz="1800" dirty="0"/>
              <a:t>~</a:t>
            </a:r>
            <a:r>
              <a:rPr lang="en-US" sz="1800" b="0" dirty="0" smtClean="0">
                <a:solidFill>
                  <a:schemeClr val="tx1"/>
                </a:solidFill>
              </a:rPr>
              <a:t> 1” at 1.3 kpc 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Picture 6" descr="220_spectr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3"/>
          <a:stretch/>
        </p:blipFill>
        <p:spPr>
          <a:xfrm>
            <a:off x="1366068" y="3896645"/>
            <a:ext cx="7561478" cy="251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10156" t="781" r="10156" b="7813"/>
          <a:stretch>
            <a:fillRect/>
          </a:stretch>
        </p:blipFill>
        <p:spPr>
          <a:xfrm>
            <a:off x="222267" y="4337236"/>
            <a:ext cx="1143802" cy="13120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6866" y="373154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Interstellar dust grain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0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17475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0"/>
              </a:rPr>
              <a:t>Six hot cores detected in CH</a:t>
            </a:r>
            <a:r>
              <a:rPr lang="en-US" baseline="-25000" dirty="0" smtClean="0">
                <a:latin typeface="Gill Sans MT" charset="0"/>
                <a:ea typeface="ＭＳ Ｐゴシック" charset="0"/>
              </a:rPr>
              <a:t>3</a:t>
            </a:r>
            <a:r>
              <a:rPr lang="en-US" dirty="0" smtClean="0">
                <a:latin typeface="Gill Sans MT" charset="0"/>
                <a:ea typeface="ＭＳ Ｐゴシック" charset="0"/>
              </a:rPr>
              <a:t>CN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  <p:pic>
        <p:nvPicPr>
          <p:cNvPr id="2" name="Picture 1" descr="sixoverla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8512" r="6655" b="2509"/>
          <a:stretch/>
        </p:blipFill>
        <p:spPr>
          <a:xfrm>
            <a:off x="32369" y="1384086"/>
            <a:ext cx="5853113" cy="4310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739886"/>
            <a:ext cx="3938199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LTE models using CASSIS package: fit for:  T, N, </a:t>
            </a:r>
            <a:r>
              <a:rPr lang="en-US" sz="2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LSR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2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4727" y="1455140"/>
            <a:ext cx="895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140K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0121" y="2848936"/>
            <a:ext cx="60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95K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8210" y="4247596"/>
            <a:ext cx="600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72K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3271" y="2848936"/>
            <a:ext cx="1509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208K, 135K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056" y="1598119"/>
            <a:ext cx="145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307K, 80K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D43B28-D178-B54F-80F0-D63E2F64493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80229" y="5706974"/>
            <a:ext cx="374154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Preliminary!  Sensitivity limited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06023" y="854158"/>
            <a:ext cx="4636733" cy="4807126"/>
            <a:chOff x="4612967" y="854158"/>
            <a:chExt cx="4636733" cy="4807126"/>
          </a:xfrm>
        </p:grpSpPr>
        <p:sp>
          <p:nvSpPr>
            <p:cNvPr id="15" name="TextBox 14"/>
            <p:cNvSpPr txBox="1"/>
            <p:nvPr/>
          </p:nvSpPr>
          <p:spPr>
            <a:xfrm>
              <a:off x="4612967" y="4242733"/>
              <a:ext cx="986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139K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38720" y="854158"/>
              <a:ext cx="45109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Properties derived from LSR velocities: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80016"/>
                </p:ext>
              </p:extLst>
            </p:nvPr>
          </p:nvGraphicFramePr>
          <p:xfrm>
            <a:off x="5877507" y="1060450"/>
            <a:ext cx="3244850" cy="425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832" name="Equation" r:id="rId4" imgW="2286000" imgH="2997200" progId="Equation.3">
                    <p:embed/>
                  </p:oleObj>
                </mc:Choice>
                <mc:Fallback>
                  <p:oleObj name="Equation" r:id="rId4" imgW="2286000" imgH="299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77507" y="1060450"/>
                          <a:ext cx="3244850" cy="4256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306688" y="5014953"/>
              <a:ext cx="1396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0" hangingPunct="0"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~ “Brick” active region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92426" y="2577066"/>
              <a:ext cx="312934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8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ood match to </a:t>
              </a:r>
              <a:r>
                <a:rPr lang="en-US" sz="1800" dirty="0" err="1" smtClean="0">
                  <a:solidFill>
                    <a:srgbClr val="000099"/>
                  </a:solidFill>
                  <a:latin typeface="Gill Sans"/>
                  <a:cs typeface="Gill Sans"/>
                </a:rPr>
                <a:t>Sco</a:t>
              </a:r>
              <a:r>
                <a:rPr lang="en-US" sz="1800" dirty="0" smtClean="0">
                  <a:solidFill>
                    <a:srgbClr val="000099"/>
                  </a:solidFill>
                  <a:latin typeface="Gill Sans"/>
                  <a:cs typeface="Gill Sans"/>
                </a:rPr>
                <a:t> OB2: 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dirty="0" smtClean="0">
                  <a:solidFill>
                    <a:srgbClr val="000099"/>
                  </a:solidFill>
                  <a:latin typeface="Gill Sans"/>
                  <a:cs typeface="Gill Sans"/>
                </a:rPr>
                <a:t>1.0–1.5 km/s, </a:t>
              </a:r>
              <a:r>
                <a:rPr lang="en-US" sz="1800" dirty="0" smtClean="0">
                  <a:solidFill>
                    <a:srgbClr val="000090"/>
                  </a:solidFill>
                  <a:latin typeface="Gill Sans"/>
                  <a:cs typeface="Gill Sans"/>
                </a:rPr>
                <a:t>de </a:t>
              </a:r>
              <a:r>
                <a:rPr lang="en-US" sz="1800" dirty="0" err="1">
                  <a:solidFill>
                    <a:srgbClr val="000090"/>
                  </a:solidFill>
                  <a:latin typeface="Gill Sans"/>
                  <a:cs typeface="Gill Sans"/>
                </a:rPr>
                <a:t>Bruijne</a:t>
              </a:r>
              <a:r>
                <a:rPr lang="en-US" sz="1800" dirty="0">
                  <a:solidFill>
                    <a:srgbClr val="000090"/>
                  </a:solidFill>
                  <a:latin typeface="Gill Sans"/>
                  <a:cs typeface="Gill Sans"/>
                </a:rPr>
                <a:t> </a:t>
              </a:r>
              <a:r>
                <a:rPr lang="en-US" sz="1800" dirty="0" smtClean="0">
                  <a:solidFill>
                    <a:srgbClr val="000090"/>
                  </a:solidFill>
                  <a:latin typeface="Gill Sans"/>
                  <a:cs typeface="Gill Sans"/>
                </a:rPr>
                <a:t>(1999)</a:t>
              </a:r>
              <a:endPara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671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Future challenges</a:t>
            </a:r>
            <a:r>
              <a:rPr lang="en-US" sz="3200" dirty="0"/>
              <a:t> </a:t>
            </a:r>
            <a:r>
              <a:rPr lang="en-US" sz="3200" dirty="0" smtClean="0"/>
              <a:t>– 1</a:t>
            </a:r>
            <a:br>
              <a:rPr lang="en-US" sz="3200" dirty="0" smtClean="0"/>
            </a:br>
            <a:r>
              <a:rPr lang="en-US" sz="2400" dirty="0" smtClean="0"/>
              <a:t>Proper motion of protocluster members (a crazy idea?)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8231" y="1256816"/>
            <a:ext cx="56834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Feasibility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ALMA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astrometric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accuracy expected ~ 0.5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milliarcsec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with a 50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milliarcsec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beam,     (5km baseline at 300 GHz </a:t>
            </a:r>
            <a:r>
              <a:rPr lang="en-US" sz="2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100AU at 2kpc)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0.5 mas * 1.3 kpc = 0.65 AU = 1e8 km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Mean 2D velocity NGC6334I(N)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= 2.0 km/s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5 sigma detection requires 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8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years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Would deliver 3D velocity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field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S</a:t>
            </a: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urvey could reveal prevalence of interactions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Past events </a:t>
            </a:r>
            <a:r>
              <a:rPr lang="en-US" sz="2000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and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future predictions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Orion BN / Source I interaction at 50 AU resulted in motions of 12 and 26 km/s (e.g.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Goddi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+ 2011), i.e. much easier to detect!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2859" y="4574055"/>
            <a:ext cx="27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540" t="8119" r="8138" b="12982"/>
          <a:stretch/>
        </p:blipFill>
        <p:spPr>
          <a:xfrm>
            <a:off x="5821657" y="1474191"/>
            <a:ext cx="3057023" cy="30486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48" y="13372"/>
            <a:ext cx="8351010" cy="644735"/>
          </a:xfrm>
        </p:spPr>
        <p:txBody>
          <a:bodyPr/>
          <a:lstStyle/>
          <a:p>
            <a:r>
              <a:rPr lang="en-US" sz="3200" dirty="0" smtClean="0"/>
              <a:t>Future challenges – 2a</a:t>
            </a:r>
            <a:br>
              <a:rPr lang="en-US" sz="3200" dirty="0" smtClean="0"/>
            </a:br>
            <a:r>
              <a:rPr lang="en-US" sz="2400" dirty="0" smtClean="0"/>
              <a:t>Obtaining a complete census of protocluster members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 descr="G14.33_3pan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8" r="62856" b="36986"/>
          <a:stretch/>
        </p:blipFill>
        <p:spPr>
          <a:xfrm>
            <a:off x="5159725" y="1279831"/>
            <a:ext cx="3252615" cy="2543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104" y="1386196"/>
            <a:ext cx="5106737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Example: </a:t>
            </a: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G14.33-0.64 </a:t>
            </a:r>
          </a:p>
          <a:p>
            <a:pPr marL="227013" indent="-227013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JVLA imaging survey of 20 EGOs in NH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(1,1)–(6,6) plus continuum (Brogan+ in prep.)</a:t>
            </a:r>
          </a:p>
          <a:p>
            <a:pPr marL="227013" indent="-227013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Extended HII region/24um source, plus 2 hot cores in NH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(4,4),  with weak cm continuum (~0.6 and 1.5 mJy)</a:t>
            </a:r>
          </a:p>
          <a:p>
            <a:pPr marL="227013" indent="-227013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Weakest cm source is brightest mm source (Cyganowski+ in prep.)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1757" y="1981445"/>
            <a:ext cx="931989" cy="968454"/>
          </a:xfrm>
          <a:prstGeom prst="rect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190077" y="2949899"/>
            <a:ext cx="502543" cy="922778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633747" y="2949899"/>
            <a:ext cx="791962" cy="922778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G14.33_3pan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63813" r="8383" b="3687"/>
          <a:stretch/>
        </p:blipFill>
        <p:spPr>
          <a:xfrm>
            <a:off x="1050772" y="3846764"/>
            <a:ext cx="7390351" cy="23962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916" y="903784"/>
            <a:ext cx="833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Requires 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imaging from 6-600 GHz to probe cm multiplicity (HCHIIs, jets)</a:t>
            </a:r>
          </a:p>
        </p:txBody>
      </p:sp>
    </p:spTree>
    <p:extLst>
      <p:ext uri="{BB962C8B-B14F-4D97-AF65-F5344CB8AC3E}">
        <p14:creationId xmlns:p14="http://schemas.microsoft.com/office/powerpoint/2010/main" val="413020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757774"/>
          </a:xfrm>
        </p:spPr>
        <p:txBody>
          <a:bodyPr/>
          <a:lstStyle/>
          <a:p>
            <a:r>
              <a:rPr lang="en-US" sz="3200" dirty="0" smtClean="0"/>
              <a:t>Future challenges – 2b</a:t>
            </a:r>
            <a:br>
              <a:rPr lang="en-US" sz="3200" dirty="0" smtClean="0"/>
            </a:br>
            <a:r>
              <a:rPr lang="en-US" sz="2400" dirty="0" smtClean="0"/>
              <a:t>Obtaining a complete census of protocluster members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1" name="Picture 10" descr="3panel_jvl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/>
          <a:stretch/>
        </p:blipFill>
        <p:spPr>
          <a:xfrm>
            <a:off x="297710" y="2433047"/>
            <a:ext cx="8283706" cy="3035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2" y="5401818"/>
            <a:ext cx="3209249" cy="1273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5095" y="5417494"/>
            <a:ext cx="4266312" cy="10515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SMA1 ~ resolved into 3 sources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SMA2 ~ 0.9 mJy at 42 GHz, offset (jet?)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SMA4 ~ 2.6 mJy at 42 GHz (</a:t>
            </a:r>
            <a:r>
              <a:rPr lang="en-US" sz="2000" dirty="0" smtClean="0">
                <a:solidFill>
                  <a:srgbClr val="000099"/>
                </a:solidFill>
                <a:latin typeface="Symbol" charset="2"/>
                <a:cs typeface="Symbol" charset="2"/>
              </a:rPr>
              <a:t>n</a:t>
            </a:r>
            <a:r>
              <a:rPr lang="en-US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026554"/>
            <a:ext cx="8437954" cy="1674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Sub-arcsecond beams are essential to avoid confusion</a:t>
            </a:r>
          </a:p>
          <a:p>
            <a:pPr marL="285750" indent="-28575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800" b="1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Example: </a:t>
            </a:r>
            <a:r>
              <a:rPr lang="en-US" sz="18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NGC 6334I at current best resolution with JVLA and SMA</a:t>
            </a:r>
          </a:p>
          <a:p>
            <a:pPr marL="742950" lvl="1" indent="-28575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UC HII region limits JVLA sensitivity to nearby hot cores (which may ultimately be more luminous objects but simply more deeply embedded or younger)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8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5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1007394"/>
          </a:xfrm>
        </p:spPr>
        <p:txBody>
          <a:bodyPr/>
          <a:lstStyle/>
          <a:p>
            <a:r>
              <a:rPr lang="en-US" sz="3200" dirty="0" smtClean="0"/>
              <a:t>Future challenges – 3</a:t>
            </a:r>
            <a:br>
              <a:rPr lang="en-US" sz="3200" dirty="0" smtClean="0"/>
            </a:br>
            <a:r>
              <a:rPr lang="en-US" sz="2400" dirty="0" smtClean="0"/>
              <a:t>Tracing innermost accretion structures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35447" y="5008697"/>
            <a:ext cx="457200" cy="365125"/>
          </a:xfrm>
        </p:spPr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6102" y="1106481"/>
            <a:ext cx="8437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 higher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submm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frequencies, dust opacity may preclude tracing central regions with lines (even highly excited ones)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Inner regions of accretion with 200 g cm</a:t>
            </a:r>
            <a:r>
              <a:rPr lang="en-US" sz="2000" baseline="30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-2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will have </a:t>
            </a:r>
            <a:r>
              <a:rPr lang="en-US" sz="2000" dirty="0" smtClean="0">
                <a:solidFill>
                  <a:srgbClr val="000099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~1 at 220 GHz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4397" y="2512438"/>
            <a:ext cx="2629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Example: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High temperature lines of CH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CN 12-11 peak on the continuum in NGC6334I-SMA1 hot core, but not in SMA2 hot core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80167" y="2198158"/>
            <a:ext cx="4897357" cy="4298510"/>
            <a:chOff x="1280167" y="2198158"/>
            <a:chExt cx="4763521" cy="41810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3232" r="51237"/>
            <a:stretch/>
          </p:blipFill>
          <p:spPr>
            <a:xfrm>
              <a:off x="1280167" y="2198158"/>
              <a:ext cx="4458928" cy="41810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563243" y="2350480"/>
              <a:ext cx="480445" cy="306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5490253" y="3624851"/>
            <a:ext cx="794144" cy="1288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17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757774"/>
          </a:xfrm>
        </p:spPr>
        <p:txBody>
          <a:bodyPr/>
          <a:lstStyle/>
          <a:p>
            <a:r>
              <a:rPr lang="en-US" sz="3200" dirty="0" smtClean="0"/>
              <a:t>Future challenges – 4a</a:t>
            </a:r>
            <a:br>
              <a:rPr lang="en-US" sz="3200" dirty="0" smtClean="0"/>
            </a:br>
            <a:r>
              <a:rPr lang="en-US" sz="2400" dirty="0" smtClean="0"/>
              <a:t>Measuring individual cluster members:  Luminosity</a:t>
            </a:r>
            <a:endParaRPr lang="en-US" sz="24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1061336"/>
            <a:ext cx="8382000" cy="10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rgbClr val="330099"/>
                </a:solidFill>
              </a:rPr>
              <a:t>Resolution in FIR is far too coarse to resolve </a:t>
            </a:r>
            <a:r>
              <a:rPr lang="en-US" sz="2000" b="0" dirty="0" err="1" smtClean="0">
                <a:solidFill>
                  <a:srgbClr val="330099"/>
                </a:solidFill>
              </a:rPr>
              <a:t>protoclusters</a:t>
            </a:r>
            <a:endParaRPr lang="en-US" sz="2000" b="0" dirty="0" smtClean="0">
              <a:solidFill>
                <a:srgbClr val="33009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 err="1" smtClean="0">
                <a:solidFill>
                  <a:srgbClr val="330099"/>
                </a:solidFill>
              </a:rPr>
              <a:t>Submm</a:t>
            </a:r>
            <a:r>
              <a:rPr lang="en-US" sz="2000" b="0" dirty="0" smtClean="0">
                <a:solidFill>
                  <a:srgbClr val="330099"/>
                </a:solidFill>
              </a:rPr>
              <a:t> brightness temperature measured at high </a:t>
            </a:r>
            <a:r>
              <a:rPr lang="en-US" sz="2000" b="0" dirty="0">
                <a:solidFill>
                  <a:srgbClr val="330099"/>
                </a:solidFill>
              </a:rPr>
              <a:t>r</a:t>
            </a:r>
            <a:r>
              <a:rPr lang="en-US" sz="2000" b="0" dirty="0" smtClean="0">
                <a:solidFill>
                  <a:srgbClr val="330099"/>
                </a:solidFill>
              </a:rPr>
              <a:t>esolution is a powerful probe of minimum bolometric luminosity</a:t>
            </a:r>
            <a:endParaRPr lang="en-US" sz="2000" b="0" dirty="0">
              <a:solidFill>
                <a:srgbClr val="330099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629944" y="267524"/>
            <a:ext cx="4348839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14278" r="4152" b="9169"/>
          <a:stretch>
            <a:fillRect/>
          </a:stretch>
        </p:blipFill>
        <p:spPr bwMode="auto">
          <a:xfrm>
            <a:off x="457200" y="2443776"/>
            <a:ext cx="3172744" cy="333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68155" y="3894650"/>
            <a:ext cx="4925344" cy="2582369"/>
            <a:chOff x="3868155" y="3894650"/>
            <a:chExt cx="4925344" cy="2582369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868155" y="3894650"/>
              <a:ext cx="4819597" cy="1205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/>
                <a:t>           </a:t>
              </a:r>
              <a:r>
                <a:rPr lang="en-US" sz="2000" dirty="0">
                  <a:solidFill>
                    <a:schemeClr val="accent2"/>
                  </a:solidFill>
                </a:rPr>
                <a:t> </a:t>
              </a:r>
              <a:r>
                <a:rPr lang="en-US" sz="2000" b="1" dirty="0">
                  <a:solidFill>
                    <a:schemeClr val="accent2"/>
                  </a:solidFill>
                </a:rPr>
                <a:t>T</a:t>
              </a:r>
              <a:r>
                <a:rPr lang="en-US" sz="2000" b="1" baseline="-25000" dirty="0">
                  <a:solidFill>
                    <a:schemeClr val="accent2"/>
                  </a:solidFill>
                </a:rPr>
                <a:t>b</a:t>
              </a:r>
              <a:r>
                <a:rPr lang="en-US" sz="2000" b="1" dirty="0">
                  <a:solidFill>
                    <a:schemeClr val="accent2"/>
                  </a:solidFill>
                </a:rPr>
                <a:t>(K)  </a:t>
              </a:r>
              <a:r>
                <a:rPr lang="en-US" sz="2000" b="1" dirty="0" err="1">
                  <a:solidFill>
                    <a:schemeClr val="accent2"/>
                  </a:solidFill>
                </a:rPr>
                <a:t>T</a:t>
              </a:r>
              <a:r>
                <a:rPr lang="en-US" sz="2000" b="1" baseline="-25000" dirty="0" err="1">
                  <a:solidFill>
                    <a:schemeClr val="accent2"/>
                  </a:solidFill>
                </a:rPr>
                <a:t>b,fit</a:t>
              </a:r>
              <a:r>
                <a:rPr lang="en-US" sz="2000" b="1" dirty="0">
                  <a:solidFill>
                    <a:schemeClr val="accent2"/>
                  </a:solidFill>
                </a:rPr>
                <a:t>(K)  </a:t>
              </a:r>
              <a:r>
                <a:rPr lang="en-US" sz="2000" b="1" dirty="0" err="1">
                  <a:solidFill>
                    <a:schemeClr val="accent2"/>
                  </a:solidFill>
                </a:rPr>
                <a:t>R</a:t>
              </a:r>
              <a:r>
                <a:rPr lang="en-US" sz="2000" b="1" baseline="-25000" dirty="0" err="1">
                  <a:solidFill>
                    <a:schemeClr val="accent2"/>
                  </a:solidFill>
                </a:rPr>
                <a:t>fit</a:t>
              </a:r>
              <a:r>
                <a:rPr lang="en-US" sz="2000" b="1" dirty="0">
                  <a:solidFill>
                    <a:schemeClr val="accent2"/>
                  </a:solidFill>
                </a:rPr>
                <a:t>(AU)   </a:t>
              </a:r>
              <a:r>
                <a:rPr lang="en-US" sz="2000" b="1" dirty="0" err="1">
                  <a:solidFill>
                    <a:schemeClr val="accent2"/>
                  </a:solidFill>
                </a:rPr>
                <a:t>L</a:t>
              </a:r>
              <a:r>
                <a:rPr lang="en-US" sz="2000" b="1" baseline="-25000" dirty="0" err="1">
                  <a:solidFill>
                    <a:schemeClr val="accent2"/>
                  </a:solidFill>
                </a:rPr>
                <a:t>b,fit</a:t>
              </a:r>
              <a:r>
                <a:rPr lang="en-US" sz="2000" b="1" dirty="0">
                  <a:solidFill>
                    <a:schemeClr val="accent2"/>
                  </a:solidFill>
                </a:rPr>
                <a:t>(L</a:t>
              </a:r>
              <a:r>
                <a:rPr lang="en-US" sz="2000" b="1" baseline="-25000" dirty="0">
                  <a:solidFill>
                    <a:schemeClr val="accent2"/>
                  </a:solidFill>
                  <a:sym typeface="Wingdings 2" charset="0"/>
                </a:rPr>
                <a:t></a:t>
              </a:r>
              <a:r>
                <a:rPr lang="en-US" sz="2000" b="1" dirty="0">
                  <a:solidFill>
                    <a:schemeClr val="accent2"/>
                  </a:solidFill>
                </a:rPr>
                <a:t>)</a:t>
              </a:r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C0504D"/>
                  </a:solidFill>
                </a:rPr>
                <a:t>SMA 1	</a:t>
              </a:r>
              <a:r>
                <a:rPr lang="en-US" sz="2000" dirty="0"/>
                <a:t>  </a:t>
              </a:r>
              <a:r>
                <a:rPr lang="en-US" sz="2000" dirty="0" smtClean="0"/>
                <a:t>72	</a:t>
              </a:r>
              <a:r>
                <a:rPr lang="en-US" sz="2000" dirty="0"/>
                <a:t>	78     </a:t>
              </a:r>
              <a:r>
                <a:rPr lang="en-US" sz="2000" dirty="0" smtClean="0"/>
                <a:t>	710</a:t>
              </a:r>
              <a:r>
                <a:rPr lang="en-US" sz="2000" dirty="0"/>
                <a:t>	</a:t>
              </a:r>
              <a:r>
                <a:rPr lang="en-US" sz="2000" dirty="0" smtClean="0"/>
                <a:t>	&gt; 2400</a:t>
              </a:r>
              <a:endParaRPr lang="en-US" sz="2000" dirty="0"/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chemeClr val="accent2"/>
                  </a:solidFill>
                </a:rPr>
                <a:t>SMA 2	</a:t>
              </a:r>
              <a:r>
                <a:rPr lang="en-US" sz="2000" dirty="0"/>
                <a:t>  44	</a:t>
              </a:r>
              <a:r>
                <a:rPr lang="en-US" sz="2000" dirty="0" smtClean="0"/>
                <a:t>	77      	380</a:t>
              </a:r>
              <a:r>
                <a:rPr lang="en-US" sz="2000" dirty="0"/>
                <a:t>	</a:t>
              </a:r>
              <a:r>
                <a:rPr lang="en-US" sz="2000" dirty="0" smtClean="0"/>
                <a:t>	&gt;  700</a:t>
              </a:r>
              <a:endParaRPr lang="en-US" sz="2000" dirty="0"/>
            </a:p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rgbClr val="C0504D"/>
                  </a:solidFill>
                </a:rPr>
                <a:t>SMA 4	  </a:t>
              </a:r>
              <a:r>
                <a:rPr lang="en-US" sz="2000" dirty="0"/>
                <a:t>23	</a:t>
              </a:r>
              <a:r>
                <a:rPr lang="en-US" sz="2000" dirty="0" smtClean="0"/>
                <a:t>	83      	240</a:t>
              </a:r>
              <a:r>
                <a:rPr lang="en-US" sz="2000" dirty="0"/>
                <a:t>	</a:t>
              </a:r>
              <a:r>
                <a:rPr lang="en-US" sz="2000" dirty="0" smtClean="0"/>
                <a:t>	&gt;  360</a:t>
              </a:r>
              <a:endParaRPr lang="en-US" sz="2000" dirty="0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916699" y="5153580"/>
              <a:ext cx="4876800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330099"/>
                  </a:solidFill>
                </a:rPr>
                <a:t>But for SMA1 &amp;</a:t>
              </a:r>
              <a:r>
                <a:rPr lang="en-US" sz="2000" dirty="0" smtClean="0">
                  <a:solidFill>
                    <a:srgbClr val="330099"/>
                  </a:solidFill>
                </a:rPr>
                <a:t> SMA2, </a:t>
              </a:r>
              <a:r>
                <a:rPr lang="en-US" sz="2000" dirty="0">
                  <a:solidFill>
                    <a:srgbClr val="330099"/>
                  </a:solidFill>
                </a:rPr>
                <a:t>brightest lines have T</a:t>
              </a:r>
              <a:r>
                <a:rPr lang="en-US" sz="2000" baseline="-25000" dirty="0">
                  <a:solidFill>
                    <a:srgbClr val="330099"/>
                  </a:solidFill>
                </a:rPr>
                <a:t>b</a:t>
              </a:r>
              <a:r>
                <a:rPr lang="en-US" sz="2000" dirty="0">
                  <a:solidFill>
                    <a:srgbClr val="330099"/>
                  </a:solidFill>
                </a:rPr>
                <a:t> ~ 125 K</a:t>
              </a:r>
            </a:p>
            <a:p>
              <a:r>
                <a:rPr lang="en-US" sz="2000" dirty="0">
                  <a:solidFill>
                    <a:srgbClr val="330099"/>
                  </a:solidFill>
                  <a:sym typeface="Wingdings" charset="0"/>
                </a:rPr>
                <a:t>	 </a:t>
              </a:r>
              <a:r>
                <a:rPr lang="en-US" sz="2000" dirty="0">
                  <a:solidFill>
                    <a:srgbClr val="330099"/>
                  </a:solidFill>
                </a:rPr>
                <a:t>Luminosities </a:t>
              </a:r>
              <a:r>
                <a:rPr lang="en-US" sz="2000" dirty="0" smtClean="0">
                  <a:solidFill>
                    <a:srgbClr val="330099"/>
                  </a:solidFill>
                </a:rPr>
                <a:t>could be 6x larger </a:t>
              </a:r>
              <a:r>
                <a:rPr lang="en-US" sz="2000" dirty="0">
                  <a:solidFill>
                    <a:srgbClr val="330099"/>
                  </a:solidFill>
                </a:rPr>
                <a:t>	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For </a:t>
              </a:r>
              <a:r>
                <a:rPr lang="en-US" sz="2000" dirty="0" err="1">
                  <a:solidFill>
                    <a:schemeClr val="accent2"/>
                  </a:solidFill>
                </a:rPr>
                <a:t>T</a:t>
              </a:r>
              <a:r>
                <a:rPr lang="en-US" sz="2000" baseline="-25000" dirty="0" err="1">
                  <a:solidFill>
                    <a:schemeClr val="accent2"/>
                  </a:solidFill>
                </a:rPr>
                <a:t>dust</a:t>
              </a:r>
              <a:r>
                <a:rPr lang="en-US" sz="2000" dirty="0">
                  <a:solidFill>
                    <a:schemeClr val="accent2"/>
                  </a:solidFill>
                </a:rPr>
                <a:t>=125 K, </a:t>
              </a:r>
              <a:r>
                <a:rPr lang="en-US" sz="2000" dirty="0">
                  <a:solidFill>
                    <a:schemeClr val="accent2"/>
                  </a:solidFill>
                  <a:sym typeface="Symbol" charset="0"/>
                </a:rPr>
                <a:t></a:t>
              </a:r>
              <a:r>
                <a:rPr lang="en-US" sz="2000" baseline="-25000" dirty="0">
                  <a:solidFill>
                    <a:schemeClr val="accent2"/>
                  </a:solidFill>
                </a:rPr>
                <a:t>dust</a:t>
              </a:r>
              <a:r>
                <a:rPr lang="en-US" sz="2000" dirty="0">
                  <a:solidFill>
                    <a:schemeClr val="accent2"/>
                  </a:solidFill>
                </a:rPr>
                <a:t> ~ 1 at 340 GHz</a:t>
              </a:r>
            </a:p>
          </p:txBody>
        </p:sp>
      </p:grpSp>
      <p:sp>
        <p:nvSpPr>
          <p:cNvPr id="21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9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0109"/>
              </p:ext>
            </p:extLst>
          </p:nvPr>
        </p:nvGraphicFramePr>
        <p:xfrm>
          <a:off x="4081463" y="2195513"/>
          <a:ext cx="42735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4" imgW="2273300" imgH="774700" progId="Equation.3">
                  <p:embed/>
                </p:oleObj>
              </mc:Choice>
              <mc:Fallback>
                <p:oleObj name="Equation" r:id="rId4" imgW="22733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1463" y="2195513"/>
                        <a:ext cx="4273550" cy="145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62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757774"/>
          </a:xfrm>
        </p:spPr>
        <p:txBody>
          <a:bodyPr/>
          <a:lstStyle/>
          <a:p>
            <a:r>
              <a:rPr lang="en-US" sz="3200" dirty="0" smtClean="0"/>
              <a:t>Future challenges – 4b</a:t>
            </a:r>
            <a:br>
              <a:rPr lang="en-US" sz="3200" dirty="0" smtClean="0"/>
            </a:br>
            <a:r>
              <a:rPr lang="en-US" sz="2400" dirty="0" smtClean="0"/>
              <a:t>Measuring individual cluster members:  Mass</a:t>
            </a:r>
            <a:endParaRPr lang="en-US" sz="24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1021231"/>
            <a:ext cx="8112661" cy="149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 Sans MT" pitchFamily="34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b="0" dirty="0" smtClean="0">
                <a:solidFill>
                  <a:srgbClr val="330099"/>
                </a:solidFill>
              </a:rPr>
              <a:t>Detection of disks can allow us to model the mass of central protostar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cs typeface="Gill Sans" pitchFamily="17" charset="0"/>
              </a:rPr>
              <a:t>Example</a:t>
            </a:r>
            <a:r>
              <a:rPr lang="en-US" sz="2000" dirty="0">
                <a:solidFill>
                  <a:srgbClr val="000099"/>
                </a:solidFill>
                <a:cs typeface="Gill Sans" pitchFamily="17" charset="0"/>
              </a:rPr>
              <a:t>: </a:t>
            </a:r>
            <a:r>
              <a:rPr lang="en-US" sz="2000" dirty="0" smtClean="0">
                <a:solidFill>
                  <a:srgbClr val="000099"/>
                </a:solidFill>
                <a:cs typeface="Gill Sans" pitchFamily="17" charset="0"/>
              </a:rPr>
              <a:t> </a:t>
            </a:r>
            <a:r>
              <a:rPr lang="en-US" sz="2000" b="0" dirty="0" smtClean="0">
                <a:solidFill>
                  <a:srgbClr val="000099"/>
                </a:solidFill>
                <a:cs typeface="Gill Sans" pitchFamily="17" charset="0"/>
              </a:rPr>
              <a:t>Consistent </a:t>
            </a:r>
            <a:r>
              <a:rPr lang="en-US" sz="2000" b="0" dirty="0">
                <a:solidFill>
                  <a:srgbClr val="000099"/>
                </a:solidFill>
                <a:cs typeface="Gill Sans" pitchFamily="17" charset="0"/>
              </a:rPr>
              <a:t>velocity </a:t>
            </a:r>
            <a:r>
              <a:rPr lang="en-US" sz="2000" b="0" dirty="0" smtClean="0">
                <a:solidFill>
                  <a:srgbClr val="000099"/>
                </a:solidFill>
                <a:cs typeface="Gill Sans" pitchFamily="17" charset="0"/>
              </a:rPr>
              <a:t>structure in NGC 6334 I(N) SMA 1b, perpendicular to outflow</a:t>
            </a:r>
            <a:endParaRPr lang="en-US" sz="2000" b="0" dirty="0">
              <a:solidFill>
                <a:srgbClr val="000099"/>
              </a:solidFill>
              <a:cs typeface="Gill Sans" pitchFamily="17" charset="0"/>
            </a:endParaRPr>
          </a:p>
          <a:p>
            <a:pPr marL="342900" indent="-342900">
              <a:buFont typeface="Arial"/>
              <a:buChar char="•"/>
            </a:pPr>
            <a:endParaRPr lang="en-US" sz="2000" b="0" dirty="0">
              <a:solidFill>
                <a:srgbClr val="330099"/>
              </a:solidFill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9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2" name="Content Placeholder 6" descr="fig6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501"/>
          <a:stretch>
            <a:fillRect/>
          </a:stretch>
        </p:blipFill>
        <p:spPr>
          <a:xfrm>
            <a:off x="4713024" y="1934520"/>
            <a:ext cx="4001508" cy="4484395"/>
          </a:xfrm>
        </p:spPr>
      </p:pic>
      <p:pic>
        <p:nvPicPr>
          <p:cNvPr id="23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7" t="-3855" r="-4503" b="-4034"/>
          <a:stretch/>
        </p:blipFill>
        <p:spPr>
          <a:xfrm>
            <a:off x="2133145" y="1900569"/>
            <a:ext cx="2609443" cy="2525542"/>
          </a:xfrm>
        </p:spPr>
      </p:pic>
      <p:pic>
        <p:nvPicPr>
          <p:cNvPr id="25" name="Content Placeholder 7" descr="fig11.eps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r="58433" b="74700"/>
          <a:stretch/>
        </p:blipFill>
        <p:spPr>
          <a:xfrm>
            <a:off x="1410760" y="4141658"/>
            <a:ext cx="2764443" cy="2050551"/>
          </a:xfrm>
        </p:spPr>
      </p:pic>
      <p:sp>
        <p:nvSpPr>
          <p:cNvPr id="4" name="Rectangle 3"/>
          <p:cNvSpPr/>
          <p:nvPr/>
        </p:nvSpPr>
        <p:spPr>
          <a:xfrm>
            <a:off x="314611" y="2306721"/>
            <a:ext cx="1847730" cy="215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Modeled with a Keplerian, </a:t>
            </a:r>
            <a:r>
              <a:rPr lang="en-US" sz="1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infalling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 disk: 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endParaRPr lang="en-US" sz="180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M</a:t>
            </a:r>
            <a:r>
              <a:rPr lang="en-US" sz="1800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enc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Gill Sans MT"/>
                <a:cs typeface="Gill Sans MT"/>
              </a:rPr>
              <a:t>~ 10-30 M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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800" baseline="-25000" dirty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         </a:t>
            </a:r>
            <a:r>
              <a:rPr lang="en-US" sz="1800" dirty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(</a:t>
            </a:r>
            <a:r>
              <a:rPr lang="en-US" sz="1800" dirty="0" err="1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</a:t>
            </a:r>
            <a:r>
              <a:rPr lang="en-US" sz="1800" dirty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&gt;55°)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o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~800 </a:t>
            </a:r>
            <a:r>
              <a:rPr lang="en-US" sz="1800" dirty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AU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~200</a:t>
            </a:r>
            <a:r>
              <a:rPr lang="en-US" sz="1800" dirty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-400 AU</a:t>
            </a:r>
          </a:p>
        </p:txBody>
      </p:sp>
    </p:spTree>
    <p:extLst>
      <p:ext uri="{BB962C8B-B14F-4D97-AF65-F5344CB8AC3E}">
        <p14:creationId xmlns:p14="http://schemas.microsoft.com/office/powerpoint/2010/main" val="134948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i_moment1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80" y="274638"/>
            <a:ext cx="7381875" cy="6341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624" y="926605"/>
            <a:ext cx="23930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Back to NGC6334 I: Unfortunately kinematics are not usually so simple to interpret…</a:t>
            </a:r>
          </a:p>
          <a:p>
            <a:pPr eaLnBrk="0" hangingPunct="0">
              <a:spcBef>
                <a:spcPct val="20000"/>
              </a:spcBef>
            </a:pPr>
            <a:endParaRPr lang="en-US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Future Challenges – 5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What is chemical diversity telling us?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Evolutionary state? </a:t>
            </a:r>
            <a:endParaRPr lang="en-US" sz="2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7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560" y="878691"/>
            <a:ext cx="8432230" cy="4806847"/>
          </a:xfrm>
        </p:spPr>
        <p:txBody>
          <a:bodyPr/>
          <a:lstStyle/>
          <a:p>
            <a:r>
              <a:rPr lang="en-US" sz="2400" dirty="0" smtClean="0"/>
              <a:t>Introduction:  millimeter </a:t>
            </a:r>
            <a:r>
              <a:rPr lang="en-US" sz="2400" dirty="0" err="1" smtClean="0"/>
              <a:t>protoclusters</a:t>
            </a:r>
            <a:r>
              <a:rPr lang="en-US" sz="2400" dirty="0" smtClean="0"/>
              <a:t> with high multiplicity</a:t>
            </a:r>
          </a:p>
          <a:p>
            <a:r>
              <a:rPr lang="en-US" sz="2400" dirty="0" smtClean="0"/>
              <a:t>Analysis of the structure and dynamics of a 400 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400" dirty="0" smtClean="0"/>
              <a:t> protocluster NGC6334 I(N) at 600 AU resolution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Minimum spanning tree as a possible probe of evolution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Hot core velocities as a probe of dynamical mass and crossing time</a:t>
            </a:r>
          </a:p>
          <a:p>
            <a:r>
              <a:rPr lang="en-US" sz="2400" dirty="0" smtClean="0"/>
              <a:t>Future challenges: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Finding </a:t>
            </a:r>
            <a:r>
              <a:rPr lang="en-US" dirty="0">
                <a:solidFill>
                  <a:srgbClr val="800000"/>
                </a:solidFill>
              </a:rPr>
              <a:t>evidence for past/future interactions via proper </a:t>
            </a:r>
            <a:r>
              <a:rPr lang="en-US" dirty="0" smtClean="0">
                <a:solidFill>
                  <a:srgbClr val="800000"/>
                </a:solidFill>
              </a:rPr>
              <a:t>motion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studies</a:t>
            </a:r>
            <a:endParaRPr lang="en-US" dirty="0">
              <a:solidFill>
                <a:srgbClr val="8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Obtaining a complete census of protocluster members</a:t>
            </a:r>
          </a:p>
          <a:p>
            <a:pPr lvl="2"/>
            <a:r>
              <a:rPr lang="en-US" sz="1800" dirty="0"/>
              <a:t>Imaging from cm to </a:t>
            </a:r>
            <a:r>
              <a:rPr lang="en-US" sz="1800" dirty="0" err="1"/>
              <a:t>submm</a:t>
            </a:r>
            <a:r>
              <a:rPr lang="en-US" sz="1800" dirty="0"/>
              <a:t> at </a:t>
            </a:r>
            <a:r>
              <a:rPr lang="en-US" sz="1800" dirty="0" smtClean="0"/>
              <a:t>high </a:t>
            </a:r>
            <a:r>
              <a:rPr lang="en-US" sz="1800" dirty="0"/>
              <a:t>resolution is essential</a:t>
            </a:r>
            <a:endParaRPr lang="en-US" dirty="0"/>
          </a:p>
          <a:p>
            <a:pPr lvl="2"/>
            <a:r>
              <a:rPr lang="en-US" sz="1800" dirty="0"/>
              <a:t>Confusion from UCHIIs can limit dynamic range at &lt; 100 </a:t>
            </a:r>
            <a:r>
              <a:rPr lang="en-US" sz="1800" dirty="0" smtClean="0"/>
              <a:t>GHz</a:t>
            </a:r>
            <a:endParaRPr lang="en-US" dirty="0" smtClean="0">
              <a:solidFill>
                <a:srgbClr val="8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Probing innermost accretion structures (through dust opacity)</a:t>
            </a:r>
            <a:endParaRPr lang="en-US" dirty="0">
              <a:solidFill>
                <a:srgbClr val="80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Measuring individual </a:t>
            </a:r>
            <a:r>
              <a:rPr lang="en-US" dirty="0">
                <a:solidFill>
                  <a:srgbClr val="800000"/>
                </a:solidFill>
              </a:rPr>
              <a:t>cluster </a:t>
            </a:r>
            <a:r>
              <a:rPr lang="en-US" dirty="0" smtClean="0">
                <a:solidFill>
                  <a:srgbClr val="800000"/>
                </a:solidFill>
              </a:rPr>
              <a:t>members (luminosity, mass, 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757774"/>
          </a:xfrm>
        </p:spPr>
        <p:txBody>
          <a:bodyPr/>
          <a:lstStyle/>
          <a:p>
            <a:r>
              <a:rPr lang="en-US" sz="3200" dirty="0" smtClean="0"/>
              <a:t>Future challenges – 6</a:t>
            </a:r>
            <a:br>
              <a:rPr lang="en-US" sz="3200" dirty="0" smtClean="0"/>
            </a:br>
            <a:r>
              <a:rPr lang="en-US" sz="2400" dirty="0" smtClean="0"/>
              <a:t>Measuring individual cluster members:  Age</a:t>
            </a:r>
            <a:endParaRPr lang="en-US" sz="2400" dirty="0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9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188281" y="1600200"/>
            <a:ext cx="1591111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9900" dirty="0" smtClean="0"/>
              <a:t>?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206071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sz="2000" b="0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02" y="896429"/>
            <a:ext cx="8303835" cy="4993321"/>
          </a:xfrm>
        </p:spPr>
        <p:txBody>
          <a:bodyPr/>
          <a:lstStyle/>
          <a:p>
            <a:r>
              <a:rPr lang="en-US" dirty="0" smtClean="0"/>
              <a:t>Sub-arcsecond SMA+VLA observations of NGC 6334 I(N)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Analysis of 24 </a:t>
            </a:r>
            <a:r>
              <a:rPr lang="en-US" dirty="0">
                <a:solidFill>
                  <a:srgbClr val="800000"/>
                </a:solidFill>
              </a:rPr>
              <a:t>compact mm sources </a:t>
            </a:r>
            <a:r>
              <a:rPr lang="en-US" dirty="0" smtClean="0">
                <a:solidFill>
                  <a:srgbClr val="800000"/>
                </a:solidFill>
              </a:rPr>
              <a:t>yield a MST Q-parameter of 0.82 suggesting a uniform density, not (yet) centrally-concentrated 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Dynamical mass measurement from 6 hot cores yields 410±260 M</a:t>
            </a:r>
            <a:r>
              <a:rPr lang="en-US" baseline="-25000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800000"/>
                </a:solidFill>
              </a:rPr>
              <a:t>,  slightly below the single-dish </a:t>
            </a:r>
            <a:r>
              <a:rPr lang="en-US" dirty="0" err="1" smtClean="0">
                <a:solidFill>
                  <a:srgbClr val="800000"/>
                </a:solidFill>
              </a:rPr>
              <a:t>virial</a:t>
            </a:r>
            <a:r>
              <a:rPr lang="en-US" dirty="0" smtClean="0">
                <a:solidFill>
                  <a:srgbClr val="800000"/>
                </a:solidFill>
              </a:rPr>
              <a:t> mass estimate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Dust masses are consistent with disks around intermediate to high-mass protostars</a:t>
            </a:r>
          </a:p>
          <a:p>
            <a:r>
              <a:rPr lang="en-US" dirty="0" smtClean="0"/>
              <a:t>Future challenges for 6-600 GHz observations at &lt;100 AU resolution: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990033"/>
                </a:solidFill>
              </a:rPr>
              <a:t>Obtaining complete census of protocluster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n-US" dirty="0" smtClean="0">
                <a:solidFill>
                  <a:srgbClr val="990033"/>
                </a:solidFill>
              </a:rPr>
              <a:t>   members, down to very low disk masses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800000"/>
                </a:solidFill>
              </a:rPr>
              <a:t>Finding evidence for past/future </a:t>
            </a:r>
            <a:r>
              <a:rPr lang="en-US" dirty="0" smtClean="0">
                <a:solidFill>
                  <a:srgbClr val="800000"/>
                </a:solidFill>
              </a:rPr>
              <a:t>interactions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  between members via </a:t>
            </a:r>
            <a:r>
              <a:rPr lang="en-US" dirty="0">
                <a:solidFill>
                  <a:srgbClr val="800000"/>
                </a:solidFill>
              </a:rPr>
              <a:t>proper </a:t>
            </a:r>
            <a:r>
              <a:rPr lang="en-US" dirty="0" smtClean="0">
                <a:solidFill>
                  <a:srgbClr val="800000"/>
                </a:solidFill>
              </a:rPr>
              <a:t>motion studies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Measuring </a:t>
            </a:r>
            <a:r>
              <a:rPr lang="en-US" dirty="0">
                <a:solidFill>
                  <a:srgbClr val="800000"/>
                </a:solidFill>
              </a:rPr>
              <a:t>individual cluster </a:t>
            </a:r>
            <a:r>
              <a:rPr lang="en-US" dirty="0" smtClean="0">
                <a:solidFill>
                  <a:srgbClr val="800000"/>
                </a:solidFill>
              </a:rPr>
              <a:t>members:</a:t>
            </a:r>
            <a:endParaRPr lang="en-US" dirty="0">
              <a:solidFill>
                <a:srgbClr val="800000"/>
              </a:solidFill>
            </a:endParaRPr>
          </a:p>
          <a:p>
            <a:pPr lvl="2"/>
            <a:r>
              <a:rPr lang="en-US" sz="1800" dirty="0"/>
              <a:t>Luminosity, mass, chemistry, age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dirty="0" smtClean="0">
              <a:solidFill>
                <a:srgbClr val="99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25" y="3759617"/>
            <a:ext cx="2882996" cy="192349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1" descr="nrao_logo_p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7650"/>
            <a:ext cx="315118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Box 2"/>
          <p:cNvSpPr txBox="1">
            <a:spLocks noChangeArrowheads="1"/>
          </p:cNvSpPr>
          <p:nvPr/>
        </p:nvSpPr>
        <p:spPr bwMode="auto">
          <a:xfrm>
            <a:off x="0" y="4519613"/>
            <a:ext cx="91440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</a:b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pPr algn="ctr">
              <a:spcBef>
                <a:spcPct val="20000"/>
              </a:spcBef>
            </a:pPr>
            <a:endParaRPr lang="en-US" sz="1600">
              <a:solidFill>
                <a:srgbClr val="000099"/>
              </a:solidFill>
              <a:latin typeface="Gill Sans MT" charset="0"/>
              <a:cs typeface="Gill Sans" charset="0"/>
            </a:endParaRP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www.nrao.edu  •  science.nrao.edu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variance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87065"/>
              </p:ext>
            </p:extLst>
          </p:nvPr>
        </p:nvGraphicFramePr>
        <p:xfrm>
          <a:off x="719137" y="1528763"/>
          <a:ext cx="6954838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43" name="Equation" r:id="rId3" imgW="2222500" imgH="469900" progId="Equation.3">
                  <p:embed/>
                </p:oleObj>
              </mc:Choice>
              <mc:Fallback>
                <p:oleObj name="Equation" r:id="rId3" imgW="2222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137" y="1528763"/>
                        <a:ext cx="6954838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49375" y="4143375"/>
            <a:ext cx="6712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800" u="sng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Statistical Inference</a:t>
            </a:r>
            <a:r>
              <a:rPr lang="en-US" sz="2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Casella &amp; Berger 2002</a:t>
            </a:r>
          </a:p>
        </p:txBody>
      </p:sp>
    </p:spTree>
    <p:extLst>
      <p:ext uri="{BB962C8B-B14F-4D97-AF65-F5344CB8AC3E}">
        <p14:creationId xmlns:p14="http://schemas.microsoft.com/office/powerpoint/2010/main" val="831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8"/>
            <a:ext cx="8351010" cy="757774"/>
          </a:xfrm>
        </p:spPr>
        <p:txBody>
          <a:bodyPr/>
          <a:lstStyle/>
          <a:p>
            <a:r>
              <a:rPr lang="en-US" sz="3200" dirty="0" smtClean="0"/>
              <a:t>Future challenges – 3</a:t>
            </a:r>
            <a:br>
              <a:rPr lang="en-US" sz="3200" dirty="0" smtClean="0"/>
            </a:br>
            <a:r>
              <a:rPr lang="en-US" sz="2400" dirty="0" smtClean="0"/>
              <a:t>Measuring individual cluster members:  Mass</a:t>
            </a:r>
            <a:endParaRPr lang="en-US" sz="2400" dirty="0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99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Content Placeholder 7" descr="fig11.eps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r="58433" b="74700"/>
          <a:stretch/>
        </p:blipFill>
        <p:spPr>
          <a:xfrm>
            <a:off x="244597" y="3091614"/>
            <a:ext cx="3875674" cy="2874817"/>
          </a:xfrm>
        </p:spPr>
      </p:pic>
      <p:pic>
        <p:nvPicPr>
          <p:cNvPr id="10" name="Content Placeholder 6" descr="fig11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2" b="-34"/>
          <a:stretch/>
        </p:blipFill>
        <p:spPr>
          <a:xfrm>
            <a:off x="4455411" y="961485"/>
            <a:ext cx="4361173" cy="5507766"/>
          </a:xfrm>
        </p:spPr>
      </p:pic>
      <p:sp>
        <p:nvSpPr>
          <p:cNvPr id="12" name="TextBox 11"/>
          <p:cNvSpPr txBox="1"/>
          <p:nvPr/>
        </p:nvSpPr>
        <p:spPr>
          <a:xfrm>
            <a:off x="457200" y="1102255"/>
            <a:ext cx="3815836" cy="213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Black line: Keplerian rotation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White line: Keplerian rotation plus free-fall (</a:t>
            </a:r>
            <a:r>
              <a:rPr lang="en-US" sz="1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Cesaroni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+ 2011)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M</a:t>
            </a:r>
            <a:r>
              <a:rPr lang="en-US" sz="1800" baseline="-25000" dirty="0" err="1" smtClean="0">
                <a:solidFill>
                  <a:srgbClr val="000099"/>
                </a:solidFill>
                <a:latin typeface="Gill Sans MT"/>
                <a:cs typeface="Gill Sans MT"/>
              </a:rPr>
              <a:t>enclosed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~ 10-30 M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 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(</a:t>
            </a:r>
            <a:r>
              <a:rPr lang="en-US" sz="18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&gt;55°)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18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outer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~ 800 AU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1800" baseline="-250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inner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~ 200-400 AU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Chemical differences (HNCO)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3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88"/>
            <a:ext cx="8356600" cy="542232"/>
          </a:xfrm>
        </p:spPr>
        <p:txBody>
          <a:bodyPr/>
          <a:lstStyle/>
          <a:p>
            <a:r>
              <a:rPr lang="en-US" sz="2800" dirty="0" smtClean="0"/>
              <a:t>Example </a:t>
            </a:r>
            <a:r>
              <a:rPr lang="en-US" sz="2800" dirty="0" err="1" smtClean="0"/>
              <a:t>protoclusters</a:t>
            </a:r>
            <a:r>
              <a:rPr lang="en-US" sz="2800" dirty="0" smtClean="0"/>
              <a:t> with 7 or more members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4388" t="25058" r="8219" b="31012"/>
          <a:stretch/>
        </p:blipFill>
        <p:spPr>
          <a:xfrm>
            <a:off x="313371" y="1844442"/>
            <a:ext cx="3163075" cy="3883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59" y="1142541"/>
            <a:ext cx="289887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G11.11-P6 (3.6 kpc, 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Wang+ 2014,  17 sources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6200000">
            <a:off x="1982697" y="401832"/>
            <a:ext cx="0" cy="914400"/>
          </a:xfrm>
          <a:prstGeom prst="line">
            <a:avLst/>
          </a:prstGeom>
          <a:ln w="476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1948" t="7799" r="5729" b="13158"/>
          <a:stretch/>
        </p:blipFill>
        <p:spPr>
          <a:xfrm>
            <a:off x="5324073" y="1773924"/>
            <a:ext cx="753534" cy="6942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63321" y="2452369"/>
            <a:ext cx="171715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OMC1-S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(0.4 kpc)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Palau+ 2014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3258" t="19812" r="17370" b="15138"/>
          <a:stretch/>
        </p:blipFill>
        <p:spPr>
          <a:xfrm>
            <a:off x="3674238" y="2207259"/>
            <a:ext cx="1315465" cy="12094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40964" y="1172639"/>
            <a:ext cx="1674832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AFGL 5142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(1.7 kpc,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PdBI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Palau+ 2013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22886" t="5361" r="18609" b="11161"/>
          <a:stretch/>
        </p:blipFill>
        <p:spPr>
          <a:xfrm>
            <a:off x="6797367" y="1301750"/>
            <a:ext cx="2346633" cy="3206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17029" y="1075648"/>
            <a:ext cx="3234129" cy="65659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NGC6334I(N) (1.3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kpc,SMA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(Hunter+ 2014)  24 sources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14694" t="6600" r="8764" b="60829"/>
          <a:stretch/>
        </p:blipFill>
        <p:spPr>
          <a:xfrm>
            <a:off x="3606796" y="4316603"/>
            <a:ext cx="4163872" cy="19028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542326" y="628199"/>
            <a:ext cx="259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latin typeface="Gill Sans MT" pitchFamily="34" charset="0"/>
                <a:cs typeface="Gill Sans" pitchFamily="17" charset="0"/>
              </a:rPr>
              <a:t>0.1 pc = 20,000 AU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02857" y="3685414"/>
            <a:ext cx="323163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IRAS 19410+2336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(2.2 kpc,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PdBI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Rodon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+ 2012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09216" y="1732238"/>
            <a:ext cx="2534784" cy="277626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1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6324600"/>
            <a:ext cx="609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D22925-01EA-BE49-843C-D55DC95AABE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/>
              <a:t>The NGC6334 Star Forming Complex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/>
          <a:srcRect l="8539" t="5576" r="6946"/>
          <a:stretch>
            <a:fillRect/>
          </a:stretch>
        </p:blipFill>
        <p:spPr bwMode="auto">
          <a:xfrm>
            <a:off x="152400" y="699455"/>
            <a:ext cx="5410200" cy="502126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14400" y="843918"/>
            <a:ext cx="8110538" cy="4808537"/>
            <a:chOff x="576" y="619"/>
            <a:chExt cx="5109" cy="3029"/>
          </a:xfrm>
        </p:grpSpPr>
        <p:pic>
          <p:nvPicPr>
            <p:cNvPr id="32786" name="Picture 4"/>
            <p:cNvPicPr>
              <a:picLocks noChangeAspect="1" noChangeArrowheads="1"/>
            </p:cNvPicPr>
            <p:nvPr/>
          </p:nvPicPr>
          <p:blipFill>
            <a:blip r:embed="rId3"/>
            <a:srcRect l="9091" t="1482" r="15909"/>
            <a:stretch>
              <a:fillRect/>
            </a:stretch>
          </p:blipFill>
          <p:spPr bwMode="auto">
            <a:xfrm>
              <a:off x="2908" y="619"/>
              <a:ext cx="2777" cy="3029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7" name="Rectangle 12"/>
            <p:cNvSpPr>
              <a:spLocks noChangeArrowheads="1"/>
            </p:cNvSpPr>
            <p:nvPr/>
          </p:nvSpPr>
          <p:spPr bwMode="auto">
            <a:xfrm>
              <a:off x="576" y="768"/>
              <a:ext cx="912" cy="96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8" name="Line 13"/>
            <p:cNvSpPr>
              <a:spLocks noChangeShapeType="1"/>
            </p:cNvSpPr>
            <p:nvPr/>
          </p:nvSpPr>
          <p:spPr bwMode="auto">
            <a:xfrm>
              <a:off x="1488" y="1728"/>
              <a:ext cx="1391" cy="191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9" name="Line 14"/>
            <p:cNvSpPr>
              <a:spLocks noChangeShapeType="1"/>
            </p:cNvSpPr>
            <p:nvPr/>
          </p:nvSpPr>
          <p:spPr bwMode="auto">
            <a:xfrm flipV="1">
              <a:off x="1488" y="624"/>
              <a:ext cx="1392" cy="1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776" name="Rectangle 21"/>
          <p:cNvSpPr>
            <a:spLocks noChangeArrowheads="1"/>
          </p:cNvSpPr>
          <p:nvPr/>
        </p:nvSpPr>
        <p:spPr bwMode="auto">
          <a:xfrm>
            <a:off x="381000" y="4630278"/>
            <a:ext cx="1371600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99FF"/>
                </a:solidFill>
              </a:rPr>
              <a:t>3.6 </a:t>
            </a:r>
            <a:r>
              <a:rPr lang="en-US" sz="2000" b="0" dirty="0">
                <a:solidFill>
                  <a:srgbClr val="0099FF"/>
                </a:solidFill>
                <a:latin typeface="Symbol" pitchFamily="-65" charset="2"/>
              </a:rPr>
              <a:t>m</a:t>
            </a:r>
            <a:r>
              <a:rPr lang="en-US" sz="2000" b="0" dirty="0">
                <a:solidFill>
                  <a:srgbClr val="0099FF"/>
                </a:solidFill>
              </a:rPr>
              <a:t>m</a:t>
            </a:r>
            <a:r>
              <a:rPr lang="en-US" sz="2000" b="0" dirty="0">
                <a:solidFill>
                  <a:srgbClr val="00FF00"/>
                </a:solidFill>
              </a:rPr>
              <a:t> </a:t>
            </a:r>
            <a:r>
              <a:rPr lang="en-US" sz="2000" b="0" dirty="0">
                <a:solidFill>
                  <a:srgbClr val="66FF66"/>
                </a:solidFill>
              </a:rPr>
              <a:t>4.5 </a:t>
            </a:r>
            <a:r>
              <a:rPr lang="en-US" sz="2000" b="0" dirty="0">
                <a:solidFill>
                  <a:srgbClr val="66FF66"/>
                </a:solidFill>
                <a:latin typeface="Symbol" pitchFamily="-65" charset="2"/>
              </a:rPr>
              <a:t>m</a:t>
            </a:r>
            <a:r>
              <a:rPr lang="en-US" sz="2000" b="0" dirty="0">
                <a:solidFill>
                  <a:srgbClr val="66FF66"/>
                </a:solidFill>
              </a:rPr>
              <a:t>m</a:t>
            </a:r>
            <a:r>
              <a:rPr lang="en-US" sz="2000" b="0" dirty="0">
                <a:solidFill>
                  <a:srgbClr val="00FF00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8.0 </a:t>
            </a:r>
            <a:r>
              <a:rPr lang="en-US" sz="2000" b="0" dirty="0">
                <a:solidFill>
                  <a:srgbClr val="FF0000"/>
                </a:solidFill>
                <a:latin typeface="Symbol" pitchFamily="-65" charset="2"/>
              </a:rPr>
              <a:t>m</a:t>
            </a:r>
            <a:r>
              <a:rPr lang="en-US" sz="2000" b="0" dirty="0">
                <a:solidFill>
                  <a:srgbClr val="FF0000"/>
                </a:solidFill>
              </a:rPr>
              <a:t>m</a:t>
            </a:r>
            <a:r>
              <a:rPr lang="en-US" sz="2000" b="0" dirty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32778" name="Line 22"/>
          <p:cNvSpPr>
            <a:spLocks noChangeShapeType="1"/>
          </p:cNvSpPr>
          <p:nvPr/>
        </p:nvSpPr>
        <p:spPr bwMode="auto">
          <a:xfrm>
            <a:off x="304800" y="814769"/>
            <a:ext cx="0" cy="487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Text Box 23"/>
          <p:cNvSpPr txBox="1">
            <a:spLocks noChangeArrowheads="1"/>
          </p:cNvSpPr>
          <p:nvPr/>
        </p:nvSpPr>
        <p:spPr bwMode="auto">
          <a:xfrm>
            <a:off x="381000" y="3318830"/>
            <a:ext cx="1066473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25 ’ = </a:t>
            </a:r>
            <a:r>
              <a:rPr lang="en-US" sz="2000" b="0" dirty="0" smtClean="0">
                <a:solidFill>
                  <a:schemeClr val="bg1"/>
                </a:solidFill>
              </a:rPr>
              <a:t>10 </a:t>
            </a:r>
            <a:r>
              <a:rPr lang="en-US" sz="2000" b="0" dirty="0">
                <a:solidFill>
                  <a:schemeClr val="bg1"/>
                </a:solidFill>
              </a:rPr>
              <a:t>pc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2400" y="5734300"/>
            <a:ext cx="8013963" cy="1015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indent="-177800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0099"/>
                </a:solidFill>
                <a:latin typeface="Gill Sans"/>
                <a:cs typeface="Gill Sans"/>
              </a:rPr>
              <a:t>Distance </a:t>
            </a:r>
            <a:r>
              <a:rPr lang="en-US" sz="2000" b="0" dirty="0">
                <a:solidFill>
                  <a:srgbClr val="330099"/>
                </a:solidFill>
                <a:latin typeface="Gill Sans"/>
                <a:cs typeface="Gill Sans"/>
              </a:rPr>
              <a:t>~ </a:t>
            </a:r>
            <a:r>
              <a:rPr lang="en-US" sz="2000" b="0" dirty="0" smtClean="0">
                <a:solidFill>
                  <a:srgbClr val="330099"/>
                </a:solidFill>
                <a:latin typeface="Gill Sans"/>
                <a:cs typeface="Gill Sans"/>
              </a:rPr>
              <a:t>1.3 kpc (Reid et al. 2014 water maser parallax)</a:t>
            </a:r>
            <a:endParaRPr lang="en-US" sz="2000" dirty="0">
              <a:solidFill>
                <a:srgbClr val="330099"/>
              </a:solidFill>
              <a:latin typeface="Gill Sans"/>
              <a:cs typeface="Gill Sans"/>
            </a:endParaRPr>
          </a:p>
          <a:p>
            <a:pPr marL="177800" indent="-177800"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0099"/>
                </a:solidFill>
                <a:latin typeface="Gill Sans"/>
                <a:cs typeface="Gill Sans"/>
              </a:rPr>
              <a:t>Gas Mass ~ 2 x 10</a:t>
            </a:r>
            <a:r>
              <a:rPr lang="en-US" sz="2000" b="0" baseline="30000" dirty="0" smtClean="0">
                <a:solidFill>
                  <a:srgbClr val="330099"/>
                </a:solidFill>
                <a:latin typeface="Gill Sans"/>
                <a:cs typeface="Gill Sans"/>
              </a:rPr>
              <a:t>5</a:t>
            </a:r>
            <a:r>
              <a:rPr lang="en-US" sz="2000" b="0" dirty="0" smtClean="0">
                <a:solidFill>
                  <a:srgbClr val="330099"/>
                </a:solidFill>
                <a:latin typeface="Gill Sans"/>
                <a:cs typeface="Gill Sans"/>
              </a:rPr>
              <a:t> </a:t>
            </a:r>
            <a:r>
              <a:rPr lang="en-US" sz="2000" b="0" dirty="0" err="1" smtClean="0">
                <a:solidFill>
                  <a:srgbClr val="330099"/>
                </a:solidFill>
                <a:latin typeface="Gill Sans"/>
                <a:cs typeface="Gill Sans"/>
              </a:rPr>
              <a:t>Msun</a:t>
            </a:r>
            <a:r>
              <a:rPr lang="en-US" sz="2000" b="0" dirty="0" smtClean="0">
                <a:solidFill>
                  <a:srgbClr val="330099"/>
                </a:solidFill>
                <a:latin typeface="Gill Sans"/>
                <a:cs typeface="Gill Sans"/>
              </a:rPr>
              <a:t>, &gt;2200 YSOs, “mini-starburst” (Willis et al. 2013)</a:t>
            </a:r>
          </a:p>
          <a:p>
            <a:pPr marL="177800" indent="-177800">
              <a:spcBef>
                <a:spcPct val="0"/>
              </a:spcBef>
              <a:buFontTx/>
              <a:buChar char="•"/>
            </a:pPr>
            <a:endParaRPr lang="en-US" sz="2000" b="0" dirty="0" smtClean="0">
              <a:solidFill>
                <a:srgbClr val="330099"/>
              </a:solidFill>
              <a:latin typeface="Gill Sans"/>
              <a:cs typeface="Gill Sans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610100" y="851855"/>
            <a:ext cx="4457700" cy="4800600"/>
            <a:chOff x="2880" y="624"/>
            <a:chExt cx="2808" cy="3024"/>
          </a:xfrm>
        </p:grpSpPr>
        <p:pic>
          <p:nvPicPr>
            <p:cNvPr id="32784" name="Picture 6"/>
            <p:cNvPicPr>
              <a:picLocks noChangeAspect="1" noChangeArrowheads="1"/>
            </p:cNvPicPr>
            <p:nvPr/>
          </p:nvPicPr>
          <p:blipFill>
            <a:blip r:embed="rId4"/>
            <a:srcRect l="9091" t="2736" r="15909"/>
            <a:stretch>
              <a:fillRect/>
            </a:stretch>
          </p:blipFill>
          <p:spPr bwMode="auto">
            <a:xfrm>
              <a:off x="2880" y="624"/>
              <a:ext cx="2808" cy="3024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28" y="672"/>
              <a:ext cx="1062" cy="64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solidFill>
                    <a:srgbClr val="00FF00"/>
                  </a:solidFill>
                </a:rPr>
                <a:t>SCUBA </a:t>
              </a:r>
              <a:endParaRPr lang="en-US" sz="2000" b="0" dirty="0" smtClean="0">
                <a:solidFill>
                  <a:srgbClr val="00FF00"/>
                </a:solidFill>
              </a:endParaRPr>
            </a:p>
            <a:p>
              <a:r>
                <a:rPr lang="en-US" sz="2000" b="0" dirty="0" smtClean="0">
                  <a:solidFill>
                    <a:srgbClr val="00FF00"/>
                  </a:solidFill>
                </a:rPr>
                <a:t>850 </a:t>
              </a:r>
              <a:r>
                <a:rPr lang="en-US" sz="2000" b="0" dirty="0" smtClean="0">
                  <a:solidFill>
                    <a:srgbClr val="00FF00"/>
                  </a:solidFill>
                  <a:latin typeface="Symbol" pitchFamily="-65" charset="2"/>
                </a:rPr>
                <a:t>m</a:t>
              </a:r>
              <a:r>
                <a:rPr lang="en-US" sz="2000" b="0" dirty="0" smtClean="0">
                  <a:solidFill>
                    <a:srgbClr val="00FF00"/>
                  </a:solidFill>
                </a:rPr>
                <a:t>m dust continuum</a:t>
              </a:r>
              <a:endParaRPr lang="en-US" sz="2000" b="0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9218" y="2495865"/>
            <a:ext cx="4398082" cy="2251076"/>
            <a:chOff x="4479218" y="2495865"/>
            <a:chExt cx="4398082" cy="2251076"/>
          </a:xfrm>
        </p:grpSpPr>
        <p:grpSp>
          <p:nvGrpSpPr>
            <p:cNvPr id="25" name="Group 24"/>
            <p:cNvGrpSpPr/>
            <p:nvPr/>
          </p:nvGrpSpPr>
          <p:grpSpPr>
            <a:xfrm>
              <a:off x="8039100" y="2785430"/>
              <a:ext cx="838200" cy="1066800"/>
              <a:chOff x="8153400" y="3048000"/>
              <a:chExt cx="838200" cy="1066800"/>
            </a:xfrm>
          </p:grpSpPr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8153400" y="3048000"/>
                <a:ext cx="0" cy="1066800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229600" y="3276600"/>
                <a:ext cx="762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>
                    <a:solidFill>
                      <a:srgbClr val="FFFF66"/>
                    </a:solidFill>
                  </a:rPr>
                  <a:t>1 pc</a:t>
                </a:r>
                <a:endParaRPr lang="en-US" b="0" dirty="0">
                  <a:solidFill>
                    <a:srgbClr val="FFFF66"/>
                  </a:solidFill>
                </a:endParaRPr>
              </a:p>
            </p:txBody>
          </p:sp>
        </p:grpSp>
        <p:grpSp>
          <p:nvGrpSpPr>
            <p:cNvPr id="28" name="Group 15"/>
            <p:cNvGrpSpPr>
              <a:grpSpLocks/>
            </p:cNvGrpSpPr>
            <p:nvPr/>
          </p:nvGrpSpPr>
          <p:grpSpPr bwMode="auto">
            <a:xfrm>
              <a:off x="4479218" y="2495865"/>
              <a:ext cx="2228852" cy="2251076"/>
              <a:chOff x="2820" y="1680"/>
              <a:chExt cx="1404" cy="1418"/>
            </a:xfrm>
          </p:grpSpPr>
          <p:sp>
            <p:nvSpPr>
              <p:cNvPr id="29" name="Text Box 7"/>
              <p:cNvSpPr txBox="1">
                <a:spLocks noChangeArrowheads="1"/>
              </p:cNvSpPr>
              <p:nvPr/>
            </p:nvSpPr>
            <p:spPr bwMode="auto">
              <a:xfrm>
                <a:off x="2856" y="2342"/>
                <a:ext cx="1156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</a:rPr>
                  <a:t>I </a:t>
                </a:r>
              </a:p>
              <a:p>
                <a:pPr algn="ctr"/>
                <a:r>
                  <a:rPr lang="en-US" b="0" dirty="0" smtClean="0">
                    <a:solidFill>
                      <a:srgbClr val="FFFFFF"/>
                    </a:solidFill>
                    <a:latin typeface="+mn-lt"/>
                  </a:rPr>
                  <a:t>3x10</a:t>
                </a:r>
                <a:r>
                  <a:rPr lang="en-US" b="0" baseline="30000" dirty="0" smtClean="0">
                    <a:solidFill>
                      <a:srgbClr val="FFFFFF"/>
                    </a:solidFill>
                    <a:latin typeface="+mn-lt"/>
                  </a:rPr>
                  <a:t>5</a:t>
                </a:r>
                <a:r>
                  <a:rPr lang="en-US" b="0" dirty="0" smtClean="0">
                    <a:solidFill>
                      <a:srgbClr val="FFFFFF"/>
                    </a:solidFill>
                    <a:latin typeface="+mn-lt"/>
                  </a:rPr>
                  <a:t> L</a:t>
                </a:r>
                <a:r>
                  <a:rPr lang="en-US" b="0" baseline="-25000" dirty="0" smtClean="0">
                    <a:solidFill>
                      <a:srgbClr val="FFFFFF"/>
                    </a:solidFill>
                    <a:latin typeface="Wingdings"/>
                    <a:ea typeface="Wingdings"/>
                    <a:cs typeface="Wingdings"/>
                  </a:rPr>
                  <a:t></a:t>
                </a:r>
                <a:endParaRPr lang="en-US" b="0" dirty="0" smtClean="0">
                  <a:solidFill>
                    <a:srgbClr val="FFFFFF"/>
                  </a:solidFill>
                  <a:latin typeface="+mn-lt"/>
                </a:endParaRPr>
              </a:p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Text Box 8"/>
              <p:cNvSpPr txBox="1">
                <a:spLocks noChangeArrowheads="1"/>
              </p:cNvSpPr>
              <p:nvPr/>
            </p:nvSpPr>
            <p:spPr bwMode="auto">
              <a:xfrm>
                <a:off x="2820" y="1680"/>
                <a:ext cx="1072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I(N</a:t>
                </a:r>
                <a:r>
                  <a:rPr lang="en-US" dirty="0" smtClean="0">
                    <a:solidFill>
                      <a:schemeClr val="bg1"/>
                    </a:solidFill>
                    <a:latin typeface="+mn-lt"/>
                  </a:rPr>
                  <a:t>)</a:t>
                </a:r>
              </a:p>
              <a:p>
                <a:pPr algn="ctr"/>
                <a:r>
                  <a:rPr lang="en-US" b="0" dirty="0" smtClean="0">
                    <a:solidFill>
                      <a:schemeClr val="bg1"/>
                    </a:solidFill>
                    <a:latin typeface="+mn-lt"/>
                  </a:rPr>
                  <a:t>L</a:t>
                </a:r>
                <a:r>
                  <a:rPr lang="en-US" b="0" baseline="-25000" dirty="0" smtClean="0">
                    <a:solidFill>
                      <a:schemeClr val="bg1"/>
                    </a:solidFill>
                    <a:latin typeface="+mn-lt"/>
                  </a:rPr>
                  <a:t>FIR</a:t>
                </a:r>
                <a:r>
                  <a:rPr lang="en-US" b="0" dirty="0" smtClean="0">
                    <a:solidFill>
                      <a:schemeClr val="bg1"/>
                    </a:solidFill>
                    <a:latin typeface="+mn-lt"/>
                  </a:rPr>
                  <a:t>~10</a:t>
                </a:r>
                <a:r>
                  <a:rPr lang="en-US" b="0" baseline="30000" dirty="0" smtClean="0">
                    <a:solidFill>
                      <a:schemeClr val="bg1"/>
                    </a:solidFill>
                    <a:latin typeface="+mn-lt"/>
                  </a:rPr>
                  <a:t>4</a:t>
                </a:r>
                <a:r>
                  <a:rPr lang="en-US" b="0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L</a:t>
                </a:r>
                <a:r>
                  <a:rPr lang="en-US" b="0" baseline="-25000" dirty="0" smtClean="0">
                    <a:solidFill>
                      <a:schemeClr val="bg1"/>
                    </a:solidFill>
                    <a:latin typeface="Wingdings"/>
                    <a:ea typeface="Wingdings"/>
                    <a:cs typeface="Wingdings"/>
                  </a:rPr>
                  <a:t></a:t>
                </a:r>
                <a:endParaRPr lang="en-US" b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>
                <a:off x="3480" y="2496"/>
                <a:ext cx="744" cy="144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>
                <a:off x="3528" y="1872"/>
                <a:ext cx="552" cy="192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4" name="Line 9"/>
          <p:cNvSpPr>
            <a:spLocks noChangeShapeType="1"/>
          </p:cNvSpPr>
          <p:nvPr/>
        </p:nvSpPr>
        <p:spPr bwMode="auto">
          <a:xfrm flipH="1" flipV="1">
            <a:off x="7339261" y="3546789"/>
            <a:ext cx="1118938" cy="664263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8315157" y="3997645"/>
            <a:ext cx="6561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E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870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dirty="0" smtClean="0">
                <a:latin typeface="Gill Sans MT"/>
                <a:cs typeface="Gill Sans MT"/>
              </a:rPr>
              <a:t>Ionized Gas</a:t>
            </a:r>
            <a:endParaRPr lang="en-US" sz="3000" dirty="0">
              <a:latin typeface="Gill Sans MT"/>
              <a:cs typeface="Gill Sans MT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70292" y="936940"/>
            <a:ext cx="4457700" cy="4800600"/>
            <a:chOff x="2880" y="624"/>
            <a:chExt cx="2808" cy="3024"/>
          </a:xfrm>
        </p:grpSpPr>
        <p:pic>
          <p:nvPicPr>
            <p:cNvPr id="32784" name="Picture 6"/>
            <p:cNvPicPr>
              <a:picLocks noChangeAspect="1" noChangeArrowheads="1"/>
            </p:cNvPicPr>
            <p:nvPr/>
          </p:nvPicPr>
          <p:blipFill>
            <a:blip r:embed="rId2"/>
            <a:srcRect l="9091" t="2736" r="15909"/>
            <a:stretch>
              <a:fillRect/>
            </a:stretch>
          </p:blipFill>
          <p:spPr bwMode="auto">
            <a:xfrm>
              <a:off x="2880" y="624"/>
              <a:ext cx="2808" cy="3024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28" y="672"/>
              <a:ext cx="1390" cy="7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FF00"/>
                  </a:solidFill>
                  <a:latin typeface="Gill Sans MT"/>
                  <a:cs typeface="Gill Sans MT"/>
                </a:rPr>
                <a:t>SCUBA </a:t>
              </a:r>
              <a:endParaRPr lang="en-US" b="0" dirty="0" smtClean="0">
                <a:solidFill>
                  <a:srgbClr val="00FF00"/>
                </a:solidFill>
                <a:latin typeface="Gill Sans MT"/>
                <a:cs typeface="Gill Sans MT"/>
              </a:endParaRPr>
            </a:p>
            <a:p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850 </a:t>
              </a:r>
              <a:r>
                <a:rPr lang="en-US" dirty="0" smtClean="0">
                  <a:solidFill>
                    <a:srgbClr val="00FF00"/>
                  </a:solidFill>
                  <a:latin typeface="Symbol" pitchFamily="-65" charset="2"/>
                </a:rPr>
                <a:t>m</a:t>
              </a:r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m dust continuum</a:t>
              </a:r>
              <a:endParaRPr lang="en-US" b="0" dirty="0">
                <a:solidFill>
                  <a:srgbClr val="00FF00"/>
                </a:solidFill>
                <a:latin typeface="Gill Sans MT"/>
                <a:cs typeface="Gill Sans MT"/>
              </a:endParaRPr>
            </a:p>
          </p:txBody>
        </p:sp>
      </p:grpSp>
      <p:pic>
        <p:nvPicPr>
          <p:cNvPr id="28" name="Picture 105" descr="ngc6334_5GHz_bi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5882" r="5389" b="7035"/>
          <a:stretch/>
        </p:blipFill>
        <p:spPr bwMode="auto">
          <a:xfrm>
            <a:off x="5137551" y="936940"/>
            <a:ext cx="3716125" cy="4800600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195891" y="2765740"/>
            <a:ext cx="1343025" cy="17653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3538916" y="4531040"/>
            <a:ext cx="1616076" cy="12065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3546437" y="975041"/>
            <a:ext cx="1608555" cy="1788792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519939" y="412976"/>
            <a:ext cx="4506283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330099"/>
                </a:solidFill>
                <a:latin typeface="Gill Sans MT"/>
                <a:cs typeface="Gill Sans MT"/>
              </a:rPr>
              <a:t>JVLA 6 cm continuum, </a:t>
            </a:r>
            <a:r>
              <a:rPr lang="en-US" dirty="0" smtClean="0">
                <a:solidFill>
                  <a:srgbClr val="330099"/>
                </a:solidFill>
                <a:latin typeface="Gill Sans MT"/>
                <a:cs typeface="Gill Sans MT"/>
              </a:rPr>
              <a:t>20 </a:t>
            </a:r>
            <a:r>
              <a:rPr lang="en-US" dirty="0" err="1" smtClean="0">
                <a:solidFill>
                  <a:srgbClr val="330099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err="1" smtClean="0">
                <a:solidFill>
                  <a:srgbClr val="330099"/>
                </a:solidFill>
                <a:latin typeface="Gill Sans MT"/>
                <a:cs typeface="Gill Sans MT"/>
              </a:rPr>
              <a:t>Jy</a:t>
            </a:r>
            <a:r>
              <a:rPr lang="en-US" dirty="0" smtClean="0">
                <a:solidFill>
                  <a:srgbClr val="330099"/>
                </a:solidFill>
                <a:latin typeface="Gill Sans MT"/>
                <a:cs typeface="Gill Sans MT"/>
              </a:rPr>
              <a:t> rms</a:t>
            </a:r>
            <a:endParaRPr lang="en-US" b="0" dirty="0">
              <a:solidFill>
                <a:srgbClr val="330099"/>
              </a:solidFill>
              <a:latin typeface="Gill Sans MT"/>
              <a:cs typeface="Gill Sans M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475046" y="2613340"/>
            <a:ext cx="2228852" cy="2251076"/>
            <a:chOff x="2820" y="1680"/>
            <a:chExt cx="1404" cy="1418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856" y="2342"/>
              <a:ext cx="115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 </a:t>
              </a:r>
            </a:p>
            <a:p>
              <a:pPr algn="ctr"/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3x10</a:t>
              </a:r>
              <a:r>
                <a:rPr lang="en-US" b="0" baseline="30000" dirty="0" smtClean="0">
                  <a:solidFill>
                    <a:srgbClr val="FFFFFF"/>
                  </a:solidFill>
                  <a:latin typeface="+mn-lt"/>
                </a:rPr>
                <a:t>5</a:t>
              </a:r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 L</a:t>
              </a:r>
              <a:r>
                <a:rPr lang="en-US" b="0" baseline="-250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 smtClean="0">
                <a:solidFill>
                  <a:srgbClr val="FFFFFF"/>
                </a:solidFill>
                <a:latin typeface="+mn-lt"/>
              </a:endParaRPr>
            </a:p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2820" y="1680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I(N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)</a:t>
              </a:r>
            </a:p>
            <a:p>
              <a:pPr algn="ctr"/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10</a:t>
              </a:r>
              <a:r>
                <a:rPr lang="en-US" b="0" baseline="30000" dirty="0" smtClean="0">
                  <a:solidFill>
                    <a:schemeClr val="bg1"/>
                  </a:solidFill>
                  <a:latin typeface="+mn-lt"/>
                </a:rPr>
                <a:t>4</a:t>
              </a:r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</a:rPr>
                <a:t>L</a:t>
              </a:r>
              <a:r>
                <a:rPr lang="en-US" b="0" baseline="-25000" dirty="0" smtClean="0">
                  <a:solidFill>
                    <a:schemeClr val="bg1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3480" y="2496"/>
              <a:ext cx="744" cy="144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3528" y="1872"/>
              <a:ext cx="552" cy="19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071262" y="3065230"/>
            <a:ext cx="17018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O8 star</a:t>
            </a:r>
          </a:p>
          <a:p>
            <a:pPr algn="ctr"/>
            <a:r>
              <a:rPr lang="en-US" b="0" dirty="0" smtClean="0">
                <a:solidFill>
                  <a:schemeClr val="bg1"/>
                </a:solidFill>
                <a:latin typeface="+mn-lt"/>
              </a:rPr>
              <a:t>(5x10</a:t>
            </a:r>
            <a:r>
              <a:rPr lang="en-US" b="0" baseline="30000" dirty="0" smtClean="0">
                <a:solidFill>
                  <a:schemeClr val="bg1"/>
                </a:solidFill>
                <a:latin typeface="+mn-lt"/>
              </a:rPr>
              <a:t>4 </a:t>
            </a:r>
            <a:r>
              <a:rPr lang="en-US" dirty="0" smtClean="0">
                <a:solidFill>
                  <a:srgbClr val="FFFFFF"/>
                </a:solidFill>
              </a:rPr>
              <a:t>L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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b="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6622976" y="3329303"/>
            <a:ext cx="933524" cy="5524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view_fig_44gh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58" y="508000"/>
            <a:ext cx="4947399" cy="5743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Overview of I(N)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82" y="897094"/>
            <a:ext cx="4053297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Brightest source of NH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in sky 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(Forster+ 1987, Kuiper+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1995)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 clumps resolved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Sandell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2000)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JCMT 450 micron, 9” beam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Total mass ≈ 280 M</a:t>
            </a:r>
            <a:r>
              <a:rPr lang="en-US" sz="2000" baseline="-25000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 smtClean="0">
              <a:solidFill>
                <a:srgbClr val="800000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 cores resolved (Hunter +2006)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SMA 1.3mm, 1.5” beam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No red NIR point sources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Only 24um source looks like an outflow cavity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MM line emission resolved (Brogan+ 2009)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Gill Sans MT" pitchFamily="34" charset="0"/>
                <a:cs typeface="Gill Sans" pitchFamily="17" charset="0"/>
              </a:rPr>
              <a:t>Multiple outflows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latin typeface="Gill Sans MT" pitchFamily="34" charset="0"/>
                <a:cs typeface="Gill Sans" pitchFamily="17" charset="0"/>
              </a:rPr>
              <a:t>44 GHz Class I methanol masers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D43B28-D178-B54F-80F0-D63E2F64493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6"/>
          <p:cNvSpPr>
            <a:spLocks noGrp="1"/>
          </p:cNvSpPr>
          <p:nvPr>
            <p:ph type="title" idx="4294967295"/>
          </p:nvPr>
        </p:nvSpPr>
        <p:spPr>
          <a:xfrm>
            <a:off x="196457" y="98848"/>
            <a:ext cx="8488380" cy="675400"/>
          </a:xfrm>
        </p:spPr>
        <p:txBody>
          <a:bodyPr/>
          <a:lstStyle/>
          <a:p>
            <a:r>
              <a:rPr lang="en-US" sz="2800" dirty="0">
                <a:latin typeface="Gill Sans MT" charset="0"/>
                <a:ea typeface="ＭＳ Ｐゴシック" charset="0"/>
              </a:rPr>
              <a:t>New </a:t>
            </a:r>
            <a:r>
              <a:rPr lang="en-US" sz="2800" dirty="0" smtClean="0">
                <a:latin typeface="Gill Sans MT" charset="0"/>
                <a:ea typeface="ＭＳ Ｐゴシック" charset="0"/>
              </a:rPr>
              <a:t>SMA very</a:t>
            </a:r>
            <a:r>
              <a:rPr lang="en-US" sz="2800" dirty="0">
                <a:latin typeface="Gill Sans MT" charset="0"/>
                <a:ea typeface="ＭＳ Ｐゴシック" charset="0"/>
              </a:rPr>
              <a:t>-extended </a:t>
            </a:r>
            <a:r>
              <a:rPr lang="en-US" sz="2800" dirty="0" err="1" smtClean="0">
                <a:latin typeface="Gill Sans MT" charset="0"/>
                <a:ea typeface="ＭＳ Ｐゴシック" charset="0"/>
              </a:rPr>
              <a:t>config</a:t>
            </a:r>
            <a:r>
              <a:rPr lang="en-US" sz="2800" dirty="0" smtClean="0">
                <a:latin typeface="Gill Sans MT" charset="0"/>
                <a:ea typeface="ＭＳ Ｐゴシック" charset="0"/>
              </a:rPr>
              <a:t>. data (</a:t>
            </a:r>
            <a:r>
              <a:rPr lang="en-US" sz="2800" dirty="0">
                <a:latin typeface="Gill Sans MT" charset="0"/>
                <a:ea typeface="ＭＳ Ｐゴシック" charset="0"/>
              </a:rPr>
              <a:t>0.7”x0.4”</a:t>
            </a:r>
            <a:r>
              <a:rPr lang="en-US" sz="2800" dirty="0" smtClean="0">
                <a:latin typeface="Gill Sans MT" charset="0"/>
                <a:ea typeface="ＭＳ Ｐゴシック" charset="0"/>
              </a:rPr>
              <a:t>)</a:t>
            </a:r>
            <a:r>
              <a:rPr lang="en-US" sz="3600" dirty="0">
                <a:solidFill>
                  <a:srgbClr val="C0504D"/>
                </a:solidFill>
                <a:latin typeface="Gill Sans MT" charset="0"/>
                <a:ea typeface="ＭＳ Ｐゴシック" charset="0"/>
              </a:rPr>
              <a:t/>
            </a:r>
            <a:br>
              <a:rPr lang="en-US" sz="3600" dirty="0">
                <a:solidFill>
                  <a:srgbClr val="C0504D"/>
                </a:solidFill>
                <a:latin typeface="Gill Sans MT" charset="0"/>
                <a:ea typeface="ＭＳ Ｐゴシック" charset="0"/>
              </a:rPr>
            </a:br>
            <a:endParaRPr lang="en-US" dirty="0">
              <a:latin typeface="Gill Sans MT" charset="0"/>
              <a:ea typeface="ＭＳ Ｐゴシック" charset="0"/>
            </a:endParaRPr>
          </a:p>
        </p:txBody>
      </p:sp>
      <p:sp>
        <p:nvSpPr>
          <p:cNvPr id="194562" name="Rectangle 7"/>
          <p:cNvSpPr>
            <a:spLocks noGrp="1"/>
          </p:cNvSpPr>
          <p:nvPr>
            <p:ph type="body" idx="4294967295"/>
          </p:nvPr>
        </p:nvSpPr>
        <p:spPr>
          <a:xfrm>
            <a:off x="196457" y="993994"/>
            <a:ext cx="3183773" cy="5362356"/>
          </a:xfrm>
        </p:spPr>
        <p:txBody>
          <a:bodyPr/>
          <a:lstStyle/>
          <a:p>
            <a:pPr marL="227013" indent="-227013"/>
            <a:r>
              <a:rPr lang="en-US" sz="1800" dirty="0" smtClean="0">
                <a:latin typeface="Gill Sans MT" charset="0"/>
                <a:ea typeface="ＭＳ Ｐゴシック" charset="0"/>
              </a:rPr>
              <a:t>24 compact mm sources</a:t>
            </a:r>
          </a:p>
          <a:p>
            <a:pPr marL="627063" lvl="1" indent="-227013"/>
            <a:r>
              <a:rPr lang="en-US" sz="18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Weakest is 17 mJy, all are &gt; 5.2 sigma</a:t>
            </a:r>
          </a:p>
          <a:p>
            <a:pPr marL="627063" lvl="1" indent="-227013"/>
            <a:r>
              <a:rPr lang="en-US" sz="18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3 coincident with H</a:t>
            </a:r>
            <a:r>
              <a:rPr lang="en-US" sz="1800" baseline="-250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2</a:t>
            </a:r>
            <a:r>
              <a:rPr lang="en-US" sz="18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O masers</a:t>
            </a:r>
          </a:p>
          <a:p>
            <a:pPr marL="227013" indent="-227013"/>
            <a:r>
              <a:rPr lang="en-US" sz="1800" smtClean="0">
                <a:latin typeface="Gill Sans MT" charset="0"/>
                <a:ea typeface="ＭＳ Ｐゴシック" charset="0"/>
              </a:rPr>
              <a:t>2 </a:t>
            </a:r>
            <a:r>
              <a:rPr lang="en-US" sz="1800" dirty="0" smtClean="0">
                <a:latin typeface="Gill Sans MT" charset="0"/>
                <a:ea typeface="ＭＳ Ｐゴシック" charset="0"/>
              </a:rPr>
              <a:t>new sources at 6 cm </a:t>
            </a:r>
          </a:p>
          <a:p>
            <a:pPr marL="627063" lvl="1" indent="-227013"/>
            <a:r>
              <a:rPr lang="en-US" sz="18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one coincident with H</a:t>
            </a:r>
            <a:r>
              <a:rPr lang="en-US" sz="1800" baseline="-250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2</a:t>
            </a:r>
            <a:r>
              <a:rPr lang="en-US" sz="1800" dirty="0" smtClean="0">
                <a:solidFill>
                  <a:srgbClr val="800000"/>
                </a:solidFill>
                <a:latin typeface="Gill Sans MT" charset="0"/>
                <a:ea typeface="ＭＳ Ｐゴシック" charset="0"/>
              </a:rPr>
              <a:t>O maser</a:t>
            </a:r>
          </a:p>
          <a:p>
            <a:pPr marL="227013" indent="-227013"/>
            <a:r>
              <a:rPr lang="en-US" sz="1800" dirty="0" smtClean="0">
                <a:latin typeface="Gill Sans MT" charset="0"/>
                <a:ea typeface="ＭＳ Ｐゴシック" charset="0"/>
              </a:rPr>
              <a:t># Density ~ 660 pc</a:t>
            </a:r>
            <a:r>
              <a:rPr lang="en-US" sz="1800" baseline="30000" dirty="0" smtClean="0">
                <a:latin typeface="Gill Sans MT" charset="0"/>
                <a:ea typeface="ＭＳ Ｐゴシック" charset="0"/>
              </a:rPr>
              <a:t>-3</a:t>
            </a:r>
          </a:p>
          <a:p>
            <a:pPr marL="227013" indent="-227013"/>
            <a:r>
              <a:rPr lang="en-US" sz="1800" dirty="0" smtClean="0">
                <a:latin typeface="Gill Sans MT" charset="0"/>
                <a:ea typeface="ＭＳ Ｐゴシック" charset="0"/>
              </a:rPr>
              <a:t>None coincide with X-ray sources</a:t>
            </a:r>
          </a:p>
          <a:p>
            <a:pPr marL="227013" indent="-227013"/>
            <a:r>
              <a:rPr lang="en-US" sz="1800" dirty="0" smtClean="0">
                <a:latin typeface="Gill Sans MT" charset="0"/>
                <a:ea typeface="ＭＳ Ｐゴシック" charset="0"/>
              </a:rPr>
              <a:t>Mass range ~ 0.4-</a:t>
            </a:r>
            <a:r>
              <a:rPr lang="en-US" sz="1800" dirty="0">
                <a:latin typeface="Gill Sans MT" charset="0"/>
                <a:ea typeface="ＭＳ Ｐゴシック" charset="0"/>
              </a:rPr>
              <a:t>1</a:t>
            </a:r>
            <a:r>
              <a:rPr lang="en-US" sz="1800" dirty="0" smtClean="0">
                <a:latin typeface="Gill Sans MT" charset="0"/>
                <a:ea typeface="ＭＳ Ｐゴシック" charset="0"/>
              </a:rPr>
              <a:t>0  </a:t>
            </a:r>
            <a:r>
              <a:rPr lang="en-US" sz="1800" dirty="0" err="1" smtClean="0">
                <a:latin typeface="Gill Sans MT" charset="0"/>
                <a:ea typeface="ＭＳ Ｐゴシック" charset="0"/>
              </a:rPr>
              <a:t>Msun</a:t>
            </a:r>
            <a:endParaRPr lang="en-US" sz="1800" dirty="0" smtClean="0">
              <a:latin typeface="Gill Sans MT" charset="0"/>
              <a:ea typeface="ＭＳ Ｐゴシック" charset="0"/>
            </a:endParaRPr>
          </a:p>
          <a:p>
            <a:pPr marL="227013" indent="-227013"/>
            <a:r>
              <a:rPr lang="en-US" sz="1800" dirty="0" smtClean="0">
                <a:latin typeface="Gill Sans MT" charset="0"/>
                <a:ea typeface="ＭＳ Ｐゴシック" charset="0"/>
              </a:rPr>
              <a:t>Most unresolved,  &lt; 650 AU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u="sng" dirty="0" err="1" smtClean="0">
                <a:latin typeface="Gill Sans MT" charset="0"/>
                <a:ea typeface="ＭＳ Ｐゴシック" charset="0"/>
              </a:rPr>
              <a:t>Protostellar</a:t>
            </a:r>
            <a:r>
              <a:rPr lang="en-US" sz="1800" u="sng" dirty="0" smtClean="0">
                <a:latin typeface="Gill Sans MT" charset="0"/>
                <a:ea typeface="ＭＳ Ｐゴシック" charset="0"/>
              </a:rPr>
              <a:t> disks</a:t>
            </a:r>
          </a:p>
        </p:txBody>
      </p:sp>
      <p:pic>
        <p:nvPicPr>
          <p:cNvPr id="7" name="Content Placeholder 7" descr="overview_fig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-1215" r="2161" b="-1"/>
          <a:stretch/>
        </p:blipFill>
        <p:spPr>
          <a:xfrm>
            <a:off x="3380230" y="774248"/>
            <a:ext cx="4983050" cy="5766024"/>
          </a:xfrm>
        </p:spPr>
      </p:pic>
      <p:pic>
        <p:nvPicPr>
          <p:cNvPr id="2" name="Picture 1" descr="fig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0230" y="774248"/>
            <a:ext cx="5727700" cy="5727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686880" y="6356350"/>
            <a:ext cx="2133600" cy="365125"/>
          </a:xfrm>
        </p:spPr>
        <p:txBody>
          <a:bodyPr/>
          <a:lstStyle/>
          <a:p>
            <a:pPr>
              <a:defRPr/>
            </a:pPr>
            <a:fld id="{571C3577-962D-E746-89A7-47EAAD1AC7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380" y="489943"/>
            <a:ext cx="7367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C0504D"/>
                </a:solidFill>
                <a:latin typeface="Gill Sans MT" charset="0"/>
              </a:rPr>
              <a:t>significant reduction in </a:t>
            </a:r>
            <a:r>
              <a:rPr lang="en-US" sz="2000" dirty="0" smtClean="0">
                <a:solidFill>
                  <a:srgbClr val="C0504D"/>
                </a:solidFill>
                <a:latin typeface="Gill Sans MT" charset="0"/>
              </a:rPr>
              <a:t>confusion!                      </a:t>
            </a:r>
            <a:r>
              <a:rPr lang="en-US" sz="2000" u="sng" dirty="0" smtClean="0">
                <a:solidFill>
                  <a:srgbClr val="000099"/>
                </a:solidFill>
                <a:hlinkClick r:id="rId4" tooltip="Abstract"/>
              </a:rPr>
              <a:t>arXiv</a:t>
            </a:r>
            <a:r>
              <a:rPr lang="en-US" sz="2000" u="sng" dirty="0">
                <a:solidFill>
                  <a:srgbClr val="000099"/>
                </a:solidFill>
                <a:hlinkClick r:id="rId4" tooltip="Abstract"/>
              </a:rPr>
              <a:t>:1405.0496</a:t>
            </a:r>
            <a:endParaRPr lang="en-US" sz="2000" u="sng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158"/>
          </a:xfrm>
        </p:spPr>
        <p:txBody>
          <a:bodyPr/>
          <a:lstStyle/>
          <a:p>
            <a:r>
              <a:rPr lang="en-US" sz="2800" dirty="0" smtClean="0"/>
              <a:t>Analysis of protocluster structure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15" y="1349144"/>
            <a:ext cx="4273994" cy="4525963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of edges connecting </a:t>
            </a:r>
            <a:r>
              <a:rPr lang="en-US" dirty="0" smtClean="0"/>
              <a:t>a set of points that possess </a:t>
            </a:r>
            <a:r>
              <a:rPr lang="en-US" dirty="0"/>
              <a:t>the smallest sum of edge </a:t>
            </a:r>
            <a:r>
              <a:rPr lang="en-US" dirty="0" smtClean="0"/>
              <a:t>lengths (and has no closed loops)</a:t>
            </a:r>
          </a:p>
          <a:p>
            <a:r>
              <a:rPr lang="en-US" dirty="0" smtClean="0"/>
              <a:t>Q-parameter devised by Cartwright &amp; Whitworth (2004)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7" descr="fig10.eps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-1114" r="-3775" b="-9745"/>
          <a:stretch/>
        </p:blipFill>
        <p:spPr>
          <a:xfrm>
            <a:off x="4633509" y="1168400"/>
            <a:ext cx="4229100" cy="5435600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8356"/>
              </p:ext>
            </p:extLst>
          </p:nvPr>
        </p:nvGraphicFramePr>
        <p:xfrm>
          <a:off x="755650" y="3541116"/>
          <a:ext cx="3281613" cy="205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42" name="Equation" r:id="rId4" imgW="1866900" imgH="1168400" progId="Equation.3">
                  <p:embed/>
                </p:oleObj>
              </mc:Choice>
              <mc:Fallback>
                <p:oleObj name="Equation" r:id="rId4" imgW="1866900" imgH="11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650" y="3541116"/>
                        <a:ext cx="3281613" cy="2053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54105" y="1310544"/>
            <a:ext cx="1411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i="1" dirty="0" err="1" smtClean="0">
                <a:latin typeface="Gill Sans MT" pitchFamily="34" charset="0"/>
                <a:cs typeface="Gill Sans" pitchFamily="17" charset="0"/>
              </a:rPr>
              <a:t>R</a:t>
            </a:r>
            <a:r>
              <a:rPr lang="en-US" sz="2000" i="1" baseline="-25000" dirty="0" err="1" smtClean="0">
                <a:latin typeface="Gill Sans MT" pitchFamily="34" charset="0"/>
                <a:cs typeface="Gill Sans" pitchFamily="17" charset="0"/>
              </a:rPr>
              <a:t>cluster</a:t>
            </a: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 = 32”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1483" y="5521164"/>
            <a:ext cx="328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*Correlation length = mean separation between all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6332" y="887479"/>
            <a:ext cx="393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Gill Sans MT"/>
                <a:cs typeface="Gill Sans MT"/>
              </a:rPr>
              <a:t>Minimum spanning tree (</a:t>
            </a:r>
            <a:r>
              <a:rPr lang="en-US" dirty="0" smtClean="0">
                <a:solidFill>
                  <a:srgbClr val="800000"/>
                </a:solidFill>
                <a:latin typeface="Gill Sans MT"/>
                <a:cs typeface="Gill Sans MT"/>
              </a:rPr>
              <a:t>MST)</a:t>
            </a:r>
            <a:endParaRPr lang="en-US" dirty="0">
              <a:solidFill>
                <a:srgbClr val="800000"/>
              </a:solidFill>
              <a:latin typeface="Gill Sans MT"/>
              <a:cs typeface="Gill Sans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53455" y="848879"/>
            <a:ext cx="2173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 MT"/>
                <a:cs typeface="Gill Sans MT"/>
              </a:rPr>
              <a:t>NGC 6334 I(N)</a:t>
            </a:r>
            <a:endParaRPr lang="en-US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0141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Q-parameter of the Minimum Spanning Tree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1223665"/>
            <a:ext cx="4305300" cy="8223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Q-parameter reflects the degree of central concentration, </a:t>
            </a:r>
            <a:r>
              <a:rPr lang="en-US" sz="2400" dirty="0" smtClean="0">
                <a:latin typeface="Lucida Grande"/>
                <a:ea typeface="Lucida Grande"/>
                <a:cs typeface="Lucida Grande"/>
              </a:rPr>
              <a:t>α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632531"/>
              </p:ext>
            </p:extLst>
          </p:nvPr>
        </p:nvGraphicFramePr>
        <p:xfrm>
          <a:off x="457201" y="1993262"/>
          <a:ext cx="4038600" cy="212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62" name="Equation" r:id="rId3" imgW="2095500" imgH="1104900" progId="Equation.3">
                  <p:embed/>
                </p:oleObj>
              </mc:Choice>
              <mc:Fallback>
                <p:oleObj name="Equation" r:id="rId3" imgW="20955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1" y="1993262"/>
                        <a:ext cx="4038600" cy="2129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071" t="10748" r="655"/>
          <a:stretch/>
        </p:blipFill>
        <p:spPr>
          <a:xfrm>
            <a:off x="4504267" y="1007533"/>
            <a:ext cx="4572000" cy="3023348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680522" y="3882417"/>
            <a:ext cx="68214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Taurus:  Q = 0.47           </a:t>
            </a:r>
            <a:r>
              <a:rPr lang="en-US" sz="2400" dirty="0" err="1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</a:rPr>
              <a:t>Ophiuchus</a:t>
            </a:r>
            <a:r>
              <a:rPr lang="en-US" sz="2400" dirty="0" smtClean="0">
                <a:solidFill>
                  <a:srgbClr val="800000"/>
                </a:solidFill>
              </a:rPr>
              <a:t>:  Q = 0.85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-6111" t="19779" r="1"/>
          <a:stretch/>
        </p:blipFill>
        <p:spPr>
          <a:xfrm>
            <a:off x="4504267" y="4285941"/>
            <a:ext cx="3453940" cy="2185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885" t="17084" r="-14096"/>
          <a:stretch/>
        </p:blipFill>
        <p:spPr>
          <a:xfrm>
            <a:off x="1597422" y="4285941"/>
            <a:ext cx="2971848" cy="21851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85900" y="3290750"/>
            <a:ext cx="150853" cy="122891"/>
          </a:xfrm>
          <a:prstGeom prst="ellipse">
            <a:avLst/>
          </a:prstGeom>
          <a:solidFill>
            <a:srgbClr val="0000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09055" y="1707484"/>
            <a:ext cx="150853" cy="122891"/>
          </a:xfrm>
          <a:prstGeom prst="ellipse">
            <a:avLst/>
          </a:prstGeom>
          <a:solidFill>
            <a:srgbClr val="8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28718" y="6131275"/>
            <a:ext cx="793837" cy="339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17212</TotalTime>
  <Words>1532</Words>
  <Application>Microsoft Macintosh PowerPoint</Application>
  <PresentationFormat>On-screen Show (4:3)</PresentationFormat>
  <Paragraphs>216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NRAOTownHall_AAS_Austin_template</vt:lpstr>
      <vt:lpstr>Title Slide - NTC</vt:lpstr>
      <vt:lpstr>Title Slide - GBT</vt:lpstr>
      <vt:lpstr>Title Slide - Green Bank Science Center</vt:lpstr>
      <vt:lpstr>Title Blank Slide - SOC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Blue Image Bottom Bar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Equation</vt:lpstr>
      <vt:lpstr>Observational Challenges to Measuring Protocluster Multiplicity and Evolution</vt:lpstr>
      <vt:lpstr>Outline</vt:lpstr>
      <vt:lpstr>Example protoclusters with 7 or more members</vt:lpstr>
      <vt:lpstr>The NGC6334 Star Forming Complex</vt:lpstr>
      <vt:lpstr>Ionized Gas</vt:lpstr>
      <vt:lpstr>Overview of I(N)</vt:lpstr>
      <vt:lpstr>New SMA very-extended config. data (0.7”x0.4”) </vt:lpstr>
      <vt:lpstr>Analysis of protocluster structure</vt:lpstr>
      <vt:lpstr>Q-parameter of the Minimum Spanning Tree</vt:lpstr>
      <vt:lpstr>Q-parameter as evolutionary indicator?</vt:lpstr>
      <vt:lpstr>Protocluster dynamics:   Hot cores</vt:lpstr>
      <vt:lpstr>Six hot cores detected in CH3CN</vt:lpstr>
      <vt:lpstr>Future challenges – 1 Proper motion of protocluster members (a crazy idea?)</vt:lpstr>
      <vt:lpstr>Future challenges – 2a Obtaining a complete census of protocluster members</vt:lpstr>
      <vt:lpstr>Future challenges – 2b Obtaining a complete census of protocluster members</vt:lpstr>
      <vt:lpstr>Future challenges – 3 Tracing innermost accretion structures</vt:lpstr>
      <vt:lpstr>Future challenges – 4a Measuring individual cluster members:  Luminosity</vt:lpstr>
      <vt:lpstr>Future challenges – 4b Measuring individual cluster members:  Mass</vt:lpstr>
      <vt:lpstr>PowerPoint Presentation</vt:lpstr>
      <vt:lpstr>Future challenges – 6 Measuring individual cluster members:  Age</vt:lpstr>
      <vt:lpstr>Summary</vt:lpstr>
      <vt:lpstr>PowerPoint Presentation</vt:lpstr>
      <vt:lpstr>Uncertainty in variance</vt:lpstr>
      <vt:lpstr>Future challenges – 3 Measuring individual cluster members:  Mass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Todd</cp:lastModifiedBy>
  <cp:revision>280</cp:revision>
  <dcterms:created xsi:type="dcterms:W3CDTF">2009-03-03T19:26:39Z</dcterms:created>
  <dcterms:modified xsi:type="dcterms:W3CDTF">2014-07-08T19:05:33Z</dcterms:modified>
</cp:coreProperties>
</file>