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3648" r:id="rId5"/>
    <p:sldMasterId id="2147485564" r:id="rId6"/>
    <p:sldMasterId id="2147484676" r:id="rId7"/>
    <p:sldMasterId id="2147484858" r:id="rId8"/>
    <p:sldMasterId id="2147484957" r:id="rId9"/>
    <p:sldMasterId id="2147484959" r:id="rId10"/>
    <p:sldMasterId id="2147483660" r:id="rId11"/>
    <p:sldMasterId id="2147483682" r:id="rId12"/>
    <p:sldMasterId id="2147484666" r:id="rId13"/>
    <p:sldMasterId id="2147484373" r:id="rId14"/>
    <p:sldMasterId id="2147485800" r:id="rId15"/>
    <p:sldMasterId id="2147484374" r:id="rId16"/>
    <p:sldMasterId id="2147485062" r:id="rId17"/>
    <p:sldMasterId id="2147485186" r:id="rId18"/>
    <p:sldMasterId id="2147486068" r:id="rId19"/>
    <p:sldMasterId id="2147486080" r:id="rId20"/>
  </p:sldMasterIdLst>
  <p:notesMasterIdLst>
    <p:notesMasterId r:id="rId51"/>
  </p:notesMasterIdLst>
  <p:handoutMasterIdLst>
    <p:handoutMasterId r:id="rId52"/>
  </p:handoutMasterIdLst>
  <p:sldIdLst>
    <p:sldId id="257" r:id="rId21"/>
    <p:sldId id="302" r:id="rId22"/>
    <p:sldId id="314" r:id="rId23"/>
    <p:sldId id="304" r:id="rId24"/>
    <p:sldId id="309" r:id="rId25"/>
    <p:sldId id="297" r:id="rId26"/>
    <p:sldId id="300" r:id="rId27"/>
    <p:sldId id="301" r:id="rId28"/>
    <p:sldId id="295" r:id="rId29"/>
    <p:sldId id="298" r:id="rId30"/>
    <p:sldId id="287" r:id="rId31"/>
    <p:sldId id="310" r:id="rId32"/>
    <p:sldId id="296" r:id="rId33"/>
    <p:sldId id="259" r:id="rId34"/>
    <p:sldId id="299" r:id="rId35"/>
    <p:sldId id="303" r:id="rId36"/>
    <p:sldId id="313" r:id="rId37"/>
    <p:sldId id="306" r:id="rId38"/>
    <p:sldId id="258" r:id="rId39"/>
    <p:sldId id="293" r:id="rId40"/>
    <p:sldId id="290" r:id="rId41"/>
    <p:sldId id="307" r:id="rId42"/>
    <p:sldId id="308" r:id="rId43"/>
    <p:sldId id="291" r:id="rId44"/>
    <p:sldId id="311" r:id="rId45"/>
    <p:sldId id="294" r:id="rId46"/>
    <p:sldId id="312" r:id="rId47"/>
    <p:sldId id="286" r:id="rId48"/>
    <p:sldId id="289" r:id="rId49"/>
    <p:sldId id="292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99"/>
    <a:srgbClr val="8CC7EA"/>
    <a:srgbClr val="EAEAEA"/>
    <a:srgbClr val="66CCFF"/>
    <a:srgbClr val="99CCFF"/>
    <a:srgbClr val="330099"/>
    <a:srgbClr val="990033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7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30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627D12-79FA-F940-9612-0AD6E1750519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AE7200B-429C-864A-8E67-FE5F57102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92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35D8BE-B64F-A440-A13A-92E0D9C08450}" type="datetime1">
              <a:rPr lang="en-US"/>
              <a:pPr>
                <a:defRPr/>
              </a:pPr>
              <a:t>6/8/14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E9EA86-8800-AC48-9E76-992B97018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723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859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906DF-9B5B-404B-A0D9-20D884722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701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15C20-200B-1F48-8B0D-8F9BFEAC2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41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3DD28-47A9-7045-8544-5FEBBD73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51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A31FC-3B65-A346-95A7-4726E87C4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D8F8-7F76-C941-8676-B989B664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795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2AA9-0331-8F4A-AE89-1002E5ED9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3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A7CE-D623-6D40-B693-0A136FF5D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188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9FC2-0C74-4646-A997-6AB377BEA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10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63502-1499-9E46-9E19-D142A5549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5DB9-B7D8-184A-B210-9D21D1ADF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3B28-D178-B54F-80F0-D63E2F644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91A4-32CF-CF42-BB02-0DE845D69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B475-E6B9-FB45-9262-29D5BCF7F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E665-8027-6D4C-B953-46E005B49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2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C208C-87C4-5546-8652-9A21334C9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7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414E3-E7FD-B04B-9DBC-2DE148A7E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56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C754E-9D9F-F743-B485-25A3AFF32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11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C3577-962D-E746-89A7-47EAAD1AC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5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24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37D6D-B555-9C45-B613-1AD82256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9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51262-FDF7-1D40-96E2-8568AF1F0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3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2EF2-0C45-1D4D-9747-BB14E75FE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19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1604D-43F4-7846-9EA6-00317D1AE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16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1AD89-A1D2-954E-B276-CA69A044F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998D-0E90-3C42-BAD6-100B16D44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5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933B-B464-0F47-9FF8-EF6B2E480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5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5094-65BC-3845-8BEB-E515D366E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2305F-B717-A04D-AEF4-401D8516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2821-EFFB-DB41-92B4-E2ED6CEFA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3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69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F9D3-570F-9541-AA55-5EFCE246D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2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3A100-C8A7-4446-9D58-382FEEBB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5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644E8-BE1B-2B40-85E0-475AEF788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0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DF6D4-5D84-2947-9473-833791E3F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97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30B8-A468-AD4E-911B-875A315A7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26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99D92-2BC5-5940-A8E5-26BE56EBF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13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ED2E-FCF2-B840-9D76-E1777FD59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6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9817-7BCD-EB4F-B869-369CAAA0B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1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5518-0A9F-004D-B8A9-FFDCBBD6F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0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077C-B08A-EB45-A67B-A08DEB6EA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9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24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D7BB9-FB22-1C40-AB3A-46F4EF0E6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FF1BF-0420-3541-B7CC-5CA18AF86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2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F0CE6-9724-5F4C-BA8B-6B7AC2A07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BA78-8231-9540-A0FD-0AA04393F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1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218E7-4B7D-6541-96C3-2BCFB1E68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34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8B58-BA00-F041-94C6-F410B96EF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9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E33AB-CF84-004E-81AA-D55FABDC4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1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6BC69-739D-E84E-8E8B-33CFFC32D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8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923A-6F7F-7149-8803-E94DE4B1A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44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7690C-4A2D-4042-AC4C-A31FE127D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" name="Group 17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901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566C2-072B-E745-9B24-B599CFE4D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7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6609-9F4D-864C-95F3-79D7CA2D4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0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84F8-79F3-A341-A76E-A858F2806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1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EBC5-DA0D-5A4B-865D-E0055F59E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4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E0B5-D969-FE43-BAD1-F93CF6961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919C1-3E0E-5049-99A9-5A52FC684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39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A8456-5132-E04F-BB21-A244A4083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56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83F5-D91D-544C-9320-F3F830F9C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5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045DE-2F9C-3740-994E-6062479EE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0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C39A-1137-0547-9727-EA87233DB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6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078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9C758-1D5B-294E-B715-93B22A12A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80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EA9E6-629F-C446-834A-6111104A2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267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AEE1-1CF2-F847-AB92-704381FE3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6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7963F-A0E9-1B43-AC23-70AA15FFA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7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C22B4-1979-4D47-85E0-665AFB842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90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9AB85-56EC-E044-8FBA-B7CAB9E3A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0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D7AC-D95C-6A40-9374-EC00EB3E3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41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ED53-500D-8144-B768-F91594784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01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A9B01-7CF4-584A-AA6F-763F3CA59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02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1E55-35B5-4647-B7DE-A0337D83D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59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AD1B-5821-3941-BEBB-6FB49AF3A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090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9CEE2-B1BB-9F4B-B7C1-ABE866CC8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19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DC037-C149-6943-9DED-7A0BB35D4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6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EA565-1EB7-154F-87CD-83DD2540C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6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7B45-91A1-0749-AF3D-31A324E84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055F-E822-0E42-8D87-9D62E1C74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861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F054-C199-104B-9AC3-2A7843186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12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29E1-20ED-4E40-8C8F-741536B34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1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79497-1639-8A4E-9BF9-72B822DFE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4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B165A-5F6E-AB45-8F27-CD1A96015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35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557AB-DA60-EE45-96CD-FD16B042B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74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BB14-1631-374A-9ECC-0E5CB074D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67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45E-8B07-834F-A7B0-D25C7E5C0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936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BF59-608F-5B4C-8A2B-63C27E627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672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9D63-6624-3745-9681-E0B334D45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17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A93D-0A50-7947-90D3-986051ED9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54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1FB76-4FEE-944D-A123-BF7951BDC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81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19CA2-3FE8-0044-A75F-2D1666A01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78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ED0C-B885-8448-B0EA-8D342CFEC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59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59138-7D3C-1E45-8AA8-166C9A452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9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7770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DAD4-A94F-0B4C-82ED-903486CAD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06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2C86D-A159-8547-9F03-39A261204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040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5317A-62CD-7949-8474-25A183437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13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37FCF-F86D-7940-934B-44F285AFA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7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91A5-38EE-BA49-A2BE-135E390C0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78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1473E-2182-954E-BED9-D8A31AB1B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3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36D2E-7B29-1F41-974E-1058EA591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8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38EC2-E9E9-9144-96C6-3A21F482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05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C6FDC-5E73-7C46-ACB2-EF2F2C827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84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3C36-B0AC-464B-A69D-75C8E819B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11.xml"/><Relationship Id="rId10" Type="http://schemas.openxmlformats.org/officeDocument/2006/relationships/image" Target="../media/image14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theme" Target="../theme/theme12.xml"/><Relationship Id="rId8" Type="http://schemas.openxmlformats.org/officeDocument/2006/relationships/image" Target="../media/image15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theme" Target="../theme/theme13.xml"/><Relationship Id="rId9" Type="http://schemas.openxmlformats.org/officeDocument/2006/relationships/image" Target="../media/image16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14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15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16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17.xml"/><Relationship Id="rId13" Type="http://schemas.openxmlformats.org/officeDocument/2006/relationships/image" Target="../media/image17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18.xml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19.xml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20.xml"/><Relationship Id="rId13" Type="http://schemas.openxmlformats.org/officeDocument/2006/relationships/image" Target="../media/image17.jpeg"/><Relationship Id="rId14" Type="http://schemas.openxmlformats.org/officeDocument/2006/relationships/image" Target="../media/image18.pn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205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7EE6EF10-A584-104E-8A2C-F88E99427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7413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7414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741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EBB13C31-9B3E-D947-8882-B4631478B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46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62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5" r:id="rId1"/>
    <p:sldLayoutId id="2147486256" r:id="rId2"/>
    <p:sldLayoutId id="2147486257" r:id="rId3"/>
    <p:sldLayoutId id="2147486258" r:id="rId4"/>
    <p:sldLayoutId id="2147486259" r:id="rId5"/>
    <p:sldLayoutId id="2147486260" r:id="rId6"/>
    <p:sldLayoutId id="2147486261" r:id="rId7"/>
    <p:sldLayoutId id="2147486262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58F4425-63D6-4844-B812-3320F0645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0" r:id="rId1"/>
    <p:sldLayoutId id="2147486263" r:id="rId2"/>
    <p:sldLayoutId id="2147486264" r:id="rId3"/>
    <p:sldLayoutId id="2147486265" r:id="rId4"/>
    <p:sldLayoutId id="2147486391" r:id="rId5"/>
    <p:sldLayoutId id="2147486266" r:id="rId6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9957926F-7E62-F046-9EB3-5FE5A14BA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2ED1693-608B-DB44-A8D2-5D24F176E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  <p:sldLayoutId id="2147486286" r:id="rId6"/>
    <p:sldLayoutId id="2147486287" r:id="rId7"/>
    <p:sldLayoutId id="2147486288" r:id="rId8"/>
    <p:sldLayoutId id="2147486289" r:id="rId9"/>
    <p:sldLayoutId id="2147486290" r:id="rId10"/>
    <p:sldLayoutId id="214748629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189C02C-C98B-A644-8356-03ECA7F28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2" r:id="rId1"/>
    <p:sldLayoutId id="2147486293" r:id="rId2"/>
    <p:sldLayoutId id="2147486294" r:id="rId3"/>
    <p:sldLayoutId id="2147486295" r:id="rId4"/>
    <p:sldLayoutId id="2147486296" r:id="rId5"/>
    <p:sldLayoutId id="2147486297" r:id="rId6"/>
    <p:sldLayoutId id="2147486298" r:id="rId7"/>
    <p:sldLayoutId id="2147486299" r:id="rId8"/>
    <p:sldLayoutId id="2147486300" r:id="rId9"/>
    <p:sldLayoutId id="2147486301" r:id="rId10"/>
    <p:sldLayoutId id="214748630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363B4A2A-8533-2E46-B897-842503BE1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318" r:id="rId2"/>
    <p:sldLayoutId id="2147486319" r:id="rId3"/>
    <p:sldLayoutId id="2147486320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975F8F16-AA77-0B48-81FD-EBD978B6C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9" r:id="rId1"/>
    <p:sldLayoutId id="2147486340" r:id="rId2"/>
    <p:sldLayoutId id="2147486341" r:id="rId3"/>
    <p:sldLayoutId id="2147486342" r:id="rId4"/>
    <p:sldLayoutId id="2147486343" r:id="rId5"/>
    <p:sldLayoutId id="2147486344" r:id="rId6"/>
    <p:sldLayoutId id="2147486345" r:id="rId7"/>
    <p:sldLayoutId id="2147486346" r:id="rId8"/>
    <p:sldLayoutId id="2147486347" r:id="rId9"/>
    <p:sldLayoutId id="2147486348" r:id="rId10"/>
    <p:sldLayoutId id="214748634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0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53A0E93-37DC-D94C-A250-26D31574F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0" r:id="rId1"/>
    <p:sldLayoutId id="2147486351" r:id="rId2"/>
    <p:sldLayoutId id="2147486352" r:id="rId3"/>
    <p:sldLayoutId id="2147486353" r:id="rId4"/>
    <p:sldLayoutId id="2147486354" r:id="rId5"/>
    <p:sldLayoutId id="2147486355" r:id="rId6"/>
    <p:sldLayoutId id="2147486356" r:id="rId7"/>
    <p:sldLayoutId id="2147486357" r:id="rId8"/>
    <p:sldLayoutId id="2147486358" r:id="rId9"/>
    <p:sldLayoutId id="2147486359" r:id="rId10"/>
    <p:sldLayoutId id="214748636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2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D4C581A-BD3E-0042-B414-99330061B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234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42345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1" r:id="rId1"/>
    <p:sldLayoutId id="2147486362" r:id="rId2"/>
    <p:sldLayoutId id="2147486363" r:id="rId3"/>
    <p:sldLayoutId id="2147486364" r:id="rId4"/>
    <p:sldLayoutId id="2147486365" r:id="rId5"/>
    <p:sldLayoutId id="2147486366" r:id="rId6"/>
    <p:sldLayoutId id="2147486367" r:id="rId7"/>
    <p:sldLayoutId id="2147486368" r:id="rId8"/>
    <p:sldLayoutId id="2147486369" r:id="rId9"/>
    <p:sldLayoutId id="2147486370" r:id="rId10"/>
    <p:sldLayoutId id="214748637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CC7AA83-8968-F545-ADDF-8B5F4CAB2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5463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72" r:id="rId1"/>
    <p:sldLayoutId id="2147486373" r:id="rId2"/>
    <p:sldLayoutId id="2147486374" r:id="rId3"/>
    <p:sldLayoutId id="2147486375" r:id="rId4"/>
    <p:sldLayoutId id="2147486376" r:id="rId5"/>
    <p:sldLayoutId id="2147486377" r:id="rId6"/>
    <p:sldLayoutId id="2147486378" r:id="rId7"/>
    <p:sldLayoutId id="2147486379" r:id="rId8"/>
    <p:sldLayoutId id="2147486380" r:id="rId9"/>
    <p:sldLayoutId id="2147486381" r:id="rId10"/>
    <p:sldLayoutId id="214748638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512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5127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5128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smtClean="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5F039DB-7E47-1E49-A961-B68063DBA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3" name="Group 9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11" name="Rectangle 10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4" name="Group 2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5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4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0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990033"/>
                </a:solidFill>
                <a:latin typeface="+mj-lt"/>
                <a:ea typeface="ＭＳ Ｐゴシック" pitchFamily="48" charset="-128"/>
                <a:cs typeface="ＭＳ Ｐゴシック" pitchFamily="4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33"/>
                </a:solidFill>
                <a:latin typeface="Calibri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 algn="l"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990033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396F42F-CE4B-164B-93CC-F140D3F2B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6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C49D9E-6BB8-0640-824D-EB8CA3E50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94B5958-2B66-B44B-A827-39BF4DD1D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adsabs.harvard.edu/abs/2014ApJ...788..187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47.emf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0.emf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emf"/><Relationship Id="rId3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0.emf"/><Relationship Id="rId3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emf"/><Relationship Id="rId3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emf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5"/>
          <p:cNvSpPr>
            <a:spLocks noGrp="1"/>
          </p:cNvSpPr>
          <p:nvPr>
            <p:ph type="ctrTitle"/>
          </p:nvPr>
        </p:nvSpPr>
        <p:spPr bwMode="auto">
          <a:xfrm>
            <a:off x="457199" y="251549"/>
            <a:ext cx="8205161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Sub-arcsecond imaging of the NGC 6334 I(N) protocluster:  two dozen compact sources and a massive disk candidate    </a:t>
            </a:r>
            <a:r>
              <a:rPr lang="en-US" sz="2400" dirty="0" smtClean="0">
                <a:hlinkClick r:id="rId2"/>
              </a:rPr>
              <a:t>2014ApJ...788..187H</a:t>
            </a:r>
            <a:endParaRPr lang="en-US" sz="2400" dirty="0">
              <a:latin typeface="Gill Sans MT" charset="0"/>
              <a:ea typeface="ＭＳ Ｐゴシック" charset="0"/>
            </a:endParaRPr>
          </a:p>
        </p:txBody>
      </p:sp>
      <p:sp>
        <p:nvSpPr>
          <p:cNvPr id="175108" name="Text Placeholder 8"/>
          <p:cNvSpPr>
            <a:spLocks noGrp="1"/>
          </p:cNvSpPr>
          <p:nvPr>
            <p:ph type="body" sz="quarter" idx="14"/>
          </p:nvPr>
        </p:nvSpPr>
        <p:spPr bwMode="auto">
          <a:xfrm>
            <a:off x="457199" y="4375764"/>
            <a:ext cx="760578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80000"/>
              </a:lnSpc>
            </a:pPr>
            <a:r>
              <a:rPr lang="en-US" sz="1600" dirty="0">
                <a:latin typeface="Gill Sans MT" charset="0"/>
                <a:ea typeface="ＭＳ Ｐゴシック" charset="0"/>
              </a:rPr>
              <a:t>Todd R. Hunter (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NRAO, </a:t>
            </a:r>
            <a:r>
              <a:rPr lang="en-US" sz="1600" dirty="0">
                <a:latin typeface="Gill Sans MT" charset="0"/>
                <a:ea typeface="ＭＳ Ｐゴシック" charset="0"/>
              </a:rPr>
              <a:t>Charlottesville)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 smtClean="0">
                <a:latin typeface="Gill Sans MT" charset="0"/>
                <a:ea typeface="ＭＳ Ｐゴシック" charset="0"/>
              </a:rPr>
              <a:t>Co-Investigators:  Crystal Brogan </a:t>
            </a:r>
            <a:r>
              <a:rPr lang="en-US" sz="1600" dirty="0">
                <a:latin typeface="Gill Sans MT" charset="0"/>
                <a:ea typeface="ＭＳ Ｐゴシック" charset="0"/>
              </a:rPr>
              <a:t>(NRAO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), 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>
                <a:latin typeface="Gill Sans MT" charset="0"/>
                <a:ea typeface="ＭＳ Ｐゴシック" charset="0"/>
              </a:rPr>
              <a:t>	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		  Claudia Cyganowski (University of St. Andrews), 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>
                <a:latin typeface="Gill Sans MT" charset="0"/>
                <a:ea typeface="ＭＳ Ｐゴシック" charset="0"/>
              </a:rPr>
              <a:t>	</a:t>
            </a:r>
            <a:r>
              <a:rPr lang="en-US" sz="1600" dirty="0" smtClean="0">
                <a:latin typeface="Gill Sans MT" charset="0"/>
                <a:ea typeface="ＭＳ Ｐゴシック" charset="0"/>
              </a:rPr>
              <a:t>		  Kenneth Young (Harvard-Smithsonian Center for Astrophysics)</a:t>
            </a:r>
            <a:endParaRPr lang="en-US" sz="1600" dirty="0">
              <a:latin typeface="Gill Sans MT" charset="0"/>
              <a:ea typeface="ＭＳ Ｐゴシック" charset="0"/>
            </a:endParaRPr>
          </a:p>
          <a:p>
            <a:pPr marL="0" indent="0">
              <a:lnSpc>
                <a:spcPct val="80000"/>
              </a:lnSpc>
            </a:pPr>
            <a:endParaRPr lang="en-US" sz="1600" dirty="0">
              <a:latin typeface="Gill Sans MT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985" y="5714802"/>
            <a:ext cx="770623" cy="687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916" y="5714802"/>
            <a:ext cx="496997" cy="798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6477000"/>
            <a:ext cx="609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D22925-01EA-BE49-843C-D55DC95AABE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NGC 6334 I, I(N) and E</a:t>
            </a:r>
            <a:endParaRPr lang="en-US" sz="3200" dirty="0">
              <a:latin typeface="Gill Sans MT"/>
              <a:cs typeface="Gill Sans MT"/>
            </a:endParaRPr>
          </a:p>
        </p:txBody>
      </p:sp>
      <p:sp>
        <p:nvSpPr>
          <p:cNvPr id="271371" name="Text Box 11"/>
          <p:cNvSpPr txBox="1">
            <a:spLocks noChangeArrowheads="1"/>
          </p:cNvSpPr>
          <p:nvPr/>
        </p:nvSpPr>
        <p:spPr bwMode="auto">
          <a:xfrm>
            <a:off x="1943100" y="1066800"/>
            <a:ext cx="274320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z="1800" b="0" dirty="0"/>
              <a:t> </a:t>
            </a:r>
            <a:r>
              <a:rPr lang="en-US" sz="1800" b="0" dirty="0">
                <a:latin typeface="Bookman Old Style"/>
              </a:rPr>
              <a:t>Distance ~ 1.7 </a:t>
            </a:r>
            <a:r>
              <a:rPr lang="en-US" sz="1800" b="0" dirty="0" err="1" smtClean="0">
                <a:latin typeface="Bookman Old Style"/>
              </a:rPr>
              <a:t>kpc</a:t>
            </a:r>
            <a:endParaRPr lang="en-US" sz="1800" b="0" dirty="0" smtClean="0">
              <a:latin typeface="Bookman Old Style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1800" b="0" dirty="0" smtClean="0">
                <a:latin typeface="Bookman Old Style"/>
              </a:rPr>
              <a:t> Nomenclature: 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1800" b="0" dirty="0" smtClean="0">
                <a:latin typeface="Bookman Old Style"/>
              </a:rPr>
              <a:t> FIR sources I..VI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1800" b="0" dirty="0" smtClean="0">
                <a:latin typeface="Bookman Old Style"/>
              </a:rPr>
              <a:t> radio source A..F</a:t>
            </a:r>
          </a:p>
        </p:txBody>
      </p:sp>
      <p:pic>
        <p:nvPicPr>
          <p:cNvPr id="32786" name="Picture 4"/>
          <p:cNvPicPr>
            <a:picLocks noChangeAspect="1" noChangeArrowheads="1"/>
          </p:cNvPicPr>
          <p:nvPr/>
        </p:nvPicPr>
        <p:blipFill>
          <a:blip r:embed="rId2"/>
          <a:srcRect l="9091" t="1482" r="15909"/>
          <a:stretch>
            <a:fillRect/>
          </a:stretch>
        </p:blipFill>
        <p:spPr bwMode="auto">
          <a:xfrm>
            <a:off x="692150" y="982663"/>
            <a:ext cx="4408488" cy="4808537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85800" y="990600"/>
            <a:ext cx="4457700" cy="4800600"/>
            <a:chOff x="2880" y="624"/>
            <a:chExt cx="2808" cy="3024"/>
          </a:xfrm>
        </p:grpSpPr>
        <p:pic>
          <p:nvPicPr>
            <p:cNvPr id="32784" name="Picture 6"/>
            <p:cNvPicPr>
              <a:picLocks noChangeAspect="1" noChangeArrowheads="1"/>
            </p:cNvPicPr>
            <p:nvPr/>
          </p:nvPicPr>
          <p:blipFill>
            <a:blip r:embed="rId3"/>
            <a:srcRect l="9091" t="2736" r="15909"/>
            <a:stretch>
              <a:fillRect/>
            </a:stretch>
          </p:blipFill>
          <p:spPr bwMode="auto">
            <a:xfrm>
              <a:off x="2880" y="624"/>
              <a:ext cx="2808" cy="3024"/>
            </a:xfrm>
            <a:prstGeom prst="rect">
              <a:avLst/>
            </a:prstGeom>
            <a:noFill/>
            <a:ln w="28575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2928" y="672"/>
              <a:ext cx="1390" cy="7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FF00"/>
                  </a:solidFill>
                  <a:latin typeface="Gill Sans MT"/>
                  <a:cs typeface="Gill Sans MT"/>
                </a:rPr>
                <a:t>SCUBA </a:t>
              </a:r>
              <a:endParaRPr lang="en-US" b="0" dirty="0" smtClean="0">
                <a:solidFill>
                  <a:srgbClr val="00FF00"/>
                </a:solidFill>
                <a:latin typeface="Gill Sans MT"/>
                <a:cs typeface="Gill Sans MT"/>
              </a:endParaRPr>
            </a:p>
            <a:p>
              <a:r>
                <a:rPr lang="en-US" b="0" dirty="0" smtClean="0">
                  <a:solidFill>
                    <a:srgbClr val="00FF00"/>
                  </a:solidFill>
                  <a:latin typeface="Gill Sans MT"/>
                  <a:cs typeface="Gill Sans MT"/>
                </a:rPr>
                <a:t>0.85 mm dust </a:t>
              </a:r>
              <a:r>
                <a:rPr lang="en-US" b="0" dirty="0" smtClean="0">
                  <a:solidFill>
                    <a:srgbClr val="00FF00"/>
                  </a:solidFill>
                  <a:latin typeface="Gill Sans MT"/>
                  <a:cs typeface="Gill Sans MT"/>
                </a:rPr>
                <a:t>continuum</a:t>
              </a:r>
              <a:endParaRPr lang="en-US" b="0" dirty="0">
                <a:solidFill>
                  <a:srgbClr val="00FF00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47700" y="2667000"/>
            <a:ext cx="2171700" cy="2251076"/>
            <a:chOff x="2856" y="1680"/>
            <a:chExt cx="1368" cy="1418"/>
          </a:xfrm>
        </p:grpSpPr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2856" y="2342"/>
              <a:ext cx="115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 </a:t>
              </a:r>
            </a:p>
            <a:p>
              <a:pPr algn="ctr"/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3x10</a:t>
              </a:r>
              <a:r>
                <a:rPr lang="en-US" b="0" baseline="30000" dirty="0" smtClean="0">
                  <a:solidFill>
                    <a:srgbClr val="FFFFFF"/>
                  </a:solidFill>
                  <a:latin typeface="+mn-lt"/>
                </a:rPr>
                <a:t>5</a:t>
              </a:r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 L</a:t>
              </a:r>
              <a:r>
                <a:rPr lang="en-US" b="0" baseline="-250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b="0" dirty="0" smtClean="0">
                <a:solidFill>
                  <a:srgbClr val="FFFFFF"/>
                </a:solidFill>
                <a:latin typeface="+mn-lt"/>
              </a:endParaRPr>
            </a:p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781" name="Text Box 8"/>
            <p:cNvSpPr txBox="1">
              <a:spLocks noChangeArrowheads="1"/>
            </p:cNvSpPr>
            <p:nvPr/>
          </p:nvSpPr>
          <p:spPr bwMode="auto">
            <a:xfrm>
              <a:off x="2856" y="1680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I(N</a:t>
              </a: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)</a:t>
              </a:r>
            </a:p>
            <a:p>
              <a:pPr algn="ctr"/>
              <a:r>
                <a:rPr lang="en-US" b="0" dirty="0" smtClean="0">
                  <a:solidFill>
                    <a:schemeClr val="bg1"/>
                  </a:solidFill>
                  <a:latin typeface="+mn-lt"/>
                </a:rPr>
                <a:t>10</a:t>
              </a:r>
              <a:r>
                <a:rPr lang="en-US" b="0" baseline="30000" dirty="0" smtClean="0">
                  <a:solidFill>
                    <a:schemeClr val="bg1"/>
                  </a:solidFill>
                  <a:latin typeface="+mn-lt"/>
                </a:rPr>
                <a:t>4</a:t>
              </a:r>
              <a:r>
                <a:rPr lang="en-US" b="0" dirty="0" smtClean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n-lt"/>
                </a:rPr>
                <a:t>L</a:t>
              </a:r>
              <a:r>
                <a:rPr lang="en-US" b="0" baseline="-25000" dirty="0" smtClean="0">
                  <a:solidFill>
                    <a:schemeClr val="bg1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b="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782" name="Line 9"/>
            <p:cNvSpPr>
              <a:spLocks noChangeShapeType="1"/>
            </p:cNvSpPr>
            <p:nvPr/>
          </p:nvSpPr>
          <p:spPr bwMode="auto">
            <a:xfrm>
              <a:off x="3480" y="2496"/>
              <a:ext cx="744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3" name="Line 10"/>
            <p:cNvSpPr>
              <a:spLocks noChangeShapeType="1"/>
            </p:cNvSpPr>
            <p:nvPr/>
          </p:nvSpPr>
          <p:spPr bwMode="auto">
            <a:xfrm>
              <a:off x="3528" y="1872"/>
              <a:ext cx="552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49738" y="3184525"/>
            <a:ext cx="838200" cy="1066800"/>
            <a:chOff x="8153400" y="3048000"/>
            <a:chExt cx="838200" cy="1066800"/>
          </a:xfrm>
        </p:grpSpPr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8153400" y="3048000"/>
              <a:ext cx="0" cy="106680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29600" y="3276600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FFFF66"/>
                  </a:solidFill>
                </a:rPr>
                <a:t>1 pc</a:t>
              </a:r>
              <a:endParaRPr lang="en-US" b="0" dirty="0">
                <a:solidFill>
                  <a:srgbClr val="FFFF66"/>
                </a:solidFill>
              </a:endParaRPr>
            </a:p>
          </p:txBody>
        </p:sp>
      </p:grpSp>
      <p:pic>
        <p:nvPicPr>
          <p:cNvPr id="28" name="Picture 105" descr="ngc6334_5GHz_bi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5882" r="5389" b="7035"/>
          <a:stretch/>
        </p:blipFill>
        <p:spPr bwMode="auto">
          <a:xfrm>
            <a:off x="5253059" y="990600"/>
            <a:ext cx="37161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311399" y="2819400"/>
            <a:ext cx="1343025" cy="1765300"/>
          </a:xfrm>
          <a:prstGeom prst="rect">
            <a:avLst/>
          </a:prstGeom>
          <a:noFill/>
          <a:ln w="38100">
            <a:solidFill>
              <a:schemeClr val="bg2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3654424" y="4584700"/>
            <a:ext cx="1616076" cy="1206500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V="1">
            <a:off x="3661945" y="1028701"/>
            <a:ext cx="1608555" cy="1788792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7112000" y="1028700"/>
            <a:ext cx="2206625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 smtClean="0">
                <a:solidFill>
                  <a:srgbClr val="FFFFFF"/>
                </a:solidFill>
                <a:latin typeface="Gill Sans MT"/>
                <a:cs typeface="Gill Sans MT"/>
              </a:rPr>
              <a:t>VLA 6 cm continuum</a:t>
            </a:r>
            <a:endParaRPr lang="en-US" b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6494"/>
            <a:ext cx="8229600" cy="1143000"/>
          </a:xfrm>
        </p:spPr>
        <p:txBody>
          <a:bodyPr/>
          <a:lstStyle/>
          <a:p>
            <a:r>
              <a:rPr lang="en-US" dirty="0" smtClean="0"/>
              <a:t>Overview of I(N)</a:t>
            </a:r>
            <a:endParaRPr lang="en-US" dirty="0"/>
          </a:p>
        </p:txBody>
      </p:sp>
      <p:pic>
        <p:nvPicPr>
          <p:cNvPr id="8" name="Content Placeholder 7" descr="overview_fig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-1215" r="2161" b="-1"/>
          <a:stretch/>
        </p:blipFill>
        <p:spPr>
          <a:xfrm>
            <a:off x="3792650" y="431800"/>
            <a:ext cx="4983050" cy="576602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D43B28-D178-B54F-80F0-D63E2F64493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8902" y="833142"/>
            <a:ext cx="404947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Discovered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at 1.0 mm using bolometer on CTIO 4m (Cheung+ 1978)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Brightest source of NH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in the sky (Forster+ 1987)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 clumps resolved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Sandell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2000)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JCMT 450 micron, 9” beam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Total mass ~ 275 M</a:t>
            </a:r>
            <a:r>
              <a:rPr lang="en-US" sz="2000" baseline="-250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7 cores resolved (Hunter +2006)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 1.3mm, 1.5” beam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No NIR emission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MM line emission resolved (Brogan+ 2009)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Multiple outflows</a:t>
            </a:r>
          </a:p>
        </p:txBody>
      </p:sp>
    </p:spTree>
    <p:extLst>
      <p:ext uri="{BB962C8B-B14F-4D97-AF65-F5344CB8AC3E}">
        <p14:creationId xmlns:p14="http://schemas.microsoft.com/office/powerpoint/2010/main" val="66398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view_fig_44gh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01" y="508000"/>
            <a:ext cx="4947399" cy="5743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Overview of I(N)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D43B28-D178-B54F-80F0-D63E2F64493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8902" y="833142"/>
            <a:ext cx="4049479" cy="53245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Discovered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at 1.0 mm using bolometer on CTIO 4m (Cheung+ 1978)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Brightest source of NH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in the sky (Forster+ 1987)</a:t>
            </a: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 clumps resolved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Sandell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2000)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JCMT 450 micron, 9” beam</a:t>
            </a:r>
          </a:p>
          <a:p>
            <a:pPr marL="800100" lvl="1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Total mass ~ 275 M</a:t>
            </a:r>
            <a:r>
              <a:rPr lang="en-US" sz="2000" baseline="-250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7 cores resolved (Hunter +2006)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 1.3mm, 1.5” beam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No NIR emission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MM line emission resolved (Brogan+ 2009)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Multiple outflows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FF00FF"/>
                </a:solidFill>
                <a:latin typeface="Gill Sans MT" pitchFamily="34" charset="0"/>
                <a:cs typeface="Gill Sans" pitchFamily="17" charset="0"/>
              </a:rPr>
              <a:t>44 GHz methanol masers</a:t>
            </a:r>
          </a:p>
        </p:txBody>
      </p:sp>
    </p:spTree>
    <p:extLst>
      <p:ext uri="{BB962C8B-B14F-4D97-AF65-F5344CB8AC3E}">
        <p14:creationId xmlns:p14="http://schemas.microsoft.com/office/powerpoint/2010/main" val="185830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SMA observations in very extended configuration (500m baselines)</a:t>
            </a:r>
            <a:endParaRPr lang="en-US" dirty="0"/>
          </a:p>
        </p:txBody>
      </p:sp>
      <p:pic>
        <p:nvPicPr>
          <p:cNvPr id="7" name="Content Placeholder 6" descr="smaVex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9" r="-9413"/>
          <a:stretch/>
        </p:blipFill>
        <p:spPr>
          <a:xfrm>
            <a:off x="-1338774" y="1663694"/>
            <a:ext cx="11139288" cy="231177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3950" y="4192834"/>
            <a:ext cx="67633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230 GHz (1.3 mm) with 8 GHz bandwidth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excellent weather,  0.7” x 0.4” beam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early </a:t>
            </a:r>
            <a:r>
              <a:rPr lang="en-US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4 times lower rms than our 2009 paper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340 GHz (0.87 mm) with 8 GHz bandwidth</a:t>
            </a:r>
            <a:endParaRPr lang="en-US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0.55” x 0.26” beam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1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18883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0"/>
              </a:rPr>
              <a:t>24 compact sources at 1.3mm!</a:t>
            </a:r>
            <a:endParaRPr lang="en-US" dirty="0">
              <a:latin typeface="Gill Sans MT" charset="0"/>
              <a:ea typeface="ＭＳ Ｐゴシック" charset="0"/>
            </a:endParaRPr>
          </a:p>
        </p:txBody>
      </p:sp>
      <p:sp>
        <p:nvSpPr>
          <p:cNvPr id="194562" name="Rectangle 7"/>
          <p:cNvSpPr>
            <a:spLocks noGrp="1"/>
          </p:cNvSpPr>
          <p:nvPr>
            <p:ph type="body" idx="4294967295"/>
          </p:nvPr>
        </p:nvSpPr>
        <p:spPr>
          <a:xfrm>
            <a:off x="221496" y="887431"/>
            <a:ext cx="3248574" cy="5362356"/>
          </a:xfrm>
        </p:spPr>
        <p:txBody>
          <a:bodyPr/>
          <a:lstStyle/>
          <a:p>
            <a:r>
              <a:rPr lang="en-US" sz="2100" dirty="0" smtClean="0">
                <a:latin typeface="Gill Sans MT" charset="0"/>
                <a:ea typeface="ＭＳ Ｐゴシック" charset="0"/>
              </a:rPr>
              <a:t>Weakest is 17 mJy, all are &gt; 5.2 sigma</a:t>
            </a:r>
          </a:p>
          <a:p>
            <a:r>
              <a:rPr lang="en-US" sz="2100" dirty="0" smtClean="0">
                <a:latin typeface="Gill Sans MT" charset="0"/>
                <a:ea typeface="ＭＳ Ｐゴシック" charset="0"/>
              </a:rPr>
              <a:t>3 coincident with water masers</a:t>
            </a:r>
          </a:p>
          <a:p>
            <a:r>
              <a:rPr lang="en-US" sz="2100" dirty="0" smtClean="0">
                <a:latin typeface="Gill Sans MT" charset="0"/>
                <a:ea typeface="ＭＳ Ｐゴシック" charset="0"/>
              </a:rPr>
              <a:t>Odds of a dusty extragalactic interloper is 5e-6</a:t>
            </a:r>
            <a:endParaRPr lang="en-US" sz="2100" baseline="30000" dirty="0">
              <a:latin typeface="Gill Sans MT" charset="0"/>
              <a:ea typeface="ＭＳ Ｐゴシック" charset="0"/>
            </a:endParaRPr>
          </a:p>
          <a:p>
            <a:r>
              <a:rPr lang="en-US" sz="2100" dirty="0" smtClean="0">
                <a:latin typeface="Gill Sans MT" charset="0"/>
                <a:ea typeface="ＭＳ Ｐゴシック" charset="0"/>
              </a:rPr>
              <a:t>In addition, one new source at 6 cm (6.3% chance of being extragalactic)</a:t>
            </a:r>
          </a:p>
          <a:p>
            <a:r>
              <a:rPr lang="en-US" sz="2100" dirty="0" smtClean="0">
                <a:latin typeface="Gill Sans MT" charset="0"/>
                <a:ea typeface="ＭＳ Ｐゴシック" charset="0"/>
              </a:rPr>
              <a:t># Density ~ 660 pc</a:t>
            </a:r>
            <a:r>
              <a:rPr lang="en-US" sz="2100" baseline="30000" dirty="0" smtClean="0">
                <a:latin typeface="Gill Sans MT" charset="0"/>
                <a:ea typeface="ＭＳ Ｐゴシック" charset="0"/>
              </a:rPr>
              <a:t>-3</a:t>
            </a:r>
          </a:p>
          <a:p>
            <a:r>
              <a:rPr lang="en-US" sz="2100" dirty="0" smtClean="0">
                <a:latin typeface="Gill Sans MT" charset="0"/>
                <a:ea typeface="ＭＳ Ｐゴシック" charset="0"/>
              </a:rPr>
              <a:t>None coincide with X-ray sources</a:t>
            </a:r>
            <a:endParaRPr lang="en-US" sz="2100" baseline="30000" dirty="0">
              <a:latin typeface="Gill Sans MT" charset="0"/>
              <a:ea typeface="ＭＳ Ｐゴシック" charset="0"/>
            </a:endParaRPr>
          </a:p>
        </p:txBody>
      </p:sp>
      <p:sp>
        <p:nvSpPr>
          <p:cNvPr id="19456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D5955D-0334-834A-A86D-D0FFA104FF23}" type="slidenum">
              <a:rPr lang="en-US" sz="1200">
                <a:solidFill>
                  <a:srgbClr val="000099"/>
                </a:solidFill>
                <a:latin typeface="Gill Sans" charset="0"/>
              </a:rPr>
              <a:pPr eaLnBrk="1" hangingPunct="1"/>
              <a:t>14</a:t>
            </a:fld>
            <a:endParaRPr lang="en-US" sz="1200">
              <a:solidFill>
                <a:srgbClr val="000099"/>
              </a:solidFill>
              <a:latin typeface="Gill Sans" charset="0"/>
            </a:endParaRPr>
          </a:p>
        </p:txBody>
      </p:sp>
      <p:sp>
        <p:nvSpPr>
          <p:cNvPr id="194564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9"/>
                </a:solidFill>
                <a:latin typeface="Gill Sans" charset="0"/>
              </a:rPr>
              <a:t>University of St. Andrews, June 12, 2014</a:t>
            </a:r>
            <a:endParaRPr lang="en-US" sz="1200">
              <a:solidFill>
                <a:srgbClr val="000099"/>
              </a:solidFill>
              <a:latin typeface="Gill Sans" charset="0"/>
            </a:endParaRPr>
          </a:p>
        </p:txBody>
      </p:sp>
      <p:pic>
        <p:nvPicPr>
          <p:cNvPr id="7" name="Content Placeholder 7" descr="overview_fig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-1215" r="2161" b="-1"/>
          <a:stretch/>
        </p:blipFill>
        <p:spPr>
          <a:xfrm>
            <a:off x="3246550" y="774248"/>
            <a:ext cx="4983050" cy="5766024"/>
          </a:xfrm>
        </p:spPr>
      </p:pic>
      <p:pic>
        <p:nvPicPr>
          <p:cNvPr id="2" name="Picture 1" descr="fig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28" y="781575"/>
            <a:ext cx="5727700" cy="572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Protocluster structure:  Minimum spanning tree (MST)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144"/>
            <a:ext cx="4038600" cy="4525963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of edges connecting </a:t>
            </a:r>
            <a:r>
              <a:rPr lang="en-US" dirty="0" smtClean="0"/>
              <a:t>a set of points that possess </a:t>
            </a:r>
            <a:r>
              <a:rPr lang="en-US" dirty="0"/>
              <a:t>the smallest sum of edge </a:t>
            </a:r>
            <a:r>
              <a:rPr lang="en-US" dirty="0" smtClean="0"/>
              <a:t>lengths (and has no closed loops)</a:t>
            </a:r>
          </a:p>
          <a:p>
            <a:r>
              <a:rPr lang="en-US" dirty="0" smtClean="0"/>
              <a:t>Q-parameter devised by Cartwright &amp; Whitworth (2004)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University of St. Andrews, June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Content Placeholder 7" descr="fig10.eps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t="-1114" r="-3775" b="-9745"/>
          <a:stretch/>
        </p:blipFill>
        <p:spPr>
          <a:xfrm>
            <a:off x="4633509" y="1168400"/>
            <a:ext cx="4229100" cy="5435600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020256"/>
              </p:ext>
            </p:extLst>
          </p:nvPr>
        </p:nvGraphicFramePr>
        <p:xfrm>
          <a:off x="755650" y="3397250"/>
          <a:ext cx="3511550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21" name="Equation" r:id="rId4" imgW="1866900" imgH="1168400" progId="Equation.3">
                  <p:embed/>
                </p:oleObj>
              </mc:Choice>
              <mc:Fallback>
                <p:oleObj name="Equation" r:id="rId4" imgW="1866900" imgH="1168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650" y="3397250"/>
                        <a:ext cx="3511550" cy="219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54105" y="1310544"/>
            <a:ext cx="1411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i="1" dirty="0" err="1" smtClean="0">
                <a:latin typeface="Gill Sans MT" pitchFamily="34" charset="0"/>
                <a:cs typeface="Gill Sans" pitchFamily="17" charset="0"/>
              </a:rPr>
              <a:t>R</a:t>
            </a:r>
            <a:r>
              <a:rPr lang="en-US" sz="2000" i="1" baseline="-25000" dirty="0" err="1" smtClean="0">
                <a:latin typeface="Gill Sans MT" pitchFamily="34" charset="0"/>
                <a:cs typeface="Gill Sans" pitchFamily="17" charset="0"/>
              </a:rPr>
              <a:t>cluster</a:t>
            </a:r>
            <a:r>
              <a:rPr lang="en-US" sz="2000" dirty="0" smtClean="0">
                <a:latin typeface="Gill Sans MT" pitchFamily="34" charset="0"/>
                <a:cs typeface="Gill Sans" pitchFamily="17" charset="0"/>
              </a:rPr>
              <a:t> = 32”</a:t>
            </a:r>
            <a:endParaRPr lang="en-US" sz="2000" dirty="0" smtClean="0"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1483" y="5521164"/>
            <a:ext cx="3287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i="1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*Correlation length = mean separation between all stars</a:t>
            </a:r>
            <a:endParaRPr lang="en-US" sz="2000" i="1" dirty="0" smtClean="0">
              <a:solidFill>
                <a:srgbClr val="0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41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Protocluster structure:</a:t>
            </a:r>
            <a:r>
              <a:rPr lang="en-US" dirty="0"/>
              <a:t> </a:t>
            </a:r>
            <a:r>
              <a:rPr lang="en-US" dirty="0" smtClean="0"/>
              <a:t>Q-parameter of the MST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1524000"/>
            <a:ext cx="4305300" cy="8223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Q-parameter reflects the degree of central concentration, </a:t>
            </a:r>
            <a:r>
              <a:rPr lang="en-US" sz="2400" dirty="0" smtClean="0">
                <a:latin typeface="Lucida Grande"/>
                <a:ea typeface="Lucida Grande"/>
                <a:cs typeface="Lucida Grande"/>
              </a:rPr>
              <a:t>α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172544"/>
              </p:ext>
            </p:extLst>
          </p:nvPr>
        </p:nvGraphicFramePr>
        <p:xfrm>
          <a:off x="457201" y="2293597"/>
          <a:ext cx="4038600" cy="212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43" name="Equation" r:id="rId3" imgW="2095500" imgH="1104900" progId="Equation.3">
                  <p:embed/>
                </p:oleObj>
              </mc:Choice>
              <mc:Fallback>
                <p:oleObj name="Equation" r:id="rId3" imgW="20955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1" y="2293597"/>
                        <a:ext cx="4038600" cy="2129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071" t="10748" r="655"/>
          <a:stretch/>
        </p:blipFill>
        <p:spPr>
          <a:xfrm>
            <a:off x="4495800" y="1007533"/>
            <a:ext cx="4572000" cy="3023348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1462" y="4182752"/>
            <a:ext cx="68214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Taurus:  Q = 0.47           </a:t>
            </a:r>
          </a:p>
          <a:p>
            <a:r>
              <a:rPr lang="en-US" sz="2400" dirty="0" err="1" smtClean="0">
                <a:latin typeface="Lucida Grande"/>
                <a:ea typeface="Lucida Grande"/>
                <a:cs typeface="Lucida Grande"/>
              </a:rPr>
              <a:t>ρ</a:t>
            </a:r>
            <a:r>
              <a:rPr lang="en-US" sz="2400" dirty="0" smtClean="0"/>
              <a:t> </a:t>
            </a:r>
            <a:r>
              <a:rPr lang="en-US" sz="2400" dirty="0" err="1" smtClean="0"/>
              <a:t>Ophiuchus</a:t>
            </a:r>
            <a:r>
              <a:rPr lang="en-US" sz="2400" dirty="0" smtClean="0"/>
              <a:t>:  Q = 0.85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-6111" r="1"/>
          <a:stretch/>
        </p:blipFill>
        <p:spPr>
          <a:xfrm>
            <a:off x="5874606" y="4030881"/>
            <a:ext cx="3034443" cy="2393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885" r="-14096"/>
          <a:stretch/>
        </p:blipFill>
        <p:spPr>
          <a:xfrm>
            <a:off x="3794125" y="4108652"/>
            <a:ext cx="2610903" cy="23152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398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Q-parameter as evolutionary indicator?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57212" y="863600"/>
            <a:ext cx="7672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rgbClr val="000099"/>
                </a:solidFill>
                <a:latin typeface="Gill Sans MT" pitchFamily="34" charset="0"/>
                <a:ea typeface="ＭＳ Ｐゴシック" pitchFamily="48" charset="-128"/>
                <a:cs typeface="Gill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Maschberger</a:t>
            </a:r>
            <a:r>
              <a:rPr lang="en-US" sz="2400" dirty="0"/>
              <a:t> </a:t>
            </a:r>
            <a:r>
              <a:rPr lang="en-US" sz="2400" dirty="0" smtClean="0"/>
              <a:t>et al. (2010) analysis of the SPH simulation of a 1000 </a:t>
            </a:r>
            <a:r>
              <a:rPr lang="en-US" sz="2400" dirty="0"/>
              <a:t>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400" dirty="0" smtClean="0"/>
              <a:t> spherical cloud by </a:t>
            </a:r>
            <a:r>
              <a:rPr lang="en-US" sz="2400" dirty="0" err="1" smtClean="0"/>
              <a:t>Bonnell</a:t>
            </a:r>
            <a:r>
              <a:rPr lang="en-US" sz="2400" dirty="0"/>
              <a:t> </a:t>
            </a:r>
            <a:r>
              <a:rPr lang="en-US" sz="2400" dirty="0" smtClean="0"/>
              <a:t>et al. (2003)</a:t>
            </a:r>
          </a:p>
          <a:p>
            <a:r>
              <a:rPr lang="en-US" sz="2400" dirty="0" smtClean="0"/>
              <a:t>Q-parameter evolves steadily from fractal regime (0.5) to concentrated (1.4), passing 0.8 at 1.8 free-fall times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100" r="8782"/>
          <a:stretch/>
        </p:blipFill>
        <p:spPr>
          <a:xfrm>
            <a:off x="1132897" y="2644755"/>
            <a:ext cx="5780743" cy="37901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11037" y="2687563"/>
            <a:ext cx="1677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latin typeface="Gill Sans MT" pitchFamily="34" charset="0"/>
                <a:cs typeface="Gill Sans" pitchFamily="17" charset="0"/>
              </a:rPr>
              <a:t>Whole cluster</a:t>
            </a:r>
            <a:endParaRPr lang="en-US" sz="2000" dirty="0" smtClean="0"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7304" y="3847004"/>
            <a:ext cx="147989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Largest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Subcluster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cxnSp>
        <p:nvCxnSpPr>
          <p:cNvPr id="17" name="Straight Arrow Connector 16"/>
          <p:cNvCxnSpPr>
            <a:stCxn id="14" idx="3"/>
          </p:cNvCxnSpPr>
          <p:nvPr/>
        </p:nvCxnSpPr>
        <p:spPr>
          <a:xfrm flipV="1">
            <a:off x="4688374" y="2887326"/>
            <a:ext cx="544523" cy="2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07789" y="4123036"/>
            <a:ext cx="1213015" cy="189762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28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0346" cy="1143000"/>
          </a:xfrm>
        </p:spPr>
        <p:txBody>
          <a:bodyPr/>
          <a:lstStyle/>
          <a:p>
            <a:r>
              <a:rPr lang="en-US" dirty="0" smtClean="0"/>
              <a:t>Protocluster dynamics:   Hot 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66" y="1132081"/>
            <a:ext cx="3980880" cy="2576319"/>
          </a:xfrm>
        </p:spPr>
        <p:txBody>
          <a:bodyPr/>
          <a:lstStyle/>
          <a:p>
            <a:r>
              <a:rPr lang="en-US" sz="2200" dirty="0" smtClean="0"/>
              <a:t>Young massive star heats surrounding dust, releasing molecules, driving gas-phase chemistry at ~200+ K</a:t>
            </a:r>
          </a:p>
          <a:p>
            <a:r>
              <a:rPr lang="en-US" sz="2200" dirty="0" smtClean="0"/>
              <a:t>Millimeter spectra provide temperature and velocity information!</a:t>
            </a:r>
            <a:endParaRPr lang="en-US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070046" y="4728796"/>
            <a:ext cx="29718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0" dirty="0"/>
              <a:t>Van </a:t>
            </a:r>
            <a:r>
              <a:rPr lang="en-US" sz="1600" b="0" dirty="0" err="1"/>
              <a:t>Dishoeck</a:t>
            </a:r>
            <a:r>
              <a:rPr lang="en-US" sz="1600" b="0" dirty="0"/>
              <a:t> &amp; Blake (1998)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t="14156" r="3684" b="7922"/>
          <a:stretch>
            <a:fillRect/>
          </a:stretch>
        </p:blipFill>
        <p:spPr>
          <a:xfrm>
            <a:off x="3963522" y="892176"/>
            <a:ext cx="4964023" cy="2712580"/>
          </a:xfrm>
          <a:prstGeom prst="rect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546046" y="3599577"/>
            <a:ext cx="4039154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chemeClr val="tx1"/>
                </a:solidFill>
              </a:rPr>
              <a:t>10</a:t>
            </a:r>
            <a:r>
              <a:rPr lang="en-US" sz="1800" b="0" baseline="30000" dirty="0" smtClean="0">
                <a:solidFill>
                  <a:schemeClr val="tx1"/>
                </a:solidFill>
              </a:rPr>
              <a:t>16</a:t>
            </a:r>
            <a:r>
              <a:rPr lang="en-US" sz="1800" b="0" dirty="0" smtClean="0">
                <a:solidFill>
                  <a:schemeClr val="tx1"/>
                </a:solidFill>
              </a:rPr>
              <a:t> cm = </a:t>
            </a:r>
            <a:r>
              <a:rPr lang="en-US" sz="1800" dirty="0" smtClean="0"/>
              <a:t>70</a:t>
            </a:r>
            <a:r>
              <a:rPr lang="en-US" sz="1800" b="0" dirty="0" smtClean="0">
                <a:solidFill>
                  <a:schemeClr val="tx1"/>
                </a:solidFill>
              </a:rPr>
              <a:t>0 </a:t>
            </a:r>
            <a:r>
              <a:rPr lang="en-US" sz="1800" b="0" dirty="0" smtClean="0">
                <a:solidFill>
                  <a:schemeClr val="tx1"/>
                </a:solidFill>
              </a:rPr>
              <a:t>AU </a:t>
            </a:r>
            <a:r>
              <a:rPr lang="en-US" sz="1800" dirty="0"/>
              <a:t>~</a:t>
            </a:r>
            <a:r>
              <a:rPr lang="en-US" sz="1800" b="0" dirty="0" smtClean="0">
                <a:solidFill>
                  <a:schemeClr val="tx1"/>
                </a:solidFill>
              </a:rPr>
              <a:t> 1” at 1.3 kpc 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7" name="Picture 6" descr="220_spectr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3"/>
          <a:stretch/>
        </p:blipFill>
        <p:spPr>
          <a:xfrm>
            <a:off x="1366068" y="3896645"/>
            <a:ext cx="7561478" cy="251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10156" t="781" r="10156" b="7813"/>
          <a:stretch>
            <a:fillRect/>
          </a:stretch>
        </p:blipFill>
        <p:spPr>
          <a:xfrm>
            <a:off x="222267" y="4337236"/>
            <a:ext cx="1143802" cy="13120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6866" y="373154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Interstellar dust grain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08470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17475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ill Sans MT" charset="0"/>
                <a:ea typeface="ＭＳ Ｐゴシック" charset="0"/>
              </a:rPr>
              <a:t>Six hot cores detected in CH3CN</a:t>
            </a:r>
            <a:endParaRPr lang="en-US" dirty="0">
              <a:latin typeface="Gill Sans MT" charset="0"/>
              <a:ea typeface="ＭＳ Ｐゴシック" charset="0"/>
            </a:endParaRPr>
          </a:p>
        </p:txBody>
      </p:sp>
      <p:sp>
        <p:nvSpPr>
          <p:cNvPr id="193539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9"/>
                </a:solidFill>
                <a:latin typeface="Gill Sans" charset="0"/>
              </a:rPr>
              <a:t>University of St. Andrews, June 12, 2014</a:t>
            </a:r>
            <a:endParaRPr lang="en-US" sz="1200">
              <a:solidFill>
                <a:srgbClr val="000099"/>
              </a:solidFill>
              <a:latin typeface="Gill Sans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1C2806-AB64-F54C-9F70-3B0DDCB91942}" type="slidenum">
              <a:rPr lang="en-US" sz="1200">
                <a:solidFill>
                  <a:srgbClr val="000099"/>
                </a:solidFill>
                <a:latin typeface="Gill Sans" charset="0"/>
              </a:rPr>
              <a:pPr eaLnBrk="1" hangingPunct="1"/>
              <a:t>19</a:t>
            </a:fld>
            <a:endParaRPr lang="en-US" sz="1200">
              <a:solidFill>
                <a:srgbClr val="000099"/>
              </a:solidFill>
              <a:latin typeface="Gill Sans" charset="0"/>
            </a:endParaRPr>
          </a:p>
        </p:txBody>
      </p:sp>
      <p:pic>
        <p:nvPicPr>
          <p:cNvPr id="2" name="Picture 1" descr="sixoverla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t="8512" r="6655" b="2509"/>
          <a:stretch/>
        </p:blipFill>
        <p:spPr>
          <a:xfrm>
            <a:off x="114299" y="1384086"/>
            <a:ext cx="6054661" cy="44586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66657" y="896845"/>
            <a:ext cx="4723985" cy="4951581"/>
            <a:chOff x="4566657" y="896845"/>
            <a:chExt cx="4723985" cy="4951581"/>
          </a:xfrm>
        </p:grpSpPr>
        <p:sp>
          <p:nvSpPr>
            <p:cNvPr id="3" name="TextBox 2"/>
            <p:cNvSpPr txBox="1"/>
            <p:nvPr/>
          </p:nvSpPr>
          <p:spPr>
            <a:xfrm>
              <a:off x="4566657" y="896845"/>
              <a:ext cx="47239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Properties derived from LSR velocities: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2052185"/>
                </p:ext>
              </p:extLst>
            </p:nvPr>
          </p:nvGraphicFramePr>
          <p:xfrm>
            <a:off x="6076950" y="1181100"/>
            <a:ext cx="3009900" cy="3641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54" name="Equation" r:id="rId4" imgW="2120900" imgH="2565400" progId="Equation.3">
                    <p:embed/>
                  </p:oleObj>
                </mc:Choice>
                <mc:Fallback>
                  <p:oleObj name="Equation" r:id="rId4" imgW="2120900" imgH="2565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076950" y="1181100"/>
                          <a:ext cx="3009900" cy="3641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6553200" y="4841709"/>
              <a:ext cx="1992803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Preliminary!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</a:pPr>
              <a:r>
                <a:rPr lang="en-US" sz="20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rPr>
                <a:t>Sensitivity limited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0397103"/>
                </p:ext>
              </p:extLst>
            </p:nvPr>
          </p:nvGraphicFramePr>
          <p:xfrm>
            <a:off x="6431365" y="5545428"/>
            <a:ext cx="2504673" cy="302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655" name="Equation" r:id="rId6" imgW="1790700" imgH="215900" progId="Equation.3">
                    <p:embed/>
                  </p:oleObj>
                </mc:Choice>
                <mc:Fallback>
                  <p:oleObj name="Equation" r:id="rId6" imgW="17907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431365" y="5545428"/>
                          <a:ext cx="2504673" cy="3029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457200" y="739886"/>
            <a:ext cx="3938199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LTE models using CASSIS package: fit for:  T, N, </a:t>
            </a:r>
            <a:r>
              <a:rPr lang="en-US" sz="20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LSR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, </a:t>
            </a:r>
            <a:r>
              <a:rPr lang="en-US" sz="2000" dirty="0" err="1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6657" y="1455140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140K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2050" y="2848936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95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4897" y="4242733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139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0139" y="4247596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72K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8835" y="2848936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208K, 135K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986" y="1598119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307K, 80K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mean by “protocluster”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297" y="1028700"/>
            <a:ext cx="8371226" cy="4525963"/>
          </a:xfrm>
        </p:spPr>
        <p:txBody>
          <a:bodyPr/>
          <a:lstStyle/>
          <a:p>
            <a:r>
              <a:rPr lang="en-US" sz="2400" dirty="0" smtClean="0"/>
              <a:t>This term is often used to describe groups of young galaxies in formation.   </a:t>
            </a:r>
            <a:r>
              <a:rPr lang="en-US" sz="2400" u="sng" dirty="0" smtClean="0"/>
              <a:t>Not</a:t>
            </a:r>
            <a:r>
              <a:rPr lang="en-US" sz="2400" dirty="0" smtClean="0"/>
              <a:t> the subject of this talk!</a:t>
            </a:r>
          </a:p>
          <a:p>
            <a:r>
              <a:rPr lang="en-US" sz="2400" dirty="0" smtClean="0"/>
              <a:t>The first usage in reference to groups of young stars was in theoretical papers in 1970s:</a:t>
            </a:r>
          </a:p>
          <a:p>
            <a:pPr lvl="1"/>
            <a:r>
              <a:rPr lang="en-US" sz="2400" dirty="0" smtClean="0"/>
              <a:t>First appearance in a paper abstract:  M. Disney (1975),  “Boundary and Initial Conditions in Protostar Calculations”</a:t>
            </a:r>
          </a:p>
          <a:p>
            <a:pPr lvl="1"/>
            <a:r>
              <a:rPr lang="en-US" sz="2400" dirty="0" smtClean="0"/>
              <a:t>First appearance in a paper title:  </a:t>
            </a:r>
            <a:r>
              <a:rPr lang="en-US" sz="2400" dirty="0" err="1" smtClean="0"/>
              <a:t>Ferraioli</a:t>
            </a:r>
            <a:r>
              <a:rPr lang="en-US" sz="2400" dirty="0" smtClean="0"/>
              <a:t> &amp; </a:t>
            </a:r>
            <a:r>
              <a:rPr lang="en-US" sz="2400" dirty="0" err="1" smtClean="0"/>
              <a:t>Virgopia</a:t>
            </a:r>
            <a:r>
              <a:rPr lang="en-US" sz="2400" dirty="0" smtClean="0"/>
              <a:t> (1979),         “On the Mass Distribution </a:t>
            </a:r>
            <a:r>
              <a:rPr lang="en-US" sz="2400" dirty="0"/>
              <a:t>L</a:t>
            </a:r>
            <a:r>
              <a:rPr lang="en-US" sz="2400" dirty="0" smtClean="0"/>
              <a:t>aw of Systems of Protocluster </a:t>
            </a:r>
            <a:r>
              <a:rPr lang="en-US" sz="2400" dirty="0"/>
              <a:t>F</a:t>
            </a:r>
            <a:r>
              <a:rPr lang="en-US" sz="2400" dirty="0" smtClean="0"/>
              <a:t>ragments”</a:t>
            </a:r>
          </a:p>
          <a:p>
            <a:r>
              <a:rPr lang="en-US" sz="2400" dirty="0" smtClean="0"/>
              <a:t>Observational papers begin to use the term in early 2000’s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8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Mass estimates from dust emission</a:t>
            </a:r>
            <a:endParaRPr lang="en-US" sz="3100" dirty="0"/>
          </a:p>
        </p:txBody>
      </p:sp>
      <p:pic>
        <p:nvPicPr>
          <p:cNvPr id="7" name="Content Placeholder 6" descr="fig9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1027"/>
          <a:stretch/>
        </p:blipFill>
        <p:spPr>
          <a:xfrm>
            <a:off x="1271928" y="2019299"/>
            <a:ext cx="2995271" cy="419342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864" b="864"/>
          <a:stretch>
            <a:fillRect/>
          </a:stretch>
        </p:blipFill>
        <p:spPr>
          <a:xfrm>
            <a:off x="5076288" y="1839163"/>
            <a:ext cx="3902611" cy="4373563"/>
          </a:xfrm>
        </p:spPr>
      </p:pic>
      <p:sp>
        <p:nvSpPr>
          <p:cNvPr id="11" name="TextBox 10"/>
          <p:cNvSpPr txBox="1"/>
          <p:nvPr/>
        </p:nvSpPr>
        <p:spPr>
          <a:xfrm>
            <a:off x="431800" y="815945"/>
            <a:ext cx="6591300" cy="118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Temperature dependent, but mostly in range of 0.2-15 M</a:t>
            </a:r>
            <a:r>
              <a:rPr lang="en-US" sz="2000" baseline="-250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Consistent with disks around intermediate/high-mass YSOs</a:t>
            </a:r>
          </a:p>
          <a:p>
            <a:pPr marL="684213" lvl="1" indent="-342900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AFGL 2591 VLA3 (0.8 M</a:t>
            </a:r>
            <a:r>
              <a:rPr lang="en-US" sz="1800" baseline="-25000" dirty="0" smtClean="0">
                <a:solidFill>
                  <a:srgbClr val="990033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8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) van der </a:t>
            </a:r>
            <a:r>
              <a:rPr lang="en-US" sz="1800" dirty="0" err="1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Tak</a:t>
            </a:r>
            <a:r>
              <a:rPr lang="en-US" sz="18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+ (2006)</a:t>
            </a:r>
          </a:p>
          <a:p>
            <a:pPr marL="684213" lvl="1" indent="-342900" eaLnBrk="0" hangingPunct="0">
              <a:lnSpc>
                <a:spcPct val="7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Mac CH12 (0.2 M</a:t>
            </a:r>
            <a:r>
              <a:rPr lang="en-US" sz="1800" baseline="-25000" dirty="0" smtClean="0">
                <a:solidFill>
                  <a:srgbClr val="990033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8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) </a:t>
            </a:r>
            <a:r>
              <a:rPr lang="en-US" sz="1800" dirty="0" err="1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Mannings</a:t>
            </a:r>
            <a:r>
              <a:rPr lang="en-US" sz="18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 &amp; Sargent (2000)</a:t>
            </a:r>
            <a:endParaRPr lang="en-US" sz="1800" dirty="0" smtClean="0">
              <a:solidFill>
                <a:srgbClr val="990033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4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349"/>
          </a:xfrm>
        </p:spPr>
        <p:txBody>
          <a:bodyPr/>
          <a:lstStyle/>
          <a:p>
            <a:r>
              <a:rPr lang="en-US" dirty="0" smtClean="0"/>
              <a:t>Dominant member of the protocluster:</a:t>
            </a:r>
            <a:br>
              <a:rPr lang="en-US" dirty="0" smtClean="0"/>
            </a:br>
            <a:r>
              <a:rPr lang="en-US" sz="2400" dirty="0" smtClean="0"/>
              <a:t>SMA 1b:  </a:t>
            </a:r>
            <a:r>
              <a:rPr lang="en-US" sz="2400" dirty="0" smtClean="0">
                <a:solidFill>
                  <a:srgbClr val="330099"/>
                </a:solidFill>
              </a:rPr>
              <a:t>hot core / </a:t>
            </a:r>
            <a:r>
              <a:rPr lang="en-US" sz="2400" dirty="0" err="1" smtClean="0">
                <a:solidFill>
                  <a:srgbClr val="330099"/>
                </a:solidFill>
              </a:rPr>
              <a:t>hypercompact</a:t>
            </a:r>
            <a:r>
              <a:rPr lang="en-US" sz="2400" dirty="0" smtClean="0">
                <a:solidFill>
                  <a:srgbClr val="330099"/>
                </a:solidFill>
              </a:rPr>
              <a:t> HII region</a:t>
            </a:r>
            <a:endParaRPr lang="en-US" sz="2400" dirty="0">
              <a:solidFill>
                <a:srgbClr val="330099"/>
              </a:solidFill>
            </a:endParaRPr>
          </a:p>
        </p:txBody>
      </p:sp>
      <p:pic>
        <p:nvPicPr>
          <p:cNvPr id="7" name="Content Placeholder 6" descr="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5" r="46921" b="-4034"/>
          <a:stretch/>
        </p:blipFill>
        <p:spPr>
          <a:xfrm>
            <a:off x="276138" y="1417638"/>
            <a:ext cx="4271916" cy="404395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Content Placeholder 6" descr="fig9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" r="58271" b="68180"/>
          <a:stretch/>
        </p:blipFill>
        <p:spPr>
          <a:xfrm>
            <a:off x="4542179" y="1206500"/>
            <a:ext cx="4144621" cy="4356100"/>
          </a:xfrm>
        </p:spPr>
      </p:pic>
      <p:pic>
        <p:nvPicPr>
          <p:cNvPr id="9" name="Content Placeholder 6" descr="fig9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400" r="58272" b="1158"/>
          <a:stretch/>
        </p:blipFill>
        <p:spPr>
          <a:xfrm>
            <a:off x="4548054" y="5385393"/>
            <a:ext cx="4113983" cy="761407"/>
          </a:xfrm>
        </p:spPr>
      </p:pic>
      <p:sp>
        <p:nvSpPr>
          <p:cNvPr id="10" name="TextBox 9"/>
          <p:cNvSpPr txBox="1"/>
          <p:nvPr/>
        </p:nvSpPr>
        <p:spPr>
          <a:xfrm>
            <a:off x="1127499" y="5177879"/>
            <a:ext cx="3993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Companion (SMA 1d) at 590 AU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Proto-binary?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53319" y="2739633"/>
            <a:ext cx="2097804" cy="17122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6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349"/>
          </a:xfrm>
        </p:spPr>
        <p:txBody>
          <a:bodyPr/>
          <a:lstStyle/>
          <a:p>
            <a:r>
              <a:rPr lang="en-US" dirty="0" smtClean="0"/>
              <a:t>Dominant source of protocluster:</a:t>
            </a:r>
            <a:br>
              <a:rPr lang="en-US" dirty="0" smtClean="0"/>
            </a:br>
            <a:r>
              <a:rPr lang="en-US" sz="2400" dirty="0" smtClean="0"/>
              <a:t>SMA 1b:  </a:t>
            </a:r>
            <a:r>
              <a:rPr lang="en-US" sz="2400" dirty="0" smtClean="0">
                <a:solidFill>
                  <a:srgbClr val="330099"/>
                </a:solidFill>
              </a:rPr>
              <a:t>hot core / </a:t>
            </a:r>
            <a:r>
              <a:rPr lang="en-US" sz="2400" dirty="0" err="1" smtClean="0">
                <a:solidFill>
                  <a:srgbClr val="330099"/>
                </a:solidFill>
              </a:rPr>
              <a:t>hypercompact</a:t>
            </a:r>
            <a:r>
              <a:rPr lang="en-US" sz="2400" dirty="0" smtClean="0">
                <a:solidFill>
                  <a:srgbClr val="330099"/>
                </a:solidFill>
              </a:rPr>
              <a:t> HII region</a:t>
            </a:r>
            <a:endParaRPr lang="en-US" sz="2400" dirty="0">
              <a:solidFill>
                <a:srgbClr val="330099"/>
              </a:solidFill>
            </a:endParaRPr>
          </a:p>
        </p:txBody>
      </p:sp>
      <p:pic>
        <p:nvPicPr>
          <p:cNvPr id="7" name="Content Placeholder 6" descr="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855" r="-4504" b="-4034"/>
          <a:stretch/>
        </p:blipFill>
        <p:spPr>
          <a:xfrm>
            <a:off x="276138" y="1417638"/>
            <a:ext cx="8410662" cy="404395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42549" y="5086444"/>
            <a:ext cx="5301451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Velocity gradient centered on SMA 1b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Companion (SMA 1d) shows no line emission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Earlier stage of evolution?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5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fig9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63869" r="57960" b="1036"/>
          <a:stretch/>
        </p:blipFill>
        <p:spPr>
          <a:xfrm>
            <a:off x="609600" y="1585862"/>
            <a:ext cx="3251200" cy="38757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349"/>
          </a:xfrm>
        </p:spPr>
        <p:txBody>
          <a:bodyPr/>
          <a:lstStyle/>
          <a:p>
            <a:r>
              <a:rPr lang="en-US" dirty="0" smtClean="0"/>
              <a:t>Dominant source of protocluster:</a:t>
            </a:r>
            <a:br>
              <a:rPr lang="en-US" dirty="0" smtClean="0"/>
            </a:br>
            <a:r>
              <a:rPr lang="en-US" sz="2400" dirty="0" smtClean="0"/>
              <a:t>SMA 1b:  </a:t>
            </a:r>
            <a:r>
              <a:rPr lang="en-US" sz="2400" dirty="0" smtClean="0">
                <a:solidFill>
                  <a:srgbClr val="330099"/>
                </a:solidFill>
              </a:rPr>
              <a:t>hot core / </a:t>
            </a:r>
            <a:r>
              <a:rPr lang="en-US" sz="2400" dirty="0" err="1" smtClean="0">
                <a:solidFill>
                  <a:srgbClr val="330099"/>
                </a:solidFill>
              </a:rPr>
              <a:t>hypercompact</a:t>
            </a:r>
            <a:r>
              <a:rPr lang="en-US" sz="2400" dirty="0" smtClean="0">
                <a:solidFill>
                  <a:srgbClr val="330099"/>
                </a:solidFill>
              </a:rPr>
              <a:t> HII region</a:t>
            </a:r>
            <a:endParaRPr lang="en-US" sz="2400" dirty="0">
              <a:solidFill>
                <a:srgbClr val="330099"/>
              </a:solidFill>
            </a:endParaRPr>
          </a:p>
        </p:txBody>
      </p:sp>
      <p:pic>
        <p:nvPicPr>
          <p:cNvPr id="7" name="Content Placeholder 6" descr="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7" t="-3855" r="-4503" b="10475"/>
          <a:stretch/>
        </p:blipFill>
        <p:spPr>
          <a:xfrm>
            <a:off x="4508500" y="1326722"/>
            <a:ext cx="4286832" cy="35910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27041" y="5086444"/>
            <a:ext cx="5305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Companion (SMA 1d) shows no line emission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Small value of </a:t>
            </a:r>
            <a:r>
              <a:rPr lang="en-US" sz="2000" dirty="0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β</a:t>
            </a: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(dust grain opacity index), suggesting large grains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8" name="Content Placeholder 6" descr="fig9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0" t="324" b="68550"/>
          <a:stretch/>
        </p:blipFill>
        <p:spPr>
          <a:xfrm>
            <a:off x="1625600" y="1509662"/>
            <a:ext cx="2286000" cy="3408109"/>
          </a:xfrm>
        </p:spPr>
      </p:pic>
      <p:cxnSp>
        <p:nvCxnSpPr>
          <p:cNvPr id="4" name="Straight Arrow Connector 3"/>
          <p:cNvCxnSpPr/>
          <p:nvPr/>
        </p:nvCxnSpPr>
        <p:spPr>
          <a:xfrm>
            <a:off x="3727041" y="2868053"/>
            <a:ext cx="2024082" cy="48514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2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moment maps of 12 transitions</a:t>
            </a:r>
            <a:endParaRPr lang="en-US" dirty="0"/>
          </a:p>
        </p:txBody>
      </p:sp>
      <p:pic>
        <p:nvPicPr>
          <p:cNvPr id="7" name="Content Placeholder 6" descr="fig6.e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501"/>
          <a:stretch>
            <a:fillRect/>
          </a:stretch>
        </p:blipFill>
        <p:spPr>
          <a:xfrm>
            <a:off x="4203700" y="857040"/>
            <a:ext cx="4724400" cy="529452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Content Placeholder 6" descr="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7" t="-3855" r="-4503" b="-4034"/>
          <a:stretch/>
        </p:blipFill>
        <p:spPr>
          <a:xfrm>
            <a:off x="342900" y="2107608"/>
            <a:ext cx="4178300" cy="4043955"/>
          </a:xfrm>
        </p:spPr>
      </p:pic>
      <p:sp>
        <p:nvSpPr>
          <p:cNvPr id="9" name="TextBox 8"/>
          <p:cNvSpPr txBox="1"/>
          <p:nvPr/>
        </p:nvSpPr>
        <p:spPr>
          <a:xfrm>
            <a:off x="457200" y="945380"/>
            <a:ext cx="3746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Consistent velocity gradient seen toward SMA 1b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1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/ outflow system?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" name="Content Placeholder 6" descr="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7" t="-3855" r="-4503" b="-4034"/>
          <a:stretch/>
        </p:blipFill>
        <p:spPr>
          <a:xfrm>
            <a:off x="469895" y="2107608"/>
            <a:ext cx="4178300" cy="4043955"/>
          </a:xfrm>
        </p:spPr>
      </p:pic>
      <p:sp>
        <p:nvSpPr>
          <p:cNvPr id="9" name="TextBox 8"/>
          <p:cNvSpPr txBox="1"/>
          <p:nvPr/>
        </p:nvSpPr>
        <p:spPr>
          <a:xfrm>
            <a:off x="342900" y="945380"/>
            <a:ext cx="386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Perpendicular to bipolar outflow axis (within 1°)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6976" t="3753" r="14481" b="9540"/>
          <a:stretch/>
        </p:blipFill>
        <p:spPr>
          <a:xfrm>
            <a:off x="4394200" y="863011"/>
            <a:ext cx="4406900" cy="5196039"/>
          </a:xfrm>
        </p:spPr>
      </p:pic>
      <p:cxnSp>
        <p:nvCxnSpPr>
          <p:cNvPr id="10" name="Straight Connector 9"/>
          <p:cNvCxnSpPr/>
          <p:nvPr/>
        </p:nvCxnSpPr>
        <p:spPr>
          <a:xfrm flipV="1">
            <a:off x="952500" y="3260522"/>
            <a:ext cx="2413000" cy="188366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V="1">
            <a:off x="5298848" y="2284418"/>
            <a:ext cx="2679192" cy="2084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1019" y="363018"/>
            <a:ext cx="2900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 err="1" smtClean="0">
                <a:solidFill>
                  <a:srgbClr val="66CCFF"/>
                </a:solidFill>
                <a:latin typeface="Gill Sans MT" pitchFamily="34" charset="0"/>
                <a:cs typeface="Gill Sans" pitchFamily="17" charset="0"/>
              </a:rPr>
              <a:t>SiO</a:t>
            </a:r>
            <a:r>
              <a:rPr lang="en-US" sz="2800" dirty="0" smtClean="0">
                <a:solidFill>
                  <a:srgbClr val="66CCFF"/>
                </a:solidFill>
                <a:latin typeface="Gill Sans MT" pitchFamily="34" charset="0"/>
                <a:cs typeface="Gill Sans" pitchFamily="17" charset="0"/>
              </a:rPr>
              <a:t> 5-4 moment 0</a:t>
            </a:r>
            <a:endParaRPr lang="en-US" sz="2800" dirty="0" smtClean="0">
              <a:solidFill>
                <a:srgbClr val="66CCFF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0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11.eps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r="58433" b="74700"/>
          <a:stretch/>
        </p:blipFill>
        <p:spPr>
          <a:xfrm>
            <a:off x="244597" y="3091614"/>
            <a:ext cx="3875674" cy="28748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Position-velocity diagram along gradient</a:t>
            </a:r>
            <a:endParaRPr lang="en-US" dirty="0"/>
          </a:p>
        </p:txBody>
      </p:sp>
      <p:pic>
        <p:nvPicPr>
          <p:cNvPr id="7" name="Content Placeholder 6" descr="fig11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2" b="-34"/>
          <a:stretch/>
        </p:blipFill>
        <p:spPr>
          <a:xfrm>
            <a:off x="4455411" y="961485"/>
            <a:ext cx="4361173" cy="550776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938395"/>
            <a:ext cx="3815836" cy="233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Black line: Keplerian rotation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White line: Keplerian rotation plus free-fall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Cesaroni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+ 2011)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enclosed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~ 10-30 M</a:t>
            </a:r>
            <a:r>
              <a:rPr lang="en-US" sz="2000" baseline="-2500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 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(</a:t>
            </a:r>
            <a:r>
              <a:rPr lang="en-US" sz="2000" dirty="0" err="1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i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&gt;55°)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R</a:t>
            </a:r>
            <a:r>
              <a:rPr lang="en-US" sz="2000" baseline="-25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outer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 ~ 800 AU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err="1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R</a:t>
            </a:r>
            <a:r>
              <a:rPr lang="en-US" sz="2000" baseline="-25000" dirty="0" err="1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inner</a:t>
            </a:r>
            <a:r>
              <a:rPr lang="en-US" sz="2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 ~ 200-400 AU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/>
                <a:ea typeface="Wingdings"/>
                <a:cs typeface="Gill Sans MT"/>
                <a:sym typeface="Wingdings"/>
              </a:rPr>
              <a:t>Chemical differences (HNCO)</a:t>
            </a:r>
            <a:endParaRPr lang="en-US" sz="2000" dirty="0" smtClean="0">
              <a:solidFill>
                <a:srgbClr val="000099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000" baseline="-25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5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sz="2000" b="0" dirty="0">
              <a:solidFill>
                <a:srgbClr val="0000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University of St. Andrews, June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02" y="896429"/>
            <a:ext cx="8080515" cy="2025781"/>
          </a:xfrm>
        </p:spPr>
        <p:txBody>
          <a:bodyPr/>
          <a:lstStyle/>
          <a:p>
            <a:r>
              <a:rPr lang="en-US" dirty="0" smtClean="0"/>
              <a:t>Sub</a:t>
            </a:r>
            <a:r>
              <a:rPr lang="en-US" smtClean="0"/>
              <a:t>-arcsecond </a:t>
            </a:r>
            <a:r>
              <a:rPr lang="en-US" dirty="0" smtClean="0"/>
              <a:t>SMA + VLA observations reveal a prolific protocluster with 25 members:  NGC 6334 I(N)</a:t>
            </a:r>
          </a:p>
          <a:p>
            <a:r>
              <a:rPr lang="en-US" dirty="0" smtClean="0"/>
              <a:t>We perform the first dynamical mass measurement using hot core line emission (410 ± 260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), compatible with dust estimates</a:t>
            </a:r>
          </a:p>
          <a:p>
            <a:r>
              <a:rPr lang="en-US" dirty="0" smtClean="0"/>
              <a:t>We analyze its structure using tools developed for infrared clusters (Q-parameter of MST)</a:t>
            </a:r>
          </a:p>
          <a:p>
            <a:r>
              <a:rPr lang="en-US" dirty="0" smtClean="0"/>
              <a:t>Dust masses are consistent with disks around intermediate to high-mass protostars.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he gas kinematics of the dominant member (SMA 1b) is consistent with a rotating, </a:t>
            </a:r>
            <a:r>
              <a:rPr lang="en-US" dirty="0" err="1" smtClean="0"/>
              <a:t>infalling</a:t>
            </a:r>
            <a:r>
              <a:rPr lang="en-US" dirty="0" smtClean="0"/>
              <a:t> disk of enclosed mass of 10-30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Future ALMA imaging of </a:t>
            </a:r>
            <a:r>
              <a:rPr lang="en-US" dirty="0" err="1" smtClean="0"/>
              <a:t>protoclusters</a:t>
            </a:r>
            <a:r>
              <a:rPr lang="en-US" dirty="0" smtClean="0"/>
              <a:t> will allow: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990033"/>
                </a:solidFill>
              </a:rPr>
              <a:t>C</a:t>
            </a:r>
            <a:r>
              <a:rPr lang="en-US" dirty="0" smtClean="0">
                <a:solidFill>
                  <a:srgbClr val="990033"/>
                </a:solidFill>
              </a:rPr>
              <a:t>omplete census, down to very low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990033"/>
                </a:solidFill>
              </a:rPr>
              <a:t>    disk/</a:t>
            </a:r>
            <a:r>
              <a:rPr lang="en-US" dirty="0" err="1" smtClean="0">
                <a:solidFill>
                  <a:srgbClr val="990033"/>
                </a:solidFill>
              </a:rPr>
              <a:t>protostellar</a:t>
            </a:r>
            <a:r>
              <a:rPr lang="en-US" dirty="0" smtClean="0">
                <a:solidFill>
                  <a:srgbClr val="990033"/>
                </a:solidFill>
              </a:rPr>
              <a:t> masses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990033"/>
                </a:solidFill>
              </a:rPr>
              <a:t>Imaging of massive accretion disks, allowing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990033"/>
                </a:solidFill>
              </a:rPr>
              <a:t>    </a:t>
            </a:r>
            <a:r>
              <a:rPr lang="en-US" dirty="0" err="1" smtClean="0">
                <a:solidFill>
                  <a:srgbClr val="990033"/>
                </a:solidFill>
              </a:rPr>
              <a:t>radiative</a:t>
            </a:r>
            <a:r>
              <a:rPr lang="en-US" dirty="0" smtClean="0">
                <a:solidFill>
                  <a:srgbClr val="990033"/>
                </a:solidFill>
              </a:rPr>
              <a:t> transfer and chemical modeling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990033"/>
                </a:solidFill>
              </a:rPr>
              <a:t>Next ALMA deadline ~ April 2015!</a:t>
            </a:r>
            <a:endParaRPr lang="en-US" dirty="0">
              <a:solidFill>
                <a:srgbClr val="9900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25" y="4210601"/>
            <a:ext cx="2882996" cy="19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8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AD3B0A-00B2-214C-AE07-90CF56D210D9}" type="slidenum">
              <a:rPr lang="en-US" sz="1200">
                <a:solidFill>
                  <a:srgbClr val="000099"/>
                </a:solidFill>
                <a:latin typeface="Gill Sans" charset="0"/>
              </a:rPr>
              <a:pPr eaLnBrk="1" hangingPunct="1"/>
              <a:t>28</a:t>
            </a:fld>
            <a:endParaRPr lang="en-US" sz="1200">
              <a:solidFill>
                <a:srgbClr val="000099"/>
              </a:solidFill>
              <a:latin typeface="Gill Sans" charset="0"/>
            </a:endParaRPr>
          </a:p>
        </p:txBody>
      </p:sp>
      <p:sp>
        <p:nvSpPr>
          <p:cNvPr id="204802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9"/>
                </a:solidFill>
                <a:latin typeface="Gill Sans" charset="0"/>
              </a:rPr>
              <a:t>University of St. Andrews, June 12, 2014</a:t>
            </a:r>
            <a:endParaRPr lang="en-US" sz="1200">
              <a:solidFill>
                <a:srgbClr val="000099"/>
              </a:solidFill>
              <a:latin typeface="Gill Sans" charset="0"/>
            </a:endParaRPr>
          </a:p>
        </p:txBody>
      </p:sp>
      <p:pic>
        <p:nvPicPr>
          <p:cNvPr id="204803" name="Picture 1" descr="nrao_logo_p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7650"/>
            <a:ext cx="3151188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Box 2"/>
          <p:cNvSpPr txBox="1">
            <a:spLocks noChangeArrowheads="1"/>
          </p:cNvSpPr>
          <p:nvPr/>
        </p:nvSpPr>
        <p:spPr bwMode="auto">
          <a:xfrm>
            <a:off x="0" y="4519613"/>
            <a:ext cx="91440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</a:br>
            <a: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pPr algn="ctr">
              <a:spcBef>
                <a:spcPct val="20000"/>
              </a:spcBef>
            </a:pPr>
            <a:endParaRPr lang="en-US" sz="1600">
              <a:solidFill>
                <a:srgbClr val="000099"/>
              </a:solidFill>
              <a:latin typeface="Gill Sans MT" charset="0"/>
              <a:cs typeface="Gill Sans" charset="0"/>
            </a:endParaRP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rgbClr val="000099"/>
                </a:solidFill>
                <a:latin typeface="Gill Sans MT" charset="0"/>
                <a:cs typeface="Gill Sans" charset="0"/>
              </a:rPr>
              <a:t>www.nrao.edu  •  science.nrao.edu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Other members of the inner protocluster</a:t>
            </a:r>
            <a:endParaRPr lang="en-US" sz="3200" dirty="0"/>
          </a:p>
        </p:txBody>
      </p:sp>
      <p:pic>
        <p:nvPicPr>
          <p:cNvPr id="7" name="Content Placeholder 6" descr="fig3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8" r="1259"/>
          <a:stretch/>
        </p:blipFill>
        <p:spPr>
          <a:xfrm>
            <a:off x="291784" y="1726397"/>
            <a:ext cx="4379954" cy="3861245"/>
          </a:xfrm>
        </p:spPr>
      </p:pic>
      <p:pic>
        <p:nvPicPr>
          <p:cNvPr id="8" name="Content Placeholder 7" descr="fig4.eps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-5908" r="-3334"/>
          <a:stretch/>
        </p:blipFill>
        <p:spPr>
          <a:xfrm>
            <a:off x="4885210" y="1486143"/>
            <a:ext cx="4258789" cy="410149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1976" y="956956"/>
            <a:ext cx="6173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 4 is a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hypercompact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HII region with water maser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SMA 2 and 6 are water masers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important features of star clusters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44" t="3439" r="5402" b="4532"/>
          <a:stretch/>
        </p:blipFill>
        <p:spPr>
          <a:xfrm>
            <a:off x="4330059" y="957596"/>
            <a:ext cx="4356741" cy="4406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401" y="901092"/>
            <a:ext cx="3964658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Common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metallicity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Mass segregation</a:t>
            </a:r>
          </a:p>
          <a:p>
            <a:pPr marL="688975" lvl="1" indent="-231775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Massive stars tend to be at center (Kirk &amp; Myers 2011)</a:t>
            </a:r>
          </a:p>
          <a:p>
            <a:pPr marL="693738" lvl="1" indent="-2349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Primordial or dynamical evolution?  ~1 free-fall time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Correlation between mass of most massive star and number of cluster members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Testi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+ 1999)</a:t>
            </a:r>
          </a:p>
          <a:p>
            <a:pPr marL="8001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Do low and high mass stars form at same time?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400" y="4327907"/>
            <a:ext cx="3811654" cy="148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If we can examine clusters at an earlier stage of formation (“</a:t>
            </a:r>
            <a:r>
              <a:rPr lang="en-US" sz="2000" dirty="0" err="1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protoclusters</a:t>
            </a:r>
            <a:r>
              <a:rPr lang="en-US" sz="20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”), we can perform stronger tests of theories of </a:t>
            </a:r>
            <a:r>
              <a:rPr lang="en-US" sz="20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massive </a:t>
            </a:r>
            <a:r>
              <a:rPr lang="en-US" sz="20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star </a:t>
            </a:r>
            <a:r>
              <a:rPr lang="en-US" sz="20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formation.</a:t>
            </a:r>
            <a:endParaRPr lang="en-US" sz="2000" dirty="0" smtClean="0">
              <a:solidFill>
                <a:srgbClr val="990033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8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r>
              <a:rPr lang="en-US" dirty="0" smtClean="0"/>
              <a:t>Millimeter methanol masers </a:t>
            </a:r>
            <a:br>
              <a:rPr lang="en-US" dirty="0" smtClean="0"/>
            </a:br>
            <a:endParaRPr lang="en-US" sz="2000" b="0" dirty="0">
              <a:solidFill>
                <a:srgbClr val="000099"/>
              </a:solidFill>
            </a:endParaRPr>
          </a:p>
        </p:txBody>
      </p:sp>
      <p:pic>
        <p:nvPicPr>
          <p:cNvPr id="7" name="Content Placeholder 6" descr="fig8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r="1371"/>
          <a:stretch/>
        </p:blipFill>
        <p:spPr>
          <a:xfrm>
            <a:off x="245450" y="968129"/>
            <a:ext cx="4585452" cy="477818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3730" y="899972"/>
            <a:ext cx="4038600" cy="5416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solidFill>
                  <a:srgbClr val="990033"/>
                </a:solidFill>
                <a:latin typeface="Gill Sans MT"/>
                <a:cs typeface="Gill Sans MT"/>
              </a:rPr>
              <a:t>229.7588 GHz  (8</a:t>
            </a:r>
            <a:r>
              <a:rPr lang="en-US" sz="2000" b="0" baseline="-25000" dirty="0" smtClean="0">
                <a:solidFill>
                  <a:srgbClr val="990033"/>
                </a:solidFill>
                <a:latin typeface="Gill Sans MT"/>
                <a:cs typeface="Gill Sans MT"/>
              </a:rPr>
              <a:t>-1</a:t>
            </a:r>
            <a:r>
              <a:rPr lang="en-US" sz="2000" b="0" dirty="0" smtClean="0">
                <a:solidFill>
                  <a:srgbClr val="990033"/>
                </a:solidFill>
                <a:latin typeface="Gill Sans MT"/>
                <a:cs typeface="Gill Sans MT"/>
              </a:rPr>
              <a:t>-7</a:t>
            </a:r>
            <a:r>
              <a:rPr lang="en-US" sz="2000" b="0" baseline="-25000" dirty="0" smtClean="0">
                <a:solidFill>
                  <a:srgbClr val="990033"/>
                </a:solidFill>
                <a:latin typeface="Gill Sans MT"/>
                <a:cs typeface="Gill Sans MT"/>
              </a:rPr>
              <a:t>0</a:t>
            </a:r>
            <a:r>
              <a:rPr lang="en-US" sz="2000" b="0" dirty="0" smtClean="0">
                <a:solidFill>
                  <a:srgbClr val="990033"/>
                </a:solidFill>
                <a:latin typeface="Gill Sans MT"/>
                <a:cs typeface="Gill Sans MT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9"/>
                </a:solidFill>
                <a:latin typeface="Gill Sans MT"/>
                <a:cs typeface="Gill Sans MT"/>
              </a:rPr>
              <a:t>first measurement with high T</a:t>
            </a:r>
            <a:r>
              <a:rPr lang="en-US" sz="1800" b="0" baseline="-25000" dirty="0" smtClean="0">
                <a:solidFill>
                  <a:srgbClr val="000099"/>
                </a:solidFill>
                <a:latin typeface="Gill Sans MT"/>
                <a:cs typeface="Gill Sans MT"/>
              </a:rPr>
              <a:t>b</a:t>
            </a:r>
            <a:r>
              <a:rPr lang="en-US" sz="1800" b="0" dirty="0" smtClean="0">
                <a:solidFill>
                  <a:srgbClr val="000099"/>
                </a:solidFill>
                <a:latin typeface="Gill Sans MT"/>
                <a:cs typeface="Gill Sans MT"/>
              </a:rPr>
              <a:t> (3000K)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 previous record was 4K   	(Cyganowski+ 2012)</a:t>
            </a:r>
          </a:p>
          <a:p>
            <a:endParaRPr lang="en-US" sz="1800" b="0" dirty="0" smtClean="0">
              <a:solidFill>
                <a:srgbClr val="000099"/>
              </a:solidFill>
              <a:latin typeface="Gill Sans MT"/>
              <a:cs typeface="Gill Sans MT"/>
            </a:endParaRPr>
          </a:p>
          <a:p>
            <a:r>
              <a:rPr lang="en-US" sz="2000" b="0" dirty="0" smtClean="0">
                <a:solidFill>
                  <a:srgbClr val="990033"/>
                </a:solidFill>
                <a:latin typeface="Gill Sans MT"/>
                <a:cs typeface="Gill Sans MT"/>
              </a:rPr>
              <a:t>218.4400 GHz  (4</a:t>
            </a:r>
            <a:r>
              <a:rPr lang="en-US" sz="2000" b="0" baseline="-25000" dirty="0" smtClean="0">
                <a:solidFill>
                  <a:srgbClr val="990033"/>
                </a:solidFill>
                <a:latin typeface="Gill Sans MT"/>
                <a:cs typeface="Gill Sans MT"/>
              </a:rPr>
              <a:t>2</a:t>
            </a:r>
            <a:r>
              <a:rPr lang="en-US" sz="2000" b="0" dirty="0" smtClean="0">
                <a:solidFill>
                  <a:srgbClr val="990033"/>
                </a:solidFill>
                <a:latin typeface="Gill Sans MT"/>
                <a:cs typeface="Gill Sans MT"/>
              </a:rPr>
              <a:t>-3</a:t>
            </a:r>
            <a:r>
              <a:rPr lang="en-US" sz="2000" b="0" baseline="-25000" dirty="0" smtClean="0">
                <a:solidFill>
                  <a:srgbClr val="990033"/>
                </a:solidFill>
                <a:latin typeface="Gill Sans MT"/>
                <a:cs typeface="Gill Sans MT"/>
              </a:rPr>
              <a:t>1</a:t>
            </a:r>
            <a:r>
              <a:rPr lang="en-US" sz="2000" b="0" dirty="0" smtClean="0">
                <a:solidFill>
                  <a:srgbClr val="990033"/>
                </a:solidFill>
                <a:latin typeface="Gill Sans MT"/>
                <a:cs typeface="Gill Sans M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b="0" dirty="0" smtClean="0">
                <a:solidFill>
                  <a:srgbClr val="000099"/>
                </a:solidFill>
                <a:latin typeface="Gill Sans MT"/>
                <a:cs typeface="Gill Sans MT"/>
              </a:rPr>
              <a:t> new maser detection (T</a:t>
            </a:r>
            <a:r>
              <a:rPr lang="en-US" sz="1800" b="0" baseline="-25000" dirty="0" smtClean="0">
                <a:solidFill>
                  <a:srgbClr val="000099"/>
                </a:solidFill>
                <a:latin typeface="Gill Sans MT"/>
                <a:cs typeface="Gill Sans MT"/>
              </a:rPr>
              <a:t>b</a:t>
            </a:r>
            <a:r>
              <a:rPr lang="en-US" sz="1800" b="0" dirty="0" smtClean="0">
                <a:solidFill>
                  <a:srgbClr val="000099"/>
                </a:solidFill>
                <a:latin typeface="Gill Sans MT"/>
                <a:cs typeface="Gill Sans MT"/>
              </a:rPr>
              <a:t> ~ 270 K)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99"/>
                </a:solidFill>
                <a:latin typeface="Gill Sans MT"/>
                <a:cs typeface="Gill Sans MT"/>
              </a:rPr>
              <a:t> 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appears to be Class I, but does not  involve a K=0 or K=-1 state like most others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Analogous to the 25 GHz series but with </a:t>
            </a:r>
            <a:r>
              <a:rPr lang="en-US" sz="1800" dirty="0" smtClean="0">
                <a:solidFill>
                  <a:srgbClr val="000099"/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en-US" sz="1800" dirty="0" smtClean="0">
                <a:solidFill>
                  <a:srgbClr val="000099"/>
                </a:solidFill>
                <a:latin typeface="Gill Sans MT"/>
                <a:cs typeface="Gill Sans MT"/>
              </a:rPr>
              <a:t>J=-1 instead of 0:</a:t>
            </a:r>
          </a:p>
          <a:p>
            <a:r>
              <a:rPr lang="en-US" sz="1800" dirty="0" smtClean="0"/>
              <a:t>	2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→2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 3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→3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 4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→4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 5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→5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 	6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→6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 and 9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→9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 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(Menten+ 1986)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330099"/>
                </a:solidFill>
                <a:latin typeface="Gill Sans MT"/>
                <a:cs typeface="Gill Sans MT"/>
              </a:rPr>
              <a:t>EVLA survey shows that 25 GHz series is common (Brogan+ 2012)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330099"/>
                </a:solidFill>
                <a:latin typeface="Gill Sans MT"/>
                <a:cs typeface="Gill Sans MT"/>
              </a:rPr>
              <a:t>S</a:t>
            </a:r>
            <a:r>
              <a:rPr lang="en-US" sz="1800" dirty="0" smtClean="0">
                <a:solidFill>
                  <a:srgbClr val="330099"/>
                </a:solidFill>
                <a:latin typeface="Gill Sans MT"/>
                <a:cs typeface="Gill Sans MT"/>
              </a:rPr>
              <a:t>ee Crystal’s talk later this month!</a:t>
            </a:r>
            <a:endParaRPr lang="en-US" sz="1800" dirty="0">
              <a:solidFill>
                <a:srgbClr val="330099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8154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massive </a:t>
            </a:r>
            <a:r>
              <a:rPr lang="en-US" dirty="0" err="1" smtClean="0"/>
              <a:t>protocluster</a:t>
            </a:r>
            <a:r>
              <a:rPr lang="en-US" dirty="0" err="1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6041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R. Klein+ 2005 “MM Continuum Survey for Massive </a:t>
            </a:r>
            <a:r>
              <a:rPr lang="en-US" sz="2200" dirty="0" err="1" smtClean="0"/>
              <a:t>Protoclusters</a:t>
            </a:r>
            <a:r>
              <a:rPr lang="en-US" sz="2200" dirty="0" smtClean="0"/>
              <a:t>”</a:t>
            </a:r>
          </a:p>
          <a:p>
            <a:pPr marL="0" indent="0">
              <a:buNone/>
            </a:pPr>
            <a:r>
              <a:rPr lang="en-US" sz="2200" dirty="0"/>
              <a:t>d</a:t>
            </a:r>
            <a:r>
              <a:rPr lang="en-US" sz="2200" dirty="0" smtClean="0"/>
              <a:t>escribes tentative stages of massive star formation:</a:t>
            </a:r>
          </a:p>
          <a:p>
            <a:pPr marL="0" indent="0">
              <a:buNone/>
            </a:pPr>
            <a:r>
              <a:rPr lang="en-US" sz="2200" b="1" dirty="0" smtClean="0"/>
              <a:t>STAGE				PHENOMENA			WAVELENGTH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990033"/>
                </a:solidFill>
              </a:rPr>
              <a:t>0. 	Pre-protocluster</a:t>
            </a:r>
            <a:r>
              <a:rPr lang="en-US" sz="2200" dirty="0">
                <a:solidFill>
                  <a:srgbClr val="990033"/>
                </a:solidFill>
              </a:rPr>
              <a:t>	</a:t>
            </a:r>
            <a:r>
              <a:rPr lang="en-US" sz="2200" dirty="0" smtClean="0">
                <a:solidFill>
                  <a:srgbClr val="330099"/>
                </a:solidFill>
              </a:rPr>
              <a:t>massive cloud core without collapse		</a:t>
            </a:r>
            <a:r>
              <a:rPr lang="en-US" sz="2200" dirty="0" smtClean="0">
                <a:solidFill>
                  <a:srgbClr val="990033"/>
                </a:solidFill>
              </a:rPr>
              <a:t>mm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990033"/>
                </a:solidFill>
              </a:rPr>
              <a:t>Early protocluster	 </a:t>
            </a:r>
            <a:r>
              <a:rPr lang="en-US" sz="2200" dirty="0" smtClean="0">
                <a:solidFill>
                  <a:srgbClr val="330099"/>
                </a:solidFill>
              </a:rPr>
              <a:t> massive stars have begun to form		</a:t>
            </a:r>
            <a:r>
              <a:rPr lang="en-US" sz="2200" dirty="0" smtClean="0">
                <a:solidFill>
                  <a:srgbClr val="990033"/>
                </a:solidFill>
              </a:rPr>
              <a:t>mm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990033"/>
                </a:solidFill>
              </a:rPr>
              <a:t>Protocluster		</a:t>
            </a:r>
            <a:r>
              <a:rPr lang="en-US" sz="2200" dirty="0" smtClean="0">
                <a:solidFill>
                  <a:srgbClr val="330099"/>
                </a:solidFill>
              </a:rPr>
              <a:t>HII region begins to evolve			</a:t>
            </a:r>
            <a:r>
              <a:rPr lang="en-US" sz="2200" dirty="0" smtClean="0">
                <a:solidFill>
                  <a:srgbClr val="990033"/>
                </a:solidFill>
              </a:rPr>
              <a:t>FIR, mm, cm</a:t>
            </a:r>
          </a:p>
          <a:p>
            <a:pPr marL="457200" indent="-457200">
              <a:buAutoNum type="arabicPeriod"/>
            </a:pPr>
            <a:r>
              <a:rPr lang="en-US" sz="2200" dirty="0" smtClean="0">
                <a:solidFill>
                  <a:srgbClr val="990033"/>
                </a:solidFill>
              </a:rPr>
              <a:t>Evolved </a:t>
            </a:r>
            <a:r>
              <a:rPr lang="en-US" sz="2200" dirty="0" err="1" smtClean="0">
                <a:solidFill>
                  <a:srgbClr val="990033"/>
                </a:solidFill>
              </a:rPr>
              <a:t>protoclusters</a:t>
            </a:r>
            <a:r>
              <a:rPr lang="en-US" sz="2200" dirty="0" smtClean="0">
                <a:solidFill>
                  <a:srgbClr val="990033"/>
                </a:solidFill>
              </a:rPr>
              <a:t>		</a:t>
            </a:r>
            <a:r>
              <a:rPr lang="en-US" sz="2200" dirty="0" smtClean="0">
                <a:solidFill>
                  <a:srgbClr val="330099"/>
                </a:solidFill>
              </a:rPr>
              <a:t>cluster begins to emerge	</a:t>
            </a:r>
            <a:r>
              <a:rPr lang="en-US" sz="2200" dirty="0" smtClean="0">
                <a:solidFill>
                  <a:srgbClr val="990033"/>
                </a:solidFill>
              </a:rPr>
              <a:t>MIR - mm</a:t>
            </a:r>
          </a:p>
          <a:p>
            <a:pPr marL="457200" indent="-457200">
              <a:buAutoNum type="arabicPeriod" startAt="4"/>
            </a:pPr>
            <a:r>
              <a:rPr lang="en-US" sz="2200" dirty="0" smtClean="0">
                <a:solidFill>
                  <a:srgbClr val="990033"/>
                </a:solidFill>
              </a:rPr>
              <a:t>Young cluster		</a:t>
            </a:r>
            <a:r>
              <a:rPr lang="en-US" sz="2200" dirty="0" smtClean="0">
                <a:solidFill>
                  <a:srgbClr val="330099"/>
                </a:solidFill>
              </a:rPr>
              <a:t>cluster has emerged from cloud		</a:t>
            </a:r>
            <a:r>
              <a:rPr lang="en-US" sz="2200" dirty="0" smtClean="0">
                <a:solidFill>
                  <a:srgbClr val="990033"/>
                </a:solidFill>
              </a:rPr>
              <a:t>NIR - mm</a:t>
            </a:r>
          </a:p>
          <a:p>
            <a:pPr marL="457200" indent="-457200">
              <a:buAutoNum type="arabicPeriod" startAt="4"/>
            </a:pPr>
            <a:r>
              <a:rPr lang="en-US" sz="2200" dirty="0" smtClean="0">
                <a:solidFill>
                  <a:srgbClr val="990033"/>
                </a:solidFill>
              </a:rPr>
              <a:t>Cluster			</a:t>
            </a:r>
            <a:r>
              <a:rPr lang="en-US" sz="2200" dirty="0" smtClean="0">
                <a:solidFill>
                  <a:srgbClr val="330099"/>
                </a:solidFill>
              </a:rPr>
              <a:t>cluster has dispersed its parental cloud	</a:t>
            </a:r>
            <a:r>
              <a:rPr lang="en-US" sz="2200" dirty="0" smtClean="0">
                <a:solidFill>
                  <a:srgbClr val="990033"/>
                </a:solidFill>
              </a:rPr>
              <a:t>NIR - MIR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1145" y="2501135"/>
            <a:ext cx="8676632" cy="411399"/>
          </a:xfrm>
          <a:prstGeom prst="rect">
            <a:avLst/>
          </a:prstGeom>
          <a:noFill/>
          <a:ln w="38100">
            <a:solidFill>
              <a:srgbClr val="9900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8" descr="HST_trapezium"/>
          <p:cNvPicPr>
            <a:picLocks noChangeAspect="1" noChangeArrowheads="1"/>
          </p:cNvPicPr>
          <p:nvPr/>
        </p:nvPicPr>
        <p:blipFill>
          <a:blip r:embed="rId2"/>
          <a:srcRect t="4951" r="6250"/>
          <a:stretch>
            <a:fillRect/>
          </a:stretch>
        </p:blipFill>
        <p:spPr bwMode="auto">
          <a:xfrm>
            <a:off x="1438253" y="4610960"/>
            <a:ext cx="1927872" cy="192787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24089" y="5386374"/>
            <a:ext cx="18282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/>
              <a:t>10,000 AU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72132" y="4825146"/>
            <a:ext cx="2" cy="1668895"/>
          </a:xfrm>
          <a:prstGeom prst="straightConnector1">
            <a:avLst/>
          </a:prstGeom>
          <a:ln w="50800">
            <a:headEnd type="arrow" w="med" len="lg"/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4427" y="4436854"/>
            <a:ext cx="566121" cy="504884"/>
          </a:xfrm>
          <a:prstGeom prst="straightConnector1">
            <a:avLst/>
          </a:prstGeom>
          <a:ln w="38100">
            <a:solidFill>
              <a:srgbClr val="9900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2800" dirty="0" smtClean="0"/>
              <a:t>How Do Massive (</a:t>
            </a:r>
            <a:r>
              <a:rPr lang="en-US" sz="2800" dirty="0" smtClean="0"/>
              <a:t>M &gt; </a:t>
            </a:r>
            <a:r>
              <a:rPr lang="en-US" sz="2800" dirty="0" smtClean="0"/>
              <a:t>8 M</a:t>
            </a:r>
            <a:r>
              <a:rPr lang="en-US" sz="14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800" dirty="0" smtClean="0"/>
              <a:t>) Stars </a:t>
            </a:r>
            <a:r>
              <a:rPr lang="en-US" sz="2800" dirty="0" smtClean="0"/>
              <a:t>Form?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39200" y="6247685"/>
            <a:ext cx="304800" cy="457200"/>
          </a:xfrm>
        </p:spPr>
        <p:txBody>
          <a:bodyPr/>
          <a:lstStyle/>
          <a:p>
            <a:fld id="{F4D7CBE0-7C85-1746-AD45-DD2432CB744D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7" name="Straight Arrow Connector 5"/>
          <p:cNvCxnSpPr>
            <a:cxnSpLocks noChangeAspect="1" noChangeShapeType="1"/>
          </p:cNvCxnSpPr>
          <p:nvPr/>
        </p:nvCxnSpPr>
        <p:spPr bwMode="auto">
          <a:xfrm rot="5400000">
            <a:off x="1898666" y="1683104"/>
            <a:ext cx="1954027" cy="186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</p:cxn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452438" y="899057"/>
            <a:ext cx="22838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330099"/>
                </a:solidFill>
                <a:latin typeface="Gill Sans MT"/>
                <a:ea typeface="Arial" charset="0"/>
                <a:cs typeface="Gill Sans MT"/>
              </a:rPr>
              <a:t>Protocluster length scale:  0.05 </a:t>
            </a:r>
            <a:r>
              <a:rPr lang="en-US" sz="2000" b="0" dirty="0">
                <a:solidFill>
                  <a:srgbClr val="330099"/>
                </a:solidFill>
                <a:latin typeface="Gill Sans MT"/>
                <a:ea typeface="Arial" charset="0"/>
                <a:cs typeface="Gill Sans MT"/>
              </a:rPr>
              <a:t>pc 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ea typeface="Arial" charset="0"/>
                <a:cs typeface="Gill Sans MT"/>
              </a:rPr>
              <a:t>~10,000 AU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205061" y="609600"/>
            <a:ext cx="2299969" cy="2453689"/>
            <a:chOff x="3378200" y="1179576"/>
            <a:chExt cx="2387600" cy="2917111"/>
          </a:xfrm>
        </p:grpSpPr>
        <p:pic>
          <p:nvPicPr>
            <p:cNvPr id="23" name="Picture 2" descr="accretion1.jpg                                                 000270ADMacintosh HD                   B74677AA:"/>
            <p:cNvPicPr>
              <a:picLocks noChangeAspect="1" noChangeArrowheads="1"/>
            </p:cNvPicPr>
            <p:nvPr/>
          </p:nvPicPr>
          <p:blipFill>
            <a:blip r:embed="rId2"/>
            <a:srcRect l="1926" t="2917" r="51865" b="3703"/>
            <a:stretch>
              <a:fillRect/>
            </a:stretch>
          </p:blipFill>
          <p:spPr bwMode="auto">
            <a:xfrm>
              <a:off x="3400973" y="1179576"/>
              <a:ext cx="2347468" cy="246667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3378200" y="3657600"/>
              <a:ext cx="2387600" cy="43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>
                  <a:solidFill>
                    <a:srgbClr val="FFFFFF"/>
                  </a:solidFill>
                  <a:ea typeface="Arial" charset="0"/>
                  <a:cs typeface="Arial" charset="0"/>
                </a:rPr>
                <a:t>Low Mass</a:t>
              </a: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945450" y="610881"/>
            <a:ext cx="2397840" cy="2452408"/>
            <a:chOff x="6248400" y="1181099"/>
            <a:chExt cx="2489200" cy="2915588"/>
          </a:xfrm>
        </p:grpSpPr>
        <p:pic>
          <p:nvPicPr>
            <p:cNvPr id="21" name="Picture 2" descr="accretion1.jpg                                                 000270ADMacintosh HD                   B74677AA:"/>
            <p:cNvPicPr>
              <a:picLocks noChangeAspect="1" noChangeArrowheads="1"/>
            </p:cNvPicPr>
            <p:nvPr/>
          </p:nvPicPr>
          <p:blipFill>
            <a:blip r:embed="rId2"/>
            <a:srcRect l="49097" t="3703" r="2768" b="3703"/>
            <a:stretch>
              <a:fillRect/>
            </a:stretch>
          </p:blipFill>
          <p:spPr bwMode="auto">
            <a:xfrm>
              <a:off x="6258445" y="1181099"/>
              <a:ext cx="2445258" cy="24459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2" name="TextBox 7"/>
            <p:cNvSpPr txBox="1">
              <a:spLocks noChangeArrowheads="1"/>
            </p:cNvSpPr>
            <p:nvPr/>
          </p:nvSpPr>
          <p:spPr bwMode="auto">
            <a:xfrm>
              <a:off x="6248400" y="3657600"/>
              <a:ext cx="2489200" cy="43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>
                  <a:solidFill>
                    <a:srgbClr val="FFFFFF"/>
                  </a:solidFill>
                  <a:ea typeface="Arial" charset="0"/>
                  <a:cs typeface="Arial" charset="0"/>
                </a:rPr>
                <a:t>High Mass</a:t>
              </a:r>
            </a:p>
          </p:txBody>
        </p:sp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04838" y="2251365"/>
            <a:ext cx="78533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  <a:buFont typeface="Wingdings" pitchFamily="-65" charset="2"/>
              <a:buNone/>
            </a:pPr>
            <a:r>
              <a:rPr lang="en-US" sz="20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Key problems: </a:t>
            </a:r>
          </a:p>
          <a:p>
            <a:pPr defTabSz="914400">
              <a:spcBef>
                <a:spcPct val="50000"/>
              </a:spcBef>
              <a:buFont typeface="Wingdings" pitchFamily="-65" charset="2"/>
              <a:buChar char="ð"/>
            </a:pPr>
            <a:r>
              <a:rPr lang="en-US" sz="20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Tremendous radiation pressure </a:t>
            </a:r>
            <a:r>
              <a:rPr lang="en-US" sz="1800" b="0" dirty="0" smtClean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(</a:t>
            </a: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accretion luminosity and hydrogen burning) </a:t>
            </a:r>
            <a:r>
              <a:rPr lang="en-US" sz="1800" dirty="0">
                <a:solidFill>
                  <a:srgbClr val="330099"/>
                </a:solidFill>
                <a:latin typeface="Gill Sans MT"/>
                <a:cs typeface="Gill Sans MT"/>
              </a:rPr>
              <a:t>that turns on </a:t>
            </a:r>
            <a:r>
              <a:rPr lang="en-US" sz="1800" b="0" dirty="0" smtClean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well </a:t>
            </a: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before </a:t>
            </a:r>
            <a:r>
              <a:rPr lang="en-US" sz="1800" b="0" dirty="0" smtClean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the star’s final </a:t>
            </a: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mass is reached</a:t>
            </a:r>
          </a:p>
          <a:p>
            <a:pPr defTabSz="914400">
              <a:spcBef>
                <a:spcPct val="50000"/>
              </a:spcBef>
              <a:buFont typeface="Wingdings" pitchFamily="-65" charset="2"/>
              <a:buChar char="ð"/>
            </a:pP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lang="en-US" sz="1800" b="0" dirty="0" smtClean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Survival of protostars </a:t>
            </a: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in</a:t>
            </a:r>
            <a:r>
              <a:rPr lang="en-US" sz="1800" b="0" dirty="0" smtClean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lang="en-US" sz="1800" b="0" dirty="0" smtClean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the confused </a:t>
            </a:r>
            <a:r>
              <a:rPr lang="en-US" sz="1800" b="0" dirty="0">
                <a:solidFill>
                  <a:srgbClr val="330099"/>
                </a:solidFill>
                <a:latin typeface="Gill Sans MT"/>
                <a:ea typeface="+mn-ea"/>
                <a:cs typeface="Gill Sans MT"/>
              </a:rPr>
              <a:t>environment of cluster formation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90500" y="3788905"/>
            <a:ext cx="4241800" cy="2292935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spcBef>
                <a:spcPts val="600"/>
              </a:spcBef>
            </a:pPr>
            <a:r>
              <a:rPr lang="en-US" sz="2000" b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Monolithic Collapse</a:t>
            </a:r>
            <a:r>
              <a:rPr lang="en-US" sz="2000" b="1" dirty="0" smtClean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?</a:t>
            </a:r>
            <a:r>
              <a:rPr lang="en-US" sz="2000" dirty="0" smtClean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i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800" i="1" dirty="0" err="1">
                <a:solidFill>
                  <a:srgbClr val="990033"/>
                </a:solidFill>
                <a:latin typeface="+mn-lt"/>
                <a:ea typeface="+mn-ea"/>
                <a:cs typeface="+mn-cs"/>
              </a:rPr>
              <a:t>McKee,Tan</a:t>
            </a:r>
            <a:r>
              <a:rPr lang="en-US" sz="1800" i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800" i="1" dirty="0" err="1" smtClean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Krumholz</a:t>
            </a:r>
            <a:r>
              <a:rPr lang="en-US" sz="1800" i="1" dirty="0" smtClean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, Klein </a:t>
            </a:r>
            <a:r>
              <a:rPr lang="en-US" sz="1800" i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et al.)</a:t>
            </a:r>
            <a:endParaRPr lang="en-US" sz="1800" i="1" dirty="0" smtClean="0">
              <a:solidFill>
                <a:srgbClr val="990033"/>
              </a:solidFill>
              <a:latin typeface="+mn-lt"/>
              <a:ea typeface="+mn-ea"/>
              <a:cs typeface="+mn-cs"/>
            </a:endParaRP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err="1" smtClean="0">
                <a:solidFill>
                  <a:srgbClr val="000099"/>
                </a:solidFill>
              </a:rPr>
              <a:t>Radiative</a:t>
            </a:r>
            <a:r>
              <a:rPr lang="en-US" sz="1800" b="0" dirty="0" smtClean="0">
                <a:solidFill>
                  <a:srgbClr val="000099"/>
                </a:solidFill>
              </a:rPr>
              <a:t> heating suppresses fragmentation</a:t>
            </a: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smtClean="0">
                <a:solidFill>
                  <a:srgbClr val="000099"/>
                </a:solidFill>
              </a:rPr>
              <a:t>Majority of mass </a:t>
            </a:r>
            <a:r>
              <a:rPr lang="en-US" sz="1800" b="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dirty="0">
                <a:solidFill>
                  <a:srgbClr val="000099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1800" b="0" dirty="0" smtClean="0">
                <a:solidFill>
                  <a:srgbClr val="000099"/>
                </a:solidFill>
              </a:rPr>
              <a:t>1 </a:t>
            </a:r>
            <a:r>
              <a:rPr lang="en-US" sz="1800" b="0" dirty="0" smtClean="0">
                <a:solidFill>
                  <a:srgbClr val="000099"/>
                </a:solidFill>
              </a:rPr>
              <a:t>object</a:t>
            </a: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smtClean="0">
                <a:solidFill>
                  <a:srgbClr val="000099"/>
                </a:solidFill>
              </a:rPr>
              <a:t>Core mass maps directly to stellar </a:t>
            </a:r>
            <a:r>
              <a:rPr lang="en-US" sz="1800" b="0" dirty="0" smtClean="0">
                <a:solidFill>
                  <a:srgbClr val="000099"/>
                </a:solidFill>
              </a:rPr>
              <a:t>mass </a:t>
            </a:r>
            <a:r>
              <a:rPr lang="en-US" sz="1800" b="0" dirty="0" smtClean="0">
                <a:solidFill>
                  <a:srgbClr val="000099"/>
                </a:solidFill>
              </a:rPr>
              <a:t>(Core IMF=stellar IMF)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4572000" y="3763505"/>
            <a:ext cx="4343400" cy="236988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000" b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Competitive Accretion?</a:t>
            </a:r>
            <a:r>
              <a:rPr lang="en-US" sz="2000" dirty="0" smtClean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800" i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800" i="1" dirty="0" err="1">
                <a:solidFill>
                  <a:srgbClr val="990033"/>
                </a:solidFill>
                <a:latin typeface="+mn-lt"/>
                <a:ea typeface="+mn-ea"/>
                <a:cs typeface="+mn-cs"/>
              </a:rPr>
              <a:t>Bonnell</a:t>
            </a:r>
            <a:r>
              <a:rPr lang="en-US" sz="1800" i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, Bate, </a:t>
            </a:r>
            <a:r>
              <a:rPr lang="en-US" sz="1800" i="1" dirty="0" err="1">
                <a:solidFill>
                  <a:srgbClr val="990033"/>
                </a:solidFill>
                <a:latin typeface="+mn-lt"/>
                <a:ea typeface="+mn-ea"/>
                <a:cs typeface="+mn-cs"/>
              </a:rPr>
              <a:t>Zinnecker</a:t>
            </a:r>
            <a:r>
              <a:rPr lang="en-US" sz="1800" i="1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 et al.)</a:t>
            </a:r>
            <a:endParaRPr lang="en-US" sz="1800" i="1" dirty="0" smtClean="0">
              <a:solidFill>
                <a:srgbClr val="990033"/>
              </a:solidFill>
              <a:latin typeface="+mn-lt"/>
              <a:ea typeface="+mn-ea"/>
              <a:cs typeface="+mn-cs"/>
            </a:endParaRP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smtClean="0">
                <a:solidFill>
                  <a:srgbClr val="000099"/>
                </a:solidFill>
              </a:rPr>
              <a:t>Fragmentation </a:t>
            </a:r>
            <a:r>
              <a:rPr lang="en-US" sz="1800" b="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b="0" dirty="0" smtClean="0">
                <a:solidFill>
                  <a:srgbClr val="000099"/>
                </a:solidFill>
              </a:rPr>
              <a:t> </a:t>
            </a:r>
            <a:r>
              <a:rPr lang="en-US" sz="1800" b="0" dirty="0" smtClean="0">
                <a:solidFill>
                  <a:srgbClr val="000099"/>
                </a:solidFill>
              </a:rPr>
              <a:t>produce many </a:t>
            </a:r>
            <a:r>
              <a:rPr lang="en-US" sz="1800" b="0" dirty="0" smtClean="0">
                <a:solidFill>
                  <a:srgbClr val="000099"/>
                </a:solidFill>
              </a:rPr>
              <a:t>low-mass protostars </a:t>
            </a: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smtClean="0">
                <a:solidFill>
                  <a:srgbClr val="000099"/>
                </a:solidFill>
              </a:rPr>
              <a:t>Competitive accretion </a:t>
            </a:r>
            <a:r>
              <a:rPr lang="en-US" sz="1800" b="0" dirty="0" smtClean="0">
                <a:solidFill>
                  <a:srgbClr val="000099"/>
                </a:solidFill>
              </a:rPr>
              <a:t>ensues</a:t>
            </a:r>
            <a:endParaRPr lang="en-US" sz="1800" b="0" dirty="0" smtClean="0">
              <a:solidFill>
                <a:srgbClr val="000099"/>
              </a:solidFill>
            </a:endParaRP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smtClean="0">
                <a:solidFill>
                  <a:srgbClr val="000099"/>
                </a:solidFill>
              </a:rPr>
              <a:t>Dynamics and interactions matter</a:t>
            </a:r>
          </a:p>
          <a:p>
            <a:pPr marL="177800" indent="-177800">
              <a:spcBef>
                <a:spcPts val="600"/>
              </a:spcBef>
              <a:buFontTx/>
              <a:buChar char="•"/>
            </a:pPr>
            <a:r>
              <a:rPr lang="en-US" sz="1800" b="0" dirty="0" smtClean="0">
                <a:solidFill>
                  <a:srgbClr val="000099"/>
                </a:solidFill>
              </a:rPr>
              <a:t>Sum of above factors </a:t>
            </a:r>
            <a:r>
              <a:rPr lang="en-US" sz="1800" b="0" dirty="0" err="1" smtClean="0">
                <a:solidFill>
                  <a:srgbClr val="000099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800" b="0" dirty="0" smtClean="0">
                <a:solidFill>
                  <a:srgbClr val="000099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1800" b="0" dirty="0" smtClean="0">
                <a:solidFill>
                  <a:srgbClr val="000099"/>
                </a:solidFill>
              </a:rPr>
              <a:t>IMF 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2588226" y="2880575"/>
            <a:ext cx="5722411" cy="2739211"/>
          </a:xfrm>
          <a:prstGeom prst="rect">
            <a:avLst/>
          </a:prstGeom>
          <a:solidFill>
            <a:srgbClr val="003365"/>
          </a:solidFill>
          <a:ln w="57150">
            <a:solidFill>
              <a:srgbClr val="F79646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3038" indent="-173038" defTabSz="914400">
              <a:spcBef>
                <a:spcPct val="50000"/>
              </a:spcBef>
            </a:pPr>
            <a:r>
              <a:rPr lang="en-US" sz="2800" u="sng" dirty="0" smtClean="0">
                <a:solidFill>
                  <a:srgbClr val="99FFCC"/>
                </a:solidFill>
                <a:latin typeface="Gill Sans MT"/>
                <a:ea typeface="+mn-ea"/>
                <a:cs typeface="Gill Sans MT"/>
              </a:rPr>
              <a:t>Observational Keys </a:t>
            </a:r>
            <a:r>
              <a:rPr lang="en-US" sz="2800" u="sng" dirty="0">
                <a:solidFill>
                  <a:srgbClr val="99FFCC"/>
                </a:solidFill>
                <a:latin typeface="Gill Sans MT"/>
                <a:ea typeface="+mn-ea"/>
                <a:cs typeface="Gill Sans MT"/>
              </a:rPr>
              <a:t>to Distinguishing</a:t>
            </a:r>
          </a:p>
          <a:p>
            <a:pPr marL="173038" indent="-173038" defTabSz="914400"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rgbClr val="FFFFFF"/>
                </a:solidFill>
                <a:latin typeface="Gill Sans MT"/>
                <a:ea typeface="+mn-ea"/>
                <a:cs typeface="Gill Sans MT"/>
              </a:rPr>
              <a:t>Properties of earliest phases</a:t>
            </a:r>
            <a:endParaRPr lang="en-US" b="0" dirty="0" smtClean="0">
              <a:solidFill>
                <a:srgbClr val="FFFFFF"/>
              </a:solidFill>
              <a:latin typeface="Gill Sans MT"/>
              <a:ea typeface="+mn-ea"/>
              <a:cs typeface="Gill Sans MT"/>
            </a:endParaRPr>
          </a:p>
          <a:p>
            <a:pPr marL="173038" indent="-173038" defTabSz="914400">
              <a:spcBef>
                <a:spcPct val="50000"/>
              </a:spcBef>
              <a:buFontTx/>
              <a:buChar char="•"/>
            </a:pPr>
            <a:r>
              <a:rPr lang="en-US" b="0" dirty="0" smtClean="0">
                <a:solidFill>
                  <a:srgbClr val="FFFFFF"/>
                </a:solidFill>
                <a:latin typeface="Gill Sans MT"/>
                <a:ea typeface="+mn-ea"/>
                <a:cs typeface="Gill Sans MT"/>
              </a:rPr>
              <a:t>Multiplicity / </a:t>
            </a:r>
            <a:r>
              <a:rPr lang="en-US" b="0" dirty="0" err="1" smtClean="0">
                <a:solidFill>
                  <a:srgbClr val="FFFFFF"/>
                </a:solidFill>
                <a:latin typeface="Gill Sans MT"/>
                <a:ea typeface="+mn-ea"/>
                <a:cs typeface="Gill Sans MT"/>
              </a:rPr>
              <a:t>protostellar</a:t>
            </a:r>
            <a:r>
              <a:rPr lang="en-US" b="0" dirty="0" smtClean="0">
                <a:solidFill>
                  <a:srgbClr val="FFFFFF"/>
                </a:solidFill>
                <a:latin typeface="Gill Sans MT"/>
                <a:ea typeface="+mn-ea"/>
                <a:cs typeface="Gill Sans MT"/>
              </a:rPr>
              <a:t> density</a:t>
            </a:r>
          </a:p>
          <a:p>
            <a:pPr marL="173038" indent="-173038" defTabSz="91440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  <a:latin typeface="Gill Sans MT"/>
                <a:cs typeface="Gill Sans MT"/>
              </a:rPr>
              <a:t>Accretion mechanism(s</a:t>
            </a:r>
            <a:r>
              <a:rPr lang="en-US" dirty="0" smtClean="0">
                <a:solidFill>
                  <a:srgbClr val="FFFFFF"/>
                </a:solidFill>
                <a:latin typeface="Gill Sans MT"/>
                <a:cs typeface="Gill Sans MT"/>
              </a:rPr>
              <a:t>)</a:t>
            </a:r>
            <a:endParaRPr lang="en-US" b="0" dirty="0">
              <a:solidFill>
                <a:srgbClr val="FFFFFF"/>
              </a:solidFill>
              <a:latin typeface="Gill Sans MT"/>
              <a:ea typeface="+mn-ea"/>
              <a:cs typeface="Gill Sans MT"/>
            </a:endParaRPr>
          </a:p>
          <a:p>
            <a:pPr marL="173038" indent="-173038" defTabSz="914400">
              <a:spcBef>
                <a:spcPct val="50000"/>
              </a:spcBef>
              <a:buFontTx/>
              <a:buChar char="•"/>
            </a:pPr>
            <a:r>
              <a:rPr lang="en-US" b="0" dirty="0">
                <a:solidFill>
                  <a:srgbClr val="FFFFFF"/>
                </a:solidFill>
                <a:latin typeface="Gill Sans MT"/>
                <a:ea typeface="+mn-ea"/>
                <a:cs typeface="Gill Sans MT"/>
              </a:rPr>
              <a:t>Role of cluster </a:t>
            </a:r>
            <a:r>
              <a:rPr lang="en-US" b="0" dirty="0" smtClean="0">
                <a:solidFill>
                  <a:srgbClr val="FFFFFF"/>
                </a:solidFill>
                <a:latin typeface="Gill Sans MT"/>
                <a:ea typeface="+mn-ea"/>
                <a:cs typeface="Gill Sans MT"/>
              </a:rPr>
              <a:t>feedback, outflows</a:t>
            </a:r>
            <a:endParaRPr lang="en-US" b="0" dirty="0">
              <a:solidFill>
                <a:srgbClr val="FFFFFF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6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8597900" cy="690562"/>
          </a:xfrm>
        </p:spPr>
        <p:txBody>
          <a:bodyPr/>
          <a:lstStyle/>
          <a:p>
            <a:r>
              <a:rPr lang="en-US" sz="3000" dirty="0" smtClean="0">
                <a:latin typeface="Gill Sans MT"/>
                <a:cs typeface="Gill Sans MT"/>
              </a:rPr>
              <a:t>NGC 6334 Star Forming Complex (G351.4-0.6)</a:t>
            </a:r>
            <a:endParaRPr lang="en-US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30" r="730"/>
          <a:stretch>
            <a:fillRect/>
          </a:stretch>
        </p:blipFill>
        <p:spPr>
          <a:xfrm>
            <a:off x="469900" y="1587500"/>
            <a:ext cx="4038600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018" r="6018" b="2034"/>
          <a:stretch/>
        </p:blipFill>
        <p:spPr>
          <a:xfrm>
            <a:off x="4647938" y="2151677"/>
            <a:ext cx="3643266" cy="399988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24500" y="2136745"/>
            <a:ext cx="21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J, H, K (NEWFIRM)</a:t>
            </a:r>
            <a:endParaRPr lang="en-US" sz="2000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4600" y="1690012"/>
            <a:ext cx="2541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3.6, 4.5, 8.0 </a:t>
            </a:r>
            <a:r>
              <a:rPr lang="en-US" sz="2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m (IRAC)</a:t>
            </a:r>
            <a:endParaRPr lang="en-US" sz="2000" dirty="0" smtClean="0">
              <a:solidFill>
                <a:srgbClr val="FFFFFF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7279" y="6343650"/>
            <a:ext cx="188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330099"/>
                </a:solidFill>
                <a:latin typeface="Gill Sans MT" pitchFamily="34" charset="0"/>
                <a:cs typeface="Gill Sans" pitchFamily="17" charset="0"/>
              </a:rPr>
              <a:t>Willis et al. (2013)</a:t>
            </a:r>
            <a:endParaRPr lang="en-US" sz="1800" dirty="0" smtClean="0">
              <a:solidFill>
                <a:srgbClr val="33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4737" y="807348"/>
            <a:ext cx="8013963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z="2000" b="0" dirty="0">
                <a:solidFill>
                  <a:srgbClr val="330099"/>
                </a:solidFill>
                <a:latin typeface="Gill Sans MT"/>
                <a:cs typeface="Gill Sans MT"/>
              </a:rPr>
              <a:t> Distance ~ 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1.3 kpc (Reid et al. 2014 water maser parallax),  0.5” = 650AU</a:t>
            </a:r>
            <a:endParaRPr lang="en-US" sz="2000" b="0" dirty="0" smtClean="0">
              <a:solidFill>
                <a:srgbClr val="330099"/>
              </a:solidFill>
              <a:latin typeface="Gill Sans MT"/>
              <a:cs typeface="Gill Sans MT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 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Gas Mass ~ 2 x 10</a:t>
            </a:r>
            <a:r>
              <a:rPr lang="en-US" sz="2000" b="0" baseline="30000" dirty="0" smtClean="0">
                <a:solidFill>
                  <a:srgbClr val="330099"/>
                </a:solidFill>
                <a:latin typeface="Gill Sans MT"/>
                <a:cs typeface="Gill Sans MT"/>
              </a:rPr>
              <a:t>5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 </a:t>
            </a:r>
            <a:r>
              <a:rPr lang="en-US" sz="2000" b="0" dirty="0" err="1" smtClean="0">
                <a:solidFill>
                  <a:srgbClr val="330099"/>
                </a:solidFill>
                <a:latin typeface="Gill Sans MT"/>
                <a:cs typeface="Gill Sans MT"/>
              </a:rPr>
              <a:t>Msun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, &gt;2200 YSOs, “mini-starburst” (Willis et al. 2013)</a:t>
            </a:r>
          </a:p>
        </p:txBody>
      </p:sp>
    </p:spTree>
    <p:extLst>
      <p:ext uri="{BB962C8B-B14F-4D97-AF65-F5344CB8AC3E}">
        <p14:creationId xmlns:p14="http://schemas.microsoft.com/office/powerpoint/2010/main" val="110846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8597900" cy="690562"/>
          </a:xfrm>
        </p:spPr>
        <p:txBody>
          <a:bodyPr/>
          <a:lstStyle/>
          <a:p>
            <a:r>
              <a:rPr lang="en-US" sz="3000" dirty="0" smtClean="0">
                <a:latin typeface="Gill Sans MT"/>
                <a:cs typeface="Gill Sans MT"/>
              </a:rPr>
              <a:t>NGC 6334 Star Forming Complex (G351.4-0.6)</a:t>
            </a:r>
            <a:endParaRPr lang="en-US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30" r="730"/>
          <a:stretch>
            <a:fillRect/>
          </a:stretch>
        </p:blipFill>
        <p:spPr>
          <a:xfrm>
            <a:off x="457200" y="1638300"/>
            <a:ext cx="403860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21300" y="1616045"/>
            <a:ext cx="2591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J, H, K (NEWFIRM)</a:t>
            </a:r>
            <a:endParaRPr lang="en-US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4600" y="1717645"/>
            <a:ext cx="3013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3.6, 4.5, 8.0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m (IRAC)</a:t>
            </a:r>
            <a:endParaRPr lang="en-US" dirty="0" smtClean="0">
              <a:solidFill>
                <a:srgbClr val="FFFFFF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81000" y="807348"/>
            <a:ext cx="8547100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z="2000" b="0" dirty="0">
                <a:solidFill>
                  <a:srgbClr val="330099"/>
                </a:solidFill>
                <a:latin typeface="Gill Sans MT"/>
                <a:cs typeface="Gill Sans MT"/>
              </a:rPr>
              <a:t> 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Chandra: 1600 faint sources</a:t>
            </a: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, including dozens of OB stars (</a:t>
            </a:r>
            <a:r>
              <a:rPr lang="en-US" sz="2000" dirty="0" err="1" smtClean="0">
                <a:solidFill>
                  <a:srgbClr val="330099"/>
                </a:solidFill>
                <a:latin typeface="Gill Sans MT"/>
                <a:cs typeface="Gill Sans MT"/>
              </a:rPr>
              <a:t>Feigelson</a:t>
            </a: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+ 2009)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330099"/>
                </a:solidFill>
                <a:latin typeface="Gill Sans MT"/>
                <a:cs typeface="Gill Sans MT"/>
              </a:rPr>
              <a:t> </a:t>
            </a: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E</a:t>
            </a: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xtrapolates to ~25,000 PMS stars</a:t>
            </a:r>
            <a:endParaRPr lang="en-US" sz="2000" b="0" dirty="0" smtClean="0">
              <a:solidFill>
                <a:srgbClr val="330099"/>
              </a:solidFill>
              <a:latin typeface="Gill Sans MT"/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295" t="5050" r="15461" b="14979"/>
          <a:stretch/>
        </p:blipFill>
        <p:spPr>
          <a:xfrm>
            <a:off x="5194300" y="2032000"/>
            <a:ext cx="3619500" cy="3619500"/>
          </a:xfrm>
        </p:spPr>
      </p:pic>
      <p:sp>
        <p:nvSpPr>
          <p:cNvPr id="10" name="TextBox 9"/>
          <p:cNvSpPr txBox="1"/>
          <p:nvPr/>
        </p:nvSpPr>
        <p:spPr>
          <a:xfrm>
            <a:off x="5308567" y="5464145"/>
            <a:ext cx="3874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olor:  hard X-rays, 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contours:  VLA 18 cm (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Sarma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2000)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2640" b="4090"/>
          <a:stretch/>
        </p:blipFill>
        <p:spPr>
          <a:xfrm>
            <a:off x="4813300" y="1181101"/>
            <a:ext cx="43307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8597900" cy="690562"/>
          </a:xfrm>
        </p:spPr>
        <p:txBody>
          <a:bodyPr/>
          <a:lstStyle/>
          <a:p>
            <a:r>
              <a:rPr lang="en-US" sz="3000" dirty="0" smtClean="0">
                <a:latin typeface="Gill Sans MT"/>
                <a:cs typeface="Gill Sans MT"/>
              </a:rPr>
              <a:t>NGC 6334 Star Forming Complex (G351.4-0.6)</a:t>
            </a:r>
            <a:endParaRPr lang="en-US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30" r="730"/>
          <a:stretch>
            <a:fillRect/>
          </a:stretch>
        </p:blipFill>
        <p:spPr>
          <a:xfrm>
            <a:off x="457200" y="1638300"/>
            <a:ext cx="403860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37D6D-B555-9C45-B613-1AD82256E61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21300" y="1616045"/>
            <a:ext cx="2591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J, H, K (NEWFIRM)</a:t>
            </a:r>
            <a:endParaRPr lang="en-US" dirty="0" smtClean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4600" y="1717645"/>
            <a:ext cx="3013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3.6, 4.5, 8.0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FF"/>
                </a:solidFill>
                <a:latin typeface="Gill Sans MT" pitchFamily="34" charset="0"/>
                <a:cs typeface="Gill Sans" pitchFamily="17" charset="0"/>
              </a:rPr>
              <a:t>m (IRAC)</a:t>
            </a:r>
            <a:endParaRPr lang="en-US" dirty="0" smtClean="0">
              <a:solidFill>
                <a:srgbClr val="FFFFFF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72837" y="807348"/>
            <a:ext cx="8013963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z="2000" b="0" dirty="0">
                <a:solidFill>
                  <a:srgbClr val="330099"/>
                </a:solidFill>
                <a:latin typeface="Gill Sans MT"/>
                <a:cs typeface="Gill Sans MT"/>
              </a:rPr>
              <a:t> </a:t>
            </a:r>
            <a:r>
              <a:rPr lang="en-US" sz="2000" b="0" dirty="0" smtClean="0">
                <a:solidFill>
                  <a:srgbClr val="330099"/>
                </a:solidFill>
                <a:latin typeface="Gill Sans MT"/>
                <a:cs typeface="Gill Sans MT"/>
              </a:rPr>
              <a:t>Confusing nomenclature:  Radio sources A, C, D, E, F (Rodriguez+ 1982)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	   Far-infrared sources:  I, II, III, IV (</a:t>
            </a:r>
            <a:r>
              <a:rPr lang="en-US" sz="2000" dirty="0" err="1" smtClean="0">
                <a:solidFill>
                  <a:srgbClr val="330099"/>
                </a:solidFill>
                <a:latin typeface="Gill Sans MT"/>
                <a:cs typeface="Gill Sans MT"/>
              </a:rPr>
              <a:t>McBreen</a:t>
            </a: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+ 1979,  </a:t>
            </a:r>
            <a:r>
              <a:rPr lang="en-US" sz="2000" dirty="0" err="1" smtClean="0">
                <a:solidFill>
                  <a:srgbClr val="330099"/>
                </a:solidFill>
                <a:latin typeface="Gill Sans MT"/>
                <a:cs typeface="Gill Sans MT"/>
              </a:rPr>
              <a:t>Gezari</a:t>
            </a:r>
            <a:r>
              <a:rPr lang="en-US" sz="2000" dirty="0" smtClean="0">
                <a:solidFill>
                  <a:srgbClr val="330099"/>
                </a:solidFill>
                <a:latin typeface="Gill Sans MT"/>
                <a:cs typeface="Gill Sans MT"/>
              </a:rPr>
              <a:t> 1982)</a:t>
            </a:r>
            <a:endParaRPr lang="en-US" sz="2000" b="0" dirty="0" smtClean="0">
              <a:solidFill>
                <a:srgbClr val="330099"/>
              </a:solidFill>
              <a:latin typeface="Gill Sans MT"/>
              <a:cs typeface="Gill Sans M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295" t="5050" r="15461" b="14979"/>
          <a:stretch/>
        </p:blipFill>
        <p:spPr>
          <a:xfrm>
            <a:off x="5194300" y="2032000"/>
            <a:ext cx="3619500" cy="3619500"/>
          </a:xfrm>
        </p:spPr>
      </p:pic>
      <p:sp>
        <p:nvSpPr>
          <p:cNvPr id="10" name="TextBox 9"/>
          <p:cNvSpPr txBox="1"/>
          <p:nvPr/>
        </p:nvSpPr>
        <p:spPr>
          <a:xfrm>
            <a:off x="5372067" y="5616545"/>
            <a:ext cx="3622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CSO:  Kraemer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&amp; Jackson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(1999)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8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6477000"/>
            <a:ext cx="609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D22925-01EA-BE49-843C-D55DC95AAB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492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Gill Sans MT"/>
                <a:cs typeface="Gill Sans MT"/>
              </a:rPr>
              <a:t>NGC 6334 </a:t>
            </a:r>
            <a:r>
              <a:rPr lang="en-US" sz="3200" dirty="0">
                <a:latin typeface="Gill Sans MT"/>
                <a:cs typeface="Gill Sans MT"/>
              </a:rPr>
              <a:t>Star Forming Complex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/>
          <a:srcRect l="8539" t="5576" r="6946"/>
          <a:stretch>
            <a:fillRect/>
          </a:stretch>
        </p:blipFill>
        <p:spPr bwMode="auto">
          <a:xfrm>
            <a:off x="152400" y="838200"/>
            <a:ext cx="5410200" cy="5021263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881062" y="1225681"/>
            <a:ext cx="8110538" cy="4808537"/>
            <a:chOff x="576" y="619"/>
            <a:chExt cx="5109" cy="3029"/>
          </a:xfrm>
        </p:grpSpPr>
        <p:pic>
          <p:nvPicPr>
            <p:cNvPr id="32786" name="Picture 4"/>
            <p:cNvPicPr>
              <a:picLocks noChangeAspect="1" noChangeArrowheads="1"/>
            </p:cNvPicPr>
            <p:nvPr/>
          </p:nvPicPr>
          <p:blipFill>
            <a:blip r:embed="rId3"/>
            <a:srcRect l="9091" t="1482" r="15909"/>
            <a:stretch>
              <a:fillRect/>
            </a:stretch>
          </p:blipFill>
          <p:spPr bwMode="auto">
            <a:xfrm>
              <a:off x="2908" y="619"/>
              <a:ext cx="2777" cy="3029"/>
            </a:xfrm>
            <a:prstGeom prst="rect">
              <a:avLst/>
            </a:prstGeom>
            <a:noFill/>
            <a:ln w="28575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32787" name="Rectangle 12"/>
            <p:cNvSpPr>
              <a:spLocks noChangeArrowheads="1"/>
            </p:cNvSpPr>
            <p:nvPr/>
          </p:nvSpPr>
          <p:spPr bwMode="auto">
            <a:xfrm>
              <a:off x="576" y="768"/>
              <a:ext cx="912" cy="96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prstDash val="sys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8" name="Line 13"/>
            <p:cNvSpPr>
              <a:spLocks noChangeShapeType="1"/>
            </p:cNvSpPr>
            <p:nvPr/>
          </p:nvSpPr>
          <p:spPr bwMode="auto">
            <a:xfrm>
              <a:off x="1488" y="1728"/>
              <a:ext cx="1391" cy="191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9" name="Line 14"/>
            <p:cNvSpPr>
              <a:spLocks noChangeShapeType="1"/>
            </p:cNvSpPr>
            <p:nvPr/>
          </p:nvSpPr>
          <p:spPr bwMode="auto">
            <a:xfrm flipV="1">
              <a:off x="1488" y="624"/>
              <a:ext cx="1392" cy="14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16441" y="1240449"/>
            <a:ext cx="4457700" cy="4800600"/>
            <a:chOff x="2880" y="624"/>
            <a:chExt cx="2808" cy="3024"/>
          </a:xfrm>
        </p:grpSpPr>
        <p:pic>
          <p:nvPicPr>
            <p:cNvPr id="32784" name="Picture 6"/>
            <p:cNvPicPr>
              <a:picLocks noChangeAspect="1" noChangeArrowheads="1"/>
            </p:cNvPicPr>
            <p:nvPr/>
          </p:nvPicPr>
          <p:blipFill>
            <a:blip r:embed="rId4"/>
            <a:srcRect l="9091" t="2736" r="15909"/>
            <a:stretch>
              <a:fillRect/>
            </a:stretch>
          </p:blipFill>
          <p:spPr bwMode="auto">
            <a:xfrm>
              <a:off x="2880" y="624"/>
              <a:ext cx="2808" cy="3024"/>
            </a:xfrm>
            <a:prstGeom prst="rect">
              <a:avLst/>
            </a:prstGeom>
            <a:noFill/>
            <a:ln w="28575">
              <a:solidFill>
                <a:srgbClr val="FFFFCC"/>
              </a:solidFill>
              <a:miter lim="800000"/>
              <a:headEnd/>
              <a:tailEnd/>
            </a:ln>
          </p:spPr>
        </p:pic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2928" y="672"/>
              <a:ext cx="1390" cy="7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FF00"/>
                  </a:solidFill>
                  <a:latin typeface="Gill Sans MT"/>
                  <a:cs typeface="Gill Sans MT"/>
                </a:rPr>
                <a:t>SCUBA </a:t>
              </a:r>
              <a:endParaRPr lang="en-US" b="0" dirty="0" smtClean="0">
                <a:solidFill>
                  <a:srgbClr val="00FF00"/>
                </a:solidFill>
                <a:latin typeface="Gill Sans MT"/>
                <a:cs typeface="Gill Sans MT"/>
              </a:endParaRPr>
            </a:p>
            <a:p>
              <a:r>
                <a:rPr lang="en-US" b="0" dirty="0" smtClean="0">
                  <a:solidFill>
                    <a:srgbClr val="00FF00"/>
                  </a:solidFill>
                  <a:latin typeface="Gill Sans MT"/>
                  <a:cs typeface="Gill Sans MT"/>
                </a:rPr>
                <a:t>0.85 mm dust </a:t>
              </a:r>
              <a:r>
                <a:rPr lang="en-US" b="0" dirty="0" smtClean="0">
                  <a:solidFill>
                    <a:srgbClr val="00FF00"/>
                  </a:solidFill>
                  <a:latin typeface="Gill Sans MT"/>
                  <a:cs typeface="Gill Sans MT"/>
                </a:rPr>
                <a:t>continuum</a:t>
              </a:r>
              <a:endParaRPr lang="en-US" b="0" dirty="0">
                <a:solidFill>
                  <a:srgbClr val="00FF00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32776" name="Rectangle 21"/>
          <p:cNvSpPr>
            <a:spLocks noChangeArrowheads="1"/>
          </p:cNvSpPr>
          <p:nvPr/>
        </p:nvSpPr>
        <p:spPr bwMode="auto">
          <a:xfrm>
            <a:off x="381000" y="4158104"/>
            <a:ext cx="16002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GLIMPSE</a:t>
            </a:r>
            <a:r>
              <a:rPr lang="en-US" b="0" dirty="0">
                <a:solidFill>
                  <a:srgbClr val="0099FF"/>
                </a:solidFill>
              </a:rPr>
              <a:t> 3.6 </a:t>
            </a:r>
            <a:r>
              <a:rPr lang="en-US" b="0" dirty="0">
                <a:solidFill>
                  <a:srgbClr val="0099FF"/>
                </a:solidFill>
                <a:latin typeface="Symbol" pitchFamily="-65" charset="2"/>
              </a:rPr>
              <a:t>m</a:t>
            </a:r>
            <a:r>
              <a:rPr lang="en-US" b="0" dirty="0">
                <a:solidFill>
                  <a:srgbClr val="0099FF"/>
                </a:solidFill>
              </a:rPr>
              <a:t>m</a:t>
            </a:r>
            <a:r>
              <a:rPr lang="en-US" b="0" dirty="0">
                <a:solidFill>
                  <a:srgbClr val="00FF00"/>
                </a:solidFill>
              </a:rPr>
              <a:t> </a:t>
            </a:r>
            <a:r>
              <a:rPr lang="en-US" b="0" dirty="0">
                <a:solidFill>
                  <a:srgbClr val="66FF66"/>
                </a:solidFill>
              </a:rPr>
              <a:t>4.5 </a:t>
            </a:r>
            <a:r>
              <a:rPr lang="en-US" b="0" dirty="0">
                <a:solidFill>
                  <a:srgbClr val="66FF66"/>
                </a:solidFill>
                <a:latin typeface="Symbol" pitchFamily="-65" charset="2"/>
              </a:rPr>
              <a:t>m</a:t>
            </a:r>
            <a:r>
              <a:rPr lang="en-US" b="0" dirty="0">
                <a:solidFill>
                  <a:srgbClr val="66FF66"/>
                </a:solidFill>
              </a:rPr>
              <a:t>m</a:t>
            </a:r>
            <a:r>
              <a:rPr lang="en-US" b="0" dirty="0">
                <a:solidFill>
                  <a:srgbClr val="00FF00"/>
                </a:solidFill>
              </a:rPr>
              <a:t> </a:t>
            </a:r>
            <a:r>
              <a:rPr lang="en-US" b="0" dirty="0">
                <a:solidFill>
                  <a:srgbClr val="FF0000"/>
                </a:solidFill>
              </a:rPr>
              <a:t>8.0 </a:t>
            </a:r>
            <a:r>
              <a:rPr lang="en-US" b="0" dirty="0">
                <a:solidFill>
                  <a:srgbClr val="FF0000"/>
                </a:solidFill>
                <a:latin typeface="Symbol" pitchFamily="-65" charset="2"/>
              </a:rPr>
              <a:t>m</a:t>
            </a:r>
            <a:r>
              <a:rPr lang="en-US" b="0" dirty="0">
                <a:solidFill>
                  <a:srgbClr val="FF0000"/>
                </a:solidFill>
              </a:rPr>
              <a:t>m</a:t>
            </a:r>
            <a:r>
              <a:rPr lang="en-US" b="0" dirty="0">
                <a:solidFill>
                  <a:srgbClr val="00FF00"/>
                </a:solidFill>
              </a:rPr>
              <a:t> 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572000" y="2667000"/>
            <a:ext cx="2095500" cy="2251076"/>
            <a:chOff x="2856" y="1680"/>
            <a:chExt cx="1320" cy="1418"/>
          </a:xfrm>
        </p:grpSpPr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2856" y="2342"/>
              <a:ext cx="115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I </a:t>
              </a:r>
            </a:p>
            <a:p>
              <a:pPr algn="ctr"/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10</a:t>
              </a:r>
              <a:r>
                <a:rPr lang="en-US" b="0" baseline="30000" dirty="0" smtClean="0">
                  <a:solidFill>
                    <a:srgbClr val="FFFFFF"/>
                  </a:solidFill>
                  <a:latin typeface="+mn-lt"/>
                </a:rPr>
                <a:t>5</a:t>
              </a:r>
              <a:r>
                <a:rPr lang="en-US" b="0" dirty="0" smtClean="0">
                  <a:solidFill>
                    <a:srgbClr val="FFFFFF"/>
                  </a:solidFill>
                  <a:latin typeface="+mn-lt"/>
                </a:rPr>
                <a:t> L</a:t>
              </a:r>
              <a:r>
                <a:rPr lang="en-US" b="0" baseline="-250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b="0" dirty="0" smtClean="0">
                <a:solidFill>
                  <a:srgbClr val="FFFFFF"/>
                </a:solidFill>
                <a:latin typeface="+mn-lt"/>
              </a:endParaRPr>
            </a:p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781" name="Text Box 8"/>
            <p:cNvSpPr txBox="1">
              <a:spLocks noChangeArrowheads="1"/>
            </p:cNvSpPr>
            <p:nvPr/>
          </p:nvSpPr>
          <p:spPr bwMode="auto">
            <a:xfrm>
              <a:off x="2856" y="1680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n-lt"/>
                </a:rPr>
                <a:t>I(N</a:t>
              </a: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)</a:t>
              </a:r>
            </a:p>
            <a:p>
              <a:pPr algn="ctr"/>
              <a:r>
                <a:rPr lang="en-US" b="0" dirty="0" smtClean="0">
                  <a:solidFill>
                    <a:schemeClr val="bg1"/>
                  </a:solidFill>
                  <a:latin typeface="+mn-lt"/>
                </a:rPr>
                <a:t>10</a:t>
              </a:r>
              <a:r>
                <a:rPr lang="en-US" b="0" baseline="30000" dirty="0" smtClean="0">
                  <a:solidFill>
                    <a:schemeClr val="bg1"/>
                  </a:solidFill>
                  <a:latin typeface="+mn-lt"/>
                </a:rPr>
                <a:t>4</a:t>
              </a:r>
              <a:r>
                <a:rPr lang="en-US" b="0" dirty="0" smtClean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+mn-lt"/>
                </a:rPr>
                <a:t>L</a:t>
              </a:r>
              <a:r>
                <a:rPr lang="en-US" b="0" baseline="-25000" dirty="0" smtClean="0">
                  <a:solidFill>
                    <a:schemeClr val="bg1"/>
                  </a:solidFill>
                  <a:latin typeface="Wingdings"/>
                  <a:ea typeface="Wingdings"/>
                  <a:cs typeface="Wingdings"/>
                </a:rPr>
                <a:t></a:t>
              </a:r>
              <a:endParaRPr lang="en-US" b="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782" name="Line 9"/>
            <p:cNvSpPr>
              <a:spLocks noChangeShapeType="1"/>
            </p:cNvSpPr>
            <p:nvPr/>
          </p:nvSpPr>
          <p:spPr bwMode="auto">
            <a:xfrm>
              <a:off x="3432" y="2496"/>
              <a:ext cx="744" cy="14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83" name="Line 10"/>
            <p:cNvSpPr>
              <a:spLocks noChangeShapeType="1"/>
            </p:cNvSpPr>
            <p:nvPr/>
          </p:nvSpPr>
          <p:spPr bwMode="auto">
            <a:xfrm>
              <a:off x="3528" y="1872"/>
              <a:ext cx="552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778" name="Line 22"/>
          <p:cNvSpPr>
            <a:spLocks noChangeShapeType="1"/>
          </p:cNvSpPr>
          <p:nvPr/>
        </p:nvSpPr>
        <p:spPr bwMode="auto">
          <a:xfrm>
            <a:off x="304800" y="914400"/>
            <a:ext cx="0" cy="487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9" name="Text Box 23"/>
          <p:cNvSpPr txBox="1">
            <a:spLocks noChangeArrowheads="1"/>
          </p:cNvSpPr>
          <p:nvPr/>
        </p:nvSpPr>
        <p:spPr bwMode="auto">
          <a:xfrm>
            <a:off x="304800" y="3215045"/>
            <a:ext cx="1802429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FFFFFF"/>
                </a:solidFill>
              </a:rPr>
              <a:t>25 ’ = 15 pc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001000" y="3048000"/>
            <a:ext cx="838200" cy="1066800"/>
            <a:chOff x="8153400" y="3048000"/>
            <a:chExt cx="838200" cy="1066800"/>
          </a:xfrm>
        </p:grpSpPr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8153400" y="3048000"/>
              <a:ext cx="0" cy="106680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29600" y="3276600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FFFF66"/>
                  </a:solidFill>
                </a:rPr>
                <a:t>1 pc</a:t>
              </a:r>
              <a:endParaRPr lang="en-US" b="0" dirty="0">
                <a:solidFill>
                  <a:srgbClr val="FFFF66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724400" y="5068669"/>
            <a:ext cx="4267200" cy="64633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Source I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has NIR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cluster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of 93 stars, density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of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~</a:t>
            </a:r>
            <a:r>
              <a:rPr lang="en-US" sz="1800" dirty="0">
                <a:solidFill>
                  <a:srgbClr val="FFFFFF"/>
                </a:solidFill>
                <a:latin typeface="Bookman Old Style"/>
              </a:rPr>
              <a:t>5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00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pc</a:t>
            </a:r>
            <a:r>
              <a:rPr lang="en-US" sz="1800" b="0" baseline="30000" dirty="0" smtClean="0">
                <a:solidFill>
                  <a:srgbClr val="FFFFFF"/>
                </a:solidFill>
                <a:latin typeface="Bookman Old Style"/>
              </a:rPr>
              <a:t>-3 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(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Tapia+ 1996</a:t>
            </a:r>
            <a:r>
              <a:rPr lang="en-US" sz="1800" b="0" dirty="0" smtClean="0">
                <a:solidFill>
                  <a:srgbClr val="FFFFFF"/>
                </a:solidFill>
                <a:latin typeface="Bookman Old Style"/>
              </a:rPr>
              <a:t>)</a:t>
            </a:r>
          </a:p>
        </p:txBody>
      </p:sp>
      <p:pic>
        <p:nvPicPr>
          <p:cNvPr id="28" name="Picture 105" descr="ngc6334_5GHz_bi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5882" r="5389" b="7035"/>
          <a:stretch/>
        </p:blipFill>
        <p:spPr bwMode="auto">
          <a:xfrm>
            <a:off x="-1422400" y="3407700"/>
            <a:ext cx="1193800" cy="154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St. Andrews, June 12,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8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itle Blank Slide - SO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5904</TotalTime>
  <Words>2015</Words>
  <Application>Microsoft Macintosh PowerPoint</Application>
  <PresentationFormat>On-screen Show (4:3)</PresentationFormat>
  <Paragraphs>277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Arial</vt:lpstr>
      <vt:lpstr>ＭＳ Ｐゴシック</vt:lpstr>
      <vt:lpstr>Calibri</vt:lpstr>
      <vt:lpstr>GillSans</vt:lpstr>
      <vt:lpstr>Gill Sans</vt:lpstr>
      <vt:lpstr>Gill Sans MT</vt:lpstr>
      <vt:lpstr>Trebuchet MS</vt:lpstr>
      <vt:lpstr>NRAOTownHall_AAS_Austin_template</vt:lpstr>
      <vt:lpstr>Title Slide - NTC</vt:lpstr>
      <vt:lpstr>Title Slide - GBT</vt:lpstr>
      <vt:lpstr>Title Slide - Green Bank Science Center</vt:lpstr>
      <vt:lpstr>Title Blank Slide - SOC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Blue Image Bottom Bar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Microsoft Equation</vt:lpstr>
      <vt:lpstr>Sub-arcsecond imaging of the NGC 6334 I(N) protocluster:  two dozen compact sources and a massive disk candidate    2014ApJ...788..187H</vt:lpstr>
      <vt:lpstr>What do I mean by “protocluster” ?</vt:lpstr>
      <vt:lpstr>Some important features of star clusters</vt:lpstr>
      <vt:lpstr>Evolution of massive protoclusters</vt:lpstr>
      <vt:lpstr>How Do Massive (M &gt; 8 M) Stars Form?</vt:lpstr>
      <vt:lpstr>NGC 6334 Star Forming Complex (G351.4-0.6)</vt:lpstr>
      <vt:lpstr>NGC 6334 Star Forming Complex (G351.4-0.6)</vt:lpstr>
      <vt:lpstr>NGC 6334 Star Forming Complex (G351.4-0.6)</vt:lpstr>
      <vt:lpstr>NGC 6334 Star Forming Complex</vt:lpstr>
      <vt:lpstr>NGC 6334 I, I(N) and E</vt:lpstr>
      <vt:lpstr>Overview of I(N)</vt:lpstr>
      <vt:lpstr>Overview of I(N)</vt:lpstr>
      <vt:lpstr>New SMA observations in very extended configuration (500m baselines)</vt:lpstr>
      <vt:lpstr>24 compact sources at 1.3mm!</vt:lpstr>
      <vt:lpstr>Protocluster structure:  Minimum spanning tree (MST)</vt:lpstr>
      <vt:lpstr>Protocluster structure: Q-parameter of the MST</vt:lpstr>
      <vt:lpstr>Q-parameter as evolutionary indicator?</vt:lpstr>
      <vt:lpstr>Protocluster dynamics:   Hot cores</vt:lpstr>
      <vt:lpstr>Six hot cores detected in CH3CN</vt:lpstr>
      <vt:lpstr>Mass estimates from dust emission</vt:lpstr>
      <vt:lpstr>Dominant member of the protocluster: SMA 1b:  hot core / hypercompact HII region</vt:lpstr>
      <vt:lpstr>Dominant source of protocluster: SMA 1b:  hot core / hypercompact HII region</vt:lpstr>
      <vt:lpstr>Dominant source of protocluster: SMA 1b:  hot core / hypercompact HII region</vt:lpstr>
      <vt:lpstr>First moment maps of 12 transitions</vt:lpstr>
      <vt:lpstr>Disk / outflow system?</vt:lpstr>
      <vt:lpstr>Position-velocity diagram along gradient</vt:lpstr>
      <vt:lpstr>Summary</vt:lpstr>
      <vt:lpstr>PowerPoint Presentation</vt:lpstr>
      <vt:lpstr>Other members of the inner protocluster</vt:lpstr>
      <vt:lpstr>Millimeter methanol masers  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Todd</cp:lastModifiedBy>
  <cp:revision>147</cp:revision>
  <dcterms:created xsi:type="dcterms:W3CDTF">2009-03-03T19:26:39Z</dcterms:created>
  <dcterms:modified xsi:type="dcterms:W3CDTF">2014-06-12T12:59:07Z</dcterms:modified>
</cp:coreProperties>
</file>